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7"/>
  </p:notesMasterIdLst>
  <p:handoutMasterIdLst>
    <p:handoutMasterId r:id="rId28"/>
  </p:handoutMasterIdLst>
  <p:sldIdLst>
    <p:sldId id="256" r:id="rId4"/>
    <p:sldId id="271" r:id="rId5"/>
    <p:sldId id="270" r:id="rId6"/>
    <p:sldId id="261" r:id="rId7"/>
    <p:sldId id="342" r:id="rId8"/>
    <p:sldId id="353" r:id="rId9"/>
    <p:sldId id="354" r:id="rId10"/>
    <p:sldId id="355" r:id="rId11"/>
    <p:sldId id="356" r:id="rId12"/>
    <p:sldId id="357" r:id="rId13"/>
    <p:sldId id="358" r:id="rId14"/>
    <p:sldId id="335" r:id="rId15"/>
    <p:sldId id="343" r:id="rId16"/>
    <p:sldId id="344" r:id="rId17"/>
    <p:sldId id="341" r:id="rId18"/>
    <p:sldId id="346" r:id="rId19"/>
    <p:sldId id="348" r:id="rId20"/>
    <p:sldId id="347" r:id="rId21"/>
    <p:sldId id="264" r:id="rId22"/>
    <p:sldId id="349" r:id="rId23"/>
    <p:sldId id="350" r:id="rId24"/>
    <p:sldId id="351" r:id="rId25"/>
    <p:sldId id="352" r:id="rId26"/>
  </p:sldIdLst>
  <p:sldSz cx="12192000" cy="6858000"/>
  <p:notesSz cx="7010400" cy="111252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MONEV%202019\RAKOR%202019\REKAP%20RAKOR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MONEV%202019\RAKOR%202019\REKAP%20RAKOR%2020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MONEV%202019\RAKOR%202019\01.%20LAP%20APBD%20JANUARI%202019.xlsx" TargetMode="External"/><Relationship Id="rId1" Type="http://schemas.openxmlformats.org/officeDocument/2006/relationships/image" Target="../media/image1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CAPAIAN PENDAPATAN  </a:t>
            </a:r>
          </a:p>
          <a:p>
            <a:pPr>
              <a:defRPr/>
            </a:pPr>
            <a:endParaRPr lang="en-US">
              <a:effectLst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JANUARI!$D$37:$E$37</c:f>
              <c:strCache>
                <c:ptCount val="2"/>
                <c:pt idx="0">
                  <c:v>TARGET 2019</c:v>
                </c:pt>
                <c:pt idx="1">
                  <c:v>Realisasi  (Rp)</c:v>
                </c:pt>
              </c:strCache>
            </c:strRef>
          </c:cat>
          <c:val>
            <c:numRef>
              <c:f>JANUARI!$D$38:$E$38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E-46D9-A55C-4FF2A400E756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1E-46D9-A55C-4FF2A400E756}"/>
              </c:ext>
            </c:extLst>
          </c:dPt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JANUARI!$D$37:$E$37</c:f>
              <c:strCache>
                <c:ptCount val="2"/>
                <c:pt idx="0">
                  <c:v>TARGET 2019</c:v>
                </c:pt>
                <c:pt idx="1">
                  <c:v>Realisasi  (Rp)</c:v>
                </c:pt>
              </c:strCache>
            </c:strRef>
          </c:cat>
          <c:val>
            <c:numRef>
              <c:f>JANUARI!$D$39:$E$39</c:f>
              <c:numCache>
                <c:formatCode>_(* #,##0_);_(* \(#,##0\);_(* "-"??_);_(@_)</c:formatCode>
                <c:ptCount val="2"/>
                <c:pt idx="0">
                  <c:v>45000000000</c:v>
                </c:pt>
                <c:pt idx="1">
                  <c:v>1107398092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1E-46D9-A55C-4FF2A400E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0794752"/>
        <c:axId val="80796288"/>
        <c:axId val="0"/>
      </c:bar3DChart>
      <c:catAx>
        <c:axId val="807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80796288"/>
        <c:crosses val="autoZero"/>
        <c:auto val="1"/>
        <c:lblAlgn val="ctr"/>
        <c:lblOffset val="100"/>
        <c:noMultiLvlLbl val="0"/>
      </c:catAx>
      <c:valAx>
        <c:axId val="80796288"/>
        <c:scaling>
          <c:orientation val="minMax"/>
          <c:max val="25000000000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80794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32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REALISASI BELANJA LANGSUNG  </a:t>
            </a:r>
          </a:p>
          <a:p>
            <a:pPr>
              <a:defRPr sz="3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32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APBD DAN BLUD</a:t>
            </a:r>
          </a:p>
          <a:p>
            <a:pPr>
              <a:defRPr sz="3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3200" b="1" i="0" u="none" strike="noStrike" baseline="0">
              <a:solidFill>
                <a:srgbClr val="000000"/>
              </a:solidFill>
              <a:latin typeface="Calibri"/>
              <a:cs typeface="Calibri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3B-475A-8029-B1E6BE817DF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3B-475A-8029-B1E6BE817DF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JANUARI!$M$12:$P$12</c:f>
              <c:strCache>
                <c:ptCount val="4"/>
                <c:pt idx="0">
                  <c:v>TARGET</c:v>
                </c:pt>
                <c:pt idx="1">
                  <c:v>KEU</c:v>
                </c:pt>
                <c:pt idx="2">
                  <c:v>FISIK</c:v>
                </c:pt>
                <c:pt idx="3">
                  <c:v>dev</c:v>
                </c:pt>
              </c:strCache>
            </c:strRef>
          </c:cat>
          <c:val>
            <c:numRef>
              <c:f>JANUARI!$M$13:$P$13</c:f>
              <c:numCache>
                <c:formatCode>_(* #,##0.00_);_(* \(#,##0.00\);_(* "-"??_);_(@_)</c:formatCode>
                <c:ptCount val="4"/>
                <c:pt idx="0">
                  <c:v>4.7800128523804313</c:v>
                </c:pt>
                <c:pt idx="1">
                  <c:v>1.3606173847776646</c:v>
                </c:pt>
                <c:pt idx="2">
                  <c:v>4.3650343931221025</c:v>
                </c:pt>
                <c:pt idx="3">
                  <c:v>-0.41497845925832877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3B-475A-8029-B1E6BE817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36192"/>
        <c:axId val="92546176"/>
        <c:axId val="0"/>
      </c:bar3DChart>
      <c:catAx>
        <c:axId val="925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2546176"/>
        <c:crosses val="autoZero"/>
        <c:auto val="1"/>
        <c:lblAlgn val="ctr"/>
        <c:lblOffset val="100"/>
        <c:noMultiLvlLbl val="0"/>
      </c:catAx>
      <c:valAx>
        <c:axId val="92546176"/>
        <c:scaling>
          <c:orientation val="minMax"/>
          <c:min val="0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253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43347776953901"/>
          <c:y val="0.42465349444828598"/>
          <c:w val="9.0213583751317467E-2"/>
          <c:h val="0.22972697311180787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rakor!$C$31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rakor!$B$32:$B$47</c:f>
              <c:strCache>
                <c:ptCount val="9"/>
                <c:pt idx="0">
                  <c:v>0007. Kegiatan Pemenuhan Sarana Prasarana dan alat kesehatan Pelayanan rujukan (DAK)</c:v>
                </c:pt>
                <c:pt idx="1">
                  <c:v>0008. Kegiatan Peningkatan Mutu Pelayanan Kesehatan</c:v>
                </c:pt>
                <c:pt idx="2">
                  <c:v>0010. Kegiatan Pengadaan Pendukung Pelayanan</c:v>
                </c:pt>
                <c:pt idx="3">
                  <c:v>0017. Kegiatan Penyediaan Honorarium dan Premi BPJS bagi Tenaga Harlep dipelayanan Kesehatan</c:v>
                </c:pt>
                <c:pt idx="4">
                  <c:v>0018. Kegiatan Pemenuhan Sarana, Prasarana dan Alat Kesehatan </c:v>
                </c:pt>
                <c:pt idx="5">
                  <c:v>0009. Kegiatan Penyelenggaraan Pendidikan dan Pelatihan SDM Kesehatan dan Non Kesehatan </c:v>
                </c:pt>
                <c:pt idx="6">
                  <c:v>0001 Kegiatan Penyediaan logistik Kantor</c:v>
                </c:pt>
                <c:pt idx="7">
                  <c:v>0001 Kegiatan Penyelenggaraan Promosi dan Pemberdayaan Masyarakat</c:v>
                </c:pt>
                <c:pt idx="8">
                  <c:v>0001. Kegiatan Pelayanan dan Pendukung Pelayanan</c:v>
                </c:pt>
              </c:strCache>
            </c:strRef>
          </c:cat>
          <c:val>
            <c:numRef>
              <c:f>rakor!$C$32:$C$47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8-4755-AA29-8840BBC80FD5}"/>
            </c:ext>
          </c:extLst>
        </c:ser>
        <c:ser>
          <c:idx val="2"/>
          <c:order val="1"/>
          <c:tx>
            <c:strRef>
              <c:f>rakor!$E$31</c:f>
              <c:strCache>
                <c:ptCount val="1"/>
                <c:pt idx="0">
                  <c:v>Target Fisik (%)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9.3610009087735698E-3"/>
                  <c:y val="-2.116975886821592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C8-4755-AA29-8840BBC80FD5}"/>
                </c:ext>
              </c:extLst>
            </c:dLbl>
            <c:dLbl>
              <c:idx val="1"/>
              <c:layout>
                <c:manualLayout>
                  <c:x val="-2.9443335489420137E-2"/>
                  <c:y val="3.2670844075695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C8-4755-AA29-8840BBC80FD5}"/>
                </c:ext>
              </c:extLst>
            </c:dLbl>
            <c:dLbl>
              <c:idx val="7"/>
              <c:layout>
                <c:manualLayout>
                  <c:x val="0"/>
                  <c:y val="-0.13849112126111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C8-4755-AA29-8840BBC80FD5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rakor!$B$32:$B$47</c:f>
              <c:strCache>
                <c:ptCount val="9"/>
                <c:pt idx="0">
                  <c:v>0007. Kegiatan Pemenuhan Sarana Prasarana dan alat kesehatan Pelayanan rujukan (DAK)</c:v>
                </c:pt>
                <c:pt idx="1">
                  <c:v>0008. Kegiatan Peningkatan Mutu Pelayanan Kesehatan</c:v>
                </c:pt>
                <c:pt idx="2">
                  <c:v>0010. Kegiatan Pengadaan Pendukung Pelayanan</c:v>
                </c:pt>
                <c:pt idx="3">
                  <c:v>0017. Kegiatan Penyediaan Honorarium dan Premi BPJS bagi Tenaga Harlep dipelayanan Kesehatan</c:v>
                </c:pt>
                <c:pt idx="4">
                  <c:v>0018. Kegiatan Pemenuhan Sarana, Prasarana dan Alat Kesehatan </c:v>
                </c:pt>
                <c:pt idx="5">
                  <c:v>0009. Kegiatan Penyelenggaraan Pendidikan dan Pelatihan SDM Kesehatan dan Non Kesehatan </c:v>
                </c:pt>
                <c:pt idx="6">
                  <c:v>0001 Kegiatan Penyediaan logistik Kantor</c:v>
                </c:pt>
                <c:pt idx="7">
                  <c:v>0001 Kegiatan Penyelenggaraan Promosi dan Pemberdayaan Masyarakat</c:v>
                </c:pt>
                <c:pt idx="8">
                  <c:v>0001. Kegiatan Pelayanan dan Pendukung Pelayanan</c:v>
                </c:pt>
              </c:strCache>
            </c:strRef>
          </c:cat>
          <c:val>
            <c:numRef>
              <c:f>rakor!$E$32:$E$47</c:f>
              <c:numCache>
                <c:formatCode>_(* #,##0_);_(* \(#,##0\);_(* "-"_);_(@_)</c:formatCode>
                <c:ptCount val="9"/>
                <c:pt idx="0" formatCode="0.00">
                  <c:v>0</c:v>
                </c:pt>
                <c:pt idx="1">
                  <c:v>0</c:v>
                </c:pt>
                <c:pt idx="2" formatCode="_(* #,##0.00_);_(* \(#,##0.00\);_(* &quot;-&quot;??_);_(@_)">
                  <c:v>0</c:v>
                </c:pt>
                <c:pt idx="3" formatCode="_(* #,##0.00_);_(* \(#,##0.00\);_(* &quot;-&quot;??_);_(@_)">
                  <c:v>4.492089006555724</c:v>
                </c:pt>
                <c:pt idx="4" formatCode="_(* #,##0.00_);_(* \(#,##0.00\);_(* &quot;-&quot;??_);_(@_)">
                  <c:v>0</c:v>
                </c:pt>
                <c:pt idx="5" formatCode="_(* #,##0.00_);_(* \(#,##0.00\);_(* &quot;-&quot;??_);_(@_)">
                  <c:v>1.6173913043478261</c:v>
                </c:pt>
                <c:pt idx="6" formatCode="_(* #,##0.00_);_(* \(#,##0.00\);_(* &quot;-&quot;??_);_(@_)">
                  <c:v>2.4691333333333332</c:v>
                </c:pt>
                <c:pt idx="7" formatCode="_(* #,##0.00_);_(* \(#,##0.00\);_(* &quot;-&quot;??_);_(@_)">
                  <c:v>1.9733333333333332</c:v>
                </c:pt>
                <c:pt idx="8" formatCode="_(* #,##0.00_);_(* \(#,##0.00\);_(* &quot;-&quot;??_);_(@_)">
                  <c:v>6.7306945933333333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C8-4755-AA29-8840BBC80FD5}"/>
            </c:ext>
          </c:extLst>
        </c:ser>
        <c:ser>
          <c:idx val="3"/>
          <c:order val="2"/>
          <c:tx>
            <c:strRef>
              <c:f>rakor!$F$31</c:f>
              <c:strCache>
                <c:ptCount val="1"/>
                <c:pt idx="0">
                  <c:v>Fisik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564650393724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C8-4755-AA29-8840BBC80FD5}"/>
                </c:ext>
              </c:extLst>
            </c:dLbl>
            <c:dLbl>
              <c:idx val="5"/>
              <c:layout>
                <c:manualLayout>
                  <c:x val="-3.3123752425597619E-2"/>
                  <c:y val="3.2670844075695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1C8-4755-AA29-8840BBC80FD5}"/>
                </c:ext>
              </c:extLst>
            </c:dLbl>
            <c:dLbl>
              <c:idx val="7"/>
              <c:layout>
                <c:manualLayout>
                  <c:x val="-1.1456709677990717E-16"/>
                  <c:y val="-6.668091023683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C8-4755-AA29-8840BBC80FD5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rakor!$B$32:$B$47</c:f>
              <c:strCache>
                <c:ptCount val="9"/>
                <c:pt idx="0">
                  <c:v>0007. Kegiatan Pemenuhan Sarana Prasarana dan alat kesehatan Pelayanan rujukan (DAK)</c:v>
                </c:pt>
                <c:pt idx="1">
                  <c:v>0008. Kegiatan Peningkatan Mutu Pelayanan Kesehatan</c:v>
                </c:pt>
                <c:pt idx="2">
                  <c:v>0010. Kegiatan Pengadaan Pendukung Pelayanan</c:v>
                </c:pt>
                <c:pt idx="3">
                  <c:v>0017. Kegiatan Penyediaan Honorarium dan Premi BPJS bagi Tenaga Harlep dipelayanan Kesehatan</c:v>
                </c:pt>
                <c:pt idx="4">
                  <c:v>0018. Kegiatan Pemenuhan Sarana, Prasarana dan Alat Kesehatan </c:v>
                </c:pt>
                <c:pt idx="5">
                  <c:v>0009. Kegiatan Penyelenggaraan Pendidikan dan Pelatihan SDM Kesehatan dan Non Kesehatan </c:v>
                </c:pt>
                <c:pt idx="6">
                  <c:v>0001 Kegiatan Penyediaan logistik Kantor</c:v>
                </c:pt>
                <c:pt idx="7">
                  <c:v>0001 Kegiatan Penyelenggaraan Promosi dan Pemberdayaan Masyarakat</c:v>
                </c:pt>
                <c:pt idx="8">
                  <c:v>0001. Kegiatan Pelayanan dan Pendukung Pelayanan</c:v>
                </c:pt>
              </c:strCache>
            </c:strRef>
          </c:cat>
          <c:val>
            <c:numRef>
              <c:f>rakor!$F$32:$F$47</c:f>
              <c:numCache>
                <c:formatCode>_(* #,##0.00_);_(* \(#,##0.00\);_(*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4.492089006555724</c:v>
                </c:pt>
                <c:pt idx="4">
                  <c:v>0</c:v>
                </c:pt>
                <c:pt idx="5">
                  <c:v>0</c:v>
                </c:pt>
                <c:pt idx="6">
                  <c:v>15.182446066666666</c:v>
                </c:pt>
                <c:pt idx="7">
                  <c:v>0.22666666666666668</c:v>
                </c:pt>
                <c:pt idx="8">
                  <c:v>2.2945667488888888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1C8-4755-AA29-8840BBC80FD5}"/>
            </c:ext>
          </c:extLst>
        </c:ser>
        <c:ser>
          <c:idx val="4"/>
          <c:order val="3"/>
          <c:tx>
            <c:strRef>
              <c:f>rakor!$G$31</c:f>
              <c:strCache>
                <c:ptCount val="1"/>
                <c:pt idx="0">
                  <c:v>Keu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4.900626611354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C8-4755-AA29-8840BBC80FD5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rakor!$B$32:$B$47</c:f>
              <c:strCache>
                <c:ptCount val="9"/>
                <c:pt idx="0">
                  <c:v>0007. Kegiatan Pemenuhan Sarana Prasarana dan alat kesehatan Pelayanan rujukan (DAK)</c:v>
                </c:pt>
                <c:pt idx="1">
                  <c:v>0008. Kegiatan Peningkatan Mutu Pelayanan Kesehatan</c:v>
                </c:pt>
                <c:pt idx="2">
                  <c:v>0010. Kegiatan Pengadaan Pendukung Pelayanan</c:v>
                </c:pt>
                <c:pt idx="3">
                  <c:v>0017. Kegiatan Penyediaan Honorarium dan Premi BPJS bagi Tenaga Harlep dipelayanan Kesehatan</c:v>
                </c:pt>
                <c:pt idx="4">
                  <c:v>0018. Kegiatan Pemenuhan Sarana, Prasarana dan Alat Kesehatan </c:v>
                </c:pt>
                <c:pt idx="5">
                  <c:v>0009. Kegiatan Penyelenggaraan Pendidikan dan Pelatihan SDM Kesehatan dan Non Kesehatan </c:v>
                </c:pt>
                <c:pt idx="6">
                  <c:v>0001 Kegiatan Penyediaan logistik Kantor</c:v>
                </c:pt>
                <c:pt idx="7">
                  <c:v>0001 Kegiatan Penyelenggaraan Promosi dan Pemberdayaan Masyarakat</c:v>
                </c:pt>
                <c:pt idx="8">
                  <c:v>0001. Kegiatan Pelayanan dan Pendukung Pelayanan</c:v>
                </c:pt>
              </c:strCache>
            </c:strRef>
          </c:cat>
          <c:val>
            <c:numRef>
              <c:f>rakor!$G$32:$G$47</c:f>
              <c:numCache>
                <c:formatCode>_(* #,##0.00_);_(* \(#,##0.00\);_(*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3.7821482602118004</c:v>
                </c:pt>
                <c:pt idx="4">
                  <c:v>0</c:v>
                </c:pt>
                <c:pt idx="5">
                  <c:v>0</c:v>
                </c:pt>
                <c:pt idx="6">
                  <c:v>2.4724740740740742E-2</c:v>
                </c:pt>
                <c:pt idx="7">
                  <c:v>0</c:v>
                </c:pt>
                <c:pt idx="8">
                  <c:v>2.0945667488888891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C8-4755-AA29-8840BBC8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2610560"/>
        <c:axId val="92612096"/>
        <c:axId val="0"/>
      </c:bar3DChart>
      <c:catAx>
        <c:axId val="926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mbria"/>
                <a:ea typeface="Cambria"/>
                <a:cs typeface="Cambria"/>
              </a:defRPr>
            </a:pPr>
            <a:endParaRPr lang="en-US"/>
          </a:p>
        </c:txPr>
        <c:crossAx val="92612096"/>
        <c:crosses val="autoZero"/>
        <c:auto val="1"/>
        <c:lblAlgn val="ctr"/>
        <c:lblOffset val="100"/>
        <c:noMultiLvlLbl val="0"/>
      </c:catAx>
      <c:valAx>
        <c:axId val="926120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mbria"/>
                <a:ea typeface="Cambria"/>
                <a:cs typeface="Cambria"/>
              </a:defRPr>
            </a:pPr>
            <a:endParaRPr lang="en-US"/>
          </a:p>
        </c:txPr>
        <c:crossAx val="92610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mbria"/>
              <a:ea typeface="Cambria"/>
              <a:cs typeface="Cambria"/>
            </a:defRPr>
          </a:pPr>
          <a:endParaRPr lang="en-US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600" b="1" i="0" u="none" strike="noStrike" baseline="0">
          <a:solidFill>
            <a:srgbClr val="000000"/>
          </a:solidFill>
          <a:latin typeface="Cambria"/>
          <a:ea typeface="Cambria"/>
          <a:cs typeface="Cambria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6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556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8AFB6-1914-48A0-9522-D179789B04BC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6660"/>
            <a:ext cx="3038475" cy="556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10566660"/>
            <a:ext cx="3038475" cy="556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4C391-899D-4081-BCC2-5022D49C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354002"/>
            <a:ext cx="5608320" cy="438054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81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819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722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27373" y="274640"/>
            <a:ext cx="9121805" cy="658083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algn="l">
              <a:defRPr sz="4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65417" y="-4363845"/>
            <a:ext cx="12256008" cy="312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1858672" y="-4446030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2186415" y="-4789501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3551420" y="-3332610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895958" y="401845"/>
            <a:ext cx="2024717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27373" y="816748"/>
            <a:ext cx="9121805" cy="356001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marL="0" indent="0" algn="l">
              <a:lnSpc>
                <a:spcPts val="2000"/>
              </a:lnSpc>
              <a:buNone/>
              <a:defRPr sz="19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27612" y="1220755"/>
            <a:ext cx="9021566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8337990" y="2351256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7867450" y="2027256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6530575" y="3490819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9946147" y="4895639"/>
            <a:ext cx="3860465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27373" y="274640"/>
            <a:ext cx="9121805" cy="658083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algn="l">
              <a:defRPr sz="4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65417" y="-4363845"/>
            <a:ext cx="12256008" cy="312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1858672" y="-4446030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2186415" y="-4789501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3551420" y="-3332610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895958" y="401845"/>
            <a:ext cx="2024717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27373" y="816748"/>
            <a:ext cx="9121805" cy="356001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marL="0" indent="0" algn="l">
              <a:lnSpc>
                <a:spcPts val="2000"/>
              </a:lnSpc>
              <a:buNone/>
              <a:defRPr sz="19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27612" y="1220755"/>
            <a:ext cx="9021566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8337990" y="2351256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7867450" y="2027256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6530575" y="3490819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9946147" y="4895639"/>
            <a:ext cx="3860465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40007" y="1789079"/>
            <a:ext cx="4510241" cy="481122"/>
          </a:xfrm>
          <a:prstGeom prst="rect">
            <a:avLst/>
          </a:prstGeom>
          <a:solidFill>
            <a:schemeClr val="accent1"/>
          </a:solidFill>
        </p:spPr>
        <p:txBody>
          <a:bodyPr lIns="60963" tIns="30482" rIns="60963" bIns="30482" anchor="ctr">
            <a:normAutofit/>
          </a:bodyPr>
          <a:lstStyle>
            <a:lvl1pPr algn="l">
              <a:defRPr sz="21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447080" y="3456050"/>
            <a:ext cx="4510241" cy="481122"/>
          </a:xfrm>
          <a:prstGeom prst="rect">
            <a:avLst/>
          </a:prstGeom>
          <a:solidFill>
            <a:schemeClr val="accent2"/>
          </a:solidFill>
        </p:spPr>
        <p:txBody>
          <a:bodyPr lIns="60963" tIns="30482" rIns="60963" bIns="30482" anchor="ctr">
            <a:normAutofit/>
          </a:bodyPr>
          <a:lstStyle>
            <a:lvl1pPr algn="l">
              <a:defRPr sz="21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37353" y="2311085"/>
            <a:ext cx="6700843" cy="1008111"/>
          </a:xfrm>
          <a:prstGeom prst="rect">
            <a:avLst/>
          </a:prstGeom>
        </p:spPr>
        <p:txBody>
          <a:bodyPr lIns="60963" tIns="30482" rIns="60963" bIns="30482" anchor="t">
            <a:normAutofit/>
          </a:bodyPr>
          <a:lstStyle>
            <a:lvl1pPr algn="l">
              <a:defRPr sz="13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446736" y="3957059"/>
            <a:ext cx="6697709" cy="1008111"/>
          </a:xfrm>
          <a:prstGeom prst="rect">
            <a:avLst/>
          </a:prstGeom>
        </p:spPr>
        <p:txBody>
          <a:bodyPr lIns="60963" tIns="30482" rIns="60963" bIns="30482" anchor="t">
            <a:normAutofit/>
          </a:bodyPr>
          <a:lstStyle>
            <a:lvl1pPr algn="l">
              <a:defRPr sz="13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839553" y="5136238"/>
            <a:ext cx="4510241" cy="481122"/>
          </a:xfrm>
          <a:prstGeom prst="rect">
            <a:avLst/>
          </a:prstGeom>
          <a:solidFill>
            <a:schemeClr val="accent3"/>
          </a:solidFill>
        </p:spPr>
        <p:txBody>
          <a:bodyPr lIns="60963" tIns="30482" rIns="60963" bIns="30482" anchor="ctr">
            <a:normAutofit/>
          </a:bodyPr>
          <a:lstStyle>
            <a:lvl1pPr algn="l">
              <a:defRPr sz="21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839011" y="5637247"/>
            <a:ext cx="6697709" cy="1008111"/>
          </a:xfrm>
          <a:prstGeom prst="rect">
            <a:avLst/>
          </a:prstGeom>
        </p:spPr>
        <p:txBody>
          <a:bodyPr lIns="60963" tIns="30482" rIns="60963" bIns="30482" anchor="t">
            <a:normAutofit/>
          </a:bodyPr>
          <a:lstStyle>
            <a:lvl1pPr algn="l">
              <a:defRPr sz="13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06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27373" y="274640"/>
            <a:ext cx="9121805" cy="658083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algn="l">
              <a:defRPr sz="4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65417" y="-4363845"/>
            <a:ext cx="12256008" cy="312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1858672" y="-4446030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2186415" y="-4789501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3551420" y="-3332610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895958" y="401845"/>
            <a:ext cx="2024717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 sz="27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27373" y="816748"/>
            <a:ext cx="9121805" cy="356001"/>
          </a:xfrm>
          <a:prstGeom prst="rect">
            <a:avLst/>
          </a:prstGeom>
        </p:spPr>
        <p:txBody>
          <a:bodyPr lIns="60963" tIns="30482" rIns="60963" bIns="30482">
            <a:noAutofit/>
          </a:bodyPr>
          <a:lstStyle>
            <a:lvl1pPr marL="0" indent="0" algn="l">
              <a:lnSpc>
                <a:spcPts val="2000"/>
              </a:lnSpc>
              <a:buNone/>
              <a:defRPr sz="19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27612" y="1220755"/>
            <a:ext cx="9021566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8337990" y="2351256"/>
            <a:ext cx="12241973" cy="935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7867450" y="2027256"/>
            <a:ext cx="12256008" cy="1440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6530575" y="3490819"/>
            <a:ext cx="12226269" cy="411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9946147" y="4895639"/>
            <a:ext cx="3860465" cy="365157"/>
          </a:xfrm>
          <a:prstGeom prst="rect">
            <a:avLst/>
          </a:prstGeom>
        </p:spPr>
        <p:txBody>
          <a:bodyPr lIns="60963" tIns="30482" rIns="60963" bIns="30482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727135" y="4005064"/>
            <a:ext cx="8400208" cy="720080"/>
          </a:xfrm>
          <a:prstGeom prst="rect">
            <a:avLst/>
          </a:prstGeom>
        </p:spPr>
        <p:txBody>
          <a:bodyPr lIns="60963" tIns="30482" rIns="60963" bIns="30482" anchor="ctr">
            <a:normAutofit/>
          </a:bodyPr>
          <a:lstStyle>
            <a:lvl1pPr algn="ctr">
              <a:defRPr sz="29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733379" y="4694168"/>
            <a:ext cx="8395419" cy="1855179"/>
          </a:xfrm>
          <a:prstGeom prst="rect">
            <a:avLst/>
          </a:prstGeom>
        </p:spPr>
        <p:txBody>
          <a:bodyPr lIns="60963" tIns="30482" rIns="60963" bIns="30482"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133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xmlns="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xmlns="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xmlns="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xmlns="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xmlns="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xmlns="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xmlns="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xmlns="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xmlns="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xmlns="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xmlns="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xmlns="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xmlns="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xmlns="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xmlns="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xmlns="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xmlns="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xmlns="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xmlns="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xmlns="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xmlns="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xmlns="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xmlns="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xmlns="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xmlns="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xmlns="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xmlns="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xmlns="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xmlns="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xmlns="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xmlns="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xmlns="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xmlns="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xmlns="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xmlns="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xmlns="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xmlns="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xmlns="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xmlns="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xmlns="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xmlns="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xmlns="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xmlns="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xmlns="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xmlns="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xmlns="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xmlns="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xmlns="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xmlns="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xmlns="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xmlns="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xmlns="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xmlns="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xmlns="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xmlns="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xmlns="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xmlns="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xmlns="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xmlns="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xmlns="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xmlns="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xmlns="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xmlns="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xmlns="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xmlns="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31" r:id="rId3"/>
    <p:sldLayoutId id="2147483740" r:id="rId4"/>
    <p:sldLayoutId id="2147483736" r:id="rId5"/>
    <p:sldLayoutId id="2147483738" r:id="rId6"/>
    <p:sldLayoutId id="2147483737" r:id="rId7"/>
    <p:sldLayoutId id="2147483753" r:id="rId8"/>
    <p:sldLayoutId id="2147483739" r:id="rId9"/>
    <p:sldLayoutId id="2147483741" r:id="rId10"/>
    <p:sldLayoutId id="2147483745" r:id="rId11"/>
    <p:sldLayoutId id="2147483754" r:id="rId12"/>
    <p:sldLayoutId id="2147483747" r:id="rId13"/>
    <p:sldLayoutId id="2147483732" r:id="rId14"/>
    <p:sldLayoutId id="2147483755" r:id="rId15"/>
    <p:sldLayoutId id="2147483756" r:id="rId16"/>
    <p:sldLayoutId id="2147483757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-1" y="3896052"/>
            <a:ext cx="433647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000" b="1" dirty="0"/>
              <a:t>RSJD Dr. AMINO </a:t>
            </a:r>
            <a:r>
              <a:rPr lang="id-ID" sz="2000" b="1" dirty="0" smtClean="0"/>
              <a:t>GONDOHUTOMO PROVINSI JAWA TENGAH</a:t>
            </a:r>
            <a:endParaRPr lang="id-ID" sz="2000" b="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E92FD7D-E97F-4C09-B986-EB9ED6429FC5}"/>
              </a:ext>
            </a:extLst>
          </p:cNvPr>
          <p:cNvSpPr/>
          <p:nvPr/>
        </p:nvSpPr>
        <p:spPr>
          <a:xfrm>
            <a:off x="1049192" y="1496108"/>
            <a:ext cx="939027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9898A41-40B0-45E9-9B71-D0C5903AE86C}"/>
              </a:ext>
            </a:extLst>
          </p:cNvPr>
          <p:cNvSpPr/>
          <p:nvPr/>
        </p:nvSpPr>
        <p:spPr>
          <a:xfrm>
            <a:off x="1052271" y="1856325"/>
            <a:ext cx="923633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C933193F-DCE5-4F76-9215-8D4466550A49}"/>
              </a:ext>
            </a:extLst>
          </p:cNvPr>
          <p:cNvSpPr/>
          <p:nvPr/>
        </p:nvSpPr>
        <p:spPr>
          <a:xfrm>
            <a:off x="8567977" y="20530"/>
            <a:ext cx="1571716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E1B9886-6C03-40E7-8367-C7DC97587564}"/>
              </a:ext>
            </a:extLst>
          </p:cNvPr>
          <p:cNvGrpSpPr/>
          <p:nvPr/>
        </p:nvGrpSpPr>
        <p:grpSpPr>
          <a:xfrm>
            <a:off x="9478387" y="2826025"/>
            <a:ext cx="2069989" cy="3595072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4">
              <a:extLst>
                <a:ext uri="{FF2B5EF4-FFF2-40B4-BE49-F238E27FC236}">
                  <a16:creationId xmlns:a16="http://schemas.microsoft.com/office/drawing/2014/main" xmlns="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0" y="1168818"/>
            <a:ext cx="903802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id-ID" sz="4800" b="1" dirty="0">
                <a:latin typeface="Arial Black" pitchFamily="34" charset="0"/>
              </a:rPr>
              <a:t>RAKOR </a:t>
            </a:r>
            <a:endParaRPr lang="id-ID" sz="4800" b="1" dirty="0" smtClean="0">
              <a:latin typeface="Arial Black" pitchFamily="34" charset="0"/>
            </a:endParaRPr>
          </a:p>
          <a:p>
            <a:pPr>
              <a:spcBef>
                <a:spcPts val="0"/>
              </a:spcBef>
            </a:pPr>
            <a:r>
              <a:rPr lang="id-ID" sz="4800" b="1" dirty="0" smtClean="0">
                <a:latin typeface="Arial Black" pitchFamily="34" charset="0"/>
              </a:rPr>
              <a:t>PELAKSANAAN </a:t>
            </a:r>
            <a:r>
              <a:rPr lang="id-ID" sz="4800" b="1" dirty="0">
                <a:latin typeface="Arial Black" pitchFamily="34" charset="0"/>
              </a:rPr>
              <a:t>APBD &amp; BLUD </a:t>
            </a:r>
            <a:r>
              <a:rPr lang="id-ID" sz="4800" b="1" dirty="0" smtClean="0">
                <a:latin typeface="Arial Black" pitchFamily="34" charset="0"/>
              </a:rPr>
              <a:t>JANUARI </a:t>
            </a:r>
            <a:r>
              <a:rPr lang="id-ID" sz="4800" b="1" dirty="0">
                <a:latin typeface="Arial Black" pitchFamily="34" charset="0"/>
              </a:rPr>
              <a:t>2019</a:t>
            </a:r>
            <a:endParaRPr lang="en-US" sz="4800" b="1" dirty="0">
              <a:latin typeface="Arial Black" pitchFamily="34" charset="0"/>
            </a:endParaRPr>
          </a:p>
        </p:txBody>
      </p:sp>
      <p:pic>
        <p:nvPicPr>
          <p:cNvPr id="21" name="Picture 7" descr="logo jawa teng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4" y="202655"/>
            <a:ext cx="471055" cy="5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jatenggayeng-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07" y="202655"/>
            <a:ext cx="1143491" cy="5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ogo-amino-n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0" y="136137"/>
            <a:ext cx="449296" cy="7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25" y="202655"/>
            <a:ext cx="566008" cy="5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7"/>
          <p:cNvSpPr>
            <a:spLocks noChangeArrowheads="1" noChangeShapeType="1" noTextEdit="1"/>
          </p:cNvSpPr>
          <p:nvPr/>
        </p:nvSpPr>
        <p:spPr bwMode="auto">
          <a:xfrm>
            <a:off x="146865" y="5879671"/>
            <a:ext cx="1744269" cy="3155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13" tIns="45706" rIns="91413" bIns="4570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000" kern="10" dirty="0">
                <a:solidFill>
                  <a:srgbClr val="000000"/>
                </a:solidFill>
                <a:latin typeface="Rockwell Condensed"/>
              </a:rPr>
              <a:t>rs-amino.jatengprov.go.id</a:t>
            </a:r>
          </a:p>
        </p:txBody>
      </p:sp>
      <p:pic>
        <p:nvPicPr>
          <p:cNvPr id="27" name="Picture 26" descr="C:\Users\USER\Pictures\FB,tw,Insta-RED.png"/>
          <p:cNvPicPr/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146954" y="6179127"/>
            <a:ext cx="74739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1018999" y="6209112"/>
            <a:ext cx="872136" cy="2748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13" tIns="45706" rIns="91413" bIns="4570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000" kern="10" dirty="0" err="1">
                <a:solidFill>
                  <a:srgbClr val="000000"/>
                </a:solidFill>
                <a:latin typeface="Rockwell Condensed"/>
              </a:rPr>
              <a:t>rsjd_amino</a:t>
            </a:r>
            <a:endParaRPr lang="en-US" sz="2000" kern="10" dirty="0">
              <a:solidFill>
                <a:srgbClr val="000000"/>
              </a:solidFill>
              <a:latin typeface="Rockwell Condensed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038025" y="5678432"/>
            <a:ext cx="3153975" cy="11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RSJD Dr. AMINO GONDOHUTOMO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PROVINSI JAWA TENGAH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Jl. Brigjend Sudiarto No.347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Semarang 50191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Telp. (024) 6722565 Fax. (024) 6722566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noProof="1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Email : amino@jatengprov.go.id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118624" y="302462"/>
            <a:ext cx="7828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REKAP CAPAIAN "SPM" </a:t>
            </a:r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Tahun </a:t>
            </a:r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8522"/>
              </p:ext>
            </p:extLst>
          </p:nvPr>
        </p:nvGraphicFramePr>
        <p:xfrm>
          <a:off x="193963" y="1058894"/>
          <a:ext cx="11956473" cy="51598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/>
                <a:gridCol w="738681"/>
                <a:gridCol w="5638800"/>
                <a:gridCol w="2632363"/>
                <a:gridCol w="1704109"/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JANUARI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55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ADMINISTRASI MANAJEMEN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Tindak lanjut penyelesaian hasil pertemuan tingkat direksi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Kelengkapan laporan akuntabilitas kinerja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pengusulan kenaikan pangkat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pengurusan kenaikan gaji berkala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Karyawan yang mendapat pelatihan minimal 20 jam pertahun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60 %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Cost Recovery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40%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penyusunan laporan keuangan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Kecepatan waktu pemberian informasi tentang tagihan pasien rawat inap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pemberian imbalan (insentif) sesuai kesepakatan waktu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AMBULANS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pelayanan ambulance / kereta jenazah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24 jam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Kecepatan memberikan pelayanan ambulance / kereta jenazah di rumah sakit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PEMULASARAAN JENAZAH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tanggap pelayanan pemulasaran jenazah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 jam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6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118624" y="302462"/>
            <a:ext cx="7828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REKAP CAPAIAN "SPM" </a:t>
            </a:r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Tahun </a:t>
            </a:r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69001"/>
              </p:ext>
            </p:extLst>
          </p:nvPr>
        </p:nvGraphicFramePr>
        <p:xfrm>
          <a:off x="193963" y="1335994"/>
          <a:ext cx="11956473" cy="40985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/>
                <a:gridCol w="738681"/>
                <a:gridCol w="5638800"/>
                <a:gridCol w="2632363"/>
                <a:gridCol w="1704109"/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JANUARI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5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PEMELIHARAAN SARANA RUMAH SAKIT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Kecepatan waktu menanggapi kerusakan alat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pemeliharaan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alat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Peralatan laboratorium (dan alat ukur yang lain) yang terkalibrasi tepat waktu sesuai dengan ketentuan kalibrasi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LAUNDRY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linen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hilang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penyediaan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linen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PENCEGAHAN PENGENDALIAN DAN INFEKSI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Tersedianya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anggota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PPI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terlatih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Tersedianya APD (Alat Pelindung Diri)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Terlaksananya kegiatan pencatatan dan pelaporan infeksi nosokomial di rumah sakit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4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21F3CDD-609E-4D49-AC4B-9A8D7605BFB1}"/>
              </a:ext>
            </a:extLst>
          </p:cNvPr>
          <p:cNvSpPr/>
          <p:nvPr/>
        </p:nvSpPr>
        <p:spPr>
          <a:xfrm>
            <a:off x="506789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845" y="733301"/>
            <a:ext cx="5966670" cy="710877"/>
          </a:xfrm>
        </p:spPr>
        <p:txBody>
          <a:bodyPr/>
          <a:lstStyle/>
          <a:p>
            <a:r>
              <a:rPr lang="id-ID" sz="4800" b="1" dirty="0">
                <a:latin typeface="Baskerville Old Face" pitchFamily="18" charset="0"/>
              </a:rPr>
              <a:t>PENDAPATAN</a:t>
            </a:r>
            <a:endParaRPr lang="en-US" sz="4800" b="1" dirty="0">
              <a:latin typeface="Baskerville Old Face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833065" y="3335958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0532" y="3356506"/>
            <a:ext cx="475547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PENDAPATAN PELAYANAN KESEHATAN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5833065" y="4380074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0532" y="4400622"/>
            <a:ext cx="475547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RETRIBUSI PELAYANAN DIKLAT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833065" y="5424190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0532" y="5444738"/>
            <a:ext cx="475547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RETRIBUSI PELAYANAN LAINNYA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947946" y="3496539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5950265" y="4512945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5905843" y="5530700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501655" y="-3471570"/>
            <a:ext cx="1089076" cy="8309316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503722" y="344027"/>
            <a:ext cx="75405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TARGET PENDAPATAN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23820"/>
              </p:ext>
            </p:extLst>
          </p:nvPr>
        </p:nvGraphicFramePr>
        <p:xfrm>
          <a:off x="1393373" y="1312281"/>
          <a:ext cx="6808032" cy="5472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9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5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 NO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BULAN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TARGET PERBULAN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JANUARI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    </a:t>
                      </a:r>
                      <a:r>
                        <a:rPr lang="en-US" sz="1800" b="1" u="none" strike="noStrike" dirty="0" smtClean="0">
                          <a:effectLst/>
                        </a:rPr>
                        <a:t>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FEBRUARI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smtClean="0">
                          <a:effectLst/>
                        </a:rPr>
                        <a:t>75</a:t>
                      </a:r>
                      <a:r>
                        <a:rPr lang="en-US" sz="1800" b="1" u="none" strike="noStrike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MARET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smtClean="0">
                          <a:effectLst/>
                        </a:rPr>
                        <a:t>75</a:t>
                      </a:r>
                      <a:r>
                        <a:rPr lang="en-US" sz="1800" b="1" u="none" strike="noStrike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APRIL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smtClean="0">
                          <a:effectLst/>
                        </a:rPr>
                        <a:t>75</a:t>
                      </a:r>
                      <a:r>
                        <a:rPr lang="en-US" sz="1800" b="1" u="none" strike="noStrike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MEI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smtClean="0">
                          <a:effectLst/>
                        </a:rPr>
                        <a:t>75</a:t>
                      </a:r>
                      <a:r>
                        <a:rPr lang="en-US" sz="1800" b="1" u="none" strike="noStrike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JUNI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smtClean="0">
                          <a:effectLst/>
                        </a:rPr>
                        <a:t>75</a:t>
                      </a:r>
                      <a:r>
                        <a:rPr lang="en-US" sz="1800" b="1" u="none" strike="noStrike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JULI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smtClean="0">
                          <a:effectLst/>
                        </a:rPr>
                        <a:t>75</a:t>
                      </a:r>
                      <a:r>
                        <a:rPr lang="en-US" sz="1800" b="1" u="none" strike="noStrike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AGUSTUS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SEPTEMBER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OKTOBER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NOVEMBER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 smtClean="0">
                          <a:effectLst/>
                        </a:rPr>
                        <a:t>        3,</a:t>
                      </a:r>
                      <a:r>
                        <a:rPr lang="id-ID" sz="1800" b="1" u="none" strike="noStrike" dirty="0" smtClean="0"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DESEMBER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3,</a:t>
                      </a:r>
                      <a:r>
                        <a:rPr lang="id-ID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0,000,000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03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  </a:t>
                      </a:r>
                      <a:r>
                        <a:rPr lang="id-ID" sz="2400" b="1" u="none" strike="noStrike" dirty="0" smtClean="0">
                          <a:effectLst/>
                        </a:rPr>
                        <a:t>45</a:t>
                      </a:r>
                      <a:r>
                        <a:rPr lang="en-US" sz="2400" b="1" u="none" strike="noStrike" dirty="0" smtClean="0">
                          <a:effectLst/>
                        </a:rPr>
                        <a:t>,000,000,000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REALISASI PENDAPATAN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PER </a:t>
            </a:r>
            <a:r>
              <a:rPr lang="id-ID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JANUARI</a:t>
            </a:r>
            <a:endParaRPr lang="en-US" b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31116" y="1844824"/>
            <a:ext cx="3024598" cy="7680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PENDAPATAN RS</a:t>
            </a:r>
            <a:r>
              <a:rPr lang="en-US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 rot="592704">
            <a:off x="1398464" y="1842093"/>
            <a:ext cx="465304" cy="465263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700" b="1" dirty="0"/>
          </a:p>
        </p:txBody>
      </p:sp>
      <p:sp>
        <p:nvSpPr>
          <p:cNvPr id="17" name="Rectangle 16"/>
          <p:cNvSpPr/>
          <p:nvPr/>
        </p:nvSpPr>
        <p:spPr>
          <a:xfrm>
            <a:off x="764337" y="2948947"/>
            <a:ext cx="1528512" cy="336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1300" b="1" dirty="0"/>
              <a:t>TARGET </a:t>
            </a:r>
            <a:r>
              <a:rPr lang="en-US" sz="1300" b="1" dirty="0" smtClean="0"/>
              <a:t>201</a:t>
            </a:r>
            <a:r>
              <a:rPr lang="id-ID" sz="1300" b="1" dirty="0" smtClean="0"/>
              <a:t>9</a:t>
            </a:r>
            <a:endParaRPr lang="en-US" sz="1300" b="1" dirty="0"/>
          </a:p>
        </p:txBody>
      </p:sp>
      <p:sp>
        <p:nvSpPr>
          <p:cNvPr id="32" name="Rectangle 31"/>
          <p:cNvSpPr/>
          <p:nvPr/>
        </p:nvSpPr>
        <p:spPr>
          <a:xfrm>
            <a:off x="3263439" y="2948947"/>
            <a:ext cx="2544503" cy="336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1300" b="1" dirty="0"/>
              <a:t>REALISASI S/D </a:t>
            </a:r>
            <a:r>
              <a:rPr lang="id-ID" sz="1300" b="1" dirty="0" smtClean="0"/>
              <a:t>JANUARI</a:t>
            </a:r>
            <a:endParaRPr lang="en-US" sz="13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34860" y="3284984"/>
            <a:ext cx="2352465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45</a:t>
            </a:r>
            <a:r>
              <a:rPr lang="en-US" b="1" dirty="0" smtClean="0"/>
              <a:t>.000.000.000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2841756" y="3288666"/>
            <a:ext cx="2352465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1</a:t>
            </a:r>
            <a:r>
              <a:rPr lang="en-US" b="1" dirty="0" smtClean="0"/>
              <a:t>.</a:t>
            </a:r>
            <a:r>
              <a:rPr lang="id-ID" b="1" dirty="0" smtClean="0"/>
              <a:t>107.398.092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747621" y="4762197"/>
            <a:ext cx="269663" cy="1732551"/>
          </a:xfrm>
          <a:prstGeom prst="roundRect">
            <a:avLst>
              <a:gd name="adj" fmla="val 466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2083" y="3928465"/>
            <a:ext cx="269663" cy="1396513"/>
          </a:xfrm>
          <a:prstGeom prst="roundRect">
            <a:avLst>
              <a:gd name="adj" fmla="val 466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92704">
            <a:off x="380685" y="4070632"/>
            <a:ext cx="465304" cy="465263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sz="2700" b="1" dirty="0"/>
          </a:p>
        </p:txBody>
      </p:sp>
      <p:sp>
        <p:nvSpPr>
          <p:cNvPr id="38" name="Oval 37"/>
          <p:cNvSpPr/>
          <p:nvPr/>
        </p:nvSpPr>
        <p:spPr>
          <a:xfrm rot="592704">
            <a:off x="389608" y="5577736"/>
            <a:ext cx="465304" cy="465263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 sz="27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91376" y="4120015"/>
            <a:ext cx="3107450" cy="4210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TARGET </a:t>
            </a:r>
            <a:r>
              <a:rPr lang="id-ID" b="1" dirty="0" smtClean="0"/>
              <a:t>JANUARI</a:t>
            </a:r>
            <a:endParaRPr lang="en-US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5245434" y="3288666"/>
            <a:ext cx="1138623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2</a:t>
            </a:r>
            <a:r>
              <a:rPr lang="en-US" b="1" dirty="0" smtClean="0"/>
              <a:t>,</a:t>
            </a:r>
            <a:r>
              <a:rPr lang="id-ID" b="1" dirty="0" smtClean="0"/>
              <a:t>46 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559266" y="4522236"/>
            <a:ext cx="2448484" cy="445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3</a:t>
            </a:r>
            <a:r>
              <a:rPr lang="en-US" b="1" dirty="0" smtClean="0"/>
              <a:t>.</a:t>
            </a:r>
            <a:r>
              <a:rPr lang="id-ID" b="1" dirty="0" smtClean="0"/>
              <a:t>75</a:t>
            </a:r>
            <a:r>
              <a:rPr lang="en-US" b="1" dirty="0" smtClean="0"/>
              <a:t>0.000.000</a:t>
            </a: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882453" y="5389930"/>
            <a:ext cx="3432981" cy="42105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REALISASI </a:t>
            </a:r>
            <a:r>
              <a:rPr lang="id-ID" b="1" dirty="0" smtClean="0"/>
              <a:t>JANUARI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1550343" y="5792151"/>
            <a:ext cx="2448484" cy="445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1</a:t>
            </a:r>
            <a:r>
              <a:rPr lang="en-US" b="1" dirty="0"/>
              <a:t>.</a:t>
            </a:r>
            <a:r>
              <a:rPr lang="id-ID" b="1" dirty="0"/>
              <a:t>107.398.092</a:t>
            </a:r>
            <a:endParaRPr lang="en-US" b="1" dirty="0"/>
          </a:p>
        </p:txBody>
      </p:sp>
      <p:sp>
        <p:nvSpPr>
          <p:cNvPr id="24" name="Down Arrow 23"/>
          <p:cNvSpPr/>
          <p:nvPr/>
        </p:nvSpPr>
        <p:spPr>
          <a:xfrm rot="10800000" flipH="1" flipV="1">
            <a:off x="478888" y="5712636"/>
            <a:ext cx="336067" cy="16463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15434" y="6179619"/>
            <a:ext cx="2448484" cy="445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-2.642.601.908</a:t>
            </a:r>
            <a:endParaRPr lang="en-US" b="1" dirty="0"/>
          </a:p>
        </p:txBody>
      </p:sp>
      <p:cxnSp>
        <p:nvCxnSpPr>
          <p:cNvPr id="8" name="Elbow Connector 7"/>
          <p:cNvCxnSpPr>
            <a:stCxn id="45" idx="2"/>
            <a:endCxn id="25" idx="1"/>
          </p:cNvCxnSpPr>
          <p:nvPr/>
        </p:nvCxnSpPr>
        <p:spPr>
          <a:xfrm rot="16200000" flipH="1">
            <a:off x="3462702" y="5549743"/>
            <a:ext cx="164613" cy="154084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1183801" y="6309320"/>
            <a:ext cx="1008199" cy="5280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700" b="1" dirty="0"/>
              <a:t>7</a:t>
            </a:r>
            <a:endParaRPr lang="en-US" sz="2700" b="1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905687"/>
              </p:ext>
            </p:extLst>
          </p:nvPr>
        </p:nvGraphicFramePr>
        <p:xfrm>
          <a:off x="6763918" y="1860848"/>
          <a:ext cx="5020281" cy="368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8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2">
        <p:circle/>
      </p:transition>
    </mc:Choice>
    <mc:Fallback xmlns="">
      <p:transition spd="slow" advTm="780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5"/>
          <p:cNvSpPr txBox="1">
            <a:spLocks/>
          </p:cNvSpPr>
          <p:nvPr/>
        </p:nvSpPr>
        <p:spPr>
          <a:xfrm>
            <a:off x="2927373" y="274640"/>
            <a:ext cx="9121805" cy="658083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PER JENIS PENDAPATAN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2664" y="3283824"/>
            <a:ext cx="2928579" cy="7440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1</a:t>
            </a:r>
            <a:r>
              <a:rPr lang="en-US" b="1" dirty="0"/>
              <a:t>.</a:t>
            </a:r>
            <a:r>
              <a:rPr lang="id-ID" b="1" dirty="0"/>
              <a:t>107.398.092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3"/>
            <a:endCxn id="18" idx="1"/>
          </p:cNvCxnSpPr>
          <p:nvPr/>
        </p:nvCxnSpPr>
        <p:spPr>
          <a:xfrm flipV="1">
            <a:off x="3371243" y="2114520"/>
            <a:ext cx="586794" cy="1541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958037" y="1742479"/>
            <a:ext cx="2928579" cy="7440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PELAYANAN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22979" y="3269561"/>
            <a:ext cx="2928579" cy="744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DIKLAT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58037" y="4876621"/>
            <a:ext cx="2928579" cy="74408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LAINNYA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63978" y="2272007"/>
            <a:ext cx="2521667" cy="74408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878.974.820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168285" y="3729555"/>
            <a:ext cx="2517360" cy="74408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75.945.000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244589" y="5343749"/>
            <a:ext cx="2441056" cy="7440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 smtClean="0"/>
              <a:t>152.478.272</a:t>
            </a:r>
            <a:endParaRPr lang="en-US" b="1" dirty="0"/>
          </a:p>
        </p:txBody>
      </p:sp>
      <p:cxnSp>
        <p:nvCxnSpPr>
          <p:cNvPr id="24" name="Straight Arrow Connector 23"/>
          <p:cNvCxnSpPr>
            <a:stCxn id="16" idx="3"/>
            <a:endCxn id="19" idx="1"/>
          </p:cNvCxnSpPr>
          <p:nvPr/>
        </p:nvCxnSpPr>
        <p:spPr>
          <a:xfrm flipV="1">
            <a:off x="3371243" y="3641603"/>
            <a:ext cx="551736" cy="1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0" idx="1"/>
          </p:cNvCxnSpPr>
          <p:nvPr/>
        </p:nvCxnSpPr>
        <p:spPr>
          <a:xfrm>
            <a:off x="3350668" y="3655865"/>
            <a:ext cx="607369" cy="1592797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27935" y="1237652"/>
            <a:ext cx="1662001" cy="477058"/>
          </a:xfrm>
          <a:prstGeom prst="rect">
            <a:avLst/>
          </a:prstGeom>
          <a:solidFill>
            <a:srgbClr val="FF0000"/>
          </a:solidFill>
        </p:spPr>
        <p:txBody>
          <a:bodyPr wrap="none" lIns="60963" tIns="30482" rIns="60963" bIns="30482">
            <a:spAutoFit/>
          </a:bodyPr>
          <a:lstStyle/>
          <a:p>
            <a:pPr algn="ctr"/>
            <a:r>
              <a:rPr lang="id-ID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JANUARI</a:t>
            </a:r>
            <a:endParaRPr lang="en-US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94638" y="2133957"/>
            <a:ext cx="2928579" cy="42450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7" idx="0"/>
            <a:endCxn id="26" idx="2"/>
          </p:cNvCxnSpPr>
          <p:nvPr/>
        </p:nvCxnSpPr>
        <p:spPr>
          <a:xfrm flipV="1">
            <a:off x="7458928" y="1714710"/>
            <a:ext cx="8" cy="41924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238872" y="2272007"/>
            <a:ext cx="2521667" cy="74408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878.974.820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9243179" y="3729555"/>
            <a:ext cx="2517360" cy="74408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75.945.000</a:t>
            </a:r>
            <a:endParaRPr lang="en-U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319483" y="5343749"/>
            <a:ext cx="2441056" cy="7440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b="1" dirty="0"/>
              <a:t>152.478.272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9404670" y="1237652"/>
            <a:ext cx="2258318" cy="477058"/>
          </a:xfrm>
          <a:prstGeom prst="rect">
            <a:avLst/>
          </a:prstGeom>
          <a:solidFill>
            <a:srgbClr val="FF0000"/>
          </a:solidFill>
        </p:spPr>
        <p:txBody>
          <a:bodyPr wrap="none" lIns="60963" tIns="30482" rIns="60963" bIns="30482">
            <a:spAutoFit/>
          </a:bodyPr>
          <a:lstStyle/>
          <a:p>
            <a:pPr algn="ctr"/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s/d </a:t>
            </a:r>
            <a:r>
              <a:rPr lang="id-ID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JANUARI</a:t>
            </a:r>
            <a:endParaRPr lang="en-US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69533" y="2133957"/>
            <a:ext cx="2928579" cy="42450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0"/>
            <a:endCxn id="32" idx="2"/>
          </p:cNvCxnSpPr>
          <p:nvPr/>
        </p:nvCxnSpPr>
        <p:spPr>
          <a:xfrm flipV="1">
            <a:off x="10533823" y="1714710"/>
            <a:ext cx="6" cy="41924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7814" y="2516899"/>
            <a:ext cx="2688532" cy="7669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en-US" b="1" dirty="0"/>
              <a:t>PENDAPATAN RS</a:t>
            </a:r>
          </a:p>
        </p:txBody>
      </p:sp>
    </p:spTree>
    <p:extLst>
      <p:ext uri="{BB962C8B-B14F-4D97-AF65-F5344CB8AC3E}">
        <p14:creationId xmlns:p14="http://schemas.microsoft.com/office/powerpoint/2010/main" val="21674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24" y="85958"/>
            <a:ext cx="8655030" cy="784903"/>
          </a:xfrm>
        </p:spPr>
        <p:txBody>
          <a:bodyPr/>
          <a:lstStyle/>
          <a:p>
            <a:r>
              <a:rPr lang="id-ID" sz="4800" b="1" dirty="0" smtClean="0"/>
              <a:t>PIUTANG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2" y="798296"/>
            <a:ext cx="10867414" cy="592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728363" y="167711"/>
            <a:ext cx="2715082" cy="4800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r>
              <a:rPr lang="id-ID" sz="2000" b="1" dirty="0" smtClean="0"/>
              <a:t>14</a:t>
            </a:r>
            <a:r>
              <a:rPr lang="en-US" sz="2000" b="1" dirty="0" smtClean="0"/>
              <a:t>.0</a:t>
            </a:r>
            <a:r>
              <a:rPr lang="id-ID" sz="2000" b="1" dirty="0" smtClean="0"/>
              <a:t>8</a:t>
            </a:r>
            <a:r>
              <a:rPr lang="en-US" sz="2000" b="1" dirty="0" smtClean="0"/>
              <a:t>0.</a:t>
            </a:r>
            <a:r>
              <a:rPr lang="id-ID" sz="2000" b="1" dirty="0" smtClean="0"/>
              <a:t>26</a:t>
            </a:r>
            <a:r>
              <a:rPr lang="en-US" sz="2000" b="1" dirty="0" smtClean="0"/>
              <a:t>0.</a:t>
            </a:r>
            <a:r>
              <a:rPr lang="id-ID" sz="2000" b="1" dirty="0" smtClean="0"/>
              <a:t>31</a:t>
            </a:r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6553207" y="235525"/>
            <a:ext cx="1967346" cy="342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22400" y="2930786"/>
            <a:ext cx="5588000" cy="2168202"/>
          </a:xfrm>
          <a:prstGeom prst="rect">
            <a:avLst/>
          </a:prstGeom>
          <a:ln w="63500" cmpd="tri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REALISASI KEGIATAN </a:t>
            </a:r>
          </a:p>
          <a:p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APBD DAN BLUD</a:t>
            </a:r>
          </a:p>
          <a:p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TA. </a:t>
            </a:r>
            <a:r>
              <a:rPr lang="en-US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201</a:t>
            </a:r>
            <a:r>
              <a:rPr lang="id-ID" b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9</a:t>
            </a:r>
            <a:endParaRPr lang="en-US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501655" y="-3471570"/>
            <a:ext cx="1089076" cy="8309316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406737" y="148574"/>
            <a:ext cx="754050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RINGKASAN 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REALISASI 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APBD DAN 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BLUD</a:t>
            </a:r>
            <a:r>
              <a:rPr lang="id-ID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S/D </a:t>
            </a:r>
            <a:r>
              <a:rPr lang="id-ID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JANUARI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201</a:t>
            </a:r>
            <a:r>
              <a:rPr lang="id-ID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9</a:t>
            </a:r>
            <a:endParaRPr lang="en-US" sz="2800" b="1" dirty="0">
              <a:ln w="12700">
                <a:noFill/>
                <a:prstDash val="solid"/>
              </a:ln>
              <a:solidFill>
                <a:schemeClr val="bg1"/>
              </a:solidFill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44918"/>
              </p:ext>
            </p:extLst>
          </p:nvPr>
        </p:nvGraphicFramePr>
        <p:xfrm>
          <a:off x="152402" y="1468582"/>
          <a:ext cx="11836406" cy="4949244"/>
        </p:xfrm>
        <a:graphic>
          <a:graphicData uri="http://schemas.openxmlformats.org/drawingml/2006/table">
            <a:tbl>
              <a:tblPr/>
              <a:tblGrid>
                <a:gridCol w="1581382">
                  <a:extLst>
                    <a:ext uri="{9D8B030D-6E8A-4147-A177-3AD203B41FA5}">
                      <a16:colId xmlns="" xmlns:a16="http://schemas.microsoft.com/office/drawing/2014/main" val="2185709867"/>
                    </a:ext>
                  </a:extLst>
                </a:gridCol>
                <a:gridCol w="2204351">
                  <a:extLst>
                    <a:ext uri="{9D8B030D-6E8A-4147-A177-3AD203B41FA5}">
                      <a16:colId xmlns="" xmlns:a16="http://schemas.microsoft.com/office/drawing/2014/main" val="2367103918"/>
                    </a:ext>
                  </a:extLst>
                </a:gridCol>
                <a:gridCol w="1773065">
                  <a:extLst>
                    <a:ext uri="{9D8B030D-6E8A-4147-A177-3AD203B41FA5}">
                      <a16:colId xmlns="" xmlns:a16="http://schemas.microsoft.com/office/drawing/2014/main" val="2479049416"/>
                    </a:ext>
                  </a:extLst>
                </a:gridCol>
                <a:gridCol w="718810">
                  <a:extLst>
                    <a:ext uri="{9D8B030D-6E8A-4147-A177-3AD203B41FA5}">
                      <a16:colId xmlns="" xmlns:a16="http://schemas.microsoft.com/office/drawing/2014/main" val="1857694748"/>
                    </a:ext>
                  </a:extLst>
                </a:gridCol>
                <a:gridCol w="1773065">
                  <a:extLst>
                    <a:ext uri="{9D8B030D-6E8A-4147-A177-3AD203B41FA5}">
                      <a16:colId xmlns="" xmlns:a16="http://schemas.microsoft.com/office/drawing/2014/main" val="806336049"/>
                    </a:ext>
                  </a:extLst>
                </a:gridCol>
                <a:gridCol w="677689">
                  <a:extLst>
                    <a:ext uri="{9D8B030D-6E8A-4147-A177-3AD203B41FA5}">
                      <a16:colId xmlns="" xmlns:a16="http://schemas.microsoft.com/office/drawing/2014/main" val="3572002707"/>
                    </a:ext>
                  </a:extLst>
                </a:gridCol>
                <a:gridCol w="1670424">
                  <a:extLst>
                    <a:ext uri="{9D8B030D-6E8A-4147-A177-3AD203B41FA5}">
                      <a16:colId xmlns="" xmlns:a16="http://schemas.microsoft.com/office/drawing/2014/main" val="2568881301"/>
                    </a:ext>
                  </a:extLst>
                </a:gridCol>
                <a:gridCol w="718810">
                  <a:extLst>
                    <a:ext uri="{9D8B030D-6E8A-4147-A177-3AD203B41FA5}">
                      <a16:colId xmlns="" xmlns:a16="http://schemas.microsoft.com/office/drawing/2014/main" val="464955018"/>
                    </a:ext>
                  </a:extLst>
                </a:gridCol>
                <a:gridCol w="718810">
                  <a:extLst>
                    <a:ext uri="{9D8B030D-6E8A-4147-A177-3AD203B41FA5}">
                      <a16:colId xmlns="" xmlns:a16="http://schemas.microsoft.com/office/drawing/2014/main" val="238750441"/>
                    </a:ext>
                  </a:extLst>
                </a:gridCol>
              </a:tblGrid>
              <a:tr h="5920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Daerah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Pagu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Anggaran</a:t>
                      </a:r>
                      <a:endParaRPr lang="id-ID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id-ID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T</a:t>
                      </a:r>
                      <a:r>
                        <a:rPr lang="id-ID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arget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S/D </a:t>
                      </a:r>
                      <a:endParaRPr lang="id-ID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B</a:t>
                      </a:r>
                      <a:r>
                        <a:rPr lang="id-ID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ulan</a:t>
                      </a:r>
                      <a:r>
                        <a:rPr lang="id-ID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d-ID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ini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Realisasi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keuangan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Realisasi Fisik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Dev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345385"/>
                  </a:ext>
                </a:extLst>
              </a:tr>
              <a:tr h="390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Rp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6829962"/>
                  </a:ext>
                </a:extLst>
              </a:tr>
              <a:tr h="789342">
                <a:tc>
                  <a:txBody>
                    <a:bodyPr/>
                    <a:lstStyle/>
                    <a:p>
                      <a:pPr marL="360363" indent="-26511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47.441.056.000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3.397.787.096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7,16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3.397.787.096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7,16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3.397.787.096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7,16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9645262"/>
                  </a:ext>
                </a:extLst>
              </a:tr>
              <a:tr h="651223">
                <a:tc>
                  <a:txBody>
                    <a:bodyPr/>
                    <a:lstStyle/>
                    <a:p>
                      <a:pPr marL="360363" indent="-26511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71.283.293.000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3.407.350.567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4,78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969.892.877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1,36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3.111.540.256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4,37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2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903415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marL="360363" indent="-9366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APBD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26.283.293.000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378.538.000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27.337.840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2.078.985.219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7,91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219510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marL="360363" indent="-9366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Belanja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Langsung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45.000.000.000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3.028.812.567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942.555.037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1.032.555.037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2,29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4,44)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4622769"/>
                  </a:ext>
                </a:extLst>
              </a:tr>
              <a:tr h="789342">
                <a:tc>
                  <a:txBody>
                    <a:bodyPr/>
                    <a:lstStyle/>
                    <a:p>
                      <a:pPr marL="361950" indent="0"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118.724.349.000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6.805.137.663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Rp     4.367.679.973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3,68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6.509.327.352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5,48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049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47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743775"/>
              </p:ext>
            </p:extLst>
          </p:nvPr>
        </p:nvGraphicFramePr>
        <p:xfrm>
          <a:off x="235527" y="512618"/>
          <a:ext cx="11776364" cy="613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881996-6422-4D15-A2C1-BFAEC06DADEB}"/>
              </a:ext>
            </a:extLst>
          </p:cNvPr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dirty="0" smtClean="0">
                <a:solidFill>
                  <a:schemeClr val="bg1"/>
                </a:solidFill>
                <a:cs typeface="Arial" pitchFamily="34" charset="0"/>
              </a:rPr>
              <a:t>ISI PAPARAN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3679C327-EA7A-4A10-AB4C-DD0116F7F349}"/>
              </a:ext>
            </a:extLst>
          </p:cNvPr>
          <p:cNvGrpSpPr/>
          <p:nvPr/>
        </p:nvGrpSpPr>
        <p:grpSpPr>
          <a:xfrm>
            <a:off x="5827039" y="1961355"/>
            <a:ext cx="5450675" cy="646331"/>
            <a:chOff x="5808996" y="1829008"/>
            <a:chExt cx="5450675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3970DAD-6F8A-4507-B262-C4F7DDA4D33B}"/>
                </a:ext>
              </a:extLst>
            </p:cNvPr>
            <p:cNvSpPr txBox="1"/>
            <p:nvPr/>
          </p:nvSpPr>
          <p:spPr>
            <a:xfrm>
              <a:off x="6751979" y="188780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bg1"/>
                  </a:solidFill>
                  <a:cs typeface="Arial" pitchFamily="34" charset="0"/>
                </a:rPr>
                <a:t>Pendahuluan</a:t>
              </a:r>
              <a:endParaRPr lang="en-US" altLang="ko-KR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C957D5C-4936-4D4C-88B4-15F0539031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xmlns="" id="{554C4BE2-3A7A-417F-958F-0994C6956B42}"/>
              </a:ext>
            </a:extLst>
          </p:cNvPr>
          <p:cNvGrpSpPr/>
          <p:nvPr/>
        </p:nvGrpSpPr>
        <p:grpSpPr>
          <a:xfrm>
            <a:off x="-26869" y="50804"/>
            <a:ext cx="4441271" cy="6396402"/>
            <a:chOff x="-26869" y="50804"/>
            <a:chExt cx="4441271" cy="63964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670ACE2E-A9D0-43B3-B3F7-A6C62D771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7894" y="6087912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xmlns="" id="{4E71D470-335E-4DFE-BFD8-D1E7464734A9}"/>
                </a:ext>
              </a:extLst>
            </p:cNvPr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62D9F32C-5A7D-4827-BC99-61523DC3CC31}"/>
                </a:ext>
              </a:extLst>
            </p:cNvPr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200D4667-EABB-4D29-8288-3578DFBD2351}"/>
                </a:ext>
              </a:extLst>
            </p:cNvPr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DCC35BE3-1414-4F47-BFFB-DFBF884A5E05}"/>
                </a:ext>
              </a:extLst>
            </p:cNvPr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EF6AFD8D-C146-4208-A52C-7DC84492D399}"/>
                </a:ext>
              </a:extLst>
            </p:cNvPr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1ADA25FA-377D-4DEB-970B-B13CF24D25AA}"/>
                </a:ext>
              </a:extLst>
            </p:cNvPr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9A31CC38-E2B1-4A86-AEBC-F3AD1D3C1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23C40ED8-9497-4DAF-9102-8285B6A4D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DD228404-3202-424D-BBFD-99AF28046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ECD032B2-2823-4364-AEF1-7A5BB6B392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03781D5C-8598-4DC4-B15C-FF29CF147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33D17873-3F2F-4395-9322-A4AD244EA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xmlns="" id="{273B30FF-646D-4703-B7C6-536BAE4585C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4B9B0ECC-2476-4775-ADD3-1E6EC9FCC1B6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E8C3181E-BC39-4ED5-896C-8643AEAB61B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5F83E974-6F75-411B-8983-A67B9A54AFAC}"/>
                </a:ext>
              </a:extLst>
            </p:cNvPr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59A304A8-463C-4E2A-AAEB-636EEADAA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ED7C6A1D-A0CB-4992-8833-ED982D04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B181298D-EBAF-4A93-9C86-D6D0C4B15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xmlns="" id="{9FCCD251-C320-4E2A-AC0C-FBFABE73D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D554C909-8C5C-4A2D-A1BD-DB6487CABE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903DCBC4-D136-4AAF-B0C6-0AF968B9F87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062531" y="4228106"/>
                <a:ext cx="1068602" cy="26818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xmlns="" id="{896495A9-7AA1-4DDB-AE34-B96047C07164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AC4B2A22-E784-4C85-891C-AA90B2F8C2BB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id="{2E45753D-9884-4434-B1B8-15D5F615B399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4505F5DC-8704-45BD-87E7-E574ADED18B9}"/>
                </a:ext>
              </a:extLst>
            </p:cNvPr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4BB43B57-CF8B-4F88-8A2A-20ADD2D3C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377A4348-CB3F-4BFB-A1CC-CF7056CFF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56630DD8-4B81-4A64-BD65-86274C6B1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25B78D16-56BC-472F-B687-A9E3899731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A6F754FE-8056-4704-A67C-A0FBE12B8D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A2A2188A-1E7E-49E2-9D80-9100F58BD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xmlns="" id="{86B35C84-B365-4E0A-95E5-F96402B484D5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B2057B3E-5315-4CC6-9A92-1E9E0F5CB02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9CDD68A6-2AF8-4707-9BB3-E4520483B61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xmlns="" id="{0BBD7F6C-F656-415E-B53F-7F36AC46B014}"/>
                </a:ext>
              </a:extLst>
            </p:cNvPr>
            <p:cNvGrpSpPr/>
            <p:nvPr/>
          </p:nvGrpSpPr>
          <p:grpSpPr>
            <a:xfrm rot="2369895">
              <a:off x="148660" y="1960246"/>
              <a:ext cx="1888205" cy="1676281"/>
              <a:chOff x="5884197" y="3470807"/>
              <a:chExt cx="1888205" cy="1676281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A7154D87-3E9D-49B7-840E-9737E8AF3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96190D0A-4052-4AF0-B678-EAA77FEA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67F9881C-7464-45DC-8F73-0C101FE36018}"/>
                  </a:ext>
                </a:extLst>
              </p:cNvPr>
              <p:cNvCxnSpPr>
                <a:cxnSpLocks/>
              </p:cNvCxnSpPr>
              <p:nvPr/>
            </p:nvCxnSpPr>
            <p:spPr>
              <a:xfrm rot="19230105" flipH="1">
                <a:off x="6685587" y="3470807"/>
                <a:ext cx="587875" cy="9466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6AD860B0-D391-4C1F-898A-84238B5A9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7117906F-C7F1-4566-8EFF-FA45CC612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A12DA3AE-88B0-4879-9C6B-CFE5BA1F2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xmlns="" id="{E7972A9A-0D87-4EFF-949D-83CAEC36CC20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82724BCA-AB00-4035-BA0C-86A1010C3B95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9816848B-59D9-48FA-BE02-347471978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347" y="4732642"/>
              <a:ext cx="474868" cy="134761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7A3D56CF-1ED1-42C2-89FC-36CFBCF4FE5C}"/>
                </a:ext>
              </a:extLst>
            </p:cNvPr>
            <p:cNvCxnSpPr>
              <a:cxnSpLocks/>
            </p:cNvCxnSpPr>
            <p:nvPr/>
          </p:nvCxnSpPr>
          <p:spPr>
            <a:xfrm>
              <a:off x="2255330" y="2204523"/>
              <a:ext cx="385010" cy="269653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xmlns="" id="{97C792A8-C345-4A12-B7A9-41F05DB79948}"/>
                </a:ext>
              </a:extLst>
            </p:cNvPr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75D00326-5667-4BB3-8205-D63A319D81AD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2CFE1A87-9E56-4F0A-802A-D5BA702D4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xmlns="" id="{60424E7B-2FF2-449E-9207-58C7BB31C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xmlns="" id="{2099306B-5247-456F-9B43-7A8C9D863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xmlns="" id="{F3AF1BEC-E6EB-43BB-9444-CE53E9C4C783}"/>
                </a:ext>
              </a:extLst>
            </p:cNvPr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xmlns="" id="{12ED7B5B-15F4-4002-9510-93CF6A0FB383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7BDCB6FB-7D82-4167-8273-5DE3F837A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xmlns="" id="{6835705B-0230-4927-9347-6B2F14D93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xmlns="" id="{1E03A390-20F7-4475-BDAA-8781AB2B2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3071B284-963D-4642-AA78-A16BB11A3FBC}"/>
                </a:ext>
              </a:extLst>
            </p:cNvPr>
            <p:cNvCxnSpPr>
              <a:cxnSpLocks/>
            </p:cNvCxnSpPr>
            <p:nvPr/>
          </p:nvCxnSpPr>
          <p:spPr>
            <a:xfrm>
              <a:off x="945831" y="3770932"/>
              <a:ext cx="832520" cy="424014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3E011B79-AF46-4FE4-ABC9-681AAF6B5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7509" y="3305522"/>
              <a:ext cx="865054" cy="12347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01DFB4C2-228E-439D-8D29-6AFFA6D97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873" y="1614220"/>
              <a:ext cx="1095916" cy="123407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373379E9-23CB-46B3-BA8C-55EA1EDEA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23" y="3431849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EA4A7DDE-F996-4DD8-9EAD-1A4319890B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917" y="5646198"/>
              <a:ext cx="489763" cy="286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D007FF75-9528-4B0D-995F-0B8BFE15A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34" y="3093860"/>
              <a:ext cx="1091157" cy="39889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8EAEFEC6-EFE6-497B-94EF-E544341AF9A2}"/>
              </a:ext>
            </a:extLst>
          </p:cNvPr>
          <p:cNvGrpSpPr/>
          <p:nvPr/>
        </p:nvGrpSpPr>
        <p:grpSpPr>
          <a:xfrm>
            <a:off x="5827039" y="3052216"/>
            <a:ext cx="5450675" cy="646331"/>
            <a:chOff x="5808996" y="1829008"/>
            <a:chExt cx="5450675" cy="646331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xmlns="" id="{8C9CCE34-CDFE-4E32-94A6-DD9261AEAB3F}"/>
                </a:ext>
              </a:extLst>
            </p:cNvPr>
            <p:cNvSpPr txBox="1"/>
            <p:nvPr/>
          </p:nvSpPr>
          <p:spPr>
            <a:xfrm>
              <a:off x="6751979" y="1901655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bg1"/>
                  </a:solidFill>
                  <a:cs typeface="Arial" pitchFamily="34" charset="0"/>
                </a:rPr>
                <a:t>Pendapatan</a:t>
              </a:r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 TA. 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201</a:t>
              </a:r>
              <a:r>
                <a:rPr lang="id-ID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9</a:t>
              </a:r>
              <a:endParaRPr lang="en-US" altLang="ko-KR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72D21B37-F628-49A7-ABB3-2BA65B94F316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xmlns="" id="{2B2FDF95-74C3-4EDE-8F9B-A6C0B5B21007}"/>
              </a:ext>
            </a:extLst>
          </p:cNvPr>
          <p:cNvGrpSpPr/>
          <p:nvPr/>
        </p:nvGrpSpPr>
        <p:grpSpPr>
          <a:xfrm>
            <a:off x="5827039" y="4021754"/>
            <a:ext cx="5450675" cy="923330"/>
            <a:chOff x="5808996" y="1707685"/>
            <a:chExt cx="5450675" cy="923330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xmlns="" id="{2F0D0F1E-A944-4A47-8A71-A22544D6F785}"/>
                </a:ext>
              </a:extLst>
            </p:cNvPr>
            <p:cNvSpPr txBox="1"/>
            <p:nvPr/>
          </p:nvSpPr>
          <p:spPr>
            <a:xfrm>
              <a:off x="6751979" y="1707685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v-SE" altLang="ko-KR" sz="2700" b="1" dirty="0">
                  <a:solidFill>
                    <a:schemeClr val="bg1"/>
                  </a:solidFill>
                  <a:cs typeface="Arial" pitchFamily="34" charset="0"/>
                </a:rPr>
                <a:t>Realisasi Kegiatan APBD &amp; BLUD </a:t>
              </a:r>
              <a:r>
                <a:rPr lang="sv-SE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TA.201</a:t>
              </a:r>
              <a:r>
                <a:rPr lang="id-ID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9</a:t>
              </a:r>
              <a:endParaRPr lang="sv-SE" altLang="ko-KR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C8144DFC-D641-4F5F-AB60-C898469663D1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xmlns="" id="{663FF921-9DD6-4C67-9C2E-AAED27BD3A41}"/>
              </a:ext>
            </a:extLst>
          </p:cNvPr>
          <p:cNvGrpSpPr/>
          <p:nvPr/>
        </p:nvGrpSpPr>
        <p:grpSpPr>
          <a:xfrm>
            <a:off x="5827039" y="5233939"/>
            <a:ext cx="5450675" cy="646331"/>
            <a:chOff x="5808996" y="1829008"/>
            <a:chExt cx="5450675" cy="646331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EFE85ACD-62AD-4F0F-839F-6988F5202D0C}"/>
                </a:ext>
              </a:extLst>
            </p:cNvPr>
            <p:cNvSpPr txBox="1"/>
            <p:nvPr/>
          </p:nvSpPr>
          <p:spPr>
            <a:xfrm>
              <a:off x="6751979" y="1901655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bg1"/>
                  </a:solidFill>
                  <a:cs typeface="Arial" pitchFamily="34" charset="0"/>
                </a:rPr>
                <a:t>Penutup</a:t>
              </a:r>
              <a:endParaRPr lang="en-US" altLang="ko-KR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xmlns="" id="{394CF83F-7D0B-46A9-8A9C-2105A98B0A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xmlns="" id="{5847D389-6281-415A-BE8D-829D4E7684F9}"/>
              </a:ext>
            </a:extLst>
          </p:cNvPr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  <a:solidFill>
            <a:schemeClr val="accent1">
              <a:lumMod val="75000"/>
            </a:schemeClr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xmlns="" id="{019740F7-E1E9-4108-8B94-B895BC04A5E2}"/>
                </a:ext>
              </a:extLst>
            </p:cNvPr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3A8F62D1-FAD8-4D55-8FE4-9712E1439D7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589" y="5639826"/>
              <a:ext cx="867151" cy="320268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8DC507CE-4F06-40F7-BADB-4073EEA93A1A}"/>
                </a:ext>
              </a:extLst>
            </p:cNvPr>
            <p:cNvCxnSpPr>
              <a:cxnSpLocks/>
            </p:cNvCxnSpPr>
            <p:nvPr/>
          </p:nvCxnSpPr>
          <p:spPr>
            <a:xfrm>
              <a:off x="4309740" y="5960094"/>
              <a:ext cx="167702" cy="338303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62E93A0C-6F0E-4BE1-A8C6-7C82C8EB0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9740" y="5410039"/>
              <a:ext cx="335404" cy="550055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98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602850" y="-3572765"/>
            <a:ext cx="886686" cy="830931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7"/>
          <p:cNvSpPr txBox="1">
            <a:spLocks/>
          </p:cNvSpPr>
          <p:nvPr/>
        </p:nvSpPr>
        <p:spPr>
          <a:xfrm>
            <a:off x="4237384" y="192171"/>
            <a:ext cx="7617618" cy="833065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REKAP DEVIASI KEGIATAN APBD DAN BLUD</a:t>
            </a:r>
            <a:b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S/D </a:t>
            </a:r>
            <a:r>
              <a:rPr lang="id-ID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JANUARI</a:t>
            </a: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201</a:t>
            </a:r>
            <a:r>
              <a:rPr lang="id-ID" sz="2800" b="1" dirty="0" smtClean="0">
                <a:ln w="12700">
                  <a:noFill/>
                  <a:prstDash val="solid"/>
                </a:ln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9</a:t>
            </a:r>
            <a:endParaRPr lang="en-US" sz="2800" b="1" dirty="0">
              <a:ln w="12700">
                <a:noFill/>
                <a:prstDash val="solid"/>
              </a:ln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91059"/>
              </p:ext>
            </p:extLst>
          </p:nvPr>
        </p:nvGraphicFramePr>
        <p:xfrm>
          <a:off x="192372" y="1186677"/>
          <a:ext cx="11928761" cy="531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8253"/>
                <a:gridCol w="1454728"/>
                <a:gridCol w="801279"/>
                <a:gridCol w="794709"/>
                <a:gridCol w="717673"/>
                <a:gridCol w="746054"/>
                <a:gridCol w="746054"/>
                <a:gridCol w="1930011"/>
              </a:tblGrid>
              <a:tr h="541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Uraian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dan</a:t>
                      </a:r>
                      <a:r>
                        <a:rPr lang="en-US" sz="1800" b="1" u="none" strike="noStrike" dirty="0">
                          <a:effectLst/>
                        </a:rPr>
                        <a:t> Program/</a:t>
                      </a:r>
                      <a:r>
                        <a:rPr lang="en-US" sz="1800" b="1" u="none" strike="noStrike" dirty="0" err="1">
                          <a:effectLst/>
                        </a:rPr>
                        <a:t>Kegiatan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Anggaran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Target 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Fisik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Fisik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KEU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 smtClean="0">
                          <a:effectLst/>
                        </a:rPr>
                        <a:t>Dev</a:t>
                      </a:r>
                      <a:r>
                        <a:rPr lang="en-US" sz="1800" b="1" u="none" strike="noStrike" dirty="0" smtClean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FISIK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Dev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id-ID" sz="1800" b="1" u="none" strike="noStrike" dirty="0" smtClean="0">
                          <a:effectLst/>
                        </a:rPr>
                        <a:t>KEU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Reasioning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33810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07</a:t>
                      </a:r>
                      <a:r>
                        <a:rPr lang="en-US" sz="1600" b="1" u="none" strike="noStrike" dirty="0">
                          <a:effectLst/>
                        </a:rPr>
                        <a:t>.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Pemenuhan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Sarana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Prasarana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alat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Pelayanan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rujukan</a:t>
                      </a:r>
                      <a:r>
                        <a:rPr lang="en-US" sz="1600" b="1" u="none" strike="noStrike" dirty="0">
                          <a:effectLst/>
                        </a:rPr>
                        <a:t> (DAK)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1.283.293.000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1464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1" u="none" strike="noStrike" dirty="0" smtClean="0">
                          <a:effectLst/>
                        </a:rPr>
                        <a:t>08</a:t>
                      </a:r>
                      <a:r>
                        <a:rPr lang="fi-FI" sz="1600" b="1" u="none" strike="noStrike" dirty="0">
                          <a:effectLst/>
                        </a:rPr>
                        <a:t>. </a:t>
                      </a:r>
                      <a:r>
                        <a:rPr lang="fi-FI" sz="1600" b="1" u="none" strike="noStrike" dirty="0" smtClean="0">
                          <a:effectLst/>
                        </a:rPr>
                        <a:t>Peningkatan </a:t>
                      </a:r>
                      <a:r>
                        <a:rPr lang="fi-FI" sz="1600" b="1" u="none" strike="noStrike" dirty="0">
                          <a:effectLst/>
                        </a:rPr>
                        <a:t>Mutu Pelayanan Kesehatan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300.000.000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1774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1" u="none" strike="noStrike" dirty="0" smtClean="0">
                          <a:effectLst/>
                        </a:rPr>
                        <a:t>10</a:t>
                      </a:r>
                      <a:r>
                        <a:rPr lang="sv-SE" sz="1600" b="1" u="none" strike="noStrike" dirty="0">
                          <a:effectLst/>
                        </a:rPr>
                        <a:t>. </a:t>
                      </a:r>
                      <a:r>
                        <a:rPr lang="sv-SE" sz="1600" b="1" u="none" strike="noStrike" dirty="0" smtClean="0">
                          <a:effectLst/>
                        </a:rPr>
                        <a:t>Pengadaan </a:t>
                      </a:r>
                      <a:r>
                        <a:rPr lang="sv-SE" sz="1600" b="1" u="none" strike="noStrike" dirty="0">
                          <a:effectLst/>
                        </a:rPr>
                        <a:t>Pendukung Pelayanan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700.000.000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94631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17</a:t>
                      </a:r>
                      <a:r>
                        <a:rPr lang="en-US" sz="1600" b="1" u="none" strike="noStrike" dirty="0">
                          <a:effectLst/>
                        </a:rPr>
                        <a:t>.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Penyediaan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Honorarium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Premi</a:t>
                      </a:r>
                      <a:r>
                        <a:rPr lang="en-US" sz="1600" b="1" u="none" strike="noStrike" dirty="0">
                          <a:effectLst/>
                        </a:rPr>
                        <a:t> BPJS </a:t>
                      </a:r>
                      <a:r>
                        <a:rPr lang="en-US" sz="1600" b="1" u="none" strike="noStrike" dirty="0" err="1">
                          <a:effectLst/>
                        </a:rPr>
                        <a:t>bagi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Tenaga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Harlep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dipelayanan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634.560.000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3,78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id-ID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,</a:t>
                      </a:r>
                      <a:r>
                        <a:rPr lang="id-ID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71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)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603403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fi-FI" sz="1600" b="1" u="none" strike="noStrike" dirty="0" smtClean="0">
                          <a:effectLst/>
                        </a:rPr>
                        <a:t>18</a:t>
                      </a:r>
                      <a:r>
                        <a:rPr lang="fi-FI" sz="1600" b="1" u="none" strike="noStrike" dirty="0">
                          <a:effectLst/>
                        </a:rPr>
                        <a:t>. </a:t>
                      </a:r>
                      <a:r>
                        <a:rPr lang="fi-FI" sz="1600" b="1" u="none" strike="noStrike" dirty="0" smtClean="0">
                          <a:effectLst/>
                        </a:rPr>
                        <a:t>Pemenuhan </a:t>
                      </a:r>
                      <a:r>
                        <a:rPr lang="fi-FI" sz="1600" b="1" u="none" strike="noStrike" dirty="0">
                          <a:effectLst/>
                        </a:rPr>
                        <a:t>Sarana, Prasarana dan Alat Kesehatan </a:t>
                      </a:r>
                      <a:endParaRPr lang="fi-FI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8.915.440.000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60379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09</a:t>
                      </a:r>
                      <a:r>
                        <a:rPr lang="en-US" sz="1600" b="1" u="none" strike="noStrike" dirty="0">
                          <a:effectLst/>
                        </a:rPr>
                        <a:t>.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Penyelenggaraan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Pendidikan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Pelatihan</a:t>
                      </a:r>
                      <a:r>
                        <a:rPr lang="en-US" sz="1600" b="1" u="none" strike="noStrike" dirty="0">
                          <a:effectLst/>
                        </a:rPr>
                        <a:t> SDM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Non </a:t>
                      </a:r>
                      <a:r>
                        <a:rPr lang="en-US" sz="1600" b="1" u="none" strike="noStrike" dirty="0" err="1">
                          <a:effectLst/>
                        </a:rPr>
                        <a:t>Kesehatan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575.000.000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Tahoma"/>
                        </a:rPr>
                        <a:t>1,62 </a:t>
                      </a:r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(1,62)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(1,62)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26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01</a:t>
                      </a:r>
                      <a:r>
                        <a:rPr lang="id-ID" sz="1600" b="1" u="none" strike="noStrike" dirty="0" smtClean="0">
                          <a:effectLst/>
                        </a:rPr>
                        <a:t>.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Penyediaan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logistik</a:t>
                      </a:r>
                      <a:r>
                        <a:rPr lang="en-US" sz="1600" b="1" u="none" strike="noStrike" dirty="0">
                          <a:effectLst/>
                        </a:rPr>
                        <a:t> Kantor</a:t>
                      </a:r>
                      <a:endParaRPr lang="en-U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13.500.000.000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Tahoma"/>
                        </a:rPr>
                        <a:t>2,47 </a:t>
                      </a:r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15,18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12,71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(2,44)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22751">
                <a:tc>
                  <a:txBody>
                    <a:bodyPr/>
                    <a:lstStyle/>
                    <a:p>
                      <a:pPr marL="360363" indent="-360363" algn="l" fontAlgn="ctr"/>
                      <a:r>
                        <a:rPr lang="en-US" sz="1600" b="1" u="none" strike="noStrike" dirty="0" smtClean="0">
                          <a:effectLst/>
                        </a:rPr>
                        <a:t>01</a:t>
                      </a:r>
                      <a:r>
                        <a:rPr lang="id-ID" sz="1600" b="1" u="none" strike="noStrike" dirty="0" smtClean="0">
                          <a:effectLst/>
                        </a:rPr>
                        <a:t>.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Penyelenggaraan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Promosi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dan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Pemberdayaan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Masyarakat</a:t>
                      </a:r>
                      <a:endParaRPr lang="en-U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375.000.000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Tahoma"/>
                        </a:rPr>
                        <a:t>1,97 </a:t>
                      </a:r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(1,75)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(1,97)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86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 smtClean="0">
                          <a:effectLst/>
                        </a:rPr>
                        <a:t>01.</a:t>
                      </a:r>
                      <a:r>
                        <a:rPr lang="id-ID" sz="1600" b="1" u="none" strike="noStrike" dirty="0" smtClean="0">
                          <a:effectLst/>
                        </a:rPr>
                        <a:t> </a:t>
                      </a:r>
                      <a:r>
                        <a:rPr lang="es-ES" sz="1600" b="1" u="none" strike="noStrike" dirty="0" err="1" smtClean="0">
                          <a:effectLst/>
                        </a:rPr>
                        <a:t>Pelayanan</a:t>
                      </a:r>
                      <a:r>
                        <a:rPr lang="es-ES" sz="1600" b="1" u="none" strike="noStrike" dirty="0" smtClean="0">
                          <a:effectLst/>
                        </a:rPr>
                        <a:t> </a:t>
                      </a:r>
                      <a:r>
                        <a:rPr lang="es-ES" sz="1600" b="1" u="none" strike="noStrike" dirty="0">
                          <a:effectLst/>
                        </a:rPr>
                        <a:t>dan </a:t>
                      </a:r>
                      <a:r>
                        <a:rPr lang="es-ES" sz="1600" b="1" u="none" strike="noStrike" dirty="0" err="1">
                          <a:effectLst/>
                        </a:rPr>
                        <a:t>Pendukung</a:t>
                      </a:r>
                      <a:r>
                        <a:rPr lang="es-ES" sz="1600" b="1" u="none" strike="noStrike" dirty="0">
                          <a:effectLst/>
                        </a:rPr>
                        <a:t> </a:t>
                      </a:r>
                      <a:r>
                        <a:rPr lang="es-ES" sz="1600" b="1" u="none" strike="noStrike" dirty="0" err="1">
                          <a:effectLst/>
                        </a:rPr>
                        <a:t>Pelayanan</a:t>
                      </a:r>
                      <a:endParaRPr lang="es-ES" sz="1600" b="1" i="0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effectLst/>
                        </a:rPr>
                        <a:t>45.000.000.000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6,73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</a:t>
                      </a:r>
                      <a:r>
                        <a:rPr lang="id-ID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2,09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id-ID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,</a:t>
                      </a:r>
                      <a:r>
                        <a:rPr lang="id-ID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44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(4,64)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23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300-00007F8EA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703903"/>
              </p:ext>
            </p:extLst>
          </p:nvPr>
        </p:nvGraphicFramePr>
        <p:xfrm>
          <a:off x="152400" y="346364"/>
          <a:ext cx="11845635" cy="628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4905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>
                <a:solidFill>
                  <a:schemeClr val="accent1"/>
                </a:solidFill>
              </a:rPr>
              <a:t>KEYWORDS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99983"/>
              </p:ext>
            </p:extLst>
          </p:nvPr>
        </p:nvGraphicFramePr>
        <p:xfrm>
          <a:off x="304810" y="984600"/>
          <a:ext cx="11568535" cy="5602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4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3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56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80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653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74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Uraian</a:t>
                      </a:r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Program/</a:t>
                      </a:r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Target </a:t>
                      </a:r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Fisik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 (%)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Realisasi</a:t>
                      </a:r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 (%)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Deviasi</a:t>
                      </a:r>
                      <a:r>
                        <a:rPr lang="id-ID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 (%)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Justifikasi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3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Fisik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Keu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Fisik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ahoma" pitchFamily="34" charset="0"/>
                          <a:cs typeface="Tahoma" pitchFamily="34" charset="0"/>
                        </a:rPr>
                        <a:t>Keu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BELANJA PEGAWAI BLUD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(2,80)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(2,80)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23900" indent="-552450" algn="ctr"/>
                      <a:endParaRPr lang="en-US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9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BELANJA BARANG DAN JASA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7,44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(5,79)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(6,10)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98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  BM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Pengadaan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Peralatan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Mesin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(0,01)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(0,01)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24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  BM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Pengadaan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Gedung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Bangunan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898817" y="101868"/>
            <a:ext cx="8480147" cy="6878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60963" tIns="30482" rIns="60963" bIns="3048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1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RINCIAN DEVIASI KEGIATAN BLUD</a:t>
            </a:r>
          </a:p>
          <a:p>
            <a:pPr>
              <a:defRPr/>
            </a:pPr>
            <a:r>
              <a:rPr lang="en-US" sz="21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S/D </a:t>
            </a:r>
            <a:r>
              <a:rPr lang="id-ID" sz="21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JANUARI</a:t>
            </a:r>
            <a:r>
              <a:rPr lang="en-US" sz="21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 201</a:t>
            </a:r>
            <a:r>
              <a:rPr lang="id-ID" sz="21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  <a:ea typeface="Tahoma" pitchFamily="34" charset="0"/>
                <a:cs typeface="Tahoma" pitchFamily="34" charset="0"/>
              </a:rPr>
              <a:t>9</a:t>
            </a:r>
            <a:endParaRPr lang="en-US" sz="2100" b="1" dirty="0">
              <a:ln w="12700">
                <a:noFill/>
                <a:prstDash val="solid"/>
              </a:ln>
              <a:solidFill>
                <a:srgbClr val="0070C0"/>
              </a:solidFill>
              <a:latin typeface="Cambria" panose="020405030504060302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02531"/>
      </p:ext>
    </p:extLst>
  </p:cSld>
  <p:clrMapOvr>
    <a:masterClrMapping/>
  </p:clrMapOvr>
  <p:transition spd="slow" advTm="5668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89711" y="2127452"/>
            <a:ext cx="7439891" cy="1077222"/>
          </a:xfrm>
          <a:prstGeom prst="rect">
            <a:avLst/>
          </a:prstGeom>
          <a:noFill/>
        </p:spPr>
        <p:txBody>
          <a:bodyPr wrap="square" lIns="60963" tIns="30482" rIns="60963" bIns="30482">
            <a:spAutoFit/>
          </a:bodyPr>
          <a:lstStyle/>
          <a:p>
            <a:pPr algn="ctr">
              <a:defRPr/>
            </a:pPr>
            <a:r>
              <a:rPr lang="id-ID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Eras Bold ITC" pitchFamily="34" charset="0"/>
              </a:rPr>
              <a:t>SEKIAN DAN,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latin typeface="Eras Bold IT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7219" y="3425927"/>
            <a:ext cx="6968837" cy="1077222"/>
          </a:xfrm>
          <a:prstGeom prst="rect">
            <a:avLst/>
          </a:prstGeom>
          <a:noFill/>
        </p:spPr>
        <p:txBody>
          <a:bodyPr wrap="square" lIns="60963" tIns="30482" rIns="60963" bIns="30482">
            <a:spAutoFit/>
          </a:bodyPr>
          <a:lstStyle/>
          <a:p>
            <a:pPr algn="ctr">
              <a:defRPr/>
            </a:pP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Eras Bold ITC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6069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266">
        <p:checker/>
      </p:transition>
    </mc:Choice>
    <mc:Fallback xmlns="">
      <p:transition spd="slow" advTm="326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">
            <a:extLst>
              <a:ext uri="{FF2B5EF4-FFF2-40B4-BE49-F238E27FC236}">
                <a16:creationId xmlns:a16="http://schemas.microsoft.com/office/drawing/2014/main" xmlns="" id="{335BEF94-F8B5-4034-8E17-61E9A625C245}"/>
              </a:ext>
            </a:extLst>
          </p:cNvPr>
          <p:cNvGrpSpPr/>
          <p:nvPr/>
        </p:nvGrpSpPr>
        <p:grpSpPr>
          <a:xfrm>
            <a:off x="9549924" y="2117422"/>
            <a:ext cx="1983128" cy="1984900"/>
            <a:chOff x="8582298" y="2310847"/>
            <a:chExt cx="2026966" cy="2028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914A12A-D1AB-4938-A4B3-DA802C997468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80950BB-A798-4AF6-829E-3E238499BA00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xmlns="" id="{A030F15D-5F66-4BB6-88F0-8BDDE5615D85}"/>
              </a:ext>
            </a:extLst>
          </p:cNvPr>
          <p:cNvGrpSpPr/>
          <p:nvPr/>
        </p:nvGrpSpPr>
        <p:grpSpPr>
          <a:xfrm>
            <a:off x="4749061" y="2117422"/>
            <a:ext cx="1983128" cy="1984900"/>
            <a:chOff x="853440" y="2310847"/>
            <a:chExt cx="2026966" cy="2028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C02DA93-3B0D-4053-B893-2AA90A321940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B159ED32-EB48-43DA-B95D-0933C8B3C925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xmlns="" id="{17BE73EA-EA3E-4867-95C9-E37FDC00EE52}"/>
              </a:ext>
            </a:extLst>
          </p:cNvPr>
          <p:cNvGrpSpPr/>
          <p:nvPr/>
        </p:nvGrpSpPr>
        <p:grpSpPr>
          <a:xfrm>
            <a:off x="7149493" y="2117422"/>
            <a:ext cx="1983128" cy="1984900"/>
            <a:chOff x="4717869" y="2310847"/>
            <a:chExt cx="2026966" cy="20287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D52C3ED-427C-408A-B1CB-C8425846901B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3D6A8A0-EF68-4AED-B0F8-FD2490D2E588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6B39072-1F57-41A0-9EB4-8D37B38AFD30}"/>
              </a:ext>
            </a:extLst>
          </p:cNvPr>
          <p:cNvCxnSpPr>
            <a:cxnSpLocks/>
          </p:cNvCxnSpPr>
          <p:nvPr/>
        </p:nvCxnSpPr>
        <p:spPr>
          <a:xfrm flipV="1">
            <a:off x="4734785" y="5023615"/>
            <a:ext cx="2011680" cy="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7C893D1-3418-44AE-B4CB-7CDB178FB94D}"/>
              </a:ext>
            </a:extLst>
          </p:cNvPr>
          <p:cNvCxnSpPr>
            <a:cxnSpLocks/>
          </p:cNvCxnSpPr>
          <p:nvPr/>
        </p:nvCxnSpPr>
        <p:spPr>
          <a:xfrm flipV="1">
            <a:off x="7135217" y="5023614"/>
            <a:ext cx="2011680" cy="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44D6974-FD20-4224-897D-FE5A96305521}"/>
              </a:ext>
            </a:extLst>
          </p:cNvPr>
          <p:cNvCxnSpPr>
            <a:cxnSpLocks/>
          </p:cNvCxnSpPr>
          <p:nvPr/>
        </p:nvCxnSpPr>
        <p:spPr>
          <a:xfrm flipV="1">
            <a:off x="9535648" y="5023616"/>
            <a:ext cx="2011680" cy="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D787729-8893-44EB-8A1B-3FD13DF72802}"/>
              </a:ext>
            </a:extLst>
          </p:cNvPr>
          <p:cNvSpPr txBox="1"/>
          <p:nvPr/>
        </p:nvSpPr>
        <p:spPr>
          <a:xfrm>
            <a:off x="4253344" y="309351"/>
            <a:ext cx="790265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altLang="ko-KR" sz="3600" dirty="0">
                <a:solidFill>
                  <a:schemeClr val="bg1"/>
                </a:solidFill>
                <a:cs typeface="Arial" pitchFamily="34" charset="0"/>
              </a:rPr>
              <a:t>MONEV KINERJA </a:t>
            </a:r>
            <a:br>
              <a:rPr lang="es-ES" altLang="ko-KR" sz="3600" dirty="0">
                <a:solidFill>
                  <a:schemeClr val="bg1"/>
                </a:solidFill>
                <a:cs typeface="Arial" pitchFamily="34" charset="0"/>
              </a:rPr>
            </a:br>
            <a:r>
              <a:rPr lang="es-ES" altLang="ko-KR" sz="3600" dirty="0">
                <a:solidFill>
                  <a:schemeClr val="bg1"/>
                </a:solidFill>
                <a:cs typeface="Arial" pitchFamily="34" charset="0"/>
              </a:rPr>
              <a:t>RSJD Dr. AMINO GONDOHUTOMO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906397" y="2608154"/>
            <a:ext cx="1712636" cy="980173"/>
            <a:chOff x="5840772" y="9031931"/>
            <a:chExt cx="1224136" cy="647005"/>
          </a:xfrm>
        </p:grpSpPr>
        <p:sp>
          <p:nvSpPr>
            <p:cNvPr id="52" name="Rectangle 51"/>
            <p:cNvSpPr/>
            <p:nvPr/>
          </p:nvSpPr>
          <p:spPr>
            <a:xfrm>
              <a:off x="5840772" y="9031931"/>
              <a:ext cx="1224136" cy="647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chemeClr val="bg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63" y="9090383"/>
              <a:ext cx="485233" cy="588553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21" y="2602218"/>
            <a:ext cx="1706949" cy="98610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13" y="2614765"/>
            <a:ext cx="1706949" cy="9902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00774" y="4247238"/>
            <a:ext cx="2045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KEGIATAN 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PELAYANAN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12959" y="4451161"/>
            <a:ext cx="2256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PENDAPATAN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754768" y="445116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BELANJA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501655" y="-3529030"/>
            <a:ext cx="1089076" cy="8309316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406737" y="302462"/>
            <a:ext cx="75405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CAPAIAN KINERJA JANUARI 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그룹 6">
            <a:extLst>
              <a:ext uri="{FF2B5EF4-FFF2-40B4-BE49-F238E27FC236}">
                <a16:creationId xmlns:a16="http://schemas.microsoft.com/office/drawing/2014/main" xmlns="" id="{D314D8A1-257A-4FE7-ACB7-A3D9AA1BEE60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151" name="사각형: 둥근 모서리 3">
              <a:extLst>
                <a:ext uri="{FF2B5EF4-FFF2-40B4-BE49-F238E27FC236}">
                  <a16:creationId xmlns:a16="http://schemas.microsoft.com/office/drawing/2014/main" xmlns="" id="{CEE2A40F-DCB8-4A31-9855-31C8EC7EBA1A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2" name="사각형: 둥근 모서리 32">
              <a:extLst>
                <a:ext uri="{FF2B5EF4-FFF2-40B4-BE49-F238E27FC236}">
                  <a16:creationId xmlns:a16="http://schemas.microsoft.com/office/drawing/2014/main" xmlns="" id="{F549FEBC-34BE-4460-B029-31A6271D0593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3" name="사각형: 둥근 모서리 44">
              <a:extLst>
                <a:ext uri="{FF2B5EF4-FFF2-40B4-BE49-F238E27FC236}">
                  <a16:creationId xmlns:a16="http://schemas.microsoft.com/office/drawing/2014/main" xmlns="" id="{958E184B-2CFD-4E38-A784-26BC96D2F454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4" name="사각형: 둥근 모서리 60">
              <a:extLst>
                <a:ext uri="{FF2B5EF4-FFF2-40B4-BE49-F238E27FC236}">
                  <a16:creationId xmlns:a16="http://schemas.microsoft.com/office/drawing/2014/main" xmlns="" id="{5974FF9C-FA05-4CDF-97A3-3A0066AA3EBC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5" name="Block Arc 154">
            <a:extLst>
              <a:ext uri="{FF2B5EF4-FFF2-40B4-BE49-F238E27FC236}">
                <a16:creationId xmlns:a16="http://schemas.microsoft.com/office/drawing/2014/main" xmlns="" id="{017934C3-482B-43A1-9F4E-F70FFCE74F3C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Block Arc 155">
            <a:extLst>
              <a:ext uri="{FF2B5EF4-FFF2-40B4-BE49-F238E27FC236}">
                <a16:creationId xmlns:a16="http://schemas.microsoft.com/office/drawing/2014/main" xmlns="" id="{FB12175F-7AD1-4287-AC43-FFEB55D056E0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7" name="Block Arc 176">
            <a:extLst>
              <a:ext uri="{FF2B5EF4-FFF2-40B4-BE49-F238E27FC236}">
                <a16:creationId xmlns:a16="http://schemas.microsoft.com/office/drawing/2014/main" xmlns="" id="{F052608B-FB04-4FA6-99C9-FF5FFD58BA98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8" name="Block Arc 177">
            <a:extLst>
              <a:ext uri="{FF2B5EF4-FFF2-40B4-BE49-F238E27FC236}">
                <a16:creationId xmlns:a16="http://schemas.microsoft.com/office/drawing/2014/main" xmlns="" id="{71C3BF7F-E55B-47E1-ADD4-A94E5816A838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C097270B-22A1-479F-B1C9-DD15F360EC27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71A2509E-DEE1-479F-A9C7-4E93271D0E1B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LOS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C956A7EF-AF31-4ADC-9B4E-9F6C63D58631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BOR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1443F4EF-2C52-41AA-B023-CDFC4E842B2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RAWAT JALAN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1C148D6C-AD09-4FF5-9F5A-206E355972AA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id-ID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RAWAT INAP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4" name="타원 4">
            <a:extLst>
              <a:ext uri="{FF2B5EF4-FFF2-40B4-BE49-F238E27FC236}">
                <a16:creationId xmlns:a16="http://schemas.microsoft.com/office/drawing/2014/main" xmlns="" id="{2C9821E8-7639-4245-BDCD-352AEBE2B55F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B06CADA9-7927-4A22-AB67-B127749D02E1}"/>
              </a:ext>
            </a:extLst>
          </p:cNvPr>
          <p:cNvGrpSpPr/>
          <p:nvPr/>
        </p:nvGrpSpPr>
        <p:grpSpPr>
          <a:xfrm>
            <a:off x="5058308" y="2731669"/>
            <a:ext cx="2105376" cy="2367814"/>
            <a:chOff x="7322277" y="4321169"/>
            <a:chExt cx="1919053" cy="2158265"/>
          </a:xfrm>
          <a:solidFill>
            <a:schemeClr val="bg1">
              <a:lumMod val="85000"/>
            </a:schemeClr>
          </a:solidFill>
        </p:grpSpPr>
        <p:sp>
          <p:nvSpPr>
            <p:cNvPr id="246" name="Freeform: Shape 32">
              <a:extLst>
                <a:ext uri="{FF2B5EF4-FFF2-40B4-BE49-F238E27FC236}">
                  <a16:creationId xmlns:a16="http://schemas.microsoft.com/office/drawing/2014/main" xmlns="" id="{560F5670-40BA-4B19-90A4-CB19E4A3B90A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33">
              <a:extLst>
                <a:ext uri="{FF2B5EF4-FFF2-40B4-BE49-F238E27FC236}">
                  <a16:creationId xmlns:a16="http://schemas.microsoft.com/office/drawing/2014/main" xmlns="" id="{3D3AE9A6-C879-4560-8D3D-9B8EAB1A164A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34">
              <a:extLst>
                <a:ext uri="{FF2B5EF4-FFF2-40B4-BE49-F238E27FC236}">
                  <a16:creationId xmlns:a16="http://schemas.microsoft.com/office/drawing/2014/main" xmlns="" id="{B22CCF6B-D7A8-4837-937A-43919A993A4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35">
              <a:extLst>
                <a:ext uri="{FF2B5EF4-FFF2-40B4-BE49-F238E27FC236}">
                  <a16:creationId xmlns:a16="http://schemas.microsoft.com/office/drawing/2014/main" xmlns="" id="{53D4CA21-9574-4456-9FF0-A5E09C202437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36">
              <a:extLst>
                <a:ext uri="{FF2B5EF4-FFF2-40B4-BE49-F238E27FC236}">
                  <a16:creationId xmlns:a16="http://schemas.microsoft.com/office/drawing/2014/main" xmlns="" id="{8E88786A-0634-497F-8596-777E6D39510F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37">
              <a:extLst>
                <a:ext uri="{FF2B5EF4-FFF2-40B4-BE49-F238E27FC236}">
                  <a16:creationId xmlns:a16="http://schemas.microsoft.com/office/drawing/2014/main" xmlns="" id="{CA10FBAD-FF29-4B04-9F16-D41B6CF42AC7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8">
              <a:extLst>
                <a:ext uri="{FF2B5EF4-FFF2-40B4-BE49-F238E27FC236}">
                  <a16:creationId xmlns:a16="http://schemas.microsoft.com/office/drawing/2014/main" xmlns="" id="{42007738-099E-4A65-BC20-4F187A9A8F7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9">
              <a:extLst>
                <a:ext uri="{FF2B5EF4-FFF2-40B4-BE49-F238E27FC236}">
                  <a16:creationId xmlns:a16="http://schemas.microsoft.com/office/drawing/2014/main" xmlns="" id="{60C5FC9E-F51F-4DCD-85EC-F7C26C5B9608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40">
              <a:extLst>
                <a:ext uri="{FF2B5EF4-FFF2-40B4-BE49-F238E27FC236}">
                  <a16:creationId xmlns:a16="http://schemas.microsoft.com/office/drawing/2014/main" xmlns="" id="{FEF7DDDC-B325-45DE-8DD9-DCDEE886C26D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41">
              <a:extLst>
                <a:ext uri="{FF2B5EF4-FFF2-40B4-BE49-F238E27FC236}">
                  <a16:creationId xmlns:a16="http://schemas.microsoft.com/office/drawing/2014/main" xmlns="" id="{B7D2973D-F849-4E31-A5E0-E5FBB52425E0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87390543-3866-4E74-8EF9-6D3A9B9BE7D5}"/>
              </a:ext>
            </a:extLst>
          </p:cNvPr>
          <p:cNvSpPr txBox="1"/>
          <p:nvPr/>
        </p:nvSpPr>
        <p:spPr>
          <a:xfrm>
            <a:off x="4874878" y="3592411"/>
            <a:ext cx="253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3600" b="1" dirty="0" smtClean="0">
                <a:solidFill>
                  <a:schemeClr val="accent1"/>
                </a:solidFill>
                <a:cs typeface="Arial" pitchFamily="34" charset="0"/>
              </a:rPr>
              <a:t>KINERJA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1096611" y="1998121"/>
            <a:ext cx="3051500" cy="1662175"/>
            <a:chOff x="1534180" y="2777"/>
            <a:chExt cx="2880320" cy="1504025"/>
          </a:xfrm>
        </p:grpSpPr>
        <p:sp>
          <p:nvSpPr>
            <p:cNvPr id="308" name="Rounded Rectangle 307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09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8A2414D1-11A5-4EBB-9DE8-D19737C9F6C2}"/>
              </a:ext>
            </a:extLst>
          </p:cNvPr>
          <p:cNvSpPr txBox="1"/>
          <p:nvPr/>
        </p:nvSpPr>
        <p:spPr>
          <a:xfrm>
            <a:off x="1212009" y="2176639"/>
            <a:ext cx="32656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BOR = 65,93</a:t>
            </a:r>
            <a:endParaRPr lang="id-ID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JIWA           = 64,29</a:t>
            </a:r>
          </a:p>
          <a:p>
            <a:pPr>
              <a:lnSpc>
                <a:spcPct val="150000"/>
              </a:lnSpc>
            </a:pPr>
            <a:r>
              <a:rPr lang="id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NON JIWA  = 89,25</a:t>
            </a: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7978677" y="2025841"/>
            <a:ext cx="3051500" cy="1662175"/>
            <a:chOff x="1534180" y="2777"/>
            <a:chExt cx="2880320" cy="1504025"/>
          </a:xfrm>
          <a:solidFill>
            <a:srgbClr val="00B0F0"/>
          </a:solidFill>
        </p:grpSpPr>
        <p:sp>
          <p:nvSpPr>
            <p:cNvPr id="311" name="Rounded Rectangle 310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12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8A2414D1-11A5-4EBB-9DE8-D19737C9F6C2}"/>
              </a:ext>
            </a:extLst>
          </p:cNvPr>
          <p:cNvSpPr txBox="1"/>
          <p:nvPr/>
        </p:nvSpPr>
        <p:spPr>
          <a:xfrm>
            <a:off x="8194105" y="2176639"/>
            <a:ext cx="26946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LOS = 11,89</a:t>
            </a:r>
            <a:endParaRPr lang="id-ID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JIWA           = </a:t>
            </a: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20,58</a:t>
            </a:r>
            <a:endParaRPr lang="id-ID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NON JIWA  = </a:t>
            </a: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3,41</a:t>
            </a:r>
            <a:endParaRPr lang="id-ID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1152576" y="4214945"/>
            <a:ext cx="3051500" cy="1662175"/>
            <a:chOff x="1534180" y="2777"/>
            <a:chExt cx="2880320" cy="1504025"/>
          </a:xfrm>
          <a:solidFill>
            <a:srgbClr val="92D050"/>
          </a:solidFill>
        </p:grpSpPr>
        <p:sp>
          <p:nvSpPr>
            <p:cNvPr id="318" name="Rounded Rectangle 317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19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8A2414D1-11A5-4EBB-9DE8-D19737C9F6C2}"/>
              </a:ext>
            </a:extLst>
          </p:cNvPr>
          <p:cNvSpPr txBox="1"/>
          <p:nvPr/>
        </p:nvSpPr>
        <p:spPr>
          <a:xfrm>
            <a:off x="1212009" y="4310696"/>
            <a:ext cx="3265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RAWAT JALAN</a:t>
            </a:r>
            <a:endParaRPr lang="id-ID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id-ID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5.023</a:t>
            </a:r>
            <a:endParaRPr lang="id-ID" altLang="ko-KR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1" name="Group 320"/>
          <p:cNvGrpSpPr/>
          <p:nvPr/>
        </p:nvGrpSpPr>
        <p:grpSpPr>
          <a:xfrm>
            <a:off x="7967507" y="4132792"/>
            <a:ext cx="3051500" cy="1662175"/>
            <a:chOff x="1534180" y="2777"/>
            <a:chExt cx="2880320" cy="1504025"/>
          </a:xfrm>
          <a:solidFill>
            <a:schemeClr val="bg1">
              <a:lumMod val="75000"/>
            </a:schemeClr>
          </a:solidFill>
        </p:grpSpPr>
        <p:sp>
          <p:nvSpPr>
            <p:cNvPr id="322" name="Rounded Rectangle 321"/>
            <p:cNvSpPr/>
            <p:nvPr/>
          </p:nvSpPr>
          <p:spPr>
            <a:xfrm>
              <a:off x="1534180" y="2777"/>
              <a:ext cx="2880320" cy="150402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23" name="Rounded Rectangle 4"/>
            <p:cNvSpPr/>
            <p:nvPr/>
          </p:nvSpPr>
          <p:spPr>
            <a:xfrm>
              <a:off x="1607600" y="76197"/>
              <a:ext cx="2733480" cy="135718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</p:grpSp>
      <p:sp>
        <p:nvSpPr>
          <p:cNvPr id="324" name="TextBox 323">
            <a:extLst>
              <a:ext uri="{FF2B5EF4-FFF2-40B4-BE49-F238E27FC236}">
                <a16:creationId xmlns:a16="http://schemas.microsoft.com/office/drawing/2014/main" xmlns="" id="{8A2414D1-11A5-4EBB-9DE8-D19737C9F6C2}"/>
              </a:ext>
            </a:extLst>
          </p:cNvPr>
          <p:cNvSpPr txBox="1"/>
          <p:nvPr/>
        </p:nvSpPr>
        <p:spPr>
          <a:xfrm>
            <a:off x="8128420" y="4371191"/>
            <a:ext cx="2591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RAWAT INAP</a:t>
            </a:r>
            <a:endParaRPr lang="id-ID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id-ID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656</a:t>
            </a:r>
            <a:endParaRPr lang="id-ID" altLang="ko-KR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118624" y="302462"/>
            <a:ext cx="7828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REKAP CAPAIAN "SPM" </a:t>
            </a:r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Tahun </a:t>
            </a:r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79201"/>
              </p:ext>
            </p:extLst>
          </p:nvPr>
        </p:nvGraphicFramePr>
        <p:xfrm>
          <a:off x="193963" y="1335994"/>
          <a:ext cx="11956473" cy="53824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/>
                <a:gridCol w="738681"/>
                <a:gridCol w="5638800"/>
                <a:gridCol w="2632363"/>
                <a:gridCol w="1704109"/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JANUARI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55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IGD FISIK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Kemampuan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menangani</a:t>
                      </a:r>
                      <a:r>
                        <a:rPr lang="en-US" sz="1600" u="none" strike="noStrike" dirty="0">
                          <a:effectLst/>
                        </a:rPr>
                        <a:t> life saving di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1" i="1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Jam </a:t>
                      </a:r>
                      <a:r>
                        <a:rPr lang="en-US" sz="1600" u="none" strike="noStrike" dirty="0" err="1">
                          <a:effectLst/>
                        </a:rPr>
                        <a:t>buka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24 jam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Pemberi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kegawatdaruratan</a:t>
                      </a:r>
                      <a:r>
                        <a:rPr lang="en-US" sz="1600" u="none" strike="noStrike" dirty="0">
                          <a:effectLst/>
                        </a:rPr>
                        <a:t> yang </a:t>
                      </a:r>
                      <a:r>
                        <a:rPr lang="en-US" sz="1600" u="none" strike="noStrike" dirty="0" err="1">
                          <a:effectLst/>
                        </a:rPr>
                        <a:t>bersertifikat</a:t>
                      </a:r>
                      <a:r>
                        <a:rPr lang="en-US" sz="1600" u="none" strike="noStrike" dirty="0">
                          <a:effectLst/>
                        </a:rPr>
                        <a:t> BLS/PPGD/GELS/ALS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1" i="1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Waktu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tanggap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dokter</a:t>
                      </a:r>
                      <a:r>
                        <a:rPr lang="en-US" sz="1600" u="none" strike="noStrike" dirty="0">
                          <a:effectLst/>
                        </a:rPr>
                        <a:t> di </a:t>
                      </a:r>
                      <a:r>
                        <a:rPr lang="en-US" sz="1600" u="none" strike="noStrike" dirty="0" err="1">
                          <a:effectLst/>
                        </a:rPr>
                        <a:t>Instalasi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≤ 5 menit terlayani setelah pasien datang</a:t>
                      </a:r>
                      <a:endParaRPr lang="nb-NO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2,1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Kepuasan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pelanggan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pada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≥ 70%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69%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Kematian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pasien</a:t>
                      </a:r>
                      <a:r>
                        <a:rPr lang="en-US" sz="1600" u="none" strike="noStrike" dirty="0">
                          <a:effectLst/>
                        </a:rPr>
                        <a:t> ≤ 24 jam di </a:t>
                      </a:r>
                      <a:r>
                        <a:rPr lang="en-US" sz="1600" u="none" strike="noStrike" dirty="0" err="1">
                          <a:effectLst/>
                        </a:rPr>
                        <a:t>gawat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darurat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 2 </a:t>
                      </a:r>
                      <a:r>
                        <a:rPr lang="en-US" sz="1600" u="none" strike="noStrike" dirty="0" err="1">
                          <a:effectLst/>
                        </a:rPr>
                        <a:t>perseribu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0,00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IGD PSIKIATRI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Pasien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jiwa</a:t>
                      </a:r>
                      <a:r>
                        <a:rPr lang="en-US" sz="1600" u="none" strike="noStrike" dirty="0">
                          <a:effectLst/>
                        </a:rPr>
                        <a:t> yang </a:t>
                      </a:r>
                      <a:r>
                        <a:rPr lang="en-US" sz="1600" u="none" strike="noStrike" dirty="0" err="1">
                          <a:effectLst/>
                        </a:rPr>
                        <a:t>dapat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ditenangkan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dalam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waktu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kurang</a:t>
                      </a:r>
                      <a:r>
                        <a:rPr lang="en-US" sz="1600" u="none" strike="noStrike" dirty="0">
                          <a:effectLst/>
                        </a:rPr>
                        <a:t> ≤ 48 jam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adanya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keharusan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membayar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uang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muka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RAWAT JALAN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Pemberi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di </a:t>
                      </a:r>
                      <a:r>
                        <a:rPr lang="en-US" sz="1600" u="none" strike="noStrike" dirty="0" err="1">
                          <a:effectLst/>
                        </a:rPr>
                        <a:t>klinik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spesialis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Ketersediaan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pelayanan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rawat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a. ....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 dirty="0">
                          <a:effectLst/>
                        </a:rPr>
                        <a:t>Jam buka pelayanan sesuai ketentuan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u="none" strike="noStrike">
                          <a:effectLst/>
                        </a:rPr>
                        <a:t>Waktu tunggu di rawat jalan</a:t>
                      </a:r>
                      <a:endParaRPr lang="fi-FI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≤ 60 </a:t>
                      </a:r>
                      <a:r>
                        <a:rPr lang="en-US" sz="1600" u="none" strike="noStrike" dirty="0" err="1">
                          <a:effectLst/>
                        </a:rPr>
                        <a:t>menit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Kepuasan pelanggan rawat jalan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≥ 90%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91,4%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7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118624" y="302462"/>
            <a:ext cx="7828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REKAP CAPAIAN "SPM" </a:t>
            </a:r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Tahun </a:t>
            </a:r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92856"/>
              </p:ext>
            </p:extLst>
          </p:nvPr>
        </p:nvGraphicFramePr>
        <p:xfrm>
          <a:off x="193963" y="1335994"/>
          <a:ext cx="11956473" cy="54386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/>
                <a:gridCol w="738681"/>
                <a:gridCol w="5638800"/>
                <a:gridCol w="2632363"/>
                <a:gridCol w="1704109"/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JANUARI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552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 INAP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pelayanan di rawat inap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Dokter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penanggung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jawab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Ketersediaan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di RS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memberikan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jiwa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: ...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1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Jam visite dokter spesialis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Infeksi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Nosokomial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1,5 %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jatuh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berakibat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kecacatan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/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Kematian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&gt; 48 jam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0,25%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Pulang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paksa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pelanggan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rawat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inap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kematian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pasien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jiwa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karena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bunuh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diri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(re-admission) pasien gangguan jiwa tidak kembali dalam perawatan dalam waktu ≤ 1 bulan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Lama Hari Perawatan Pasien Gangguan Jiwa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9900FF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91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495169" y="-350998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118624" y="302462"/>
            <a:ext cx="7828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REKAP CAPAIAN "SPM" </a:t>
            </a:r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Tahun </a:t>
            </a:r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899132"/>
              </p:ext>
            </p:extLst>
          </p:nvPr>
        </p:nvGraphicFramePr>
        <p:xfrm>
          <a:off x="193963" y="1335994"/>
          <a:ext cx="11956473" cy="5489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/>
                <a:gridCol w="738681"/>
                <a:gridCol w="5638800"/>
                <a:gridCol w="2632363"/>
                <a:gridCol w="1704109"/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JANUARI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55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BEDAH SENTRAL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tunggu operasi efektif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2hari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kematian dimeja operasi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kejadian operasi salah sisi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kejadian operasi salah orang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salah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tindakan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operasi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kejadian tertinggalnya benda asing pada tubuh pasien setelah operasi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Komplikasi anastesi karena over dosis, reaksi anantesi dan salah penempatan endotracheal tube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6%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5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PERSALINAN, PERINATOLOGI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kematian ibu karena persalinan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Pendarahan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≤ 1 % pre-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eklampsia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 ≤ 30 % sepsis ≤ 0,2 %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persalinan normal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pelayanan persalinan dengan penyulit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Pemberi pelayanan persalinan dengan tindakan operasi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Kemampuan menangani BBLR 1500 gr – 2500 gr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Pertolongan persalinan melalui seksio cesaria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0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495169" y="-3551553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118624" y="260897"/>
            <a:ext cx="7828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REKAP CAPAIAN "SPM" </a:t>
            </a:r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Tahun </a:t>
            </a:r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10769"/>
              </p:ext>
            </p:extLst>
          </p:nvPr>
        </p:nvGraphicFramePr>
        <p:xfrm>
          <a:off x="193963" y="1072749"/>
          <a:ext cx="11956473" cy="5758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/>
                <a:gridCol w="738681"/>
                <a:gridCol w="5638800"/>
                <a:gridCol w="2632363"/>
                <a:gridCol w="1704109"/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JANUARI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5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RADIOLOGI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tunggu hasil pelayanan thorax foto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Pelaksana ekspertisi hasil pemeriksaan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kegagalan pelayanan rontgen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 pelanggan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LABORATORIUM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tunggu hasil pelayanan laboratorium ≤ 140 menit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Pelaksanaan ekspertisi hasil pemeriksaan laboratorium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kesalahan penyerahan hasil pemeriksaan laboratorium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 pelanggan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REHAB MEDIK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drop out pasien terhadap pelayanan rehabilitasi yang direncanakan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10,14%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kesalahan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tindakan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rehabilitasi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medik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Pelanggan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29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FARMASI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tunggu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obat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jadi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30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7,17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tunggu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obat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racikan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60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21,55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 kejadian kesalahan pemberian obat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Kepuasan pelanggan pelayanan farmasi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80%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Penulisan Resep sesuai formularium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4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xmlns="" id="{2573B5BF-096F-4A66-B0B5-F31C42151791}"/>
              </a:ext>
            </a:extLst>
          </p:cNvPr>
          <p:cNvSpPr/>
          <p:nvPr/>
        </p:nvSpPr>
        <p:spPr>
          <a:xfrm rot="5400000">
            <a:off x="7495169" y="-3537698"/>
            <a:ext cx="1114603" cy="8296758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4118624" y="219332"/>
            <a:ext cx="7828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REKAP CAPAIAN "SPM" </a:t>
            </a:r>
            <a:r>
              <a:rPr lang="id-ID" altLang="ko-KR" sz="3600" dirty="0" smtClean="0">
                <a:solidFill>
                  <a:schemeClr val="bg1"/>
                </a:solidFill>
                <a:cs typeface="Arial" pitchFamily="34" charset="0"/>
              </a:rPr>
              <a:t>Tahun </a:t>
            </a:r>
            <a:r>
              <a:rPr lang="id-ID" altLang="ko-KR" sz="3600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xmlns="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xmlns="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xmlns="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xmlns="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xmlns="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xmlns="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xmlns="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xmlns="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xmlns="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xmlns="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xmlns="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FCD49419-1FBA-4904-8511-898767175567}"/>
              </a:ext>
            </a:extLst>
          </p:cNvPr>
          <p:cNvGrpSpPr/>
          <p:nvPr/>
        </p:nvGrpSpPr>
        <p:grpSpPr>
          <a:xfrm rot="18886007">
            <a:off x="11187230" y="996479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xmlns="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xmlns="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00052"/>
              </p:ext>
            </p:extLst>
          </p:nvPr>
        </p:nvGraphicFramePr>
        <p:xfrm>
          <a:off x="193963" y="969868"/>
          <a:ext cx="11956473" cy="58822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2520"/>
                <a:gridCol w="738681"/>
                <a:gridCol w="5638800"/>
                <a:gridCol w="2632363"/>
                <a:gridCol w="1704109"/>
              </a:tblGrid>
              <a:tr h="686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INSTALASI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INDIKATOR MUTU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SASARAN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HASIL</a:t>
                      </a:r>
                      <a:r>
                        <a:rPr lang="id-ID" sz="1600" b="1" u="none" strike="noStrike" baseline="0" dirty="0" smtClean="0">
                          <a:effectLst/>
                        </a:rPr>
                        <a:t> JANUARI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7432" marR="7432" marT="743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5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GIZI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Ketepatan waktu pemberian makanan pada pasien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≥ 90%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Sisa makanan yang tidak termakan oleh pasien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20%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1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Tidak adanya kesalahan dalam pemberian diet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08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TRANSFUSI DARAH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Pemenuhan kebutuhan darah bagi setiap pelayanan transfuse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Kejadian reaksi transfuse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0,01 %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GAKIN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terhadap pasien GAKIN yang datang ke RS pada setiap unit pelayanan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5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REKAM MEDIK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Kelengkapan pengisian rekam medik 2x24 jam setelah selesai pelayanan pulang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Kelengkapan informed concent setelah mendapatkan informasi yang jelas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penyediaan dokumen rekam medik pelayanan rawat jalan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10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Waktu penyediaan dokumen rekam medik pelayanan rawat inap (dari menerima DRM dari perawat IGD/rawat jalan ke petugas TPPRI sampai dilengkapi dan dikembalikan lagi ke perawat IGD/rawat jalan)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≤ 15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menit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Oswald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9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PELAYANAN PENGELOLAAN LIMBAH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Baku mutu limbah cair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Pengelolaan limbah padat berbahaya sesuai dengan aturan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8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10573</TotalTime>
  <Words>1770</Words>
  <Application>Microsoft Office PowerPoint</Application>
  <PresentationFormat>Custom</PresentationFormat>
  <Paragraphs>714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PENDAPATAN</vt:lpstr>
      <vt:lpstr>PowerPoint Presentation</vt:lpstr>
      <vt:lpstr>REALISASI PENDAPATAN</vt:lpstr>
      <vt:lpstr>PowerPoint Presentation</vt:lpstr>
      <vt:lpstr>PIUTANG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KEYWORDS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administrator</cp:lastModifiedBy>
  <cp:revision>157</cp:revision>
  <cp:lastPrinted>2019-02-11T01:08:20Z</cp:lastPrinted>
  <dcterms:created xsi:type="dcterms:W3CDTF">2018-04-24T17:14:44Z</dcterms:created>
  <dcterms:modified xsi:type="dcterms:W3CDTF">2019-02-11T23:56:23Z</dcterms:modified>
</cp:coreProperties>
</file>