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  <p:sldId id="258" r:id="rId7"/>
    <p:sldId id="259" r:id="rId8"/>
    <p:sldId id="270" r:id="rId9"/>
    <p:sldId id="273" r:id="rId10"/>
    <p:sldId id="274" r:id="rId11"/>
  </p:sldIdLst>
  <p:sldSz cx="18288000" cy="10287000"/>
  <p:notesSz cx="6858000" cy="9144000"/>
  <p:embeddedFontLst>
    <p:embeddedFont>
      <p:font typeface="Bahnschrift Light SemiCondensed" panose="020B0502040204020203" pitchFamily="34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regular r:id="rId17"/>
      <p:bold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.id/Penilaian202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141099" y="6528960"/>
            <a:ext cx="10048856" cy="9672024"/>
          </a:xfrm>
          <a:custGeom>
            <a:avLst/>
            <a:gdLst/>
            <a:ahLst/>
            <a:cxnLst/>
            <a:rect l="l" t="t" r="r" b="b"/>
            <a:pathLst>
              <a:path w="10048856" h="9672024">
                <a:moveTo>
                  <a:pt x="0" y="0"/>
                </a:moveTo>
                <a:lnTo>
                  <a:pt x="10048857" y="0"/>
                </a:lnTo>
                <a:lnTo>
                  <a:pt x="10048857" y="9672025"/>
                </a:lnTo>
                <a:lnTo>
                  <a:pt x="0" y="9672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42511" y="3592215"/>
            <a:ext cx="2968663" cy="345444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28612" y="1938659"/>
            <a:ext cx="2027798" cy="2359620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96513" y="6390864"/>
            <a:ext cx="1491995" cy="1736140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22882" y="8762851"/>
            <a:ext cx="1041571" cy="1212010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57200" y="3307649"/>
            <a:ext cx="16561065" cy="26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Technical  Meeting</a:t>
            </a:r>
          </a:p>
          <a:p>
            <a:pPr algn="ctr"/>
            <a:r>
              <a:rPr lang="en-US" sz="54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Penilaian</a:t>
            </a:r>
            <a:r>
              <a:rPr lang="en-US" sz="54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54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Lingkup</a:t>
            </a:r>
            <a:r>
              <a:rPr lang="en-US" sz="54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54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Bidang</a:t>
            </a:r>
            <a:r>
              <a:rPr lang="en-US" sz="54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54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PKP</a:t>
            </a:r>
            <a:r>
              <a:rPr lang="en-US" sz="54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</a:p>
          <a:p>
            <a:pPr algn="ctr"/>
            <a:r>
              <a:rPr lang="en-US" sz="48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“</a:t>
            </a:r>
            <a:r>
              <a:rPr lang="en-US" sz="48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Kabupaten</a:t>
            </a:r>
            <a:r>
              <a:rPr lang="en-US" sz="48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/Kota </a:t>
            </a:r>
            <a:r>
              <a:rPr lang="en-US" sz="48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Layak</a:t>
            </a:r>
            <a:r>
              <a:rPr lang="en-US" sz="48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r>
              <a:rPr lang="en-US" sz="4800" dirty="0" err="1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Huni</a:t>
            </a:r>
            <a:r>
              <a:rPr lang="en-US" sz="480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2024”</a:t>
            </a:r>
            <a:endParaRPr lang="en-US" sz="6600" dirty="0"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531B705-1D6D-4DFA-BD4F-438112C835FC}"/>
              </a:ext>
            </a:extLst>
          </p:cNvPr>
          <p:cNvSpPr/>
          <p:nvPr/>
        </p:nvSpPr>
        <p:spPr>
          <a:xfrm>
            <a:off x="303748" y="343053"/>
            <a:ext cx="1648069" cy="1349047"/>
          </a:xfrm>
          <a:custGeom>
            <a:avLst/>
            <a:gdLst/>
            <a:ahLst/>
            <a:cxnLst/>
            <a:rect l="l" t="t" r="r" b="b"/>
            <a:pathLst>
              <a:path w="1466286" h="1105928">
                <a:moveTo>
                  <a:pt x="0" y="0"/>
                </a:moveTo>
                <a:lnTo>
                  <a:pt x="1466286" y="0"/>
                </a:lnTo>
                <a:lnTo>
                  <a:pt x="1466286" y="1105928"/>
                </a:lnTo>
                <a:lnTo>
                  <a:pt x="0" y="1105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AB40D65C-212C-4108-9185-9A549D01ADC4}"/>
              </a:ext>
            </a:extLst>
          </p:cNvPr>
          <p:cNvSpPr txBox="1"/>
          <p:nvPr/>
        </p:nvSpPr>
        <p:spPr>
          <a:xfrm>
            <a:off x="1951817" y="378956"/>
            <a:ext cx="11558526" cy="118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Dinas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Perumahan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 Rakyat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dan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Kawasan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Permukiman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Open Sans Bold"/>
            </a:endParaRPr>
          </a:p>
          <a:p>
            <a:pPr>
              <a:lnSpc>
                <a:spcPts val="4759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Provinsi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Jawa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 Bold"/>
              </a:rPr>
              <a:t> Tengah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D7B4FED8-C652-4368-B043-092C8A1F22D5}"/>
              </a:ext>
            </a:extLst>
          </p:cNvPr>
          <p:cNvSpPr txBox="1"/>
          <p:nvPr/>
        </p:nvSpPr>
        <p:spPr>
          <a:xfrm>
            <a:off x="3657600" y="8333962"/>
            <a:ext cx="1155852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399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Juni</a:t>
            </a:r>
            <a:r>
              <a:rPr lang="en-US" sz="3399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533400" y="342900"/>
            <a:ext cx="17373600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KEBUTUHAN DATA TIAP INDIKATOR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37C09A0-F4B1-4EB7-B457-1FF0AB8B849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139045"/>
          <a:ext cx="17373600" cy="8997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402871">
                  <a:extLst>
                    <a:ext uri="{9D8B030D-6E8A-4147-A177-3AD203B41FA5}">
                      <a16:colId xmlns:a16="http://schemas.microsoft.com/office/drawing/2014/main" val="3173797475"/>
                    </a:ext>
                  </a:extLst>
                </a:gridCol>
                <a:gridCol w="8970729">
                  <a:extLst>
                    <a:ext uri="{9D8B030D-6E8A-4147-A177-3AD203B41FA5}">
                      <a16:colId xmlns:a16="http://schemas.microsoft.com/office/drawing/2014/main" val="1070821171"/>
                    </a:ext>
                  </a:extLst>
                </a:gridCol>
              </a:tblGrid>
              <a:tr h="804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INDIKATOR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YANG DIBUTUHKAN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extLst>
                  <a:ext uri="{0D108BD9-81ED-4DB2-BD59-A6C34878D82A}">
                    <a16:rowId xmlns:a16="http://schemas.microsoft.com/office/drawing/2014/main" val="1940038500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marL="457200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POKJA PKP + FORUM PKP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3505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Keberadaan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Rencana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Kerja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350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Kinerja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masalah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diselesaikan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oleh POKJA PKP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penyelesaian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konflik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PKP)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3505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Inovasi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mendukung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penyelenggaraan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lingkup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bidang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Rencana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Kerja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Kinerja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masalah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diselesaikan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oleh POKJA PKP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Inovasi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Program/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mulai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inovasi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extLst>
                  <a:ext uri="{0D108BD9-81ED-4DB2-BD59-A6C34878D82A}">
                    <a16:rowId xmlns:a16="http://schemas.microsoft.com/office/drawing/2014/main" val="1824084989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marL="457200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347663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&amp;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Kelembagaan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Lingkup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Bidang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RP3KP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RKP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RP2KPKPK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Keberadaan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P2KPKPK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 Kawasan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Jakstrada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SPAM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Draft/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endParaRPr lang="en-ID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RP3KP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RKP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RP2KPKPK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P2KPKPK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 Kawasan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Jakstrada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SPAM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endParaRPr lang="en-ID" sz="24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extLst>
                  <a:ext uri="{0D108BD9-81ED-4DB2-BD59-A6C34878D82A}">
                    <a16:rowId xmlns:a16="http://schemas.microsoft.com/office/drawing/2014/main" val="107128334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347663" marR="0" lvl="0" indent="-3476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anggaran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PKP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terhadap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anggaran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PKP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terhadap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yang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extLst>
                  <a:ext uri="{0D108BD9-81ED-4DB2-BD59-A6C34878D82A}">
                    <a16:rowId xmlns:a16="http://schemas.microsoft.com/office/drawing/2014/main" val="441112928"/>
                  </a:ext>
                </a:extLst>
              </a:tr>
              <a:tr h="1335878">
                <a:tc>
                  <a:txBody>
                    <a:bodyPr/>
                    <a:lstStyle/>
                    <a:p>
                      <a:pPr marL="347663" marR="0" lvl="0" indent="-3476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  Lain-lain</a:t>
                      </a:r>
                    </a:p>
                    <a:p>
                      <a:pPr marL="347663" marR="0" lvl="0" indent="-587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Pembebasan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BPHTB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MBR di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/draft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Perkada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/SK/SE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terkait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pembebasan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BPHTB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MBR 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terupdate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15070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38203" y="3790380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128491" y="8435318"/>
            <a:ext cx="1591289" cy="1851682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59272" y="6594489"/>
            <a:ext cx="2665836" cy="3102063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852138" y="-874618"/>
            <a:ext cx="2814324" cy="3274850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9E3728B5-B073-4056-A2A2-D11AD88EC558}"/>
              </a:ext>
            </a:extLst>
          </p:cNvPr>
          <p:cNvSpPr txBox="1"/>
          <p:nvPr/>
        </p:nvSpPr>
        <p:spPr>
          <a:xfrm>
            <a:off x="8230869" y="2279412"/>
            <a:ext cx="8818948" cy="21372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200" dirty="0" err="1">
                <a:solidFill>
                  <a:srgbClr val="343434"/>
                </a:solidFill>
                <a:latin typeface="Open Sans"/>
              </a:rPr>
              <a:t>Peserta</a:t>
            </a:r>
            <a:r>
              <a:rPr lang="en-US" sz="3200" dirty="0">
                <a:solidFill>
                  <a:srgbClr val="343434"/>
                </a:solidFill>
                <a:latin typeface="Open Sans"/>
              </a:rPr>
              <a:t> : Tim POKJA PKP </a:t>
            </a:r>
            <a:r>
              <a:rPr lang="en-US" sz="3200" dirty="0" err="1">
                <a:solidFill>
                  <a:srgbClr val="343434"/>
                </a:solidFill>
                <a:latin typeface="Open Sans"/>
              </a:rPr>
              <a:t>Kabupaten</a:t>
            </a:r>
            <a:r>
              <a:rPr lang="en-US" sz="3200" dirty="0">
                <a:solidFill>
                  <a:srgbClr val="343434"/>
                </a:solidFill>
                <a:latin typeface="Open Sans"/>
              </a:rPr>
              <a:t>/Kota</a:t>
            </a:r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343434"/>
                </a:solidFill>
                <a:latin typeface="Open Sans"/>
              </a:rPr>
              <a:t>Dinas PKP </a:t>
            </a:r>
            <a:r>
              <a:rPr lang="en-US" sz="3200" dirty="0" err="1">
                <a:solidFill>
                  <a:srgbClr val="343434"/>
                </a:solidFill>
                <a:latin typeface="Open Sans"/>
              </a:rPr>
              <a:t>Kabupaten</a:t>
            </a:r>
            <a:r>
              <a:rPr lang="en-US" sz="3200" dirty="0">
                <a:solidFill>
                  <a:srgbClr val="343434"/>
                </a:solidFill>
                <a:latin typeface="Open Sans"/>
              </a:rPr>
              <a:t>/Kota</a:t>
            </a:r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343434"/>
                </a:solidFill>
                <a:latin typeface="Open Sans"/>
              </a:rPr>
              <a:t>Bappeda</a:t>
            </a:r>
            <a:r>
              <a:rPr lang="en-US" sz="3200" dirty="0">
                <a:solidFill>
                  <a:srgbClr val="34343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343434"/>
                </a:solidFill>
                <a:latin typeface="Open Sans"/>
              </a:rPr>
              <a:t>Kabupaten</a:t>
            </a:r>
            <a:r>
              <a:rPr lang="en-US" sz="3200" dirty="0">
                <a:solidFill>
                  <a:srgbClr val="343434"/>
                </a:solidFill>
                <a:latin typeface="Open Sans"/>
              </a:rPr>
              <a:t>/Kota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609600" y="393475"/>
            <a:ext cx="15242538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DASAR PELAKSANAAN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46465-0048-4CC7-9152-A478795C6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14" y="1257300"/>
            <a:ext cx="6230686" cy="8813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B0190429-3040-40CE-8D74-76681206F885}"/>
              </a:ext>
            </a:extLst>
          </p:cNvPr>
          <p:cNvSpPr txBox="1"/>
          <p:nvPr/>
        </p:nvSpPr>
        <p:spPr>
          <a:xfrm>
            <a:off x="8230869" y="5609673"/>
            <a:ext cx="8818948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200" dirty="0">
                <a:solidFill>
                  <a:srgbClr val="343434"/>
                </a:solidFill>
                <a:latin typeface="Open Sans"/>
              </a:rPr>
              <a:t>Link </a:t>
            </a:r>
            <a:r>
              <a:rPr lang="en-US" sz="3200" dirty="0" err="1">
                <a:solidFill>
                  <a:srgbClr val="343434"/>
                </a:solidFill>
                <a:latin typeface="Open Sans"/>
              </a:rPr>
              <a:t>Pengisian</a:t>
            </a:r>
            <a:endParaRPr lang="en-US" sz="3200" dirty="0">
              <a:solidFill>
                <a:srgbClr val="343434"/>
              </a:solidFill>
              <a:latin typeface="Open Sans"/>
            </a:endParaRPr>
          </a:p>
          <a:p>
            <a:pPr marL="0" lvl="1"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Open Sans"/>
              </a:rPr>
              <a:t>https://s.id/Penilaian2024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46275" y="8283023"/>
            <a:ext cx="1752128" cy="2038840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08805" y="7287397"/>
            <a:ext cx="979195" cy="1139427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979989" y="8264463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DDEE66-5052-4D78-92AA-BAF456F5AA24}"/>
              </a:ext>
            </a:extLst>
          </p:cNvPr>
          <p:cNvSpPr txBox="1"/>
          <p:nvPr/>
        </p:nvSpPr>
        <p:spPr>
          <a:xfrm>
            <a:off x="609600" y="1789253"/>
            <a:ext cx="14065075" cy="600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Persentase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penanganan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RTLH di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kabupaten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/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kota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Persentase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unit RTLH yang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dianggarkan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Capaian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Penanganan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Kawasan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kumuh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  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Akses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Air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Minum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Air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Limbah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Persampahan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</a:p>
          <a:p>
            <a:pPr marL="91440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Serah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Terima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PSU </a:t>
            </a:r>
            <a:r>
              <a:rPr lang="en-US" sz="32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Perumahan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POKJA PKP + FORUM PKP;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Administrasi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&amp;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Kelembagaan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Lingkup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Bidang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PKP;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Persentase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realisasi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anggaran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CSR PKP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terhadap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potensi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CSR yang </a:t>
            </a:r>
            <a:r>
              <a:rPr lang="en-US" sz="32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ada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;\</a:t>
            </a:r>
          </a:p>
          <a:p>
            <a:pPr marL="914400" marR="0" lvl="0" indent="-914400" algn="just">
              <a:lnSpc>
                <a:spcPct val="13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Lain-lain : </a:t>
            </a:r>
            <a:r>
              <a:rPr lang="en-US" sz="32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Pembebasan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BPHTB </a:t>
            </a:r>
            <a:r>
              <a:rPr lang="en-US" sz="32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untuk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MBR di </a:t>
            </a:r>
            <a:r>
              <a:rPr lang="en-US" sz="32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Kabupaten</a:t>
            </a:r>
            <a:r>
              <a:rPr lang="en-US" sz="3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/Kota</a:t>
            </a:r>
            <a:r>
              <a:rPr lang="en-US" sz="3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609600" y="658781"/>
            <a:ext cx="17373600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 err="1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INDIKATOR</a:t>
            </a:r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4800" b="1" dirty="0" err="1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PENILAIAN</a:t>
            </a:r>
            <a:endParaRPr lang="en-US" sz="4800" b="1" dirty="0">
              <a:solidFill>
                <a:srgbClr val="343434"/>
              </a:solidFill>
              <a:latin typeface="Bahnschrift Light Semi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46275" y="8283023"/>
            <a:ext cx="1752128" cy="2038840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979989" y="8264463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533400" y="342900"/>
            <a:ext cx="17373600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KEBUTUHAN DATA TIAP INDIKATOR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37C09A0-F4B1-4EB7-B457-1FF0AB8B8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35704"/>
              </p:ext>
            </p:extLst>
          </p:nvPr>
        </p:nvGraphicFramePr>
        <p:xfrm>
          <a:off x="533400" y="1273885"/>
          <a:ext cx="17265003" cy="739005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350347">
                  <a:extLst>
                    <a:ext uri="{9D8B030D-6E8A-4147-A177-3AD203B41FA5}">
                      <a16:colId xmlns:a16="http://schemas.microsoft.com/office/drawing/2014/main" val="3173797475"/>
                    </a:ext>
                  </a:extLst>
                </a:gridCol>
                <a:gridCol w="8914656">
                  <a:extLst>
                    <a:ext uri="{9D8B030D-6E8A-4147-A177-3AD203B41FA5}">
                      <a16:colId xmlns:a16="http://schemas.microsoft.com/office/drawing/2014/main" val="1070821171"/>
                    </a:ext>
                  </a:extLst>
                </a:gridCol>
              </a:tblGrid>
              <a:tr h="821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INDIKATOR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 YANG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DIBUTUHKAN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extLst>
                  <a:ext uri="{0D108BD9-81ED-4DB2-BD59-A6C34878D82A}">
                    <a16:rowId xmlns:a16="http://schemas.microsoft.com/office/drawing/2014/main" val="19400385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347663" marR="0" lvl="0" indent="-347663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unit RTLH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dianggarkan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unit RTLH yang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dianggarkan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oleh APBD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Laporan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kinerja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tahunan</a:t>
                      </a:r>
                      <a:endParaRPr lang="en-ID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extLst>
                  <a:ext uri="{0D108BD9-81ED-4DB2-BD59-A6C34878D82A}">
                    <a16:rowId xmlns:a16="http://schemas.microsoft.com/office/drawing/2014/main" val="107128334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347663" marR="0" lvl="0" indent="-347663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Capaian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Penanganan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Kawasan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Capaian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luasan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Kawasan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tertangani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pada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</a:t>
                      </a:r>
                    </a:p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BA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Pengurangan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kumuh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extLst>
                  <a:ext uri="{0D108BD9-81ED-4DB2-BD59-A6C34878D82A}">
                    <a16:rowId xmlns:a16="http://schemas.microsoft.com/office/drawing/2014/main" val="441112928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347663" marR="0" lvl="0" indent="-347663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Minum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Air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Limbah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Persampahan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566738" marR="0" lvl="1" indent="-219075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% Akses layak 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Perdesaan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2023  </a:t>
                      </a:r>
                    </a:p>
                    <a:p>
                      <a:pPr marL="566738" marR="0" lvl="1" indent="-219075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% Akses layak 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Perkotaan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2023 </a:t>
                      </a:r>
                    </a:p>
                    <a:p>
                      <a:pPr marL="566738" marR="0" lvl="1" indent="-219075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% Akses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 limbah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domestik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7663" marR="0" lvl="1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	%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dikelola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layak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AM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Perdesaan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layak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AM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Perkotaan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limbah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domestik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dikelola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Laporan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kinerja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150705955"/>
                  </a:ext>
                </a:extLst>
              </a:tr>
              <a:tr h="1463038">
                <a:tc>
                  <a:txBody>
                    <a:bodyPr/>
                    <a:lstStyle/>
                    <a:p>
                      <a:pPr marL="347663" marR="0" lvl="1" indent="-347663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66738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Terima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PSU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Perumahan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1968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" algn="l"/>
                        </a:tabLst>
                      </a:pP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 realisasi serah terima PSU Perumahan kepada Pemda Kabupaten/Kota tahun 2023 dan s.d. Tahun 2023</a:t>
                      </a:r>
                    </a:p>
                    <a:p>
                      <a:pPr marL="1968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" algn="l"/>
                        </a:tabLst>
                      </a:pP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Rekap BA Serah Terima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22182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3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533400" y="342900"/>
            <a:ext cx="17373600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KEBUTUHAN DATA TIAP INDIKATOR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37C09A0-F4B1-4EB7-B457-1FF0AB8B8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12641"/>
              </p:ext>
            </p:extLst>
          </p:nvPr>
        </p:nvGraphicFramePr>
        <p:xfrm>
          <a:off x="533400" y="1139045"/>
          <a:ext cx="17373600" cy="8997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402871">
                  <a:extLst>
                    <a:ext uri="{9D8B030D-6E8A-4147-A177-3AD203B41FA5}">
                      <a16:colId xmlns:a16="http://schemas.microsoft.com/office/drawing/2014/main" val="3173797475"/>
                    </a:ext>
                  </a:extLst>
                </a:gridCol>
                <a:gridCol w="8970729">
                  <a:extLst>
                    <a:ext uri="{9D8B030D-6E8A-4147-A177-3AD203B41FA5}">
                      <a16:colId xmlns:a16="http://schemas.microsoft.com/office/drawing/2014/main" val="1070821171"/>
                    </a:ext>
                  </a:extLst>
                </a:gridCol>
              </a:tblGrid>
              <a:tr h="804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INDIKATOR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YANG DIBUTUHKAN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extLst>
                  <a:ext uri="{0D108BD9-81ED-4DB2-BD59-A6C34878D82A}">
                    <a16:rowId xmlns:a16="http://schemas.microsoft.com/office/drawing/2014/main" val="1940038500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marL="457200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POKJA PKP + FORUM PKP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3505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Keberadaan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Rencana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Kerja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350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Kinerja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masalah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diselesaikan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oleh POKJA PKP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penyelesaian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konflik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PKP)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3505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Inovasi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mendukung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penyelenggaraan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lingkup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bidang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Rencana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Kerja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Kinerja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masalah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diselesaikan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oleh POKJA PKP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Inovasi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Program/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kegiatan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mulai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inovasi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extLst>
                  <a:ext uri="{0D108BD9-81ED-4DB2-BD59-A6C34878D82A}">
                    <a16:rowId xmlns:a16="http://schemas.microsoft.com/office/drawing/2014/main" val="1824084989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marL="457200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347663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Administrasi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&amp;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Kelembagaan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Lingkup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Bidang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RP3KP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RKP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RP2KPKPK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Keberadaan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P2KPKPK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 Kawasan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</a:t>
                      </a:r>
                    </a:p>
                    <a:p>
                      <a:pPr marL="866775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108267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Jakstrada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Draft/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endParaRPr lang="en-ID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RP3KP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RKP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RP2KPKPK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PKP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P2KPKPK dan/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SK Kawasan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Jakstrada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SPAM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endParaRPr lang="en-ID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extLst>
                  <a:ext uri="{0D108BD9-81ED-4DB2-BD59-A6C34878D82A}">
                    <a16:rowId xmlns:a16="http://schemas.microsoft.com/office/drawing/2014/main" val="107128334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347663" marR="0" lvl="0" indent="-3476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anggaran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PKP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terhadap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anggaran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PKP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terhadap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CSR yang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extLst>
                  <a:ext uri="{0D108BD9-81ED-4DB2-BD59-A6C34878D82A}">
                    <a16:rowId xmlns:a16="http://schemas.microsoft.com/office/drawing/2014/main" val="441112928"/>
                  </a:ext>
                </a:extLst>
              </a:tr>
              <a:tr h="1335878">
                <a:tc>
                  <a:txBody>
                    <a:bodyPr/>
                    <a:lstStyle/>
                    <a:p>
                      <a:pPr marL="347663" marR="0" lvl="0" indent="-34766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  Lain-lain</a:t>
                      </a:r>
                    </a:p>
                    <a:p>
                      <a:pPr marL="347663" marR="0" lvl="0" indent="-587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Pembebasan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BPHTB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MBR di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Dokumen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/draft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Perkada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/SK/SE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terkait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pembebasan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BPHTB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MBR 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terupdate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15070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609600" y="658781"/>
            <a:ext cx="17373600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TIMELINE  </a:t>
            </a:r>
            <a:r>
              <a:rPr lang="en-US" sz="4800" b="1" dirty="0" err="1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PENILAIAN</a:t>
            </a:r>
            <a:endParaRPr lang="en-US" sz="4800" b="1" dirty="0">
              <a:solidFill>
                <a:srgbClr val="343434"/>
              </a:solidFill>
              <a:latin typeface="Bahnschrift Light Semi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6583326" y="-940362"/>
            <a:ext cx="5252878" cy="5055895"/>
          </a:xfrm>
          <a:custGeom>
            <a:avLst/>
            <a:gdLst/>
            <a:ahLst/>
            <a:cxnLst/>
            <a:rect l="l" t="t" r="r" b="b"/>
            <a:pathLst>
              <a:path w="5252878" h="5055895">
                <a:moveTo>
                  <a:pt x="0" y="0"/>
                </a:moveTo>
                <a:lnTo>
                  <a:pt x="5252878" y="0"/>
                </a:lnTo>
                <a:lnTo>
                  <a:pt x="5252878" y="5055895"/>
                </a:lnTo>
                <a:lnTo>
                  <a:pt x="0" y="505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03950" y="7218316"/>
            <a:ext cx="2929715" cy="3409123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57101" y="8683209"/>
            <a:ext cx="1271218" cy="147923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9547776-E952-4065-8B70-E88814B14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96251"/>
              </p:ext>
            </p:extLst>
          </p:nvPr>
        </p:nvGraphicFramePr>
        <p:xfrm>
          <a:off x="609600" y="1727240"/>
          <a:ext cx="17189890" cy="5796160"/>
        </p:xfrm>
        <a:graphic>
          <a:graphicData uri="http://schemas.openxmlformats.org/drawingml/2006/table">
            <a:tbl>
              <a:tblPr firstRow="1" firstCol="1" bandRow="1"/>
              <a:tblGrid>
                <a:gridCol w="890226">
                  <a:extLst>
                    <a:ext uri="{9D8B030D-6E8A-4147-A177-3AD203B41FA5}">
                      <a16:colId xmlns:a16="http://schemas.microsoft.com/office/drawing/2014/main" val="2608114829"/>
                    </a:ext>
                  </a:extLst>
                </a:gridCol>
                <a:gridCol w="9227422">
                  <a:extLst>
                    <a:ext uri="{9D8B030D-6E8A-4147-A177-3AD203B41FA5}">
                      <a16:colId xmlns:a16="http://schemas.microsoft.com/office/drawing/2014/main" val="1629659073"/>
                    </a:ext>
                  </a:extLst>
                </a:gridCol>
                <a:gridCol w="569031">
                  <a:extLst>
                    <a:ext uri="{9D8B030D-6E8A-4147-A177-3AD203B41FA5}">
                      <a16:colId xmlns:a16="http://schemas.microsoft.com/office/drawing/2014/main" val="3969825147"/>
                    </a:ext>
                  </a:extLst>
                </a:gridCol>
                <a:gridCol w="604719">
                  <a:extLst>
                    <a:ext uri="{9D8B030D-6E8A-4147-A177-3AD203B41FA5}">
                      <a16:colId xmlns:a16="http://schemas.microsoft.com/office/drawing/2014/main" val="3999927756"/>
                    </a:ext>
                  </a:extLst>
                </a:gridCol>
                <a:gridCol w="616616">
                  <a:extLst>
                    <a:ext uri="{9D8B030D-6E8A-4147-A177-3AD203B41FA5}">
                      <a16:colId xmlns:a16="http://schemas.microsoft.com/office/drawing/2014/main" val="1041277730"/>
                    </a:ext>
                  </a:extLst>
                </a:gridCol>
                <a:gridCol w="616616">
                  <a:extLst>
                    <a:ext uri="{9D8B030D-6E8A-4147-A177-3AD203B41FA5}">
                      <a16:colId xmlns:a16="http://schemas.microsoft.com/office/drawing/2014/main" val="3134642065"/>
                    </a:ext>
                  </a:extLst>
                </a:gridCol>
                <a:gridCol w="555152">
                  <a:extLst>
                    <a:ext uri="{9D8B030D-6E8A-4147-A177-3AD203B41FA5}">
                      <a16:colId xmlns:a16="http://schemas.microsoft.com/office/drawing/2014/main" val="2301537453"/>
                    </a:ext>
                  </a:extLst>
                </a:gridCol>
                <a:gridCol w="604719">
                  <a:extLst>
                    <a:ext uri="{9D8B030D-6E8A-4147-A177-3AD203B41FA5}">
                      <a16:colId xmlns:a16="http://schemas.microsoft.com/office/drawing/2014/main" val="2204182832"/>
                    </a:ext>
                  </a:extLst>
                </a:gridCol>
                <a:gridCol w="616616">
                  <a:extLst>
                    <a:ext uri="{9D8B030D-6E8A-4147-A177-3AD203B41FA5}">
                      <a16:colId xmlns:a16="http://schemas.microsoft.com/office/drawing/2014/main" val="3936939043"/>
                    </a:ext>
                  </a:extLst>
                </a:gridCol>
                <a:gridCol w="616616">
                  <a:extLst>
                    <a:ext uri="{9D8B030D-6E8A-4147-A177-3AD203B41FA5}">
                      <a16:colId xmlns:a16="http://schemas.microsoft.com/office/drawing/2014/main" val="1015672814"/>
                    </a:ext>
                  </a:extLst>
                </a:gridCol>
                <a:gridCol w="555152">
                  <a:extLst>
                    <a:ext uri="{9D8B030D-6E8A-4147-A177-3AD203B41FA5}">
                      <a16:colId xmlns:a16="http://schemas.microsoft.com/office/drawing/2014/main" val="1377111587"/>
                    </a:ext>
                  </a:extLst>
                </a:gridCol>
                <a:gridCol w="604719">
                  <a:extLst>
                    <a:ext uri="{9D8B030D-6E8A-4147-A177-3AD203B41FA5}">
                      <a16:colId xmlns:a16="http://schemas.microsoft.com/office/drawing/2014/main" val="43867876"/>
                    </a:ext>
                  </a:extLst>
                </a:gridCol>
                <a:gridCol w="604719">
                  <a:extLst>
                    <a:ext uri="{9D8B030D-6E8A-4147-A177-3AD203B41FA5}">
                      <a16:colId xmlns:a16="http://schemas.microsoft.com/office/drawing/2014/main" val="1139635764"/>
                    </a:ext>
                  </a:extLst>
                </a:gridCol>
                <a:gridCol w="507567">
                  <a:extLst>
                    <a:ext uri="{9D8B030D-6E8A-4147-A177-3AD203B41FA5}">
                      <a16:colId xmlns:a16="http://schemas.microsoft.com/office/drawing/2014/main" val="220472696"/>
                    </a:ext>
                  </a:extLst>
                </a:gridCol>
              </a:tblGrid>
              <a:tr h="57318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No.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Kegiatan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Juni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Juli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Agustus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53737"/>
                  </a:ext>
                </a:extLst>
              </a:tr>
              <a:tr h="917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III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IV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III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IV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III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b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IV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29501"/>
                  </a:ext>
                </a:extLst>
              </a:tr>
              <a:tr h="967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Technical Meeting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dengan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Kabupaten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/Kota &amp;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Kolekting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Data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84409"/>
                  </a:ext>
                </a:extLst>
              </a:tr>
              <a:tr h="573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Penilaian Awal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13934"/>
                  </a:ext>
                </a:extLst>
              </a:tr>
              <a:tr h="573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Verifikasi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dan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Validasi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Lapangan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825617"/>
                  </a:ext>
                </a:extLst>
              </a:tr>
              <a:tr h="573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Finalisasi Penilaian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44540"/>
                  </a:ext>
                </a:extLst>
              </a:tr>
              <a:tr h="1045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Penetapan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Penerima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Penghargaan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Penyusunan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SK &amp;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Piagam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Penghargaan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841059"/>
                  </a:ext>
                </a:extLst>
              </a:tr>
              <a:tr h="573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Pemberian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Penghargaan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8278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F48D84E-2017-4826-B351-4069ECF7125F}"/>
              </a:ext>
            </a:extLst>
          </p:cNvPr>
          <p:cNvSpPr txBox="1"/>
          <p:nvPr/>
        </p:nvSpPr>
        <p:spPr>
          <a:xfrm>
            <a:off x="533400" y="7777643"/>
            <a:ext cx="174385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Pemberian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Penghargaan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dilaksanakan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pada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Penutupan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Pameran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Jateng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Omah</a:t>
            </a:r>
            <a:r>
              <a:rPr lang="en-US" sz="28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Expo 2024 (tentative)</a:t>
            </a:r>
            <a:endParaRPr lang="en-US" sz="4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6155423" y="-407369"/>
            <a:ext cx="2929715" cy="3409123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89438" y="406812"/>
            <a:ext cx="1530342" cy="1780761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609600" y="956321"/>
            <a:ext cx="13579838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  PENILAIAN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60AF12E-9B02-4AA1-9ABC-844A627B53DF}"/>
              </a:ext>
            </a:extLst>
          </p:cNvPr>
          <p:cNvSpPr txBox="1"/>
          <p:nvPr/>
        </p:nvSpPr>
        <p:spPr>
          <a:xfrm>
            <a:off x="609600" y="2021899"/>
            <a:ext cx="17068800" cy="29084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3200" dirty="0">
                <a:solidFill>
                  <a:srgbClr val="343434"/>
                </a:solidFill>
                <a:latin typeface="Open Sans"/>
              </a:rPr>
              <a:t>Link </a:t>
            </a:r>
            <a:r>
              <a:rPr lang="en-US" sz="3200" dirty="0" err="1">
                <a:solidFill>
                  <a:srgbClr val="343434"/>
                </a:solidFill>
                <a:latin typeface="Open Sans"/>
              </a:rPr>
              <a:t>Pengisian</a:t>
            </a:r>
            <a:endParaRPr lang="en-US" sz="3200" dirty="0">
              <a:solidFill>
                <a:srgbClr val="343434"/>
              </a:solidFill>
              <a:latin typeface="Open Sans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5400" b="1" dirty="0">
                <a:solidFill>
                  <a:srgbClr val="343434"/>
                </a:solidFill>
                <a:latin typeface="Open Sans"/>
                <a:hlinkClick r:id="rId2"/>
              </a:rPr>
              <a:t>https://s.id/Penilaian2024</a:t>
            </a:r>
            <a:endParaRPr lang="en-US" sz="5400" b="1" dirty="0">
              <a:solidFill>
                <a:srgbClr val="343434"/>
              </a:solidFill>
              <a:latin typeface="Open Sans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4000" b="1" dirty="0" err="1">
                <a:solidFill>
                  <a:srgbClr val="343434"/>
                </a:solidFill>
                <a:latin typeface="Open Sans"/>
              </a:rPr>
              <a:t>Pengisian</a:t>
            </a:r>
            <a:r>
              <a:rPr lang="en-US" sz="4000" b="1" dirty="0">
                <a:solidFill>
                  <a:srgbClr val="343434"/>
                </a:solidFill>
                <a:latin typeface="Open Sans"/>
              </a:rPr>
              <a:t> Paling </a:t>
            </a:r>
            <a:r>
              <a:rPr lang="en-US" sz="4000" b="1" dirty="0" err="1">
                <a:solidFill>
                  <a:srgbClr val="343434"/>
                </a:solidFill>
                <a:latin typeface="Open Sans"/>
              </a:rPr>
              <a:t>Lambat</a:t>
            </a:r>
            <a:r>
              <a:rPr lang="en-US" sz="4000" b="1" dirty="0">
                <a:solidFill>
                  <a:srgbClr val="343434"/>
                </a:solidFill>
                <a:latin typeface="Open Sans"/>
              </a:rPr>
              <a:t> 3 </a:t>
            </a:r>
            <a:r>
              <a:rPr lang="en-US" sz="4000" b="1" dirty="0" err="1">
                <a:solidFill>
                  <a:srgbClr val="343434"/>
                </a:solidFill>
                <a:latin typeface="Open Sans"/>
              </a:rPr>
              <a:t>Juli</a:t>
            </a:r>
            <a:r>
              <a:rPr lang="en-US" sz="4000" b="1" dirty="0">
                <a:solidFill>
                  <a:srgbClr val="343434"/>
                </a:solidFill>
                <a:latin typeface="Open Sans"/>
              </a:rPr>
              <a:t> 2024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36006CE-5E16-4177-99C0-D933F9973E2C}"/>
              </a:ext>
            </a:extLst>
          </p:cNvPr>
          <p:cNvSpPr txBox="1"/>
          <p:nvPr/>
        </p:nvSpPr>
        <p:spPr>
          <a:xfrm>
            <a:off x="609600" y="6107311"/>
            <a:ext cx="170688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4000" b="1" dirty="0">
                <a:solidFill>
                  <a:srgbClr val="343434"/>
                </a:solidFill>
                <a:latin typeface="Open Sans"/>
              </a:rPr>
              <a:t>Contact  Person: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Sdr</a:t>
            </a: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 Danu 		: 0813-2509-8205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Sdr</a:t>
            </a: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 </a:t>
            </a:r>
            <a:r>
              <a:rPr lang="en-US" sz="4000" b="1" dirty="0" err="1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Galung</a:t>
            </a: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	: 0856-4827-0939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Sdr</a:t>
            </a: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 </a:t>
            </a:r>
            <a:r>
              <a:rPr lang="en-US" sz="4000" b="1" dirty="0" err="1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Rohman</a:t>
            </a:r>
            <a:r>
              <a:rPr lang="en-US" sz="4000" b="1" dirty="0">
                <a:solidFill>
                  <a:srgbClr val="002DD8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	: 0857-4126-1355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67910" y="1776734"/>
            <a:ext cx="9083271" cy="5516023"/>
          </a:xfrm>
          <a:custGeom>
            <a:avLst/>
            <a:gdLst/>
            <a:ahLst/>
            <a:cxnLst/>
            <a:rect l="l" t="t" r="r" b="b"/>
            <a:pathLst>
              <a:path w="9083271" h="5516023">
                <a:moveTo>
                  <a:pt x="0" y="0"/>
                </a:moveTo>
                <a:lnTo>
                  <a:pt x="9083272" y="0"/>
                </a:lnTo>
                <a:lnTo>
                  <a:pt x="9083272" y="5516023"/>
                </a:lnTo>
                <a:lnTo>
                  <a:pt x="0" y="5516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323494" y="6948470"/>
            <a:ext cx="10048856" cy="9672024"/>
          </a:xfrm>
          <a:custGeom>
            <a:avLst/>
            <a:gdLst/>
            <a:ahLst/>
            <a:cxnLst/>
            <a:rect l="l" t="t" r="r" b="b"/>
            <a:pathLst>
              <a:path w="10048856" h="9672024">
                <a:moveTo>
                  <a:pt x="0" y="0"/>
                </a:moveTo>
                <a:lnTo>
                  <a:pt x="10048856" y="0"/>
                </a:lnTo>
                <a:lnTo>
                  <a:pt x="10048856" y="9672024"/>
                </a:lnTo>
                <a:lnTo>
                  <a:pt x="0" y="9672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25880" y="3057329"/>
            <a:ext cx="8436239" cy="2423232"/>
          </a:xfrm>
          <a:custGeom>
            <a:avLst/>
            <a:gdLst/>
            <a:ahLst/>
            <a:cxnLst/>
            <a:rect l="l" t="t" r="r" b="b"/>
            <a:pathLst>
              <a:path w="7526959" h="2175975">
                <a:moveTo>
                  <a:pt x="0" y="0"/>
                </a:moveTo>
                <a:lnTo>
                  <a:pt x="7526958" y="0"/>
                </a:lnTo>
                <a:lnTo>
                  <a:pt x="7526958" y="2175976"/>
                </a:lnTo>
                <a:lnTo>
                  <a:pt x="0" y="217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85501" y="3747440"/>
            <a:ext cx="11516998" cy="130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 err="1">
                <a:solidFill>
                  <a:srgbClr val="000000"/>
                </a:solidFill>
                <a:latin typeface="League Spartan Bold Italics"/>
              </a:rPr>
              <a:t>TERIMA</a:t>
            </a:r>
            <a:r>
              <a:rPr lang="en-US" sz="9999" dirty="0">
                <a:solidFill>
                  <a:srgbClr val="000000"/>
                </a:solidFill>
                <a:latin typeface="League Spartan Bold Italics"/>
              </a:rPr>
              <a:t> KASIH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789665" y="4171621"/>
            <a:ext cx="2968663" cy="3454445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75766" y="2314884"/>
            <a:ext cx="2027798" cy="2359620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043668" y="7112436"/>
            <a:ext cx="1491995" cy="1736140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22882" y="8762851"/>
            <a:ext cx="1041571" cy="1212010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46275" y="8283023"/>
            <a:ext cx="1752128" cy="2038840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559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979989" y="8264463"/>
            <a:ext cx="4275117" cy="4114800"/>
          </a:xfrm>
          <a:custGeom>
            <a:avLst/>
            <a:gdLst/>
            <a:ahLst/>
            <a:cxnLst/>
            <a:rect l="l" t="t" r="r" b="b"/>
            <a:pathLst>
              <a:path w="4275117" h="4114800">
                <a:moveTo>
                  <a:pt x="0" y="0"/>
                </a:moveTo>
                <a:lnTo>
                  <a:pt x="4275117" y="0"/>
                </a:lnTo>
                <a:lnTo>
                  <a:pt x="42751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7243716-6719-4C39-AD06-8553AE6007FD}"/>
              </a:ext>
            </a:extLst>
          </p:cNvPr>
          <p:cNvSpPr txBox="1"/>
          <p:nvPr/>
        </p:nvSpPr>
        <p:spPr>
          <a:xfrm>
            <a:off x="533400" y="342900"/>
            <a:ext cx="17373600" cy="73866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343434"/>
                </a:solidFill>
                <a:latin typeface="Bahnschrift Ligh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KEBUTUHAN DATA TIAP INDIKATOR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37C09A0-F4B1-4EB7-B457-1FF0AB8B849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73885"/>
          <a:ext cx="17265003" cy="739005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350347">
                  <a:extLst>
                    <a:ext uri="{9D8B030D-6E8A-4147-A177-3AD203B41FA5}">
                      <a16:colId xmlns:a16="http://schemas.microsoft.com/office/drawing/2014/main" val="3173797475"/>
                    </a:ext>
                  </a:extLst>
                </a:gridCol>
                <a:gridCol w="8914656">
                  <a:extLst>
                    <a:ext uri="{9D8B030D-6E8A-4147-A177-3AD203B41FA5}">
                      <a16:colId xmlns:a16="http://schemas.microsoft.com/office/drawing/2014/main" val="1070821171"/>
                    </a:ext>
                  </a:extLst>
                </a:gridCol>
              </a:tblGrid>
              <a:tr h="821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INDIKATOR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 YANG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DIBUTUHKAN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KABUPATEN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 anchor="ctr"/>
                </a:tc>
                <a:extLst>
                  <a:ext uri="{0D108BD9-81ED-4DB2-BD59-A6C34878D82A}">
                    <a16:rowId xmlns:a16="http://schemas.microsoft.com/office/drawing/2014/main" val="19400385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347663" marR="0" lvl="0" indent="-347663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unit RTLH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dianggarkan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Historic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unit RTLH yang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dianggarkan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oleh APBD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Kab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/Kota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Laporan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kinerja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tahunan</a:t>
                      </a:r>
                      <a:endParaRPr lang="en-ID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5072" marR="25072" marT="0" marB="0"/>
                </a:tc>
                <a:extLst>
                  <a:ext uri="{0D108BD9-81ED-4DB2-BD59-A6C34878D82A}">
                    <a16:rowId xmlns:a16="http://schemas.microsoft.com/office/drawing/2014/main" val="107128334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347663" marR="0" lvl="0" indent="-347663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Capaian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Penanganan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Kawasan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Capaian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luasan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Kawasan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kumuh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tertangani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pada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</a:t>
                      </a:r>
                    </a:p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BA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Pengurangan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kumuh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0637" marR="20637" marT="0" marB="0"/>
                </a:tc>
                <a:extLst>
                  <a:ext uri="{0D108BD9-81ED-4DB2-BD59-A6C34878D82A}">
                    <a16:rowId xmlns:a16="http://schemas.microsoft.com/office/drawing/2014/main" val="441112928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347663" marR="0" lvl="0" indent="-347663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7663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Minum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Air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Limbah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Persampahan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566738" marR="0" lvl="1" indent="-219075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% Akses layak 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Perdesaan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2023  </a:t>
                      </a:r>
                    </a:p>
                    <a:p>
                      <a:pPr marL="566738" marR="0" lvl="1" indent="-219075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% Akses layak AM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Perkotaan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2023 </a:t>
                      </a:r>
                    </a:p>
                    <a:p>
                      <a:pPr marL="566738" marR="0" lvl="1" indent="-219075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% Akses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 limbah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domestik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7663" marR="0" lvl="1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	%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dikelola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layak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AM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Perdesaan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layak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AM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Perkotaan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Akses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sanitasi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air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limbah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domestik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113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Realisasi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dikelola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2023</a:t>
                      </a:r>
                    </a:p>
                    <a:p>
                      <a:pPr marL="0" marR="0" lv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Laporan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kinerja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150705955"/>
                  </a:ext>
                </a:extLst>
              </a:tr>
              <a:tr h="1463038">
                <a:tc>
                  <a:txBody>
                    <a:bodyPr/>
                    <a:lstStyle/>
                    <a:p>
                      <a:pPr marL="347663" marR="0" lvl="1" indent="-347663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66738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Terima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PSU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Perumahan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1968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" algn="l"/>
                        </a:tabLst>
                      </a:pP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 realisasi serah terima PSU Perumahan kepada Pemda Kabupaten/Kota tahun 2023 dan </a:t>
                      </a:r>
                      <a:r>
                        <a:rPr lang="fi-FI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 Tahun 2023</a:t>
                      </a:r>
                    </a:p>
                    <a:p>
                      <a:pPr marL="1968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1135" algn="l"/>
                        </a:tabLst>
                      </a:pP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Rekap BA Serah Terima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22182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1052</Words>
  <Application>Microsoft Office PowerPoint</Application>
  <PresentationFormat>Custom</PresentationFormat>
  <Paragraphs>230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Open Sans</vt:lpstr>
      <vt:lpstr>League Spartan Bold Italics</vt:lpstr>
      <vt:lpstr>Times New Roman</vt:lpstr>
      <vt:lpstr>Tahoma</vt:lpstr>
      <vt:lpstr>Open Sans Bold</vt:lpstr>
      <vt:lpstr>Arial</vt:lpstr>
      <vt:lpstr>Calibri</vt:lpstr>
      <vt:lpstr>Bahnschrift Light SemiCondensed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and Elegant Creative Portfolio Presentation</dc:title>
  <dc:creator>pepp keterpaduan</dc:creator>
  <cp:lastModifiedBy>gema disperakim</cp:lastModifiedBy>
  <cp:revision>34</cp:revision>
  <dcterms:created xsi:type="dcterms:W3CDTF">2006-08-16T00:00:00Z</dcterms:created>
  <dcterms:modified xsi:type="dcterms:W3CDTF">2024-08-19T01:14:18Z</dcterms:modified>
  <dc:identifier>DAGEbwd6rzk</dc:identifier>
</cp:coreProperties>
</file>