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7562850" cx="10693400"/>
  <p:notesSz cx="10234600" cy="7099300"/>
  <p:embeddedFontLst>
    <p:embeddedFont>
      <p:font typeface="Arial Narrow"/>
      <p:regular r:id="rId31"/>
      <p:bold r:id="rId32"/>
      <p:italic r:id="rId33"/>
      <p:boldItalic r:id="rId34"/>
    </p:embeddedFont>
    <p:embeddedFont>
      <p:font typeface="Arial Black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jx3kg5UTp/HEpp0IWvHHKZXkOj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99832C-FF87-4442-A7F8-0EF2C48BEF7C}">
  <a:tblStyle styleId="{3A99832C-FF87-4442-A7F8-0EF2C48BEF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63FF0DC-AA49-4D7C-80F1-B350C840D8E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fill>
          <a:solidFill>
            <a:srgbClr val="FCDCCE"/>
          </a:solidFill>
        </a:fill>
      </a:tcStyle>
    </a:band1H>
    <a:band2H>
      <a:tcTxStyle/>
    </a:band2H>
    <a:band1V>
      <a:tcTxStyle/>
      <a:tcStyle>
        <a:fill>
          <a:solidFill>
            <a:srgbClr val="FCDCCE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alNarrow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rialNarrow-italic.fntdata"/><Relationship Id="rId10" Type="http://schemas.openxmlformats.org/officeDocument/2006/relationships/slide" Target="slides/slide4.xml"/><Relationship Id="rId32" Type="http://schemas.openxmlformats.org/officeDocument/2006/relationships/font" Target="fonts/ArialNarrow-bold.fntdata"/><Relationship Id="rId13" Type="http://schemas.openxmlformats.org/officeDocument/2006/relationships/slide" Target="slides/slide7.xml"/><Relationship Id="rId35" Type="http://schemas.openxmlformats.org/officeDocument/2006/relationships/font" Target="fonts/ArialBlack-regular.fntdata"/><Relationship Id="rId12" Type="http://schemas.openxmlformats.org/officeDocument/2006/relationships/slide" Target="slides/slide6.xml"/><Relationship Id="rId34" Type="http://schemas.openxmlformats.org/officeDocument/2006/relationships/font" Target="fonts/ArialNarrow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0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2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3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4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5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6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7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8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72c538ba1_0_0:notes"/>
          <p:cNvSpPr/>
          <p:nvPr>
            <p:ph idx="2" type="sldImg"/>
          </p:nvPr>
        </p:nvSpPr>
        <p:spPr>
          <a:xfrm>
            <a:off x="1706100" y="532425"/>
            <a:ext cx="6823500" cy="2662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72c538ba1_0_0:notes"/>
          <p:cNvSpPr txBox="1"/>
          <p:nvPr>
            <p:ph idx="1" type="body"/>
          </p:nvPr>
        </p:nvSpPr>
        <p:spPr>
          <a:xfrm>
            <a:off x="1023450" y="3372150"/>
            <a:ext cx="8187600" cy="31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9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0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1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2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3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3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1023450" y="3372150"/>
            <a:ext cx="8187675" cy="3194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/>
          <p:nvPr>
            <p:ph idx="2" type="sldImg"/>
          </p:nvPr>
        </p:nvSpPr>
        <p:spPr>
          <a:xfrm>
            <a:off x="1706100" y="532425"/>
            <a:ext cx="6823400" cy="2662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title"/>
          </p:nvPr>
        </p:nvSpPr>
        <p:spPr>
          <a:xfrm>
            <a:off x="384943" y="1067816"/>
            <a:ext cx="9923513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body"/>
          </p:nvPr>
        </p:nvSpPr>
        <p:spPr>
          <a:xfrm>
            <a:off x="539381" y="2196083"/>
            <a:ext cx="9625965" cy="366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subTitle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384943" y="1067816"/>
            <a:ext cx="9923513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2" type="body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/>
          <p:nvPr>
            <p:ph type="title"/>
          </p:nvPr>
        </p:nvSpPr>
        <p:spPr>
          <a:xfrm>
            <a:off x="384943" y="1067816"/>
            <a:ext cx="9923513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84943" y="1067816"/>
            <a:ext cx="9923513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539381" y="2196083"/>
            <a:ext cx="9625965" cy="366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19.jpg"/><Relationship Id="rId6" Type="http://schemas.openxmlformats.org/officeDocument/2006/relationships/image" Target="../media/image18.jpg"/><Relationship Id="rId7" Type="http://schemas.openxmlformats.org/officeDocument/2006/relationships/image" Target="../media/image24.jpg"/><Relationship Id="rId8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Relationship Id="rId4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10" Type="http://schemas.openxmlformats.org/officeDocument/2006/relationships/image" Target="../media/image13.jpg"/><Relationship Id="rId9" Type="http://schemas.openxmlformats.org/officeDocument/2006/relationships/image" Target="../media/image6.jpg"/><Relationship Id="rId5" Type="http://schemas.openxmlformats.org/officeDocument/2006/relationships/image" Target="../media/image15.jpg"/><Relationship Id="rId6" Type="http://schemas.openxmlformats.org/officeDocument/2006/relationships/image" Target="../media/image4.jpg"/><Relationship Id="rId7" Type="http://schemas.openxmlformats.org/officeDocument/2006/relationships/image" Target="../media/image3.jpg"/><Relationship Id="rId8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9.jpg"/><Relationship Id="rId7" Type="http://schemas.openxmlformats.org/officeDocument/2006/relationships/image" Target="../media/image12.png"/><Relationship Id="rId8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4.jpg"/><Relationship Id="rId5" Type="http://schemas.openxmlformats.org/officeDocument/2006/relationships/image" Target="../media/image8.jpg"/><Relationship Id="rId6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/>
          <p:cNvPicPr preferRelativeResize="0"/>
          <p:nvPr/>
        </p:nvPicPr>
        <p:blipFill rotWithShape="1">
          <a:blip r:embed="rId3">
            <a:alphaModFix/>
          </a:blip>
          <a:srcRect b="10541" l="21953" r="20689" t="18234"/>
          <a:stretch/>
        </p:blipFill>
        <p:spPr>
          <a:xfrm>
            <a:off x="212725" y="195262"/>
            <a:ext cx="10267950" cy="71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/>
          <p:nvPr/>
        </p:nvSpPr>
        <p:spPr>
          <a:xfrm>
            <a:off x="467836" y="1241742"/>
            <a:ext cx="9624060" cy="5157338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2432149" y="2106491"/>
            <a:ext cx="6625259" cy="3954984"/>
          </a:xfrm>
          <a:prstGeom prst="rect">
            <a:avLst/>
          </a:prstGeom>
          <a:solidFill>
            <a:srgbClr val="F2F2F2">
              <a:alpha val="76862"/>
            </a:srgbClr>
          </a:solidFill>
          <a:ln>
            <a:noFill/>
          </a:ln>
        </p:spPr>
        <p:txBody>
          <a:bodyPr anchorCtr="0" anchor="ctr" bIns="40075" lIns="80175" spcFirstLastPara="1" rIns="80175" wrap="square" tIns="40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1553150" y="1640909"/>
            <a:ext cx="6625259" cy="3954983"/>
          </a:xfrm>
          <a:prstGeom prst="rect">
            <a:avLst/>
          </a:prstGeom>
          <a:solidFill>
            <a:srgbClr val="F2F2F2">
              <a:alpha val="75686"/>
            </a:srgbClr>
          </a:solidFill>
          <a:ln>
            <a:noFill/>
          </a:ln>
        </p:spPr>
        <p:txBody>
          <a:bodyPr anchorCtr="0" anchor="ctr" bIns="40075" lIns="80175" spcFirstLastPara="1" rIns="80175" wrap="square" tIns="40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2545432" y="5153665"/>
            <a:ext cx="6750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8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Sukoharjo, 09 November 2022</a:t>
            </a:r>
            <a:endParaRPr b="1" sz="180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2545431" y="4867215"/>
            <a:ext cx="57730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SEKTOR BINA PENATAAN BANGUNAN</a:t>
            </a:r>
            <a:endParaRPr b="1" sz="200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2446597" y="2080239"/>
            <a:ext cx="6381382" cy="1853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63125" lIns="157825" spcFirstLastPara="1" rIns="157825" wrap="square" tIns="63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807"/>
              <a:buFont typeface="Arial"/>
              <a:buNone/>
            </a:pPr>
            <a:r>
              <a:rPr b="1" lang="id-ID" sz="2807" u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WORKSHOP SINKRONISASI PROGRAM</a:t>
            </a:r>
            <a:endParaRPr b="1" sz="2807" u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807"/>
              <a:buFont typeface="Arial"/>
              <a:buNone/>
            </a:pPr>
            <a:r>
              <a:rPr b="1" lang="id-ID" sz="2807" u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BIDANG CIPTA KARYA</a:t>
            </a:r>
            <a:endParaRPr b="1" sz="2807" u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807"/>
              <a:buFont typeface="Arial"/>
              <a:buNone/>
            </a:pPr>
            <a:r>
              <a:rPr b="1" lang="id-ID" sz="2807" u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TAHUN 2023 – 2025</a:t>
            </a:r>
            <a:endParaRPr b="1" sz="2807" u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807"/>
              <a:buFont typeface="Arial"/>
              <a:buNone/>
            </a:pPr>
            <a:r>
              <a:rPr b="1" lang="id-ID" sz="2807" u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PROVINSI JAWA TENGAH</a:t>
            </a:r>
            <a:endParaRPr b="1" sz="2807" u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/>
          <p:nvPr>
            <p:ph type="title"/>
          </p:nvPr>
        </p:nvSpPr>
        <p:spPr>
          <a:xfrm>
            <a:off x="314304" y="235992"/>
            <a:ext cx="8842396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Kws. Destinasi Wisata (Lokasi) - 1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0" y="577090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8" name="Google Shape;258;p9"/>
          <p:cNvGraphicFramePr/>
          <p:nvPr/>
        </p:nvGraphicFramePr>
        <p:xfrm>
          <a:off x="546100" y="1190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{3A99832C-FF87-4442-A7F8-0EF2C48BEF7C}</a:tableStyleId>
              </a:tblPr>
              <a:tblGrid>
                <a:gridCol w="381000"/>
                <a:gridCol w="1447800"/>
                <a:gridCol w="854125"/>
                <a:gridCol w="1965275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No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KSPN </a:t>
                      </a:r>
                      <a:endParaRPr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(&amp; Sekitarnya)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Propinsi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Kab/Kota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Weh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ACEH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Sabang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Tangkahan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SUMUT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Langkat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0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Teluk Dalam-Nias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SUMUT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Nias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462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Toba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SUMUT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Dairi; Kab. Humbang Hasundutan; Kab. Toba Samosir; Kab. Karo; Kab. Samosir; Kab. Simalungun; Kab. Tapanuli Utara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Bukittinggi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SUMBAR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Bukittinggi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Maninjau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SUMBAR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Agam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Siberut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SUMBAR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Kepulauan Mentawai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Singkarak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SUMBAR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Solok; Kab. Tanah Datar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Rupat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RIAU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Bengkalis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Lagoi-Bintan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KEPRI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Bintan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Natuna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KEPRI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Natuna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Nongsa - Pulau Abang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KEPRI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Batam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Kerinci Seblat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JAMBI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Kerinci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Muaro Jambi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JAMBI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Muaro Jambi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Enggano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BENGKULU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Bengkulu Utara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Tanjung Kelayang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BABEL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Belitung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Pagaralam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SUMSEL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Pagaralam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Palembang Kota (Sungai Musi)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SUMSEL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Palembang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Danau Ranau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SUMSEL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Ogan Komering Ulu Selatan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LAMPUNG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Lampung Barat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Krakatau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LAMPUNG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Lampung Selatan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Ujung Kulon- Tj. Lesung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BANTEN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Pandeglang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9" name="Google Shape;259;p9"/>
          <p:cNvGraphicFramePr/>
          <p:nvPr/>
        </p:nvGraphicFramePr>
        <p:xfrm>
          <a:off x="5473699" y="1190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{3A99832C-FF87-4442-A7F8-0EF2C48BEF7C}</a:tableStyleId>
              </a:tblPr>
              <a:tblGrid>
                <a:gridCol w="381000"/>
                <a:gridCol w="1447800"/>
                <a:gridCol w="854125"/>
                <a:gridCol w="1965275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No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KSPN </a:t>
                      </a:r>
                      <a:endParaRPr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(&amp; Sekitarnya)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Propinsi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Kab/Kota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Kep Seribu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DKI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Kepulauan Seribu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0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Tua - Sunda Kelapa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DKI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Jakarta Barat; Kota Jakarta Utara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462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Ciwidey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JABAR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Bandung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Bandung Kota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JABAR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Bandung; Kota Cimahi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Halimun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JABAR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Sukabumi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Pangandaran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JABAR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Ciamis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Puncak - Gede Pangrango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JABAR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Bogor; Kab. Cianjur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Tangkuban Perahu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JABAR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Bandung Barat; Kab. Subang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31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Dieng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JATENG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Banjarnegara; Kab. Wonosobo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32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Karimunjawa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JATENG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Jepara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33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Prambanan - Kalasan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JATENG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Klaten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34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Sangiran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JATENG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Karanganyar; Kab. Sragen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35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Borobudur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JATENG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Magelang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36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Merapi - Merbabu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JATENG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Boyolali; Kab. Magelang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Sleman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Karst Gunung Kidul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Gunung Kidul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Pantai Selatan Yogya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Bantul; Kab. Gunung Kidul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Yogyakarta Kota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Yogyakarta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Bromo - Tengger - Semeru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JATIM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Lumajang; Kab. Malang; Kab. Pasuruan; Kab. Probolinggo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38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Ijen - Baluran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JATIM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Banyuwangi; Kab. Bondowoso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Karst Pacitan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JATIM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Pacitan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Trowulan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JATIM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Mojokerto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/>
          <p:nvPr>
            <p:ph type="title"/>
          </p:nvPr>
        </p:nvSpPr>
        <p:spPr>
          <a:xfrm>
            <a:off x="314304" y="235992"/>
            <a:ext cx="8842396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Kws. Destinasi Wisata (Lokasi) - 2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0" y="577090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6" name="Google Shape;266;p10"/>
          <p:cNvGraphicFramePr/>
          <p:nvPr/>
        </p:nvGraphicFramePr>
        <p:xfrm>
          <a:off x="546100" y="1190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{3A99832C-FF87-4442-A7F8-0EF2C48BEF7C}</a:tableStyleId>
              </a:tblPr>
              <a:tblGrid>
                <a:gridCol w="381000"/>
                <a:gridCol w="1447800"/>
                <a:gridCol w="854125"/>
                <a:gridCol w="1965275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No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KSPN </a:t>
                      </a:r>
                      <a:endParaRPr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(&amp; Sekitarnya)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Propinsi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Kab/Kota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44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Sambas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KALBAR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Sambas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45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Sentarum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KALBAR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Kapuas Hulu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0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46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Lhoksado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KALSEL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Hulu Sungai Selatan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462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47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Kayan Mentarang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KALTARA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Bulungan; Kab. Malinau; Kab. Nunukan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48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Tanjung Puting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KALTENG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Kotawaringin Barat; Kab. Seruyan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49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Derawan - Sangalaki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KALTIM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Berau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Bangun - Tanjung Isuy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KALTIM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Kutai Kartanegara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51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Long Bagun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KALTIM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Kutai Barat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52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Bitung - Lembeh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SULUT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Bitung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53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Bunaken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SULUT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Kota Manado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54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Tomohon - Tondano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SULUT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Minahasa Selatan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55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Gorontalo Kota - Limboto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GORONTALO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Gorontalo; Kota Gorontalo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56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Togean - Tomini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SULTENG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Parigi Moutong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57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Takabonerate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SULSEL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Kepulauan Selayar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58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Toraja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SULSEL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Tana Toraja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59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Wakatobi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SULTRA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Wakatobi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Bedugul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Tabanan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61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Karangasem -  Amuk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Karangasem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62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Tulamben - Amed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Karangasem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63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Besakih - Gunung Agung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Karangasem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64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Kintamani - danau Batur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Bangli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65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Kuta - Sanur - Nusa Dua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Badung; Kota Denpasar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7" name="Google Shape;267;p10"/>
          <p:cNvGraphicFramePr/>
          <p:nvPr/>
        </p:nvGraphicFramePr>
        <p:xfrm>
          <a:off x="5473699" y="1190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{3A99832C-FF87-4442-A7F8-0EF2C48BEF7C}</a:tableStyleId>
              </a:tblPr>
              <a:tblGrid>
                <a:gridCol w="381000"/>
                <a:gridCol w="1447800"/>
                <a:gridCol w="854125"/>
                <a:gridCol w="1965275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No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KSPN </a:t>
                      </a:r>
                      <a:endParaRPr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(&amp; Sekitarnya)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Propinsi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Kab/Kota</a:t>
                      </a:r>
                      <a:endParaRPr b="1" sz="9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66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Menjangan - Pemuteran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Buleleng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0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67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 Utara / Singaraja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Buleleng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462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68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Nusa Penida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Klungkung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69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Taman Nasional Bali Barat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Jembrana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70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Ubud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Gianyar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71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Gili Tramena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NTB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Lombok Utara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72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Moyo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NTB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Sumbawa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73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Pantai Selatan Lombok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NTB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Lombok Timur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74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Rinjani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NTB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Lombok Barat; Kab. Lombok Tengah; Kab. Lombok Timur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75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Tambora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NTB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Bima; Kab. Dompu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76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Alor - Kalabahi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NTT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Alor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77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Ende - Kelimutu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NTT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Ende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78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Komodo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NTT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Manggarai Barat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Nemberala - Rotendao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NTT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Rote Ndao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80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Waikabubak - Manupeh Tanah Daru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NTT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Sumba Barat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81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Bandaneira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MALUKU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Maluku Tengah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6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82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Morotai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MALUT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Pulau Morotai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83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Agats - Asmat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PAPUA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Asmat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84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Biak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PAPUA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Biak Numfor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38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85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Sentani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PAPUA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Jayapura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86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Wazur - Merauke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PAPUA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Merauke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87</a:t>
                      </a:r>
                      <a:endParaRPr/>
                    </a:p>
                  </a:txBody>
                  <a:tcPr marT="9525" marB="0" marR="9525" marL="95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Raja Ampat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PAPBAR</a:t>
                      </a:r>
                      <a:endParaRPr/>
                    </a:p>
                  </a:txBody>
                  <a:tcPr marT="9525" marB="0" marR="9525" marL="9525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1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Kab. Raja Ampat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/>
          <p:nvPr>
            <p:ph type="title"/>
          </p:nvPr>
        </p:nvSpPr>
        <p:spPr>
          <a:xfrm>
            <a:off x="314304" y="235992"/>
            <a:ext cx="10290196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Kws. Cagar Budaya dan Permukiman Tradisional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0" y="577090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453257" y="1190625"/>
            <a:ext cx="9582524" cy="639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-165100" lvl="0" marL="1825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Calibri"/>
              <a:buAutoNum type="arabicPeriod"/>
            </a:pPr>
            <a:r>
              <a:rPr b="1" lang="id-ID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Terdaftar di Sisregnas Cagar Budaya Kemendikbudikti</a:t>
            </a:r>
            <a:endParaRPr b="1" sz="2000">
              <a:solidFill>
                <a:srgbClr val="001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82563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Calibri"/>
              <a:buAutoNum type="arabicPeriod"/>
            </a:pPr>
            <a:r>
              <a:rPr b="1" lang="id-ID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Ada SK Penetapan Kepala Daerah/Dirjen Kebudayaan Kemendikbudikti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11"/>
          <p:cNvGrpSpPr/>
          <p:nvPr/>
        </p:nvGrpSpPr>
        <p:grpSpPr>
          <a:xfrm>
            <a:off x="426783" y="2133441"/>
            <a:ext cx="3165326" cy="2177232"/>
            <a:chOff x="6264275" y="1851870"/>
            <a:chExt cx="2679173" cy="1762909"/>
          </a:xfrm>
        </p:grpSpPr>
        <p:pic>
          <p:nvPicPr>
            <p:cNvPr descr="Kompleks Candi Muaro Jambi - Wikipedia bahasa Indonesia, ensiklopedia bebas" id="276" name="Google Shape;276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97432" y="1851870"/>
              <a:ext cx="2646016" cy="1762909"/>
            </a:xfrm>
            <a:prstGeom prst="rect">
              <a:avLst/>
            </a:prstGeom>
            <a:noFill/>
            <a:ln cap="sq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tl" dir="2700000" dist="50800">
                <a:srgbClr val="000000">
                  <a:alpha val="40000"/>
                </a:srgbClr>
              </a:outerShdw>
            </a:effectLst>
          </p:spPr>
        </p:pic>
        <p:sp>
          <p:nvSpPr>
            <p:cNvPr id="277" name="Google Shape;277;p11"/>
            <p:cNvSpPr txBox="1"/>
            <p:nvPr/>
          </p:nvSpPr>
          <p:spPr>
            <a:xfrm>
              <a:off x="6264275" y="3364498"/>
              <a:ext cx="2438400" cy="169277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85725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d-ID" sz="1100">
                  <a:solidFill>
                    <a:srgbClr val="001F5F"/>
                  </a:solidFill>
                  <a:latin typeface="Arial"/>
                  <a:ea typeface="Arial"/>
                  <a:cs typeface="Arial"/>
                  <a:sym typeface="Arial"/>
                </a:rPr>
                <a:t>Candi Muaro Jambi</a:t>
              </a:r>
              <a:endParaRPr b="1" i="0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11"/>
          <p:cNvGrpSpPr/>
          <p:nvPr/>
        </p:nvGrpSpPr>
        <p:grpSpPr>
          <a:xfrm>
            <a:off x="3728015" y="2133441"/>
            <a:ext cx="3150946" cy="2181384"/>
            <a:chOff x="6261099" y="4560691"/>
            <a:chExt cx="2667001" cy="1766271"/>
          </a:xfrm>
        </p:grpSpPr>
        <p:pic>
          <p:nvPicPr>
            <p:cNvPr descr="Solo, Surganya Bangunan Cagar Budaya – Pemerintah Kota Surakarta" id="279" name="Google Shape;279;p11"/>
            <p:cNvPicPr preferRelativeResize="0"/>
            <p:nvPr/>
          </p:nvPicPr>
          <p:blipFill rotWithShape="1">
            <a:blip r:embed="rId4">
              <a:alphaModFix/>
            </a:blip>
            <a:srcRect b="0" l="4079" r="3560" t="0"/>
            <a:stretch/>
          </p:blipFill>
          <p:spPr>
            <a:xfrm>
              <a:off x="6261099" y="4560691"/>
              <a:ext cx="2667001" cy="1766271"/>
            </a:xfrm>
            <a:prstGeom prst="rect">
              <a:avLst/>
            </a:prstGeom>
            <a:noFill/>
            <a:ln cap="sq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tl" dir="2700000" dist="50800">
                <a:srgbClr val="000000">
                  <a:alpha val="40000"/>
                </a:srgbClr>
              </a:outerShdw>
            </a:effectLst>
          </p:spPr>
        </p:pic>
        <p:sp>
          <p:nvSpPr>
            <p:cNvPr id="280" name="Google Shape;280;p11"/>
            <p:cNvSpPr txBox="1"/>
            <p:nvPr/>
          </p:nvSpPr>
          <p:spPr>
            <a:xfrm>
              <a:off x="6261099" y="6067424"/>
              <a:ext cx="2438400" cy="169277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85725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d-ID" sz="1100">
                  <a:solidFill>
                    <a:srgbClr val="001F5F"/>
                  </a:solidFill>
                  <a:latin typeface="Arial"/>
                  <a:ea typeface="Arial"/>
                  <a:cs typeface="Arial"/>
                  <a:sym typeface="Arial"/>
                </a:rPr>
                <a:t>Keraton Mangkunegaran</a:t>
              </a:r>
              <a:endParaRPr b="1" i="0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1"/>
          <p:cNvGrpSpPr/>
          <p:nvPr/>
        </p:nvGrpSpPr>
        <p:grpSpPr>
          <a:xfrm>
            <a:off x="3710310" y="4724240"/>
            <a:ext cx="3169701" cy="2181384"/>
            <a:chOff x="3730626" y="3713965"/>
            <a:chExt cx="2682876" cy="1766271"/>
          </a:xfrm>
        </p:grpSpPr>
        <p:pic>
          <p:nvPicPr>
            <p:cNvPr descr="10 Gambar Makam Sunan Drajat Lamongan, Rute Menuju Lokasi Penginapan Hotel  di Sekitar | JejakPiknik.Com" id="282" name="Google Shape;282;p11"/>
            <p:cNvPicPr preferRelativeResize="0"/>
            <p:nvPr/>
          </p:nvPicPr>
          <p:blipFill rotWithShape="1">
            <a:blip r:embed="rId5">
              <a:alphaModFix/>
            </a:blip>
            <a:srcRect b="3456" l="10581" r="0" t="-1052"/>
            <a:stretch/>
          </p:blipFill>
          <p:spPr>
            <a:xfrm>
              <a:off x="3730626" y="3713965"/>
              <a:ext cx="2682876" cy="1766271"/>
            </a:xfrm>
            <a:prstGeom prst="rect">
              <a:avLst/>
            </a:prstGeom>
            <a:noFill/>
            <a:ln cap="sq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tl" dir="2700000" dist="50800">
                <a:srgbClr val="000000">
                  <a:alpha val="40000"/>
                </a:srgbClr>
              </a:outerShdw>
            </a:effectLst>
          </p:spPr>
        </p:pic>
        <p:sp>
          <p:nvSpPr>
            <p:cNvPr id="283" name="Google Shape;283;p11"/>
            <p:cNvSpPr txBox="1"/>
            <p:nvPr/>
          </p:nvSpPr>
          <p:spPr>
            <a:xfrm>
              <a:off x="3746500" y="5221088"/>
              <a:ext cx="2438400" cy="169277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85725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d-ID" sz="1100">
                  <a:solidFill>
                    <a:srgbClr val="001F5F"/>
                  </a:solidFill>
                  <a:latin typeface="Arial"/>
                  <a:ea typeface="Arial"/>
                  <a:cs typeface="Arial"/>
                  <a:sym typeface="Arial"/>
                </a:rPr>
                <a:t>Makam Sunan Drajad</a:t>
              </a:r>
              <a:endParaRPr b="1" i="0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1"/>
          <p:cNvGrpSpPr/>
          <p:nvPr/>
        </p:nvGrpSpPr>
        <p:grpSpPr>
          <a:xfrm>
            <a:off x="7013760" y="4724241"/>
            <a:ext cx="3146426" cy="2181384"/>
            <a:chOff x="7013760" y="4724241"/>
            <a:chExt cx="3146426" cy="2181384"/>
          </a:xfrm>
        </p:grpSpPr>
        <p:pic>
          <p:nvPicPr>
            <p:cNvPr descr="Galuh pada Masa Pemerintahan R.A.A. Koesoemadiningrat 1839-1886 – Narasi  Sejarah" id="285" name="Google Shape;285;p11"/>
            <p:cNvPicPr preferRelativeResize="0"/>
            <p:nvPr/>
          </p:nvPicPr>
          <p:blipFill rotWithShape="1">
            <a:blip r:embed="rId6">
              <a:alphaModFix/>
            </a:blip>
            <a:srcRect b="1966" l="-202" r="202" t="18167"/>
            <a:stretch/>
          </p:blipFill>
          <p:spPr>
            <a:xfrm>
              <a:off x="7013760" y="4724241"/>
              <a:ext cx="3146426" cy="2181384"/>
            </a:xfrm>
            <a:prstGeom prst="rect">
              <a:avLst/>
            </a:prstGeom>
            <a:noFill/>
            <a:ln cap="sq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tl" dir="2700000" dist="50800">
                <a:srgbClr val="000000">
                  <a:alpha val="40000"/>
                </a:srgbClr>
              </a:outerShdw>
            </a:effectLst>
          </p:spPr>
        </p:pic>
        <p:sp>
          <p:nvSpPr>
            <p:cNvPr id="286" name="Google Shape;286;p11"/>
            <p:cNvSpPr txBox="1"/>
            <p:nvPr/>
          </p:nvSpPr>
          <p:spPr>
            <a:xfrm>
              <a:off x="7037836" y="6573807"/>
              <a:ext cx="2880864" cy="169277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85725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d-ID" sz="1100">
                  <a:solidFill>
                    <a:srgbClr val="001F5F"/>
                  </a:solidFill>
                  <a:latin typeface="Arial"/>
                  <a:ea typeface="Arial"/>
                  <a:cs typeface="Arial"/>
                  <a:sym typeface="Arial"/>
                </a:rPr>
                <a:t>Keraton Galuh Pakuan</a:t>
              </a:r>
              <a:endParaRPr b="1" i="0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1"/>
          <p:cNvGrpSpPr/>
          <p:nvPr/>
        </p:nvGrpSpPr>
        <p:grpSpPr>
          <a:xfrm>
            <a:off x="7007410" y="2114391"/>
            <a:ext cx="3152776" cy="2196282"/>
            <a:chOff x="7007410" y="2114391"/>
            <a:chExt cx="3152776" cy="2196282"/>
          </a:xfrm>
        </p:grpSpPr>
        <p:pic>
          <p:nvPicPr>
            <p:cNvPr descr="Sejarah Benteng Pendem Ngawi yang Sedang Dipugar Halaman all - Kompas.com" id="288" name="Google Shape;288;p11"/>
            <p:cNvPicPr preferRelativeResize="0"/>
            <p:nvPr/>
          </p:nvPicPr>
          <p:blipFill rotWithShape="1">
            <a:blip r:embed="rId7">
              <a:alphaModFix/>
            </a:blip>
            <a:srcRect b="0" l="4492" r="0" t="0"/>
            <a:stretch/>
          </p:blipFill>
          <p:spPr>
            <a:xfrm>
              <a:off x="7013760" y="2114391"/>
              <a:ext cx="3146426" cy="2196282"/>
            </a:xfrm>
            <a:prstGeom prst="rect">
              <a:avLst/>
            </a:prstGeom>
            <a:noFill/>
            <a:ln cap="sq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tl" dir="2700000" dist="50800">
                <a:srgbClr val="000000">
                  <a:alpha val="40000"/>
                </a:srgbClr>
              </a:outerShdw>
            </a:effectLst>
          </p:spPr>
        </p:pic>
        <p:sp>
          <p:nvSpPr>
            <p:cNvPr id="289" name="Google Shape;289;p11"/>
            <p:cNvSpPr txBox="1"/>
            <p:nvPr/>
          </p:nvSpPr>
          <p:spPr>
            <a:xfrm>
              <a:off x="7007410" y="4001570"/>
              <a:ext cx="2880864" cy="169277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85725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d-ID" sz="1100">
                  <a:solidFill>
                    <a:srgbClr val="001F5F"/>
                  </a:solidFill>
                  <a:latin typeface="Arial"/>
                  <a:ea typeface="Arial"/>
                  <a:cs typeface="Arial"/>
                  <a:sym typeface="Arial"/>
                </a:rPr>
                <a:t>Benteng Pendem</a:t>
              </a:r>
              <a:endParaRPr b="1" i="0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blob:https://web.whatsapp.com/71ce3ee3-59f7-4f68-91f1-c382897d66c2" id="290" name="Google Shape;290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291" name="Google Shape;291;p1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" name="Google Shape;292;p11"/>
          <p:cNvGrpSpPr/>
          <p:nvPr/>
        </p:nvGrpSpPr>
        <p:grpSpPr>
          <a:xfrm>
            <a:off x="467948" y="4724241"/>
            <a:ext cx="3126152" cy="2219502"/>
            <a:chOff x="467948" y="4724241"/>
            <a:chExt cx="3126152" cy="2219502"/>
          </a:xfrm>
        </p:grpSpPr>
        <p:pic>
          <p:nvPicPr>
            <p:cNvPr id="293" name="Google Shape;293;p11"/>
            <p:cNvPicPr preferRelativeResize="0"/>
            <p:nvPr/>
          </p:nvPicPr>
          <p:blipFill rotWithShape="1">
            <a:blip r:embed="rId8">
              <a:alphaModFix/>
            </a:blip>
            <a:srcRect b="0" l="7895" r="13097" t="0"/>
            <a:stretch/>
          </p:blipFill>
          <p:spPr>
            <a:xfrm>
              <a:off x="467948" y="4724241"/>
              <a:ext cx="3126152" cy="2219502"/>
            </a:xfrm>
            <a:prstGeom prst="rect">
              <a:avLst/>
            </a:prstGeom>
            <a:noFill/>
            <a:ln cap="sq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tl" dir="2700000" dist="50800">
                <a:srgbClr val="000000">
                  <a:alpha val="40000"/>
                </a:srgbClr>
              </a:outerShdw>
            </a:effectLst>
          </p:spPr>
        </p:pic>
        <p:sp>
          <p:nvSpPr>
            <p:cNvPr id="294" name="Google Shape;294;p11"/>
            <p:cNvSpPr txBox="1"/>
            <p:nvPr/>
          </p:nvSpPr>
          <p:spPr>
            <a:xfrm>
              <a:off x="467948" y="6605461"/>
              <a:ext cx="2880864" cy="169277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85725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d-ID" sz="1100">
                  <a:solidFill>
                    <a:srgbClr val="001F5F"/>
                  </a:solidFill>
                  <a:latin typeface="Arial"/>
                  <a:ea typeface="Arial"/>
                  <a:cs typeface="Arial"/>
                  <a:sym typeface="Arial"/>
                </a:rPr>
                <a:t>Keraton Pakunegara Tayan</a:t>
              </a:r>
              <a:endParaRPr b="1" i="0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 txBox="1"/>
          <p:nvPr/>
        </p:nvSpPr>
        <p:spPr>
          <a:xfrm rot="332657">
            <a:off x="7957873" y="1070543"/>
            <a:ext cx="2387600" cy="393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177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1737 Kws. Terdata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1"/>
          <p:cNvSpPr/>
          <p:nvPr/>
        </p:nvSpPr>
        <p:spPr>
          <a:xfrm rot="332657">
            <a:off x="7830873" y="992854"/>
            <a:ext cx="2743200" cy="563079"/>
          </a:xfrm>
          <a:prstGeom prst="ellipse">
            <a:avLst/>
          </a:prstGeom>
          <a:noFill/>
          <a:ln cap="flat" cmpd="sng" w="38100">
            <a:solidFill>
              <a:srgbClr val="97480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 txBox="1"/>
          <p:nvPr>
            <p:ph type="title"/>
          </p:nvPr>
        </p:nvSpPr>
        <p:spPr>
          <a:xfrm>
            <a:off x="314304" y="235992"/>
            <a:ext cx="10290196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dan Kws. Sistem Perkotaan Nasional - 1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0" y="670055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460375" y="885825"/>
            <a:ext cx="5953125" cy="639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177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Deliniasi Peraturan Pemerintah Nomor 13 Tahun 2017</a:t>
            </a:r>
            <a:endParaRPr b="1" sz="2000">
              <a:solidFill>
                <a:srgbClr val="001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78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(Perubahan PP 26 Tahun 2008) Tentang RTRWN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04" name="Google Shape;304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05" name="Google Shape;305;p1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6" name="Google Shape;306;p12"/>
          <p:cNvGraphicFramePr/>
          <p:nvPr/>
        </p:nvGraphicFramePr>
        <p:xfrm>
          <a:off x="409572" y="18117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{063FF0DC-AA49-4D7C-80F1-B350C840D8EC}</a:tableStyleId>
              </a:tblPr>
              <a:tblGrid>
                <a:gridCol w="1749425"/>
                <a:gridCol w="3429000"/>
                <a:gridCol w="609600"/>
                <a:gridCol w="609600"/>
                <a:gridCol w="533400"/>
                <a:gridCol w="457200"/>
                <a:gridCol w="457200"/>
                <a:gridCol w="457200"/>
                <a:gridCol w="457200"/>
                <a:gridCol w="533400"/>
                <a:gridCol w="533400"/>
              </a:tblGrid>
              <a:tr h="1648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PROPINSI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KAWASAN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PUSAT KEGIATAN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KRITERIA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648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PKW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PKSN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</a:tr>
              <a:tr h="198475">
                <a:tc row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ACEH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Takengon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Banda Aceh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Langsa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Meulaboh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Lhokseumawe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Sabang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rowSpan="11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SUMATERA 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UTARA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Sidikalang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Medan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MEBIDANGRO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Balige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Kisaran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Padang Sidempuan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Pematang Siantar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Rantau Prapat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Sibolga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Tebing Tinggi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4F61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4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Gunung Sitoli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7" name="Google Shape;307;p12"/>
          <p:cNvSpPr txBox="1"/>
          <p:nvPr/>
        </p:nvSpPr>
        <p:spPr>
          <a:xfrm>
            <a:off x="346075" y="5838825"/>
            <a:ext cx="995362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200" u="sng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Kriteria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Pengembangan/peningkatan 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Pengembangan Baru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Mendorong Pengembangan Kota-Kota sentra produksi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Revitalisasi kota-kota yang telah berfungsi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Rehabilitasi kota akibat bencana alam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Revitalisasi dan Percepatan pengembangan Kota-Kota pusat Pertumbuhan Nasional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8" name="Google Shape;308;p12"/>
          <p:cNvSpPr/>
          <p:nvPr/>
        </p:nvSpPr>
        <p:spPr>
          <a:xfrm rot="332657">
            <a:off x="7830873" y="992854"/>
            <a:ext cx="2743200" cy="563079"/>
          </a:xfrm>
          <a:prstGeom prst="ellipse">
            <a:avLst/>
          </a:prstGeom>
          <a:noFill/>
          <a:ln cap="flat" cmpd="sng" w="38100">
            <a:solidFill>
              <a:srgbClr val="97480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 txBox="1"/>
          <p:nvPr/>
        </p:nvSpPr>
        <p:spPr>
          <a:xfrm rot="332657">
            <a:off x="7957873" y="1101320"/>
            <a:ext cx="2387600" cy="331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177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243 Pusat Kegiatan</a:t>
            </a:r>
            <a:endParaRPr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/>
          <p:nvPr>
            <p:ph type="title"/>
          </p:nvPr>
        </p:nvSpPr>
        <p:spPr>
          <a:xfrm>
            <a:off x="314304" y="235992"/>
            <a:ext cx="10290196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dan Kws. Sistem Perkotaan Nasional - 2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15" name="Google Shape;315;p13"/>
          <p:cNvSpPr/>
          <p:nvPr/>
        </p:nvSpPr>
        <p:spPr>
          <a:xfrm>
            <a:off x="0" y="670055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16" name="Google Shape;316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17" name="Google Shape;317;p13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8" name="Google Shape;318;p13"/>
          <p:cNvGraphicFramePr/>
          <p:nvPr/>
        </p:nvGraphicFramePr>
        <p:xfrm>
          <a:off x="433384" y="9620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{063FF0DC-AA49-4D7C-80F1-B350C840D8EC}</a:tableStyleId>
              </a:tblPr>
              <a:tblGrid>
                <a:gridCol w="1749425"/>
                <a:gridCol w="3429000"/>
                <a:gridCol w="609600"/>
                <a:gridCol w="609600"/>
                <a:gridCol w="533400"/>
                <a:gridCol w="457200"/>
                <a:gridCol w="457200"/>
                <a:gridCol w="457200"/>
                <a:gridCol w="457200"/>
                <a:gridCol w="533400"/>
                <a:gridCol w="533400"/>
              </a:tblGrid>
              <a:tr h="1814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PROPINSI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KAWASAN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PUSAT KEGIATAN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KRITERIA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814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PKW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PKSN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</a:tr>
              <a:tr h="160550">
                <a:tc rowSpan="8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SUMATERA 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BARAT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Muarasiberut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Payakumbuh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Solok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Tuapejat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Bukittinggi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Pariaman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Sawahlunto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PALAPA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rowSpan="11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RIAU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Pekanbaru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Pangkalan Kerinci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78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Pasir Pangarayan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Rengat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Siak Sri Indrapura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Teluk Kuantan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Tembilahan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8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Dumai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Bagan Siapi-Api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Bangkinang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Bengkalis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row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KEPULAUAN 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RIAU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Dabo-Pulau Singkep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78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Daik Lingga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Tanjung Balai Karimun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Tanjung Pinang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Ranai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Batam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8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Terempa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row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JAMBI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KualaTungkal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Sarolangun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Muara Bulian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Muara Sabak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Muarobungo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9" name="Google Shape;319;p13"/>
          <p:cNvSpPr txBox="1"/>
          <p:nvPr/>
        </p:nvSpPr>
        <p:spPr>
          <a:xfrm>
            <a:off x="346075" y="6372225"/>
            <a:ext cx="9953625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050" u="sng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Kriteria :</a:t>
            </a:r>
            <a:endParaRPr b="1" sz="1050" u="sng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Pengembangan/peningkatan fungsi</a:t>
            </a:r>
            <a:endParaRPr b="1" sz="10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Pengembangan Baru</a:t>
            </a:r>
            <a:endParaRPr b="1" sz="10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Mendorong Pengembangan Kota-Kota sentra produksi</a:t>
            </a:r>
            <a:endParaRPr b="1" sz="10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Revitalisasi kota-kota yang telah berfungsi</a:t>
            </a:r>
            <a:endParaRPr b="1" sz="10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Rehabilitasi kota akibat bencana alam</a:t>
            </a:r>
            <a:endParaRPr b="1" sz="10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Revitalisasi dan Percepatan pengembangan Kota-Kota pusat Pertumbuhan Nasional</a:t>
            </a:r>
            <a:endParaRPr b="1" sz="10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"/>
          <p:cNvSpPr txBox="1"/>
          <p:nvPr>
            <p:ph type="title"/>
          </p:nvPr>
        </p:nvSpPr>
        <p:spPr>
          <a:xfrm>
            <a:off x="314304" y="235992"/>
            <a:ext cx="10290196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dan Kws. Sistem Perkotaan Nasional - 3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25" name="Google Shape;325;p14"/>
          <p:cNvSpPr/>
          <p:nvPr/>
        </p:nvSpPr>
        <p:spPr>
          <a:xfrm>
            <a:off x="0" y="670055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26" name="Google Shape;326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27" name="Google Shape;327;p1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8" name="Google Shape;328;p14"/>
          <p:cNvGraphicFramePr/>
          <p:nvPr/>
        </p:nvGraphicFramePr>
        <p:xfrm>
          <a:off x="433384" y="10068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{063FF0DC-AA49-4D7C-80F1-B350C840D8EC}</a:tableStyleId>
              </a:tblPr>
              <a:tblGrid>
                <a:gridCol w="1749425"/>
                <a:gridCol w="3429000"/>
                <a:gridCol w="609600"/>
                <a:gridCol w="609600"/>
                <a:gridCol w="533400"/>
                <a:gridCol w="457200"/>
                <a:gridCol w="457200"/>
                <a:gridCol w="457200"/>
                <a:gridCol w="457200"/>
                <a:gridCol w="533400"/>
                <a:gridCol w="533400"/>
              </a:tblGrid>
              <a:tr h="2629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PROPINSI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KAWASAN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PUSAT KEGIATAN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KRITERIA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629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PKW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PKSN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</a:tr>
              <a:tr h="171550"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BENGKULU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Bengkulu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2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Manna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Curup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Muko-Muko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rowSpan="8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SUMATERA 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SELATAN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PATUNGRAYA AGUNG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Lubuk Linggau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2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Muara Enim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Prabumulih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Baturaja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Kayu agung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Lahat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2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Sekayu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KEPULAUAN 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BANGKA 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BELITUNG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Pangkal Pinang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Manggar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Muntok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Tanjungpandan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225">
                <a:tc row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LAMPUNG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Bandar Lampung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Kota Agung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Menggala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Kotabumi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Metro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Liwa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9" name="Google Shape;329;p14"/>
          <p:cNvSpPr txBox="1"/>
          <p:nvPr/>
        </p:nvSpPr>
        <p:spPr>
          <a:xfrm>
            <a:off x="369886" y="5762625"/>
            <a:ext cx="995362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200" u="sng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Kriteria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Pengembangan/peningkatan 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Pengembangan Baru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Mendorong Pengembangan Kota-Kota sentra produksi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Revitalisasi kota-kota yang telah berfungsi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Rehabilitasi kota akibat bencana alam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Revitalisasi dan Percepatan pengembangan Kota-Kota pusat Pertumbuhan Nasional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"/>
          <p:cNvSpPr txBox="1"/>
          <p:nvPr>
            <p:ph type="title"/>
          </p:nvPr>
        </p:nvSpPr>
        <p:spPr>
          <a:xfrm>
            <a:off x="314304" y="235992"/>
            <a:ext cx="10290196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dan Kws. Sistem Perkotaan Nasional - 4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35" name="Google Shape;335;p15"/>
          <p:cNvSpPr/>
          <p:nvPr/>
        </p:nvSpPr>
        <p:spPr>
          <a:xfrm>
            <a:off x="0" y="670055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36" name="Google Shape;336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37" name="Google Shape;337;p15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8" name="Google Shape;338;p15"/>
          <p:cNvGraphicFramePr/>
          <p:nvPr/>
        </p:nvGraphicFramePr>
        <p:xfrm>
          <a:off x="433384" y="10068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{063FF0DC-AA49-4D7C-80F1-B350C840D8EC}</a:tableStyleId>
              </a:tblPr>
              <a:tblGrid>
                <a:gridCol w="1749425"/>
                <a:gridCol w="3429000"/>
                <a:gridCol w="609600"/>
                <a:gridCol w="609600"/>
                <a:gridCol w="533400"/>
                <a:gridCol w="457200"/>
                <a:gridCol w="457200"/>
                <a:gridCol w="457200"/>
                <a:gridCol w="457200"/>
                <a:gridCol w="533400"/>
                <a:gridCol w="533400"/>
              </a:tblGrid>
              <a:tr h="2579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PROPINSI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KAWASAN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PUSAT KEGIATAN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KRITERIA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579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PKW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PKSN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BANTEN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Cilegon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Pandeglang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JAKARTA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JAWA BARAT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BANTEN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JABODETABEK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rowSpan="8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JAWA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BARAT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BANDUNG RAYA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Cidaun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Pangandaran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Pelabuhanratu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Cirebon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Indramayu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Sukabumi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Tasikmalaya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00">
                <a:tc rowSpan="8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JAWA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TENGAH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KEDUNGSEPUR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Boyolali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Cilacap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Magelang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Pekalongan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Purwokerto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Tegal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Wonosobo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DAERAH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ISTIMEWA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YOGYAKARTA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Sleman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Yogyakarta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Bantul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9" name="Google Shape;339;p15"/>
          <p:cNvSpPr txBox="1"/>
          <p:nvPr/>
        </p:nvSpPr>
        <p:spPr>
          <a:xfrm>
            <a:off x="346075" y="5838825"/>
            <a:ext cx="995362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200" u="sng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Kriteria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Pengembangan/peningkatan 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Pengembangan Baru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Mendorong Pengembangan Kota-Kota sentra produksi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Revitalisasi kota-kota yang telah berfungsi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Rehabilitasi kota akibat bencana alam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Revitalisasi dan Percepatan pengembangan Kota-Kota pusat Pertumbuhan Nasional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0" name="Google Shape;340;p15"/>
          <p:cNvSpPr/>
          <p:nvPr/>
        </p:nvSpPr>
        <p:spPr>
          <a:xfrm>
            <a:off x="422275" y="3733800"/>
            <a:ext cx="9839325" cy="1371600"/>
          </a:xfrm>
          <a:prstGeom prst="rect">
            <a:avLst/>
          </a:prstGeom>
          <a:noFill/>
          <a:ln cap="flat" cmpd="sng" w="57150">
            <a:solidFill>
              <a:srgbClr val="4F61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"/>
          <p:cNvSpPr txBox="1"/>
          <p:nvPr>
            <p:ph type="title"/>
          </p:nvPr>
        </p:nvSpPr>
        <p:spPr>
          <a:xfrm>
            <a:off x="314304" y="235992"/>
            <a:ext cx="10290196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dan Kws. Sistem Perkotaan Nasional - 5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0" y="670055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47" name="Google Shape;347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48" name="Google Shape;348;p1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9" name="Google Shape;349;p16"/>
          <p:cNvGraphicFramePr/>
          <p:nvPr/>
        </p:nvGraphicFramePr>
        <p:xfrm>
          <a:off x="433384" y="1006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{063FF0DC-AA49-4D7C-80F1-B350C840D8EC}</a:tableStyleId>
              </a:tblPr>
              <a:tblGrid>
                <a:gridCol w="1749425"/>
                <a:gridCol w="3429000"/>
                <a:gridCol w="609600"/>
                <a:gridCol w="609600"/>
                <a:gridCol w="533400"/>
                <a:gridCol w="457200"/>
                <a:gridCol w="457200"/>
                <a:gridCol w="457200"/>
                <a:gridCol w="457200"/>
                <a:gridCol w="533400"/>
                <a:gridCol w="533400"/>
              </a:tblGrid>
              <a:tr h="2506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PROPINSI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KAWASAN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PUSAT KEGIATAN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KRITERIA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506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PKW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PKSN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</a:tr>
              <a:tr h="163525">
                <a:tc rowSpan="1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JAWA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TIMUR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GERBANGKERTOSUSILA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Blitar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Bojonegoro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Jember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Pacitan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Pamekasan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Pasuruan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Sumenep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Trenggalek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Tulungagung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Malang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Banyuwangi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Kediri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Madiun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Probolinggo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Tuban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rowSpan="1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KALIMANTAN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BARAT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Entikong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Ketapang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Mempawah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Jagoibabang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Jasa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Nangabadau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Paloh-Aruk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Pontianak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Putussibau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Sambas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Singkawang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Sintang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0" name="Google Shape;350;p16"/>
          <p:cNvSpPr txBox="1"/>
          <p:nvPr/>
        </p:nvSpPr>
        <p:spPr>
          <a:xfrm>
            <a:off x="346075" y="6158299"/>
            <a:ext cx="995362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200" u="sng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Kriteria :</a:t>
            </a:r>
            <a:endParaRPr b="1" sz="1200" u="sng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Pengembangan/peningkatan 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Pengembangan Baru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Mendorong Pengembangan Kota-Kota sentra produksi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Revitalisasi kota-kota yang telah berfungsi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Rehabilitasi kota akibat bencana alam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Revitalisasi dan Percepatan pengembangan Kota-Kota pusat Pertumbuhan Nasional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/>
          <p:nvPr>
            <p:ph type="title"/>
          </p:nvPr>
        </p:nvSpPr>
        <p:spPr>
          <a:xfrm>
            <a:off x="314304" y="235992"/>
            <a:ext cx="10290196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dan Kws. Sistem Perkotaan Nasional - 6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0" y="670055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57" name="Google Shape;357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58" name="Google Shape;358;p1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9" name="Google Shape;359;p17"/>
          <p:cNvGraphicFramePr/>
          <p:nvPr/>
        </p:nvGraphicFramePr>
        <p:xfrm>
          <a:off x="433384" y="10068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{063FF0DC-AA49-4D7C-80F1-B350C840D8EC}</a:tableStyleId>
              </a:tblPr>
              <a:tblGrid>
                <a:gridCol w="1749425"/>
                <a:gridCol w="3429000"/>
                <a:gridCol w="609600"/>
                <a:gridCol w="609600"/>
                <a:gridCol w="533400"/>
                <a:gridCol w="457200"/>
                <a:gridCol w="457200"/>
                <a:gridCol w="457200"/>
                <a:gridCol w="457200"/>
                <a:gridCol w="533400"/>
                <a:gridCol w="533400"/>
              </a:tblGrid>
              <a:tr h="2542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PROPINSI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KAWASAN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PUSAT KEGIATAN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KRITERIA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542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PKW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PKSN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</a:tr>
              <a:tr h="165925">
                <a:tc row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KALIMANTAN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TENGAH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Kuala Kapuas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Palangkaraya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Buntok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Muarateweh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Pangkalan Bun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Sampit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83975">
                <a:tc row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KALIMANTAN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SELATAN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Amuntai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Marabahan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Martapura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BANJARBAKULA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Kotabaru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975">
                <a:tc row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KALIMANTAN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TIMUR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Sangata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Long Apari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Long Pahangai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Sendawar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BALIKPAPAN TENGGARONG SAMARINDA BONTANG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839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Tanah Paser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Tanjung Redeb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5925">
                <a:tc rowSpan="9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KALIMANTAN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UTARA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Long Midang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Long Nawang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Sei Manggaris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9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Malinau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Tanjung Selor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Tideng Pale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Tou-Lumbis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Nunukan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65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Tarakan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0" name="Google Shape;360;p17"/>
          <p:cNvSpPr txBox="1"/>
          <p:nvPr/>
        </p:nvSpPr>
        <p:spPr>
          <a:xfrm>
            <a:off x="346075" y="6158299"/>
            <a:ext cx="995362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200" u="sng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Kriteria :</a:t>
            </a:r>
            <a:endParaRPr b="1" sz="1200" u="sng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Pengembangan/peningkatan 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Pengembangan Baru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Mendorong Pengembangan Kota-Kota sentra produksi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Revitalisasi kota-kota yang telah berfungsi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Rehabilitasi kota akibat bencana alam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Revitalisasi dan Percepatan pengembangan Kota-Kota pusat Pertumbuhan Nasional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 txBox="1"/>
          <p:nvPr>
            <p:ph type="title"/>
          </p:nvPr>
        </p:nvSpPr>
        <p:spPr>
          <a:xfrm>
            <a:off x="314304" y="235992"/>
            <a:ext cx="10290196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dan Kws. Sistem Perkotaan Nasional - 7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0" y="670055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67" name="Google Shape;367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68" name="Google Shape;368;p18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9" name="Google Shape;369;p18"/>
          <p:cNvGraphicFramePr/>
          <p:nvPr/>
        </p:nvGraphicFramePr>
        <p:xfrm>
          <a:off x="433384" y="1006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{063FF0DC-AA49-4D7C-80F1-B350C840D8EC}</a:tableStyleId>
              </a:tblPr>
              <a:tblGrid>
                <a:gridCol w="1749425"/>
                <a:gridCol w="3429000"/>
                <a:gridCol w="609600"/>
                <a:gridCol w="609600"/>
                <a:gridCol w="533400"/>
                <a:gridCol w="457200"/>
                <a:gridCol w="457200"/>
                <a:gridCol w="457200"/>
                <a:gridCol w="457200"/>
                <a:gridCol w="533400"/>
                <a:gridCol w="533400"/>
              </a:tblGrid>
              <a:tr h="2506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PROPINSI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KAWASAN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PUSAT KEGIATAN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KRITERIA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506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PKW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PKSN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</a:tr>
              <a:tr h="163525">
                <a:tc row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SULAWESI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SELATAN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Melonguane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Tahuna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MANADO BITUNG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Kotamobagu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Tomohon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Tondano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GORONTALO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Gorontalo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Kwandang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Tibawa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Tilamuta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row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SULAWESI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TENGAH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Poso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Banawa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Buol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Kolonedale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Luwuk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Palu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Tolitoli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325">
                <a:tc rowSpan="8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SULAWESI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SELATAN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MAMINASATA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Barru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Bulukumba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Jeneponto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Palopo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Pangkajene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Parepare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Watampone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SULAWESI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BARAT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Mamuju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Majene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Pasangkayu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0" name="Google Shape;370;p18"/>
          <p:cNvSpPr txBox="1"/>
          <p:nvPr/>
        </p:nvSpPr>
        <p:spPr>
          <a:xfrm>
            <a:off x="346075" y="6158299"/>
            <a:ext cx="995362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200" u="sng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Kriteria :</a:t>
            </a:r>
            <a:endParaRPr b="1" sz="1200" u="sng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Pengembangan/peningkatan 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Pengembangan Baru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Mendorong Pengembangan Kota-Kota sentra produksi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Revitalisasi kota-kota yang telah berfungsi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Rehabilitasi kota akibat bencana alam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Revitalisasi dan Percepatan pengembangan Kota-Kota pusat Pertumbuhan Nasional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872c538ba1_0_0"/>
          <p:cNvSpPr txBox="1"/>
          <p:nvPr/>
        </p:nvSpPr>
        <p:spPr>
          <a:xfrm>
            <a:off x="710125" y="2392550"/>
            <a:ext cx="9537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>
                <a:latin typeface="Calibri"/>
                <a:ea typeface="Calibri"/>
                <a:cs typeface="Calibri"/>
                <a:sym typeface="Calibri"/>
              </a:rPr>
              <a:t>Link Materi: </a:t>
            </a:r>
            <a:r>
              <a:rPr b="1" lang="id-ID" sz="6000">
                <a:latin typeface="Calibri"/>
                <a:ea typeface="Calibri"/>
                <a:cs typeface="Calibri"/>
                <a:sym typeface="Calibri"/>
              </a:rPr>
              <a:t>https://bit.ly/ProgramBPB 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/>
          <p:nvPr>
            <p:ph type="title"/>
          </p:nvPr>
        </p:nvSpPr>
        <p:spPr>
          <a:xfrm>
            <a:off x="314304" y="235992"/>
            <a:ext cx="10290196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dan Kws. Sistem Perkotaan Nasional - 8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76" name="Google Shape;376;p19"/>
          <p:cNvSpPr/>
          <p:nvPr/>
        </p:nvSpPr>
        <p:spPr>
          <a:xfrm>
            <a:off x="0" y="670055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77" name="Google Shape;377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78" name="Google Shape;378;p19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9" name="Google Shape;379;p19"/>
          <p:cNvGraphicFramePr/>
          <p:nvPr/>
        </p:nvGraphicFramePr>
        <p:xfrm>
          <a:off x="433384" y="10068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{063FF0DC-AA49-4D7C-80F1-B350C840D8EC}</a:tableStyleId>
              </a:tblPr>
              <a:tblGrid>
                <a:gridCol w="1749425"/>
                <a:gridCol w="3429000"/>
                <a:gridCol w="609600"/>
                <a:gridCol w="609600"/>
                <a:gridCol w="533400"/>
                <a:gridCol w="457200"/>
                <a:gridCol w="457200"/>
                <a:gridCol w="457200"/>
                <a:gridCol w="457200"/>
                <a:gridCol w="533400"/>
                <a:gridCol w="533400"/>
              </a:tblGrid>
              <a:tr h="2429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PROPINSI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KAWASAN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PUSAT KEGIATAN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KRITERIA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429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PKW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PKSN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</a:tr>
              <a:tr h="158500">
                <a:tc row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SULAWESI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TENGGARA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Kendari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Bau-Bau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Kolaka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Lasolo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Raha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Unaaha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BALI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Negara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Semarapura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75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SARBAGITA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Singaraja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NUSA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TENGGARA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BARAT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Perkotaan MATARAM RAYA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Praya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Raba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750">
                <a:tc row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NUSA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TENGGARA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TIMUR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Kalabahi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Kefamenanu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Kupang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Ende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Labuan Bajo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75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Ruteng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Sumbawa Besar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rowSpan="9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MALUKU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Wahai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Dobo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Ilwaki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Saumlaki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Werinama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Kairatu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Masohi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Namlea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58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Tual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0" name="Google Shape;380;p19"/>
          <p:cNvSpPr txBox="1"/>
          <p:nvPr/>
        </p:nvSpPr>
        <p:spPr>
          <a:xfrm>
            <a:off x="346075" y="6158299"/>
            <a:ext cx="995362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200" u="sng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Kriteria :</a:t>
            </a:r>
            <a:endParaRPr b="1" sz="1200" u="sng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Pengembangan/peningkatan 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Pengembangan Baru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Mendorong Pengembangan Kota-Kota sentra produksi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Revitalisasi kota-kota yang telah berfungsi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Rehabilitasi kota akibat bencana alam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Revitalisasi dan Percepatan pengembangan Kota-Kota pusat Pertumbuhan Nasional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"/>
          <p:cNvSpPr txBox="1"/>
          <p:nvPr>
            <p:ph type="title"/>
          </p:nvPr>
        </p:nvSpPr>
        <p:spPr>
          <a:xfrm>
            <a:off x="314304" y="235992"/>
            <a:ext cx="10290196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dan Kws. Sistem Perkotaan Nasional - 9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6" name="Google Shape;386;p20"/>
          <p:cNvSpPr/>
          <p:nvPr/>
        </p:nvSpPr>
        <p:spPr>
          <a:xfrm>
            <a:off x="0" y="670055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87" name="Google Shape;387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71ce3ee3-59f7-4f68-91f1-c382897d66c2" id="388" name="Google Shape;388;p20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9" name="Google Shape;389;p20"/>
          <p:cNvGraphicFramePr/>
          <p:nvPr/>
        </p:nvGraphicFramePr>
        <p:xfrm>
          <a:off x="433384" y="10068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{063FF0DC-AA49-4D7C-80F1-B350C840D8EC}</a:tableStyleId>
              </a:tblPr>
              <a:tblGrid>
                <a:gridCol w="1749425"/>
                <a:gridCol w="3429000"/>
                <a:gridCol w="609600"/>
                <a:gridCol w="609600"/>
                <a:gridCol w="533400"/>
                <a:gridCol w="457200"/>
                <a:gridCol w="457200"/>
                <a:gridCol w="457200"/>
                <a:gridCol w="457200"/>
                <a:gridCol w="533400"/>
                <a:gridCol w="533400"/>
              </a:tblGrid>
              <a:tr h="2784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PROPINSI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KAWASAN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PUSAT KEGIATAN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KRITERIA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784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PKW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PKSN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-ID" sz="11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</a:tr>
              <a:tr h="181675">
                <a:tc row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MALUKU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UTARA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Daruba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Sanana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Tobelo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Ternate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Labuha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Sofili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Tidore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rowSpan="11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PAPUA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Bade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Sarmi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Jayapura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Timika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Jayapura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Tanah Merah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Arso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Nabire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Wamena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Biak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Merauke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PAPUA</a:t>
                      </a:r>
                      <a:b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BARAT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Ayamaru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Manokwari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d-ID" sz="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Sorong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▲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d-ID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0" name="Google Shape;390;p20"/>
          <p:cNvSpPr txBox="1"/>
          <p:nvPr/>
        </p:nvSpPr>
        <p:spPr>
          <a:xfrm>
            <a:off x="346075" y="5689163"/>
            <a:ext cx="995362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200" u="sng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Kriteria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Pengembangan/peningkatan 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Pengembangan Baru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Mendorong Pengembangan Kota-Kota sentra produksi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Revitalisasi kota-kota yang telah berfungsi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Rehabilitasi kota akibat bencana alam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Revitalisasi dan Percepatan pengembangan Kota-Kota pusat Pertumbuhan Nasional</a:t>
            </a:r>
            <a:endParaRPr b="1" sz="11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21"/>
          <p:cNvGrpSpPr/>
          <p:nvPr/>
        </p:nvGrpSpPr>
        <p:grpSpPr>
          <a:xfrm>
            <a:off x="1765300" y="1800225"/>
            <a:ext cx="7010401" cy="5282074"/>
            <a:chOff x="3289300" y="1852151"/>
            <a:chExt cx="7010401" cy="5282074"/>
          </a:xfrm>
        </p:grpSpPr>
        <p:grpSp>
          <p:nvGrpSpPr>
            <p:cNvPr id="396" name="Google Shape;396;p21"/>
            <p:cNvGrpSpPr/>
            <p:nvPr/>
          </p:nvGrpSpPr>
          <p:grpSpPr>
            <a:xfrm>
              <a:off x="3289300" y="1852151"/>
              <a:ext cx="7010401" cy="5282074"/>
              <a:chOff x="4279899" y="2858095"/>
              <a:chExt cx="5715001" cy="4278005"/>
            </a:xfrm>
          </p:grpSpPr>
          <p:pic>
            <p:nvPicPr>
              <p:cNvPr id="397" name="Google Shape;397;p21"/>
              <p:cNvPicPr preferRelativeResize="0"/>
              <p:nvPr/>
            </p:nvPicPr>
            <p:blipFill rotWithShape="1">
              <a:blip r:embed="rId3">
                <a:alphaModFix/>
              </a:blip>
              <a:srcRect b="32511" l="53911" r="24499" t="27286"/>
              <a:stretch/>
            </p:blipFill>
            <p:spPr>
              <a:xfrm>
                <a:off x="5041899" y="2905465"/>
                <a:ext cx="4038601" cy="42306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8" name="Google Shape;398;p21"/>
              <p:cNvSpPr txBox="1"/>
              <p:nvPr/>
            </p:nvSpPr>
            <p:spPr>
              <a:xfrm>
                <a:off x="9080500" y="5426333"/>
                <a:ext cx="914400" cy="423761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DIREKTIF 84,8%</a:t>
                </a:r>
                <a:endParaRPr b="1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1"/>
              <p:cNvSpPr txBox="1"/>
              <p:nvPr/>
            </p:nvSpPr>
            <p:spPr>
              <a:xfrm>
                <a:off x="8623299" y="2858095"/>
                <a:ext cx="1066801" cy="598251"/>
              </a:xfrm>
              <a:prstGeom prst="rect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Pembinaan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&amp; Dukman 9,4%</a:t>
                </a:r>
                <a:endParaRPr b="1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21"/>
              <p:cNvSpPr txBox="1"/>
              <p:nvPr/>
            </p:nvSpPr>
            <p:spPr>
              <a:xfrm>
                <a:off x="4279899" y="3252490"/>
                <a:ext cx="774699" cy="598251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rgbClr val="FFC000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Usulan Pemda 5,8%</a:t>
                </a:r>
                <a:endParaRPr b="1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1" name="Google Shape;401;p21"/>
              <p:cNvCxnSpPr>
                <a:stCxn id="400" idx="3"/>
              </p:cNvCxnSpPr>
              <p:nvPr/>
            </p:nvCxnSpPr>
            <p:spPr>
              <a:xfrm>
                <a:off x="5054598" y="3551616"/>
                <a:ext cx="597000" cy="702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oval"/>
                <a:tailEnd len="med" w="med" type="triangle"/>
              </a:ln>
            </p:spPr>
          </p:cxnSp>
          <p:cxnSp>
            <p:nvCxnSpPr>
              <p:cNvPr id="402" name="Google Shape;402;p21"/>
              <p:cNvCxnSpPr>
                <a:stCxn id="399" idx="1"/>
              </p:cNvCxnSpPr>
              <p:nvPr/>
            </p:nvCxnSpPr>
            <p:spPr>
              <a:xfrm flipH="1">
                <a:off x="6565899" y="3157221"/>
                <a:ext cx="2057400" cy="243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oval"/>
                <a:tailEnd len="med" w="med" type="triangle"/>
              </a:ln>
            </p:spPr>
          </p:cxnSp>
          <p:cxnSp>
            <p:nvCxnSpPr>
              <p:cNvPr id="403" name="Google Shape;403;p21"/>
              <p:cNvCxnSpPr/>
              <p:nvPr/>
            </p:nvCxnSpPr>
            <p:spPr>
              <a:xfrm rot="10800000">
                <a:off x="8051800" y="5749498"/>
                <a:ext cx="1028701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oval"/>
                <a:tailEnd len="med" w="med" type="triangle"/>
              </a:ln>
            </p:spPr>
          </p:cxnSp>
        </p:grpSp>
        <p:sp>
          <p:nvSpPr>
            <p:cNvPr id="404" name="Google Shape;404;p21"/>
            <p:cNvSpPr txBox="1"/>
            <p:nvPr/>
          </p:nvSpPr>
          <p:spPr>
            <a:xfrm>
              <a:off x="8301736" y="6576551"/>
              <a:ext cx="1752601" cy="523220"/>
            </a:xfrm>
            <a:prstGeom prst="rect">
              <a:avLst/>
            </a:prstGeom>
            <a:solidFill>
              <a:srgbClr val="FFE181"/>
            </a:solidFill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Komposisi Anggaran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Dit. BPB 2014-2022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21"/>
          <p:cNvSpPr txBox="1"/>
          <p:nvPr>
            <p:ph type="title"/>
          </p:nvPr>
        </p:nvSpPr>
        <p:spPr>
          <a:xfrm>
            <a:off x="359536" y="523876"/>
            <a:ext cx="7577963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244061"/>
                </a:solidFill>
                <a:latin typeface="Arial Rounded"/>
                <a:ea typeface="Arial Rounded"/>
                <a:cs typeface="Arial Rounded"/>
                <a:sym typeface="Arial Rounded"/>
              </a:rPr>
              <a:t>Komposisi Usulan Program DIT. BPB</a:t>
            </a:r>
            <a:endParaRPr b="1">
              <a:solidFill>
                <a:srgbClr val="24406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0" y="935456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1E4D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"/>
          <p:cNvSpPr txBox="1"/>
          <p:nvPr>
            <p:ph idx="1" type="body"/>
          </p:nvPr>
        </p:nvSpPr>
        <p:spPr>
          <a:xfrm>
            <a:off x="469900" y="1952625"/>
            <a:ext cx="9829800" cy="2706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8288" lvl="0" marL="268288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d-ID" sz="2000"/>
              <a:t>Setiap Kabupaten/Kota memiliki karakteristik yang berbeda-beda, maksimalkan seluruh potensi yang bisa didorong dalam rangka pengusulan kegiatan. Misalnya peran serta masyarakat, badan usaha lokal, dll.</a:t>
            </a:r>
            <a:endParaRPr sz="2000"/>
          </a:p>
          <a:p>
            <a:pPr indent="-268288" lvl="0" marL="268288" rtl="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d-ID" sz="2000"/>
              <a:t>Akan lebih baik jika pengusulan kegiatan sudah ada desain (DED) awal, sehingga proses selanjutnya yaitu review desain akan bisa lebih cepat apabila usulan program tersebut diterima/disetujui.</a:t>
            </a:r>
            <a:endParaRPr/>
          </a:p>
          <a:p>
            <a:pPr indent="-268288" lvl="0" marL="268288" rtl="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d-ID" sz="2000"/>
              <a:t>Dokumen seperti surat minat, surat lahan, surat bersedia menerima dan mengelola aset, dll supaya segera disiapkan jika usulan program masuk dalam prioritas penangan.</a:t>
            </a:r>
            <a:endParaRPr sz="2000"/>
          </a:p>
        </p:txBody>
      </p:sp>
      <p:sp>
        <p:nvSpPr>
          <p:cNvPr id="412" name="Google Shape;412;p22"/>
          <p:cNvSpPr txBox="1"/>
          <p:nvPr>
            <p:ph idx="4294967295" type="sldNum"/>
          </p:nvPr>
        </p:nvSpPr>
        <p:spPr>
          <a:xfrm>
            <a:off x="7552214" y="7009643"/>
            <a:ext cx="2406015" cy="402652"/>
          </a:xfrm>
          <a:prstGeom prst="rect">
            <a:avLst/>
          </a:prstGeom>
          <a:noFill/>
          <a:ln>
            <a:noFill/>
          </a:ln>
        </p:spPr>
        <p:txBody>
          <a:bodyPr anchorCtr="0" anchor="t" bIns="49775" lIns="99575" spcFirstLastPara="1" rIns="99575" wrap="square" tIns="497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sp>
        <p:nvSpPr>
          <p:cNvPr id="413" name="Google Shape;413;p22"/>
          <p:cNvSpPr txBox="1"/>
          <p:nvPr/>
        </p:nvSpPr>
        <p:spPr>
          <a:xfrm>
            <a:off x="377616" y="581025"/>
            <a:ext cx="983855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2200">
                <a:solidFill>
                  <a:srgbClr val="001F5F"/>
                </a:solidFill>
                <a:latin typeface="Arial Rounded"/>
                <a:ea typeface="Arial Rounded"/>
                <a:cs typeface="Arial Rounded"/>
                <a:sym typeface="Arial Rounded"/>
              </a:rPr>
              <a:t>CATATAN</a:t>
            </a:r>
            <a:endParaRPr b="1" i="0" sz="2200">
              <a:solidFill>
                <a:srgbClr val="001F5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4" name="Google Shape;414;p22"/>
          <p:cNvSpPr/>
          <p:nvPr/>
        </p:nvSpPr>
        <p:spPr>
          <a:xfrm>
            <a:off x="0" y="935456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1E4D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23"/>
          <p:cNvGrpSpPr/>
          <p:nvPr/>
        </p:nvGrpSpPr>
        <p:grpSpPr>
          <a:xfrm>
            <a:off x="348881" y="2415539"/>
            <a:ext cx="10005060" cy="2714244"/>
            <a:chOff x="348881" y="2415539"/>
            <a:chExt cx="10005060" cy="2714244"/>
          </a:xfrm>
        </p:grpSpPr>
        <p:pic>
          <p:nvPicPr>
            <p:cNvPr id="420" name="Google Shape;42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881" y="2415539"/>
              <a:ext cx="10005060" cy="2714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2073" y="3413759"/>
              <a:ext cx="3785615" cy="43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7219" y="3425189"/>
              <a:ext cx="3733800" cy="38709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23" name="Google Shape;423;p23"/>
          <p:cNvCxnSpPr/>
          <p:nvPr/>
        </p:nvCxnSpPr>
        <p:spPr>
          <a:xfrm>
            <a:off x="4965700" y="2714625"/>
            <a:ext cx="0" cy="205740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384942" y="385179"/>
            <a:ext cx="9914758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2200">
                <a:solidFill>
                  <a:srgbClr val="24406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TUGAS DIREKTORAT BPB</a:t>
            </a:r>
            <a:endParaRPr b="1" i="0" sz="2200">
              <a:solidFill>
                <a:srgbClr val="24406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0" y="766319"/>
            <a:ext cx="10693399" cy="195706"/>
          </a:xfrm>
          <a:custGeom>
            <a:rect b="b" l="l" r="r" t="t"/>
            <a:pathLst>
              <a:path extrusionOk="0" h="158750" w="9973310">
                <a:moveTo>
                  <a:pt x="9973043" y="0"/>
                </a:moveTo>
                <a:lnTo>
                  <a:pt x="7441679" y="0"/>
                </a:lnTo>
                <a:lnTo>
                  <a:pt x="7402055" y="6096"/>
                </a:lnTo>
                <a:lnTo>
                  <a:pt x="7368527" y="22860"/>
                </a:lnTo>
                <a:lnTo>
                  <a:pt x="7347191" y="48768"/>
                </a:lnTo>
                <a:lnTo>
                  <a:pt x="7338060" y="79209"/>
                </a:lnTo>
                <a:lnTo>
                  <a:pt x="7338060" y="70104"/>
                </a:lnTo>
                <a:lnTo>
                  <a:pt x="0" y="70104"/>
                </a:lnTo>
                <a:lnTo>
                  <a:pt x="0" y="88392"/>
                </a:lnTo>
                <a:lnTo>
                  <a:pt x="7338060" y="88392"/>
                </a:lnTo>
                <a:lnTo>
                  <a:pt x="7338060" y="79298"/>
                </a:lnTo>
                <a:lnTo>
                  <a:pt x="7347191" y="109728"/>
                </a:lnTo>
                <a:lnTo>
                  <a:pt x="7368527" y="135636"/>
                </a:lnTo>
                <a:lnTo>
                  <a:pt x="7402055" y="152400"/>
                </a:lnTo>
                <a:lnTo>
                  <a:pt x="7441679" y="158496"/>
                </a:lnTo>
                <a:lnTo>
                  <a:pt x="9973043" y="158496"/>
                </a:lnTo>
                <a:lnTo>
                  <a:pt x="9973043" y="0"/>
                </a:lnTo>
                <a:close/>
              </a:path>
            </a:pathLst>
          </a:custGeom>
          <a:solidFill>
            <a:srgbClr val="1E4D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" name="Google Shape;61;p2"/>
          <p:cNvGrpSpPr/>
          <p:nvPr/>
        </p:nvGrpSpPr>
        <p:grpSpPr>
          <a:xfrm>
            <a:off x="665480" y="1343025"/>
            <a:ext cx="9329420" cy="5668933"/>
            <a:chOff x="665480" y="1343025"/>
            <a:chExt cx="9329420" cy="5668933"/>
          </a:xfrm>
        </p:grpSpPr>
        <p:sp>
          <p:nvSpPr>
            <p:cNvPr id="62" name="Google Shape;62;p2"/>
            <p:cNvSpPr/>
            <p:nvPr/>
          </p:nvSpPr>
          <p:spPr>
            <a:xfrm>
              <a:off x="2782347" y="1376930"/>
              <a:ext cx="2057400" cy="1066800"/>
            </a:xfrm>
            <a:prstGeom prst="roundRect">
              <a:avLst>
                <a:gd fmla="val 16667" name="adj"/>
              </a:avLst>
            </a:prstGeom>
            <a:solidFill>
              <a:srgbClr val="FFFFCC"/>
            </a:solidFill>
            <a:ln cap="flat" cmpd="sng" w="381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801023" y="5945158"/>
              <a:ext cx="2057400" cy="1066800"/>
            </a:xfrm>
            <a:prstGeom prst="roundRect">
              <a:avLst>
                <a:gd fmla="val 16667" name="adj"/>
              </a:avLst>
            </a:prstGeom>
            <a:solidFill>
              <a:srgbClr val="FFFFCC"/>
            </a:solidFill>
            <a:ln cap="flat" cmpd="sng" w="381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65480" y="2896147"/>
              <a:ext cx="2057400" cy="1066800"/>
            </a:xfrm>
            <a:prstGeom prst="roundRect">
              <a:avLst>
                <a:gd fmla="val 16667" name="adj"/>
              </a:avLst>
            </a:prstGeom>
            <a:solidFill>
              <a:srgbClr val="FFFFCC"/>
            </a:solidFill>
            <a:ln cap="flat" cmpd="sng" w="381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98500" y="4420148"/>
              <a:ext cx="2057400" cy="1066800"/>
            </a:xfrm>
            <a:prstGeom prst="roundRect">
              <a:avLst>
                <a:gd fmla="val 16667" name="adj"/>
              </a:avLst>
            </a:prstGeom>
            <a:solidFill>
              <a:srgbClr val="FFFFCC"/>
            </a:solidFill>
            <a:ln cap="flat" cmpd="sng" w="381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834979" y="1343025"/>
              <a:ext cx="2057400" cy="1066800"/>
            </a:xfrm>
            <a:prstGeom prst="roundRect">
              <a:avLst>
                <a:gd fmla="val 16667" name="adj"/>
              </a:avLst>
            </a:prstGeom>
            <a:solidFill>
              <a:srgbClr val="FFFFCC"/>
            </a:solidFill>
            <a:ln cap="flat" cmpd="sng" w="381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853655" y="5911253"/>
              <a:ext cx="2057400" cy="1066800"/>
            </a:xfrm>
            <a:prstGeom prst="roundRect">
              <a:avLst>
                <a:gd fmla="val 16667" name="adj"/>
              </a:avLst>
            </a:prstGeom>
            <a:solidFill>
              <a:srgbClr val="FFFFCC"/>
            </a:solidFill>
            <a:ln cap="flat" cmpd="sng" w="381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61300" y="2896147"/>
              <a:ext cx="2057400" cy="1066800"/>
            </a:xfrm>
            <a:prstGeom prst="roundRect">
              <a:avLst>
                <a:gd fmla="val 16667" name="adj"/>
              </a:avLst>
            </a:prstGeom>
            <a:solidFill>
              <a:srgbClr val="FFFFCC"/>
            </a:solidFill>
            <a:ln cap="flat" cmpd="sng" w="381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94320" y="4420148"/>
              <a:ext cx="2057400" cy="1066800"/>
            </a:xfrm>
            <a:prstGeom prst="roundRect">
              <a:avLst>
                <a:gd fmla="val 16667" name="adj"/>
              </a:avLst>
            </a:prstGeom>
            <a:solidFill>
              <a:srgbClr val="FFFFCC"/>
            </a:solidFill>
            <a:ln cap="flat" cmpd="sng" w="381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 txBox="1"/>
            <p:nvPr/>
          </p:nvSpPr>
          <p:spPr>
            <a:xfrm>
              <a:off x="2821343" y="1465499"/>
              <a:ext cx="2018403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Penyusunan </a:t>
              </a:r>
              <a:r>
                <a:rPr b="1" lang="id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 perumusan kebijakan, strategi, &amp; perencanaan teknis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 txBox="1"/>
            <p:nvPr/>
          </p:nvSpPr>
          <p:spPr>
            <a:xfrm>
              <a:off x="665481" y="3042761"/>
              <a:ext cx="2069428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Pelaksanaan kebijakan</a:t>
              </a:r>
              <a:r>
                <a:rPr b="1" lang="id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pemantauan, evaluasi, &amp; pelaporan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 txBox="1"/>
            <p:nvPr/>
          </p:nvSpPr>
          <p:spPr>
            <a:xfrm>
              <a:off x="695661" y="4695825"/>
              <a:ext cx="20746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Pemberian </a:t>
              </a:r>
              <a:r>
                <a:rPr b="1" lang="id-ID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bimbingan teknis &amp; supervisi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 txBox="1"/>
            <p:nvPr/>
          </p:nvSpPr>
          <p:spPr>
            <a:xfrm>
              <a:off x="2726397" y="6230005"/>
              <a:ext cx="21953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Pembinaan </a:t>
              </a:r>
              <a:r>
                <a:rPr b="1" lang="id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&amp; pengawasan pelaksanaan kebijakan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5834978" y="1427134"/>
              <a:ext cx="2057400" cy="971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635" lvl="0" marL="12700" marR="5080" rtl="0" algn="ctr">
                <a:lnSpc>
                  <a:spcPct val="103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Pembinaan </a:t>
              </a:r>
              <a:r>
                <a:rPr b="1" lang="id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pelaksanaan NSPK, perencanaan, pelaksanaan &amp;  evaluasi kinerja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 txBox="1"/>
            <p:nvPr/>
          </p:nvSpPr>
          <p:spPr>
            <a:xfrm>
              <a:off x="7937500" y="3182005"/>
              <a:ext cx="20272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Pengelolaan </a:t>
              </a:r>
              <a:r>
                <a:rPr b="1" lang="id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bangunan gedung &amp; rumah negara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7828429" y="4476494"/>
              <a:ext cx="2166471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Fasilitasi </a:t>
              </a:r>
              <a:r>
                <a:rPr b="1" lang="id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pemberdayaan &amp; pembinaan kelembagaan serta pengembangan jejaring kemitraan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 txBox="1"/>
            <p:nvPr/>
          </p:nvSpPr>
          <p:spPr>
            <a:xfrm>
              <a:off x="5832288" y="6075321"/>
              <a:ext cx="2075031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Pelaksanaan </a:t>
              </a:r>
              <a:r>
                <a:rPr b="1" lang="id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urusan tata usaha &amp; rumah tangga Direktorat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" name="Google Shape;78;p2"/>
            <p:cNvCxnSpPr/>
            <p:nvPr/>
          </p:nvCxnSpPr>
          <p:spPr>
            <a:xfrm flipH="1">
              <a:off x="6294121" y="2419606"/>
              <a:ext cx="28837" cy="3491647"/>
            </a:xfrm>
            <a:prstGeom prst="straightConnector1">
              <a:avLst/>
            </a:prstGeom>
            <a:noFill/>
            <a:ln cap="flat" cmpd="sng" w="57150">
              <a:solidFill>
                <a:srgbClr val="24406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" name="Google Shape;79;p2"/>
            <p:cNvCxnSpPr/>
            <p:nvPr/>
          </p:nvCxnSpPr>
          <p:spPr>
            <a:xfrm>
              <a:off x="4356100" y="2419606"/>
              <a:ext cx="0" cy="3525552"/>
            </a:xfrm>
            <a:prstGeom prst="straightConnector1">
              <a:avLst/>
            </a:prstGeom>
            <a:noFill/>
            <a:ln cap="flat" cmpd="sng" w="57150">
              <a:solidFill>
                <a:srgbClr val="24406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" name="Google Shape;80;p2"/>
            <p:cNvCxnSpPr/>
            <p:nvPr/>
          </p:nvCxnSpPr>
          <p:spPr>
            <a:xfrm rot="10800000">
              <a:off x="2722732" y="3412093"/>
              <a:ext cx="5151419" cy="17454"/>
            </a:xfrm>
            <a:prstGeom prst="straightConnector1">
              <a:avLst/>
            </a:prstGeom>
            <a:noFill/>
            <a:ln cap="flat" cmpd="sng" w="57150">
              <a:solidFill>
                <a:srgbClr val="24406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" name="Google Shape;81;p2"/>
            <p:cNvCxnSpPr/>
            <p:nvPr/>
          </p:nvCxnSpPr>
          <p:spPr>
            <a:xfrm rot="10800000">
              <a:off x="2734909" y="4920544"/>
              <a:ext cx="5151419" cy="17454"/>
            </a:xfrm>
            <a:prstGeom prst="straightConnector1">
              <a:avLst/>
            </a:prstGeom>
            <a:noFill/>
            <a:ln cap="flat" cmpd="sng" w="57150">
              <a:solidFill>
                <a:srgbClr val="24406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2" name="Google Shape;82;p2"/>
            <p:cNvSpPr/>
            <p:nvPr/>
          </p:nvSpPr>
          <p:spPr>
            <a:xfrm>
              <a:off x="3775336" y="2890477"/>
              <a:ext cx="3171563" cy="2596471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5715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 txBox="1"/>
            <p:nvPr/>
          </p:nvSpPr>
          <p:spPr>
            <a:xfrm>
              <a:off x="3939018" y="3248025"/>
              <a:ext cx="2743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20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TUGAS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20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DIREKTORAT BPB</a:t>
              </a:r>
              <a:endParaRPr b="1" sz="2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952838" y="4357857"/>
              <a:ext cx="27432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d-ID" sz="1400">
                  <a:solidFill>
                    <a:srgbClr val="24406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Berdasarkan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d-ID" sz="1400">
                  <a:solidFill>
                    <a:srgbClr val="24406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Peraturan Menteri PUPR</a:t>
              </a:r>
              <a:endParaRPr b="1" i="1" sz="1400">
                <a:solidFill>
                  <a:srgbClr val="24406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d-ID" sz="1400">
                  <a:solidFill>
                    <a:srgbClr val="24406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NO. 13 Tahun 2020</a:t>
              </a:r>
              <a:endParaRPr b="1" i="1" sz="1400">
                <a:solidFill>
                  <a:srgbClr val="24406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gres Pembangunan Gedung Papua Youth Creative Hub Capai 84 Persen,  Berikut Penampakannya - Tribunnews.com" id="89" name="Google Shape;8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0103" y="5556136"/>
            <a:ext cx="3422650" cy="1874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ataan Kebun Raya Bogor" id="90" name="Google Shape;9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74" y="1009649"/>
            <a:ext cx="3425825" cy="228388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/>
          <p:nvPr/>
        </p:nvSpPr>
        <p:spPr>
          <a:xfrm>
            <a:off x="7100103" y="1009649"/>
            <a:ext cx="3409950" cy="23145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5656" l="-3149" r="-69592" t="-393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384942" y="385179"/>
            <a:ext cx="9838558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2200">
                <a:solidFill>
                  <a:srgbClr val="244061"/>
                </a:solidFill>
                <a:latin typeface="Arial Rounded"/>
                <a:ea typeface="Arial Rounded"/>
                <a:cs typeface="Arial Rounded"/>
                <a:sym typeface="Arial Rounded"/>
              </a:rPr>
              <a:t>BEBERAPA KEGIATAN BINA PENATAAN BANGUNAN</a:t>
            </a:r>
            <a:endParaRPr b="1" i="0" sz="2200">
              <a:solidFill>
                <a:srgbClr val="24406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0" y="766319"/>
            <a:ext cx="10693399" cy="195706"/>
          </a:xfrm>
          <a:custGeom>
            <a:rect b="b" l="l" r="r" t="t"/>
            <a:pathLst>
              <a:path extrusionOk="0" h="158750" w="9973310">
                <a:moveTo>
                  <a:pt x="9973043" y="0"/>
                </a:moveTo>
                <a:lnTo>
                  <a:pt x="7441679" y="0"/>
                </a:lnTo>
                <a:lnTo>
                  <a:pt x="7402055" y="6096"/>
                </a:lnTo>
                <a:lnTo>
                  <a:pt x="7368527" y="22860"/>
                </a:lnTo>
                <a:lnTo>
                  <a:pt x="7347191" y="48768"/>
                </a:lnTo>
                <a:lnTo>
                  <a:pt x="7338060" y="79209"/>
                </a:lnTo>
                <a:lnTo>
                  <a:pt x="7338060" y="70104"/>
                </a:lnTo>
                <a:lnTo>
                  <a:pt x="0" y="70104"/>
                </a:lnTo>
                <a:lnTo>
                  <a:pt x="0" y="88392"/>
                </a:lnTo>
                <a:lnTo>
                  <a:pt x="7338060" y="88392"/>
                </a:lnTo>
                <a:lnTo>
                  <a:pt x="7338060" y="79298"/>
                </a:lnTo>
                <a:lnTo>
                  <a:pt x="7347191" y="109728"/>
                </a:lnTo>
                <a:lnTo>
                  <a:pt x="7368527" y="135636"/>
                </a:lnTo>
                <a:lnTo>
                  <a:pt x="7402055" y="152400"/>
                </a:lnTo>
                <a:lnTo>
                  <a:pt x="7441679" y="158496"/>
                </a:lnTo>
                <a:lnTo>
                  <a:pt x="9973043" y="158496"/>
                </a:lnTo>
                <a:lnTo>
                  <a:pt x="9973043" y="0"/>
                </a:lnTo>
                <a:close/>
              </a:path>
            </a:pathLst>
          </a:custGeom>
          <a:solidFill>
            <a:srgbClr val="1E4D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 txBox="1"/>
          <p:nvPr>
            <p:ph type="title"/>
          </p:nvPr>
        </p:nvSpPr>
        <p:spPr>
          <a:xfrm>
            <a:off x="165100" y="3019425"/>
            <a:ext cx="2438400" cy="169277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09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100"/>
              <a:t>Pemb. Taman Anggrek KR Bogor</a:t>
            </a:r>
            <a:endParaRPr sz="1100"/>
          </a:p>
        </p:txBody>
      </p:sp>
      <p:sp>
        <p:nvSpPr>
          <p:cNvPr id="95" name="Google Shape;95;p3"/>
          <p:cNvSpPr/>
          <p:nvPr/>
        </p:nvSpPr>
        <p:spPr>
          <a:xfrm>
            <a:off x="168274" y="3346963"/>
            <a:ext cx="3409950" cy="21108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0007" r="-20947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7">
            <a:alphaModFix/>
          </a:blip>
          <a:srcRect b="17189" l="22785" r="36513" t="42671"/>
          <a:stretch/>
        </p:blipFill>
        <p:spPr>
          <a:xfrm>
            <a:off x="180975" y="5556136"/>
            <a:ext cx="3413124" cy="189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8">
            <a:alphaModFix/>
          </a:blip>
          <a:srcRect b="14932" l="24938" r="16612" t="23549"/>
          <a:stretch/>
        </p:blipFill>
        <p:spPr>
          <a:xfrm>
            <a:off x="7100103" y="3400425"/>
            <a:ext cx="34226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168274" y="7117348"/>
            <a:ext cx="2438400" cy="169277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09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Pemb. RTH Kanigoro Blitar</a:t>
            </a:r>
            <a:endParaRPr b="1" i="0" sz="1100">
              <a:solidFill>
                <a:srgbClr val="001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eren! Naik ke Menara Tertinggi di Istanbul, Bisa Lihat Dua Benua Sekaligus  - News+ on RCTI+" id="99" name="Google Shape;99;p3"/>
          <p:cNvPicPr preferRelativeResize="0"/>
          <p:nvPr/>
        </p:nvPicPr>
        <p:blipFill rotWithShape="1">
          <a:blip r:embed="rId9">
            <a:alphaModFix/>
          </a:blip>
          <a:srcRect b="295" l="267" r="9621" t="-296"/>
          <a:stretch/>
        </p:blipFill>
        <p:spPr>
          <a:xfrm>
            <a:off x="3698874" y="1009649"/>
            <a:ext cx="3305175" cy="447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7100103" y="2996711"/>
            <a:ext cx="2438400" cy="169277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09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Renovasi Masjid Istiqlal</a:t>
            </a:r>
            <a:endParaRPr b="1" i="0" sz="1100">
              <a:solidFill>
                <a:srgbClr val="001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7105650" y="7145921"/>
            <a:ext cx="2565400" cy="169277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09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Pemb. Papua Youth Creative Hub</a:t>
            </a:r>
            <a:endParaRPr b="1" i="0" sz="1100">
              <a:solidFill>
                <a:srgbClr val="001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7100103" y="5153025"/>
            <a:ext cx="2438400" cy="169277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09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Pemb. Pasar Prawirotaman</a:t>
            </a:r>
            <a:endParaRPr b="1" i="0" sz="1100">
              <a:solidFill>
                <a:srgbClr val="001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ementerian PUPR" id="103" name="Google Shape;103;p3"/>
          <p:cNvPicPr preferRelativeResize="0"/>
          <p:nvPr/>
        </p:nvPicPr>
        <p:blipFill rotWithShape="1">
          <a:blip r:embed="rId10">
            <a:alphaModFix/>
          </a:blip>
          <a:srcRect b="-768" l="920" r="6691" t="9063"/>
          <a:stretch/>
        </p:blipFill>
        <p:spPr>
          <a:xfrm>
            <a:off x="3697946" y="5556136"/>
            <a:ext cx="3306104" cy="1902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149225" y="5153025"/>
            <a:ext cx="2438400" cy="169277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09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Rehab. SUGBK – AG2018</a:t>
            </a:r>
            <a:endParaRPr b="1" i="0" sz="1100">
              <a:solidFill>
                <a:srgbClr val="001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698875" y="7134225"/>
            <a:ext cx="2438400" cy="169277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09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RS Darurat Covid Lamongan</a:t>
            </a:r>
            <a:endParaRPr b="1" i="0" sz="1100">
              <a:solidFill>
                <a:srgbClr val="001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3698874" y="5153024"/>
            <a:ext cx="2743202" cy="169277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09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Penataan Kws. Seribu Rumah Gadang</a:t>
            </a:r>
            <a:endParaRPr b="1" i="0" sz="1100">
              <a:solidFill>
                <a:srgbClr val="001F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 Balik Rencana Pembangunan Kota Lasem Hingga Peresmian Melesat Dari Yang  Dijadwalkan, Begini Ceritanya - Punya Rakyat"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1096473"/>
            <a:ext cx="4465646" cy="227824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384942" y="385179"/>
            <a:ext cx="9838558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2200">
                <a:solidFill>
                  <a:srgbClr val="244061"/>
                </a:solidFill>
                <a:latin typeface="Arial Rounded"/>
                <a:ea typeface="Arial Rounded"/>
                <a:cs typeface="Arial Rounded"/>
                <a:sym typeface="Arial Rounded"/>
              </a:rPr>
              <a:t>BEBERAPA KEGIATAN BINA PENATAAN BANGUNAN</a:t>
            </a:r>
            <a:endParaRPr b="1" i="0" sz="2200">
              <a:solidFill>
                <a:srgbClr val="24406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0" y="766319"/>
            <a:ext cx="10693399" cy="195706"/>
          </a:xfrm>
          <a:custGeom>
            <a:rect b="b" l="l" r="r" t="t"/>
            <a:pathLst>
              <a:path extrusionOk="0" h="158750" w="9973310">
                <a:moveTo>
                  <a:pt x="9973043" y="0"/>
                </a:moveTo>
                <a:lnTo>
                  <a:pt x="7441679" y="0"/>
                </a:lnTo>
                <a:lnTo>
                  <a:pt x="7402055" y="6096"/>
                </a:lnTo>
                <a:lnTo>
                  <a:pt x="7368527" y="22860"/>
                </a:lnTo>
                <a:lnTo>
                  <a:pt x="7347191" y="48768"/>
                </a:lnTo>
                <a:lnTo>
                  <a:pt x="7338060" y="79209"/>
                </a:lnTo>
                <a:lnTo>
                  <a:pt x="7338060" y="70104"/>
                </a:lnTo>
                <a:lnTo>
                  <a:pt x="0" y="70104"/>
                </a:lnTo>
                <a:lnTo>
                  <a:pt x="0" y="88392"/>
                </a:lnTo>
                <a:lnTo>
                  <a:pt x="7338060" y="88392"/>
                </a:lnTo>
                <a:lnTo>
                  <a:pt x="7338060" y="79298"/>
                </a:lnTo>
                <a:lnTo>
                  <a:pt x="7347191" y="109728"/>
                </a:lnTo>
                <a:lnTo>
                  <a:pt x="7368527" y="135636"/>
                </a:lnTo>
                <a:lnTo>
                  <a:pt x="7402055" y="152400"/>
                </a:lnTo>
                <a:lnTo>
                  <a:pt x="7441679" y="158496"/>
                </a:lnTo>
                <a:lnTo>
                  <a:pt x="9973043" y="158496"/>
                </a:lnTo>
                <a:lnTo>
                  <a:pt x="9973043" y="0"/>
                </a:lnTo>
                <a:close/>
              </a:path>
            </a:pathLst>
          </a:custGeom>
          <a:solidFill>
            <a:srgbClr val="1E4D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deret Fasilitas Baru TMII Setelah Revitalisasi, Ada Trem Listrik" id="114" name="Google Shape;114;p4"/>
          <p:cNvPicPr preferRelativeResize="0"/>
          <p:nvPr/>
        </p:nvPicPr>
        <p:blipFill rotWithShape="1">
          <a:blip r:embed="rId4">
            <a:alphaModFix/>
          </a:blip>
          <a:srcRect b="9352" l="0" r="0" t="12558"/>
          <a:stretch/>
        </p:blipFill>
        <p:spPr>
          <a:xfrm>
            <a:off x="4752973" y="4195607"/>
            <a:ext cx="5807285" cy="324341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4765675" y="7134224"/>
            <a:ext cx="3171826" cy="169278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09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Revitalisasi Taman Mini Indonesia Indah</a:t>
            </a:r>
            <a:endParaRPr b="1" i="0" sz="1100">
              <a:solidFill>
                <a:srgbClr val="001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4"/>
          <p:cNvGrpSpPr/>
          <p:nvPr/>
        </p:nvGrpSpPr>
        <p:grpSpPr>
          <a:xfrm>
            <a:off x="139699" y="3462138"/>
            <a:ext cx="4481522" cy="1890912"/>
            <a:chOff x="149224" y="3389345"/>
            <a:chExt cx="4481522" cy="1890912"/>
          </a:xfrm>
        </p:grpSpPr>
        <p:pic>
          <p:nvPicPr>
            <p:cNvPr id="117" name="Google Shape;117;p4"/>
            <p:cNvPicPr preferRelativeResize="0"/>
            <p:nvPr/>
          </p:nvPicPr>
          <p:blipFill rotWithShape="1">
            <a:blip r:embed="rId5">
              <a:alphaModFix/>
            </a:blip>
            <a:srcRect b="4187" l="4406" r="4540" t="27270"/>
            <a:stretch/>
          </p:blipFill>
          <p:spPr>
            <a:xfrm>
              <a:off x="165100" y="3389345"/>
              <a:ext cx="4465646" cy="1890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4"/>
            <p:cNvSpPr txBox="1"/>
            <p:nvPr/>
          </p:nvSpPr>
          <p:spPr>
            <a:xfrm>
              <a:off x="149224" y="4983748"/>
              <a:ext cx="3597275" cy="169277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180975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d-ID" sz="1100">
                  <a:solidFill>
                    <a:srgbClr val="001F5F"/>
                  </a:solidFill>
                  <a:latin typeface="Arial"/>
                  <a:ea typeface="Arial"/>
                  <a:cs typeface="Arial"/>
                  <a:sym typeface="Arial"/>
                </a:rPr>
                <a:t>Pemb. Ruang Terbuka Ex. Pasar Bandungan</a:t>
              </a:r>
              <a:endParaRPr b="1" i="0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133350" y="5408241"/>
            <a:ext cx="4497396" cy="2030784"/>
            <a:chOff x="133350" y="5408241"/>
            <a:chExt cx="4497396" cy="2030784"/>
          </a:xfrm>
        </p:grpSpPr>
        <p:pic>
          <p:nvPicPr>
            <p:cNvPr id="120" name="Google Shape;120;p4"/>
            <p:cNvPicPr preferRelativeResize="0"/>
            <p:nvPr/>
          </p:nvPicPr>
          <p:blipFill rotWithShape="1">
            <a:blip r:embed="rId6">
              <a:alphaModFix/>
            </a:blip>
            <a:srcRect b="31264" l="8233" r="8582" t="7486"/>
            <a:stretch/>
          </p:blipFill>
          <p:spPr>
            <a:xfrm>
              <a:off x="165100" y="5408241"/>
              <a:ext cx="4465646" cy="20307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4"/>
            <p:cNvSpPr txBox="1"/>
            <p:nvPr/>
          </p:nvSpPr>
          <p:spPr>
            <a:xfrm>
              <a:off x="133350" y="7134225"/>
              <a:ext cx="2438400" cy="169277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180975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d-ID" sz="1100">
                  <a:solidFill>
                    <a:srgbClr val="001F5F"/>
                  </a:solidFill>
                  <a:latin typeface="Arial"/>
                  <a:ea typeface="Arial"/>
                  <a:cs typeface="Arial"/>
                  <a:sym typeface="Arial"/>
                </a:rPr>
                <a:t>Pemb. AMN Surabaya</a:t>
              </a:r>
              <a:endParaRPr b="1" i="0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4743449" y="1096473"/>
            <a:ext cx="2520951" cy="2989752"/>
            <a:chOff x="4743449" y="962025"/>
            <a:chExt cx="2520951" cy="2761152"/>
          </a:xfrm>
        </p:grpSpPr>
        <p:pic>
          <p:nvPicPr>
            <p:cNvPr id="123" name="Google Shape;123;p4"/>
            <p:cNvPicPr preferRelativeResize="0"/>
            <p:nvPr/>
          </p:nvPicPr>
          <p:blipFill rotWithShape="1">
            <a:blip r:embed="rId7">
              <a:alphaModFix/>
            </a:blip>
            <a:srcRect b="0" l="23612" r="29232" t="0"/>
            <a:stretch/>
          </p:blipFill>
          <p:spPr>
            <a:xfrm>
              <a:off x="4749799" y="962025"/>
              <a:ext cx="2514601" cy="2761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4"/>
            <p:cNvSpPr txBox="1"/>
            <p:nvPr/>
          </p:nvSpPr>
          <p:spPr>
            <a:xfrm>
              <a:off x="4743449" y="3389345"/>
              <a:ext cx="2438400" cy="169277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180975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d-ID" sz="1100">
                  <a:solidFill>
                    <a:srgbClr val="001F5F"/>
                  </a:solidFill>
                  <a:latin typeface="Arial"/>
                  <a:ea typeface="Arial"/>
                  <a:cs typeface="Arial"/>
                  <a:sym typeface="Arial"/>
                </a:rPr>
                <a:t>Pemb. PLBN Yetetkun</a:t>
              </a:r>
              <a:endParaRPr b="1" i="0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7334248" y="1096473"/>
            <a:ext cx="3222239" cy="2989752"/>
            <a:chOff x="7334248" y="962025"/>
            <a:chExt cx="3222239" cy="2761152"/>
          </a:xfrm>
        </p:grpSpPr>
        <p:pic>
          <p:nvPicPr>
            <p:cNvPr id="126" name="Google Shape;126;p4"/>
            <p:cNvPicPr preferRelativeResize="0"/>
            <p:nvPr/>
          </p:nvPicPr>
          <p:blipFill rotWithShape="1">
            <a:blip r:embed="rId8">
              <a:alphaModFix/>
            </a:blip>
            <a:srcRect b="6433" l="24191" r="22029" t="10879"/>
            <a:stretch/>
          </p:blipFill>
          <p:spPr>
            <a:xfrm>
              <a:off x="7363855" y="962025"/>
              <a:ext cx="3192632" cy="2761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4"/>
            <p:cNvSpPr txBox="1"/>
            <p:nvPr/>
          </p:nvSpPr>
          <p:spPr>
            <a:xfrm>
              <a:off x="7334248" y="3389345"/>
              <a:ext cx="3117851" cy="156334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180975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d-ID" sz="1100">
                  <a:solidFill>
                    <a:srgbClr val="001F5F"/>
                  </a:solidFill>
                  <a:latin typeface="Arial"/>
                  <a:ea typeface="Arial"/>
                  <a:cs typeface="Arial"/>
                  <a:sym typeface="Arial"/>
                </a:rPr>
                <a:t>Politeknik Pekerjaan Umum Semarang</a:t>
              </a:r>
              <a:endParaRPr b="1" i="0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blob:https://web.whatsapp.com/0a54a586-44e5-4d83-8889-ab6835c43e24" id="128" name="Google Shape;128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0a54a586-44e5-4d83-8889-ab6835c43e24" id="129" name="Google Shape;129;p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0a54a586-44e5-4d83-8889-ab6835c43e24" id="130" name="Google Shape;130;p4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39699" y="3093453"/>
            <a:ext cx="2444749" cy="169278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09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1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Penataan Kota Pusaka Lasem</a:t>
            </a:r>
            <a:endParaRPr b="1" i="0" sz="1100">
              <a:solidFill>
                <a:srgbClr val="001F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/>
        </p:nvSpPr>
        <p:spPr>
          <a:xfrm>
            <a:off x="554930" y="1733340"/>
            <a:ext cx="9582524" cy="4486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-244474" lvl="0" marL="502919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 Rounded"/>
              <a:buAutoNum type="arabicPeriod"/>
            </a:pPr>
            <a:r>
              <a:rPr b="1" lang="id-ID" sz="200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Kegiatan Rutin/Wajib Direktorat :</a:t>
            </a:r>
            <a:endParaRPr b="1" sz="20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285750" lvl="1" marL="805180" marR="0" rtl="0" algn="l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i="0" lang="id-ID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Pembinaan Direktorat BPB (Rumah Negara, Bangunan Gedung, Penataan Bangunan &amp; Lingkungan)</a:t>
            </a:r>
            <a:endParaRPr/>
          </a:p>
          <a:p>
            <a:pPr indent="-285750" lvl="1" marL="805180" marR="0" rtl="0" algn="l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i="0" lang="id-ID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Dukungan Manajemen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244474" lvl="0" marL="502919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 Rounded"/>
              <a:buAutoNum type="arabicPeriod"/>
            </a:pPr>
            <a:r>
              <a:rPr b="1" lang="id-ID" sz="200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Usulan Direktif :</a:t>
            </a:r>
            <a:endParaRPr b="1" sz="20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285750" lvl="1" marL="805180" marR="0" rtl="0" algn="l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i="0" lang="id-ID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Direktif Presiden : PP, Inpres, Perpres, Tertulis &amp; Lisan yang diverifikasi oleh Dirjen CK melalui surat disposisi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285750" lvl="1" marL="805180" marR="0" rtl="0" algn="l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i="0" lang="id-ID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Arahan Menteri PUPR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285750" lvl="1" marL="805180" marR="0" rtl="0" algn="l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i="0" lang="id-ID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MOU Kementerian PUPR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285750" lvl="1" marL="805180" marR="0" rtl="0" algn="l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i="0" lang="id-ID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Usulan Aspirasi Anggota DPR RI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243839" lvl="0" marL="502919" marR="508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 Rounded"/>
              <a:buAutoNum type="arabicPeriod"/>
            </a:pPr>
            <a:r>
              <a:rPr b="1" lang="id-ID" sz="200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Usulan Pemerintah Daerah </a:t>
            </a:r>
            <a:r>
              <a:rPr b="1" lang="id-ID" sz="18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(Provinsi, Kab/Kota) yang</a:t>
            </a:r>
            <a:r>
              <a:rPr b="1" lang="id-ID" sz="1800">
                <a:solidFill>
                  <a:srgbClr val="1E4D77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lang="id-ID" sz="2000" u="sng">
                <a:solidFill>
                  <a:srgbClr val="974806"/>
                </a:solidFill>
                <a:latin typeface="Arial Rounded"/>
                <a:ea typeface="Arial Rounded"/>
                <a:cs typeface="Arial Rounded"/>
                <a:sym typeface="Arial Rounded"/>
              </a:rPr>
              <a:t>Memenuhi Syarat &amp; Kriteria</a:t>
            </a:r>
            <a:r>
              <a:rPr b="1" lang="id-ID" sz="2000">
                <a:solidFill>
                  <a:srgbClr val="1E4D77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lang="id-ID" sz="18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kegiatan  Dit.BPB, mekanisme pengusulannya melalui SIPKP.</a:t>
            </a:r>
            <a:endParaRPr b="1" sz="20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7" name="Google Shape;137;p5"/>
          <p:cNvSpPr txBox="1"/>
          <p:nvPr>
            <p:ph type="title"/>
          </p:nvPr>
        </p:nvSpPr>
        <p:spPr>
          <a:xfrm>
            <a:off x="384943" y="504825"/>
            <a:ext cx="9914757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24406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Sumber Usulan Kegiatan di Direktorat BPB yaitu :</a:t>
            </a:r>
            <a:endParaRPr b="1">
              <a:solidFill>
                <a:srgbClr val="24406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859256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1E4D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4406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384942" y="504825"/>
            <a:ext cx="7704957" cy="3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244061"/>
                </a:solidFill>
                <a:latin typeface="Arial Rounded"/>
                <a:ea typeface="Arial Rounded"/>
                <a:cs typeface="Arial Rounded"/>
                <a:sym typeface="Arial Rounded"/>
              </a:rPr>
              <a:t>Usulan Program DIT. BPB (Indikasi)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499757" y="1635251"/>
            <a:ext cx="1065530" cy="225703"/>
          </a:xfrm>
          <a:prstGeom prst="rect">
            <a:avLst/>
          </a:prstGeom>
          <a:solidFill>
            <a:srgbClr val="36467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1917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b="1"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1644281" y="1635251"/>
            <a:ext cx="5499100" cy="225703"/>
          </a:xfrm>
          <a:prstGeom prst="rect">
            <a:avLst/>
          </a:prstGeom>
          <a:solidFill>
            <a:srgbClr val="36467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546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Perumahan dan Kws. Permukiman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501281" y="1930215"/>
            <a:ext cx="1064260" cy="222497"/>
          </a:xfrm>
          <a:prstGeom prst="rect">
            <a:avLst/>
          </a:prstGeom>
          <a:solidFill>
            <a:srgbClr val="36467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797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Kegiatan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1644281" y="1929660"/>
            <a:ext cx="5499100" cy="219291"/>
          </a:xfrm>
          <a:prstGeom prst="rect">
            <a:avLst/>
          </a:prstGeom>
          <a:solidFill>
            <a:srgbClr val="36467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546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Penyelenggaraan Permukiman dan Bangunan Gedung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6"/>
          <p:cNvGrpSpPr/>
          <p:nvPr/>
        </p:nvGrpSpPr>
        <p:grpSpPr>
          <a:xfrm>
            <a:off x="7263166" y="1634786"/>
            <a:ext cx="2938653" cy="513001"/>
            <a:chOff x="7223646" y="1635252"/>
            <a:chExt cx="2978150" cy="754380"/>
          </a:xfrm>
        </p:grpSpPr>
        <p:sp>
          <p:nvSpPr>
            <p:cNvPr id="149" name="Google Shape;149;p6"/>
            <p:cNvSpPr/>
            <p:nvPr/>
          </p:nvSpPr>
          <p:spPr>
            <a:xfrm>
              <a:off x="7223646" y="1635252"/>
              <a:ext cx="2978150" cy="754380"/>
            </a:xfrm>
            <a:prstGeom prst="rect">
              <a:avLst/>
            </a:prstGeom>
            <a:solidFill>
              <a:srgbClr val="36467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223646" y="1635252"/>
              <a:ext cx="2978150" cy="75438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6"/>
          <p:cNvSpPr txBox="1"/>
          <p:nvPr/>
        </p:nvSpPr>
        <p:spPr>
          <a:xfrm>
            <a:off x="7222121" y="1731846"/>
            <a:ext cx="2969998" cy="3731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350">
            <a:spAutoFit/>
          </a:bodyPr>
          <a:lstStyle/>
          <a:p>
            <a:pPr indent="12700" lvl="0" marL="0" marR="5080" rtl="0" algn="ctr">
              <a:lnSpc>
                <a:spcPct val="9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Indikasi Prog./Target Lokasi  Kegiatan/Sumber Usulan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6"/>
          <p:cNvGrpSpPr/>
          <p:nvPr/>
        </p:nvGrpSpPr>
        <p:grpSpPr>
          <a:xfrm>
            <a:off x="499757" y="2257425"/>
            <a:ext cx="9701191" cy="4774399"/>
            <a:chOff x="499757" y="2359826"/>
            <a:chExt cx="9701191" cy="4774399"/>
          </a:xfrm>
        </p:grpSpPr>
        <p:sp>
          <p:nvSpPr>
            <p:cNvPr id="153" name="Google Shape;153;p6"/>
            <p:cNvSpPr/>
            <p:nvPr/>
          </p:nvSpPr>
          <p:spPr>
            <a:xfrm>
              <a:off x="7261724" y="2367931"/>
              <a:ext cx="2935497" cy="703489"/>
            </a:xfrm>
            <a:prstGeom prst="rect">
              <a:avLst/>
            </a:prstGeom>
            <a:solidFill>
              <a:srgbClr val="FFE18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12700" marR="0" rtl="0" algn="l">
                <a:lnSpc>
                  <a:spcPct val="88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Disusun Oleh:</a:t>
              </a:r>
              <a:endParaRPr/>
            </a:p>
            <a:p>
              <a:pPr indent="0" lvl="0" marL="12700" marR="0" rtl="0" algn="l">
                <a:lnSpc>
                  <a:spcPct val="88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Direktorat Bina Penataan Bangunan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644281" y="2366955"/>
              <a:ext cx="5499100" cy="703489"/>
            </a:xfrm>
            <a:prstGeom prst="rect">
              <a:avLst/>
            </a:prstGeom>
            <a:solidFill>
              <a:srgbClr val="FFE18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182563" lvl="0" marL="182563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1.	Pembinaan dan Pengawasan Penyelenggaraan Bangunan Gedung dan Penataan Bangunan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82563" lvl="0" marL="182563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2.	Pembinaan dan Pengelolaan Rumah Negara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644281" y="3146644"/>
              <a:ext cx="5499100" cy="1344869"/>
            </a:xfrm>
            <a:prstGeom prst="rect">
              <a:avLst/>
            </a:prstGeom>
            <a:solidFill>
              <a:srgbClr val="FFE18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182563" lvl="0" marL="182563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3.	Pemb. dan Rehabilitasi Bangunan Gedung Hijau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82563" lvl="0" marL="182563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4.	Rehabilitasi Bangunan Cagar Budaya dan Istana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82563" lvl="0" marL="182563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5.	Pemb. Bangunan Gedung Mitigasi Bencana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82563" lvl="0" marL="182563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6.	Pemb. dan Rehabilitasi Bangunan Gedung Pasca Bencana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82563" lvl="0" marL="182563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7.	Pemb. dan Rehabilitasi Bangunan Gedung Fungsi Sosial dan Keagamaan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644281" y="4582690"/>
              <a:ext cx="5499100" cy="883588"/>
            </a:xfrm>
            <a:prstGeom prst="rect">
              <a:avLst/>
            </a:prstGeom>
            <a:solidFill>
              <a:srgbClr val="FFE18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68288" lvl="0" marL="268288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8.	Penataan Bangunan Kws. Rawan Bencana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8288" lvl="0" marL="268288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9.	Penataan Bangunan dan Kws. Kebun Raya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8288" lvl="0" marL="268288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10.	Penataan Bangunan Kws. Pos Lintas Batas Negara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8288" lvl="0" marL="268288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11.	Penataan Bangunan Kws. Prioritas Tertentu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660083" y="5534025"/>
              <a:ext cx="5499100" cy="1600200"/>
            </a:xfrm>
            <a:prstGeom prst="rect">
              <a:avLst/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68288" lvl="0" marL="268288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12.	Penataan Bangunan Kws. Destinasi Wisata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8288" lvl="0" marL="268288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13.	Penataan Bangunan Kws. Cagar Budaya &amp; Permukiman Tradisional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8288" lvl="0" marL="268288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14.	Penataan Bangunan dan Kws. Sistem Perkotaan Nasional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7261725" y="5542478"/>
              <a:ext cx="2935497" cy="1591747"/>
            </a:xfrm>
            <a:prstGeom prst="rect">
              <a:avLst/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54610" marR="0" rtl="0" algn="l">
                <a:lnSpc>
                  <a:spcPct val="88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Dilaksanakan Berdasarkan :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0" marL="138430" marR="0" rtl="0" algn="l">
                <a:lnSpc>
                  <a:spcPct val="82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061"/>
                </a:buClr>
                <a:buSzPts val="1400"/>
                <a:buFont typeface="Noto Sans Symbols"/>
                <a:buChar char="▪"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Direktif Presiden/Menteri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0" marL="138430" marR="254634" rtl="0" algn="l">
                <a:lnSpc>
                  <a:spcPct val="82142"/>
                </a:lnSpc>
                <a:spcBef>
                  <a:spcPts val="95"/>
                </a:spcBef>
                <a:spcAft>
                  <a:spcPts val="0"/>
                </a:spcAft>
                <a:buClr>
                  <a:srgbClr val="244061"/>
                </a:buClr>
                <a:buSzPts val="1400"/>
                <a:buFont typeface="Noto Sans Symbols"/>
                <a:buChar char="▪"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Berdasarkan PP/ Perpres/ Inpres/  Kepmen/ MOU Kemen. PUPR/ Aspirasi  DPR RI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0" marL="138430" marR="90170" rtl="0" algn="l">
                <a:lnSpc>
                  <a:spcPct val="86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Noto Sans Symbols"/>
                <a:buChar char="▪"/>
              </a:pPr>
              <a:r>
                <a:rPr b="1" lang="id-ID" sz="1400" u="sng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Usulan Kegiatan Kab/Kota Pada Sasaran  Lokasi yang Memenuhi Syarat / Kriteria</a:t>
              </a:r>
              <a:endParaRPr b="1" sz="1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7261726" y="3146644"/>
              <a:ext cx="2939222" cy="2312117"/>
            </a:xfrm>
            <a:prstGeom prst="rect">
              <a:avLst/>
            </a:prstGeom>
            <a:solidFill>
              <a:srgbClr val="FFE18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54610" marR="0" rtl="0" algn="l">
                <a:lnSpc>
                  <a:spcPct val="88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Dilaksanakan Sesuai:</a:t>
              </a:r>
              <a:endParaRPr/>
            </a:p>
            <a:p>
              <a:pPr indent="-120650" lvl="0" marL="174625" marR="0" rtl="0" algn="l">
                <a:lnSpc>
                  <a:spcPct val="88214"/>
                </a:lnSpc>
                <a:spcBef>
                  <a:spcPts val="484"/>
                </a:spcBef>
                <a:spcAft>
                  <a:spcPts val="0"/>
                </a:spcAft>
                <a:buClr>
                  <a:srgbClr val="244061"/>
                </a:buClr>
                <a:buSzPts val="1400"/>
                <a:buFont typeface="Arial"/>
                <a:buChar char="•"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Direktif Presiden/Menteri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20650" lvl="0" marL="174625" marR="0" rtl="0" algn="l">
                <a:lnSpc>
                  <a:spcPct val="88214"/>
                </a:lnSpc>
                <a:spcBef>
                  <a:spcPts val="484"/>
                </a:spcBef>
                <a:spcAft>
                  <a:spcPts val="0"/>
                </a:spcAft>
                <a:buClr>
                  <a:srgbClr val="244061"/>
                </a:buClr>
                <a:buSzPts val="1400"/>
                <a:buFont typeface="Arial"/>
                <a:buChar char="•"/>
              </a:pPr>
              <a:r>
                <a:rPr b="1" lang="id-ID" sz="14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Berdasarkan PP/ Perpres/ Inpres/  Kepmen/ MOU Kemen. PUPR</a:t>
              </a:r>
              <a:endParaRPr b="1" sz="1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 rot="-5400000">
              <a:off x="-1355313" y="4214896"/>
              <a:ext cx="4774399" cy="1064259"/>
            </a:xfrm>
            <a:prstGeom prst="rect">
              <a:avLst/>
            </a:prstGeom>
            <a:solidFill>
              <a:srgbClr val="FFE18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800">
                  <a:solidFill>
                    <a:srgbClr val="244061"/>
                  </a:solidFill>
                  <a:latin typeface="Calibri"/>
                  <a:ea typeface="Calibri"/>
                  <a:cs typeface="Calibri"/>
                  <a:sym typeface="Calibri"/>
                </a:rPr>
                <a:t>RINCIAN OUTPUT</a:t>
              </a:r>
              <a:endParaRPr b="1" sz="1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6"/>
          <p:cNvSpPr/>
          <p:nvPr/>
        </p:nvSpPr>
        <p:spPr>
          <a:xfrm>
            <a:off x="0" y="935456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1E4D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type="title"/>
          </p:nvPr>
        </p:nvSpPr>
        <p:spPr>
          <a:xfrm>
            <a:off x="314304" y="235992"/>
            <a:ext cx="7470796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244061"/>
                </a:solidFill>
                <a:latin typeface="Arial Rounded"/>
                <a:ea typeface="Arial Rounded"/>
                <a:cs typeface="Arial Rounded"/>
                <a:sym typeface="Arial Rounded"/>
              </a:rPr>
              <a:t>Usulan Program DIT. BPB (Kriteria)</a:t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1275473" y="2191511"/>
            <a:ext cx="9525" cy="256540"/>
          </a:xfrm>
          <a:custGeom>
            <a:rect b="b" l="l" r="r" t="t"/>
            <a:pathLst>
              <a:path extrusionOk="0" h="256539" w="9525">
                <a:moveTo>
                  <a:pt x="9143" y="256031"/>
                </a:moveTo>
                <a:lnTo>
                  <a:pt x="9143" y="0"/>
                </a:lnTo>
                <a:lnTo>
                  <a:pt x="0" y="0"/>
                </a:lnTo>
                <a:lnTo>
                  <a:pt x="0" y="256031"/>
                </a:lnTo>
                <a:lnTo>
                  <a:pt x="9143" y="25603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48525" y="2767583"/>
            <a:ext cx="490855" cy="9525"/>
          </a:xfrm>
          <a:custGeom>
            <a:rect b="b" l="l" r="r" t="t"/>
            <a:pathLst>
              <a:path extrusionOk="0" h="9525" w="490855">
                <a:moveTo>
                  <a:pt x="490728" y="9144"/>
                </a:moveTo>
                <a:lnTo>
                  <a:pt x="490728" y="0"/>
                </a:lnTo>
                <a:lnTo>
                  <a:pt x="0" y="0"/>
                </a:lnTo>
                <a:lnTo>
                  <a:pt x="0" y="9144"/>
                </a:lnTo>
                <a:lnTo>
                  <a:pt x="490728" y="914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0" y="590235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1E4D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7"/>
          <p:cNvGrpSpPr/>
          <p:nvPr/>
        </p:nvGrpSpPr>
        <p:grpSpPr>
          <a:xfrm>
            <a:off x="283524" y="981725"/>
            <a:ext cx="10126352" cy="437500"/>
            <a:chOff x="283524" y="1327817"/>
            <a:chExt cx="10126352" cy="437500"/>
          </a:xfrm>
        </p:grpSpPr>
        <p:sp>
          <p:nvSpPr>
            <p:cNvPr id="171" name="Google Shape;171;p7"/>
            <p:cNvSpPr/>
            <p:nvPr/>
          </p:nvSpPr>
          <p:spPr>
            <a:xfrm>
              <a:off x="5179082" y="1327817"/>
              <a:ext cx="4587218" cy="437500"/>
            </a:xfrm>
            <a:prstGeom prst="rect">
              <a:avLst/>
            </a:prstGeom>
            <a:solidFill>
              <a:srgbClr val="24406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2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Syarat / Kriteria Usulan</a:t>
              </a:r>
              <a:endParaRPr b="1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850900" y="1327818"/>
              <a:ext cx="4229100" cy="194925"/>
            </a:xfrm>
            <a:prstGeom prst="rect">
              <a:avLst/>
            </a:prstGeom>
            <a:solidFill>
              <a:srgbClr val="36467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10150">
              <a:spAutoFit/>
            </a:bodyPr>
            <a:lstStyle/>
            <a:p>
              <a:pPr indent="0" lvl="0" marL="5461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Perumahan dan Kws. Permukiman</a:t>
              </a:r>
              <a:endParaRPr b="1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" name="Google Shape;173;p7"/>
            <p:cNvSpPr txBox="1"/>
            <p:nvPr/>
          </p:nvSpPr>
          <p:spPr>
            <a:xfrm>
              <a:off x="850900" y="1576804"/>
              <a:ext cx="4229100" cy="188513"/>
            </a:xfrm>
            <a:prstGeom prst="rect">
              <a:avLst/>
            </a:prstGeom>
            <a:solidFill>
              <a:srgbClr val="36467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3800">
              <a:spAutoFit/>
            </a:bodyPr>
            <a:lstStyle/>
            <a:p>
              <a:pPr indent="0" lvl="0" marL="5461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Penyelenggaraan Permukiman dan Bangunan Gedung</a:t>
              </a:r>
              <a:endParaRPr b="1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83524" y="1327817"/>
              <a:ext cx="490855" cy="437500"/>
            </a:xfrm>
            <a:prstGeom prst="rect">
              <a:avLst/>
            </a:prstGeom>
            <a:solidFill>
              <a:srgbClr val="24406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2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No</a:t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9842500" y="1327817"/>
              <a:ext cx="567376" cy="437500"/>
            </a:xfrm>
            <a:prstGeom prst="rect">
              <a:avLst/>
            </a:prstGeom>
            <a:solidFill>
              <a:srgbClr val="24406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d-ID" sz="12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Jenis</a:t>
              </a: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81582" y="1495425"/>
            <a:ext cx="10130236" cy="3680996"/>
            <a:chOff x="281582" y="1571625"/>
            <a:chExt cx="10130236" cy="3680996"/>
          </a:xfrm>
        </p:grpSpPr>
        <p:grpSp>
          <p:nvGrpSpPr>
            <p:cNvPr id="177" name="Google Shape;177;p7"/>
            <p:cNvGrpSpPr/>
            <p:nvPr/>
          </p:nvGrpSpPr>
          <p:grpSpPr>
            <a:xfrm>
              <a:off x="283524" y="1571625"/>
              <a:ext cx="10126352" cy="259645"/>
              <a:chOff x="283524" y="1921580"/>
              <a:chExt cx="10126352" cy="259645"/>
            </a:xfrm>
          </p:grpSpPr>
          <p:sp>
            <p:nvSpPr>
              <p:cNvPr id="178" name="Google Shape;178;p7"/>
              <p:cNvSpPr/>
              <p:nvPr/>
            </p:nvSpPr>
            <p:spPr>
              <a:xfrm>
                <a:off x="5179082" y="1921580"/>
                <a:ext cx="4587218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Bangunan Pemerintah (BMN)</a:t>
                </a:r>
                <a:endParaRPr b="1" sz="1400">
                  <a:solidFill>
                    <a:srgbClr val="24406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283524" y="1921581"/>
                <a:ext cx="490855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1</a:t>
                </a: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9842500" y="1921581"/>
                <a:ext cx="567376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BG</a:t>
                </a: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832731" y="1921580"/>
                <a:ext cx="4247269" cy="256540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Pemb. dan Rehabilitasi Bangunan Gedung Hijau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7"/>
            <p:cNvGrpSpPr/>
            <p:nvPr/>
          </p:nvGrpSpPr>
          <p:grpSpPr>
            <a:xfrm>
              <a:off x="283524" y="1908227"/>
              <a:ext cx="10126352" cy="443672"/>
              <a:chOff x="283524" y="1921579"/>
              <a:chExt cx="10126352" cy="443672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5179082" y="1921579"/>
                <a:ext cx="4587218" cy="443671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Terdaftar dalam Sisregnas CB Kemendikbudikti &amp; sudah ada SK penetapan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83524" y="1921580"/>
                <a:ext cx="490855" cy="443671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2</a:t>
                </a: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9842500" y="1921580"/>
                <a:ext cx="567376" cy="443671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BG</a:t>
                </a: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832731" y="1921579"/>
                <a:ext cx="4247269" cy="438367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Rehabilitasi Bangunan Cagar Budaya dan Istana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7"/>
            <p:cNvGrpSpPr/>
            <p:nvPr/>
          </p:nvGrpSpPr>
          <p:grpSpPr>
            <a:xfrm>
              <a:off x="283524" y="2428857"/>
              <a:ext cx="10126352" cy="393594"/>
              <a:chOff x="283524" y="1921579"/>
              <a:chExt cx="10126352" cy="393594"/>
            </a:xfrm>
          </p:grpSpPr>
          <p:sp>
            <p:nvSpPr>
              <p:cNvPr id="188" name="Google Shape;188;p7"/>
              <p:cNvSpPr/>
              <p:nvPr/>
            </p:nvSpPr>
            <p:spPr>
              <a:xfrm>
                <a:off x="5179082" y="1921579"/>
                <a:ext cx="4587218" cy="393593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Bangunan Pemerintah, Ada MOU dari BNPB dan Kemen. PUPR</a:t>
                </a:r>
                <a:endParaRPr b="1" sz="1400">
                  <a:solidFill>
                    <a:srgbClr val="24406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83524" y="1921580"/>
                <a:ext cx="490855" cy="393593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3</a:t>
                </a: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9842500" y="1921580"/>
                <a:ext cx="567376" cy="388887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BG</a:t>
                </a: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832731" y="1921580"/>
                <a:ext cx="4247269" cy="388888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Pemb. Bangunan Gedung Mitigasi Bencana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" name="Google Shape;192;p7"/>
            <p:cNvGrpSpPr/>
            <p:nvPr/>
          </p:nvGrpSpPr>
          <p:grpSpPr>
            <a:xfrm>
              <a:off x="283523" y="2908376"/>
              <a:ext cx="10126352" cy="402628"/>
              <a:chOff x="283524" y="1921579"/>
              <a:chExt cx="10126352" cy="402628"/>
            </a:xfrm>
          </p:grpSpPr>
          <p:sp>
            <p:nvSpPr>
              <p:cNvPr id="193" name="Google Shape;193;p7"/>
              <p:cNvSpPr/>
              <p:nvPr/>
            </p:nvSpPr>
            <p:spPr>
              <a:xfrm>
                <a:off x="5179082" y="1921580"/>
                <a:ext cx="4587218" cy="402626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 MOU dari BNPB dan Kemen. PUPR</a:t>
                </a:r>
                <a:endParaRPr b="1" sz="1400">
                  <a:solidFill>
                    <a:srgbClr val="24406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83524" y="1921581"/>
                <a:ext cx="490855" cy="402626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4</a:t>
                </a: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9842500" y="1921581"/>
                <a:ext cx="567376" cy="402626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BG</a:t>
                </a: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832731" y="1921579"/>
                <a:ext cx="4247269" cy="397813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Pemb. dan Rehabilitasi Bangunan Gedung Pasca Bencana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" name="Google Shape;197;p7"/>
            <p:cNvGrpSpPr/>
            <p:nvPr/>
          </p:nvGrpSpPr>
          <p:grpSpPr>
            <a:xfrm>
              <a:off x="285466" y="3378909"/>
              <a:ext cx="10126352" cy="443671"/>
              <a:chOff x="283524" y="1921580"/>
              <a:chExt cx="10126352" cy="443671"/>
            </a:xfrm>
          </p:grpSpPr>
          <p:sp>
            <p:nvSpPr>
              <p:cNvPr id="198" name="Google Shape;198;p7"/>
              <p:cNvSpPr/>
              <p:nvPr/>
            </p:nvSpPr>
            <p:spPr>
              <a:xfrm>
                <a:off x="5179082" y="1921580"/>
                <a:ext cx="4587218" cy="443670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 perintah dari Menteri PUPR untuk dikerjakan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283524" y="1921581"/>
                <a:ext cx="490855" cy="443670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5</a:t>
                </a: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9842500" y="1921581"/>
                <a:ext cx="567376" cy="443670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BG</a:t>
                </a: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832731" y="1921580"/>
                <a:ext cx="4247269" cy="438366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Pemb. dan Rehabilitasi Bangunan Gedung Fungsi Sosial dan Keagamaan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7"/>
            <p:cNvGrpSpPr/>
            <p:nvPr/>
          </p:nvGrpSpPr>
          <p:grpSpPr>
            <a:xfrm>
              <a:off x="285466" y="3888670"/>
              <a:ext cx="10126352" cy="390269"/>
              <a:chOff x="283524" y="1921580"/>
              <a:chExt cx="10126352" cy="390269"/>
            </a:xfrm>
          </p:grpSpPr>
          <p:sp>
            <p:nvSpPr>
              <p:cNvPr id="203" name="Google Shape;203;p7"/>
              <p:cNvSpPr/>
              <p:nvPr/>
            </p:nvSpPr>
            <p:spPr>
              <a:xfrm>
                <a:off x="5179082" y="1921580"/>
                <a:ext cx="4587218" cy="390268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Bangunan Pemerintah, Ada MOU dari BNPB dan Kemen. PUPR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83524" y="1921581"/>
                <a:ext cx="490855" cy="390268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6</a:t>
                </a: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9842500" y="1921581"/>
                <a:ext cx="567376" cy="390268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PBL</a:t>
                </a: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832731" y="1921580"/>
                <a:ext cx="4247269" cy="385602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Penataan Bangunan Kws. Rawan Bencana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>
              <a:off x="281582" y="4347099"/>
              <a:ext cx="10126352" cy="259645"/>
              <a:chOff x="283524" y="1921580"/>
              <a:chExt cx="10126352" cy="259645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5179082" y="1921580"/>
                <a:ext cx="4587218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 MOU dari BRIN (LIPI) dan Kemen. PUPR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83524" y="1921581"/>
                <a:ext cx="490855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7</a:t>
                </a: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9842500" y="1921581"/>
                <a:ext cx="567376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PBL</a:t>
                </a: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832731" y="1921580"/>
                <a:ext cx="4247269" cy="256540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Penataan Bangunan dan Kws. Kebun Raya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7"/>
            <p:cNvGrpSpPr/>
            <p:nvPr/>
          </p:nvGrpSpPr>
          <p:grpSpPr>
            <a:xfrm>
              <a:off x="281582" y="4683702"/>
              <a:ext cx="10126352" cy="259645"/>
              <a:chOff x="283524" y="1921580"/>
              <a:chExt cx="10126352" cy="259645"/>
            </a:xfrm>
          </p:grpSpPr>
          <p:sp>
            <p:nvSpPr>
              <p:cNvPr id="213" name="Google Shape;213;p7"/>
              <p:cNvSpPr/>
              <p:nvPr/>
            </p:nvSpPr>
            <p:spPr>
              <a:xfrm>
                <a:off x="5179082" y="1921580"/>
                <a:ext cx="4587218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 MOU dari BNPP dan Kemen. PUPR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283524" y="1921581"/>
                <a:ext cx="490855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8</a:t>
                </a: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9842500" y="1921581"/>
                <a:ext cx="567376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PBL</a:t>
                </a: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832731" y="1921580"/>
                <a:ext cx="4247269" cy="256540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Penataan Bangunan Kws. Pos Lintas Batas Negara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7"/>
            <p:cNvGrpSpPr/>
            <p:nvPr/>
          </p:nvGrpSpPr>
          <p:grpSpPr>
            <a:xfrm>
              <a:off x="281582" y="4992976"/>
              <a:ext cx="10126352" cy="259645"/>
              <a:chOff x="283524" y="1921580"/>
              <a:chExt cx="10126352" cy="259645"/>
            </a:xfrm>
          </p:grpSpPr>
          <p:sp>
            <p:nvSpPr>
              <p:cNvPr id="218" name="Google Shape;218;p7"/>
              <p:cNvSpPr/>
              <p:nvPr/>
            </p:nvSpPr>
            <p:spPr>
              <a:xfrm>
                <a:off x="5179082" y="1921580"/>
                <a:ext cx="4587218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 perintah dari Menteri PUPR untuk dikerjakan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283524" y="1921581"/>
                <a:ext cx="490855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9</a:t>
                </a: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9842500" y="1921581"/>
                <a:ext cx="567376" cy="259644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PBL</a:t>
                </a: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832731" y="1921580"/>
                <a:ext cx="4247269" cy="256540"/>
              </a:xfrm>
              <a:prstGeom prst="rect">
                <a:avLst/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1E4D7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Penataan Bangunan Kws. Prioritas Tertentu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2" name="Google Shape;222;p7"/>
          <p:cNvGrpSpPr/>
          <p:nvPr/>
        </p:nvGrpSpPr>
        <p:grpSpPr>
          <a:xfrm>
            <a:off x="281582" y="5457825"/>
            <a:ext cx="10128294" cy="1224344"/>
            <a:chOff x="281582" y="5687884"/>
            <a:chExt cx="10128294" cy="1224344"/>
          </a:xfrm>
        </p:grpSpPr>
        <p:grpSp>
          <p:nvGrpSpPr>
            <p:cNvPr id="223" name="Google Shape;223;p7"/>
            <p:cNvGrpSpPr/>
            <p:nvPr/>
          </p:nvGrpSpPr>
          <p:grpSpPr>
            <a:xfrm>
              <a:off x="281582" y="5687884"/>
              <a:ext cx="10126352" cy="259645"/>
              <a:chOff x="283524" y="1921580"/>
              <a:chExt cx="10126352" cy="259645"/>
            </a:xfrm>
          </p:grpSpPr>
          <p:sp>
            <p:nvSpPr>
              <p:cNvPr id="224" name="Google Shape;224;p7"/>
              <p:cNvSpPr/>
              <p:nvPr/>
            </p:nvSpPr>
            <p:spPr>
              <a:xfrm>
                <a:off x="5179082" y="1921580"/>
                <a:ext cx="4587218" cy="259644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001F5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Deliniasi Peraturan Pemerintah 50 tahun 2011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283524" y="1921581"/>
                <a:ext cx="490855" cy="259644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10</a:t>
                </a: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9842500" y="1921581"/>
                <a:ext cx="567376" cy="259644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PBL</a:t>
                </a:r>
                <a:endParaRPr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832731" y="1921580"/>
                <a:ext cx="4247269" cy="256540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001F5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Penataan Bangunan Kws. Destinasi Wisata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>
              <a:off x="283524" y="6004577"/>
              <a:ext cx="10126352" cy="390269"/>
              <a:chOff x="283524" y="1921580"/>
              <a:chExt cx="10126352" cy="390269"/>
            </a:xfrm>
          </p:grpSpPr>
          <p:sp>
            <p:nvSpPr>
              <p:cNvPr id="229" name="Google Shape;229;p7"/>
              <p:cNvSpPr/>
              <p:nvPr/>
            </p:nvSpPr>
            <p:spPr>
              <a:xfrm>
                <a:off x="5179082" y="1921580"/>
                <a:ext cx="4587218" cy="390268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-165100" lvl="0" marL="182563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1F5F"/>
                  </a:buClr>
                  <a:buSzPts val="1400"/>
                  <a:buFont typeface="Calibri"/>
                  <a:buAutoNum type="arabicPeriod"/>
                </a:pPr>
                <a:r>
                  <a:rPr b="1" lang="id-ID" sz="1400">
                    <a:solidFill>
                      <a:srgbClr val="001F5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Terdaftar di Sisregnas Cagar Budaya Kemendikbudikti</a:t>
                </a:r>
                <a:endParaRPr b="1" sz="1400">
                  <a:solidFill>
                    <a:srgbClr val="001F5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165100" lvl="0" marL="182563" marR="0" rtl="0" algn="l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Clr>
                    <a:srgbClr val="001F5F"/>
                  </a:buClr>
                  <a:buSzPts val="1400"/>
                  <a:buFont typeface="Calibri"/>
                  <a:buAutoNum type="arabicPeriod"/>
                </a:pPr>
                <a:r>
                  <a:rPr b="1" lang="id-ID" sz="1400">
                    <a:solidFill>
                      <a:srgbClr val="001F5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 SK Penetapan Kepala Daerah/Dirjen Kebudayaan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283524" y="1921581"/>
                <a:ext cx="490855" cy="390268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11</a:t>
                </a:r>
                <a:endParaRPr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9842500" y="1921581"/>
                <a:ext cx="567376" cy="390268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PBL</a:t>
                </a:r>
                <a:endParaRPr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832731" y="1921580"/>
                <a:ext cx="4247269" cy="385602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001F5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Penataan Bangunan Kws. Cagar Budaya dan Permukiman Tradisional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p7"/>
            <p:cNvGrpSpPr/>
            <p:nvPr/>
          </p:nvGrpSpPr>
          <p:grpSpPr>
            <a:xfrm>
              <a:off x="283524" y="6459644"/>
              <a:ext cx="10126352" cy="452584"/>
              <a:chOff x="283524" y="1811444"/>
              <a:chExt cx="10126352" cy="452584"/>
            </a:xfrm>
          </p:grpSpPr>
          <p:sp>
            <p:nvSpPr>
              <p:cNvPr id="234" name="Google Shape;234;p7"/>
              <p:cNvSpPr/>
              <p:nvPr/>
            </p:nvSpPr>
            <p:spPr>
              <a:xfrm>
                <a:off x="5179082" y="1811444"/>
                <a:ext cx="4587218" cy="452583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001F5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Deliniasi Peraturan Pemerintah Nomor 13 Tahun 2017</a:t>
                </a:r>
                <a:endParaRPr b="1" sz="1400">
                  <a:solidFill>
                    <a:srgbClr val="001F5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17780" marR="0" rtl="0" algn="l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001F5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(Perubahan PP 26 Tahun 2008) Tentang RTRWN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283524" y="1811445"/>
                <a:ext cx="490855" cy="452583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12</a:t>
                </a:r>
                <a:endParaRPr/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9842500" y="1811445"/>
                <a:ext cx="567376" cy="452583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24406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PBL</a:t>
                </a: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832731" y="1812889"/>
                <a:ext cx="4247269" cy="447173"/>
              </a:xfrm>
              <a:prstGeom prst="rect">
                <a:avLst/>
              </a:prstGeom>
              <a:solidFill>
                <a:srgbClr val="FFE79B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1778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d-ID" sz="1400">
                    <a:solidFill>
                      <a:srgbClr val="001F5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Penataan Bangunan dan Kws. Sistem Perkotaan Nasional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8" name="Google Shape;238;p7"/>
          <p:cNvSpPr/>
          <p:nvPr/>
        </p:nvSpPr>
        <p:spPr>
          <a:xfrm>
            <a:off x="165100" y="5306220"/>
            <a:ext cx="10363200" cy="1599405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/>
          <p:nvPr/>
        </p:nvSpPr>
        <p:spPr>
          <a:xfrm>
            <a:off x="7226300" y="2486025"/>
            <a:ext cx="2743200" cy="1323439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C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 txBox="1"/>
          <p:nvPr>
            <p:ph type="title"/>
          </p:nvPr>
        </p:nvSpPr>
        <p:spPr>
          <a:xfrm>
            <a:off x="314304" y="235992"/>
            <a:ext cx="7470796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Penataan Bangunan Kws. Destinasi Wisata</a:t>
            </a:r>
            <a:endParaRPr b="1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0" y="577090"/>
            <a:ext cx="10693399" cy="215770"/>
          </a:xfrm>
          <a:custGeom>
            <a:rect b="b" l="l" r="r" t="t"/>
            <a:pathLst>
              <a:path extrusionOk="0" h="158750" w="9975215">
                <a:moveTo>
                  <a:pt x="7415784" y="70104"/>
                </a:moveTo>
                <a:lnTo>
                  <a:pt x="0" y="70104"/>
                </a:lnTo>
                <a:lnTo>
                  <a:pt x="0" y="88392"/>
                </a:lnTo>
                <a:lnTo>
                  <a:pt x="7415784" y="88392"/>
                </a:lnTo>
                <a:lnTo>
                  <a:pt x="7415784" y="70104"/>
                </a:lnTo>
                <a:close/>
              </a:path>
              <a:path extrusionOk="0" h="158750" w="9975215">
                <a:moveTo>
                  <a:pt x="9974593" y="0"/>
                </a:moveTo>
                <a:lnTo>
                  <a:pt x="7516381" y="0"/>
                </a:lnTo>
                <a:lnTo>
                  <a:pt x="7476757" y="6096"/>
                </a:lnTo>
                <a:lnTo>
                  <a:pt x="7444753" y="22860"/>
                </a:lnTo>
                <a:lnTo>
                  <a:pt x="7423417" y="48768"/>
                </a:lnTo>
                <a:lnTo>
                  <a:pt x="7415797" y="79248"/>
                </a:lnTo>
                <a:lnTo>
                  <a:pt x="7423417" y="109728"/>
                </a:lnTo>
                <a:lnTo>
                  <a:pt x="7444753" y="135636"/>
                </a:lnTo>
                <a:lnTo>
                  <a:pt x="7476757" y="152400"/>
                </a:lnTo>
                <a:lnTo>
                  <a:pt x="7516381" y="158496"/>
                </a:lnTo>
                <a:lnTo>
                  <a:pt x="9974593" y="158496"/>
                </a:lnTo>
                <a:lnTo>
                  <a:pt x="9974593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555437" y="1050289"/>
            <a:ext cx="9582524" cy="664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258445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Lokasi masuk dalam deliniasi peta kawasan PP 50/2011 tentang Rencana Induk Pembangunan Kepariwisataan Nasional 2010 - 2025</a:t>
            </a:r>
            <a:endParaRPr b="1" sz="200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47" name="Google Shape;247;p8"/>
          <p:cNvPicPr preferRelativeResize="0"/>
          <p:nvPr/>
        </p:nvPicPr>
        <p:blipFill rotWithShape="1">
          <a:blip r:embed="rId3">
            <a:alphaModFix/>
          </a:blip>
          <a:srcRect b="32639" l="16627" r="34558" t="32201"/>
          <a:stretch/>
        </p:blipFill>
        <p:spPr>
          <a:xfrm>
            <a:off x="652792" y="1952625"/>
            <a:ext cx="6009615" cy="2514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48" name="Google Shape;2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627" y="4848225"/>
            <a:ext cx="3042973" cy="1983549"/>
          </a:xfrm>
          <a:prstGeom prst="rect">
            <a:avLst/>
          </a:prstGeom>
          <a:noFill/>
          <a:ln cap="sq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49" name="Google Shape;24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7727" y="4857750"/>
            <a:ext cx="3042974" cy="1983549"/>
          </a:xfrm>
          <a:prstGeom prst="rect">
            <a:avLst/>
          </a:prstGeom>
          <a:noFill/>
          <a:ln cap="sq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5428" y="4857750"/>
            <a:ext cx="3042974" cy="1983549"/>
          </a:xfrm>
          <a:prstGeom prst="rect">
            <a:avLst/>
          </a:prstGeom>
          <a:noFill/>
          <a:ln cap="sq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51" name="Google Shape;251;p8"/>
          <p:cNvSpPr txBox="1"/>
          <p:nvPr/>
        </p:nvSpPr>
        <p:spPr>
          <a:xfrm>
            <a:off x="7226300" y="2486025"/>
            <a:ext cx="27432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88 Kawasan</a:t>
            </a:r>
            <a:endParaRPr b="1" sz="200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33 Propinsi</a:t>
            </a:r>
            <a:endParaRPr b="1" sz="200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98 Kabupaten</a:t>
            </a:r>
            <a:endParaRPr b="1" sz="200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14 Kota</a:t>
            </a:r>
            <a:endParaRPr b="1" sz="200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2022-07-03T04:05:47Z</dcterms:created>
  <dc:creator>hp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2022-07-03T00:00:00Z</vt:filetime>
  </property>
</Properties>
</file>