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F608-FB8B-45CB-B05F-31482D179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DA378-D4F1-4CC6-B05B-E80FEC9C0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3CE7B-27E8-4B07-B20A-CDBF7492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A9A5-B15E-452B-80D3-C4515A08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D03E-44C3-4FD4-A7CA-740611E7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718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AB78-295C-481B-86BA-A92A9706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81A68-1748-48CE-872B-8144849AC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ADBC-9E24-4E20-BB37-12E59892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58BA-6683-4918-8140-B1A3CDA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72A80-4E4B-431E-8B80-F74AD6C8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5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F655B-E285-4C7E-83C5-EE5C7F193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54F22-D1BF-4AD7-BF4B-EDE6500B5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B0734-24CD-4FBD-A268-F40D567F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ACF0-5EE8-4A3B-A8F9-9BBE1DFE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BE12D-88C1-492E-B3CF-0961ED3A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368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52F0-608C-41EE-90DD-7448D55D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A283-0B6A-4937-A1D8-A60B52482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3920-ABA2-4122-8A3F-48B5D4A3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7613-04CE-48F9-83EA-BFCFCF4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3FF56-28D0-4F97-A100-C1924900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506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B1A7-C164-4529-B467-3BF8008F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A94FF-5546-44C7-9DA7-C0E19E924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0C04-83F3-4B35-A24F-E802BF80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048E1-004E-4E5D-AA03-9D639CA7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00B0-ACA5-4563-8250-298F6AC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186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4343-996D-413B-AD48-A5198D28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E978-73B9-4EBC-861E-D7F8F833A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F2476-2E4B-4C5C-9698-37B9766C3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0AEC3-9D75-4BFE-9E5C-D30DCA42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39D-FFAC-4EBC-B3A2-4B59C904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A7C6D-62F6-482D-9925-A67A0C97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445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F4AF-64E4-47F8-BAB1-A84C566A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B088F-08D3-427E-A451-5AC596D27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E2728-FEFC-44E9-A970-35DFB1E06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75143-5D0B-4026-81C7-0B0ED4511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6BE1-0497-43C7-91D3-B47513666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821F5-8695-4B54-85BC-1F882982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CBB23-55DF-49B9-BA13-CA18406E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DF8B4-ED56-4502-8834-B4F5BF04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216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F58C-388B-4692-A6D9-7D40A5A8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FE96E-7DAE-4C6C-9943-84862380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08650-1E25-4B94-A9C6-68F52CED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8825-8089-42AC-AD32-072751DA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9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A0C7D-5E22-419B-9119-085DD3B0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4741C-B9C6-4925-81E7-524AA02E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A34C9-E2C6-49A6-A15F-0456505E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554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D3F7-055D-4145-8E2E-665DACEA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E862-B026-42A5-BD98-2725687D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90683-0976-4991-AB13-C05904C0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3DF43-3FED-421A-9E39-087F70B8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0A4F9-E426-44D2-823F-8C110A9D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0839D-41CA-44C8-B585-C6A895C2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539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59A2-2379-4327-9E90-111D5CCC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0F0A5-5856-4E9E-AA95-46D03BC3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26446-D7F0-41BD-AE0D-91CB5BAC5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AB8AE-F835-46A8-BAE9-42C588E3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4179C-43F9-497C-ABFF-93854354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BC9B8-7E32-4B06-9E39-7637A5BC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71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E80A6-128D-48C8-BC5D-28C87A6E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8C5C3-2C19-4848-901C-EF3F072D8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A36C-83C1-47A9-90C4-9F2271BF4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458F-E2C7-42CE-B899-F9572F13A68A}" type="datetimeFigureOut">
              <a:rPr lang="id-ID" smtClean="0"/>
              <a:t>16 Agu 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C9893-F48C-41A0-9698-7F8920B45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C9B01-66DF-42FD-B638-76686C72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DD3A-5E48-446C-9B45-6D25668342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9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BDD6-CF49-472C-A3AE-195B88474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090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>
                <a:latin typeface="Arial Narrow" panose="020B0606020202030204" pitchFamily="34" charset="0"/>
              </a:rPr>
              <a:t>PENGEMBANGAN KEMITRAAN </a:t>
            </a:r>
            <a:br>
              <a:rPr lang="en-US" b="1">
                <a:latin typeface="Arial Narrow" panose="020B0606020202030204" pitchFamily="34" charset="0"/>
              </a:rPr>
            </a:br>
            <a:r>
              <a:rPr lang="en-US" sz="4000">
                <a:latin typeface="Arial Narrow" panose="020B0606020202030204" pitchFamily="34" charset="0"/>
              </a:rPr>
              <a:t>dan </a:t>
            </a:r>
            <a:br>
              <a:rPr lang="en-US">
                <a:latin typeface="Arial Narrow" panose="020B0606020202030204" pitchFamily="34" charset="0"/>
              </a:rPr>
            </a:br>
            <a:r>
              <a:rPr lang="en-US" b="1">
                <a:latin typeface="Arial Narrow" panose="020B0606020202030204" pitchFamily="34" charset="0"/>
              </a:rPr>
              <a:t>KKN TEMATIK</a:t>
            </a:r>
            <a:endParaRPr lang="id-ID" b="1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BF0AA-11DF-47B7-8464-096F19435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6718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Arial Narrow" panose="020B0606020202030204" pitchFamily="34" charset="0"/>
              </a:rPr>
              <a:t>Bidang Keterpaduan Perumahan dan Kawasan Permukiman</a:t>
            </a:r>
          </a:p>
          <a:p>
            <a:r>
              <a:rPr lang="en-US">
                <a:latin typeface="Arial Narrow" panose="020B0606020202030204" pitchFamily="34" charset="0"/>
              </a:rPr>
              <a:t>DISPERAKIM Provinsi Jawa Tengah</a:t>
            </a:r>
            <a:endParaRPr lang="id-ID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8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8CD-4F30-40EB-BEFD-33F82ED3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Arial Narrow" panose="020B0606020202030204" pitchFamily="34" charset="0"/>
              </a:rPr>
              <a:t>Pengembangan Kemitraan</a:t>
            </a:r>
            <a:endParaRPr lang="id-ID" sz="4800" b="1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E383-D645-464E-AAB7-2B1A99A9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080655"/>
            <a:ext cx="9580418" cy="5096308"/>
          </a:xfrm>
        </p:spPr>
        <p:txBody>
          <a:bodyPr/>
          <a:lstStyle/>
          <a:p>
            <a:pPr marL="0" indent="0">
              <a:buNone/>
            </a:pPr>
            <a:endParaRPr lang="en-US" sz="1100" b="1" i="1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i="1">
                <a:latin typeface="Arial Narrow" panose="020B0606020202030204" pitchFamily="34" charset="0"/>
              </a:rPr>
              <a:t>Kolaborasi Pencapaian Target RPJMN</a:t>
            </a:r>
            <a:endParaRPr lang="id-ID" b="1" i="1">
              <a:latin typeface="Arial Narrow" panose="020B06060202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5977C8-6957-4890-A04B-250CBC6D865A}"/>
              </a:ext>
            </a:extLst>
          </p:cNvPr>
          <p:cNvSpPr/>
          <p:nvPr/>
        </p:nvSpPr>
        <p:spPr>
          <a:xfrm>
            <a:off x="706582" y="1080655"/>
            <a:ext cx="1066800" cy="10252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DFPOP1-W9" panose="02010609010101010101" pitchFamily="1" charset="-128"/>
                <a:ea typeface="DFPOP1-W9" panose="02010609010101010101" pitchFamily="1" charset="-128"/>
              </a:rPr>
              <a:t>1</a:t>
            </a:r>
            <a:endParaRPr lang="id-ID" sz="4400" b="1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A5956-7BB7-4043-9FD2-48F69BBAD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14" y="4957167"/>
            <a:ext cx="718789" cy="945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928087-216B-4EE6-ABAE-60725B5815A6}"/>
              </a:ext>
            </a:extLst>
          </p:cNvPr>
          <p:cNvGrpSpPr/>
          <p:nvPr/>
        </p:nvGrpSpPr>
        <p:grpSpPr>
          <a:xfrm>
            <a:off x="1981207" y="3852797"/>
            <a:ext cx="599159" cy="716283"/>
            <a:chOff x="8985075" y="-1608"/>
            <a:chExt cx="536688" cy="690919"/>
          </a:xfrm>
          <a:solidFill>
            <a:srgbClr val="1ED4DE"/>
          </a:solidFill>
        </p:grpSpPr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A29FDD5-F0E8-4CE5-B712-9FBA6CEC6930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44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AD77260B-A1E7-4C36-A93E-65A7E4BAC901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44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594D330A-B44A-4ECE-B52E-D04568BE6C13}"/>
              </a:ext>
            </a:extLst>
          </p:cNvPr>
          <p:cNvSpPr/>
          <p:nvPr/>
        </p:nvSpPr>
        <p:spPr>
          <a:xfrm>
            <a:off x="2027344" y="2886956"/>
            <a:ext cx="483747" cy="54930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Freeform: Shape 121">
            <a:extLst>
              <a:ext uri="{FF2B5EF4-FFF2-40B4-BE49-F238E27FC236}">
                <a16:creationId xmlns:a16="http://schemas.microsoft.com/office/drawing/2014/main" id="{63FDB85F-70B0-4FAA-900A-E156DC6D1484}"/>
              </a:ext>
            </a:extLst>
          </p:cNvPr>
          <p:cNvSpPr/>
          <p:nvPr/>
        </p:nvSpPr>
        <p:spPr>
          <a:xfrm>
            <a:off x="1930359" y="2035212"/>
            <a:ext cx="655445" cy="584707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C8D21-7F96-4E43-964C-67E51F0AF70F}"/>
              </a:ext>
            </a:extLst>
          </p:cNvPr>
          <p:cNvSpPr txBox="1"/>
          <p:nvPr/>
        </p:nvSpPr>
        <p:spPr>
          <a:xfrm>
            <a:off x="2749411" y="2049832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Ketahanan</a:t>
            </a:r>
          </a:p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bangunan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BFC7B-422D-4F46-93CC-254D8BAEDDDB}"/>
              </a:ext>
            </a:extLst>
          </p:cNvPr>
          <p:cNvSpPr txBox="1"/>
          <p:nvPr/>
        </p:nvSpPr>
        <p:spPr>
          <a:xfrm>
            <a:off x="2749411" y="290735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b="1">
                <a:latin typeface="Agency FB" panose="020B0503020202020204" pitchFamily="34" charset="0"/>
              </a:rPr>
              <a:t>Luas per </a:t>
            </a:r>
          </a:p>
          <a:p>
            <a:pPr algn="just" defTabSz="628650"/>
            <a:r>
              <a:rPr lang="en-US" sz="1800" b="1">
                <a:latin typeface="Agency FB" panose="020B0503020202020204" pitchFamily="34" charset="0"/>
              </a:rPr>
              <a:t>Kapita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EB0AE-1B95-45CF-B275-57434442C195}"/>
              </a:ext>
            </a:extLst>
          </p:cNvPr>
          <p:cNvSpPr txBox="1"/>
          <p:nvPr/>
        </p:nvSpPr>
        <p:spPr>
          <a:xfrm>
            <a:off x="2749411" y="3627968"/>
            <a:ext cx="102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b="1">
                <a:latin typeface="Agency FB" panose="020B0503020202020204" pitchFamily="34" charset="0"/>
              </a:rPr>
              <a:t>Akses </a:t>
            </a:r>
          </a:p>
          <a:p>
            <a:pPr algn="just"/>
            <a:r>
              <a:rPr lang="en-US" sz="1800" b="1">
                <a:latin typeface="Agency FB" panose="020B0503020202020204" pitchFamily="34" charset="0"/>
              </a:rPr>
              <a:t>Air</a:t>
            </a:r>
            <a:r>
              <a:rPr lang="en-US" sz="1800" b="1" baseline="0">
                <a:latin typeface="Agency FB" panose="020B0503020202020204" pitchFamily="34" charset="0"/>
              </a:rPr>
              <a:t> </a:t>
            </a:r>
            <a:r>
              <a:rPr lang="en-US" sz="1800" b="1">
                <a:latin typeface="Agency FB" panose="020B0503020202020204" pitchFamily="34" charset="0"/>
              </a:rPr>
              <a:t>Minum </a:t>
            </a:r>
          </a:p>
          <a:p>
            <a:pPr algn="just"/>
            <a:r>
              <a:rPr lang="en-US" sz="1800" b="1">
                <a:latin typeface="Agency FB" panose="020B0503020202020204" pitchFamily="34" charset="0"/>
              </a:rPr>
              <a:t>Layak dan </a:t>
            </a:r>
          </a:p>
          <a:p>
            <a:pPr algn="just"/>
            <a:r>
              <a:rPr lang="en-US" sz="1800" b="1">
                <a:latin typeface="Agency FB" panose="020B0503020202020204" pitchFamily="34" charset="0"/>
              </a:rPr>
              <a:t>Aman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93E4C-55F2-4F50-98FE-07933D2611F8}"/>
              </a:ext>
            </a:extLst>
          </p:cNvPr>
          <p:cNvSpPr txBox="1"/>
          <p:nvPr/>
        </p:nvSpPr>
        <p:spPr>
          <a:xfrm>
            <a:off x="2749411" y="4871481"/>
            <a:ext cx="102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b="1">
                <a:latin typeface="Agency FB" panose="020B0503020202020204" pitchFamily="34" charset="0"/>
              </a:rPr>
              <a:t>Akses </a:t>
            </a:r>
          </a:p>
          <a:p>
            <a:pPr algn="just"/>
            <a:r>
              <a:rPr lang="en-US" sz="1800" b="1">
                <a:latin typeface="Agency FB" panose="020B0503020202020204" pitchFamily="34" charset="0"/>
              </a:rPr>
              <a:t>Sanitasi</a:t>
            </a:r>
          </a:p>
          <a:p>
            <a:pPr algn="just"/>
            <a:r>
              <a:rPr lang="en-US" sz="1800" b="1">
                <a:latin typeface="Agency FB" panose="020B0503020202020204" pitchFamily="34" charset="0"/>
              </a:rPr>
              <a:t>Layak dan </a:t>
            </a:r>
          </a:p>
          <a:p>
            <a:pPr algn="just"/>
            <a:r>
              <a:rPr lang="en-US" sz="1800" b="1">
                <a:latin typeface="Agency FB" panose="020B0503020202020204" pitchFamily="34" charset="0"/>
              </a:rPr>
              <a:t>Aman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095216C9-AB32-472E-AA60-6BD21B0A915B}"/>
              </a:ext>
            </a:extLst>
          </p:cNvPr>
          <p:cNvSpPr/>
          <p:nvPr/>
        </p:nvSpPr>
        <p:spPr>
          <a:xfrm>
            <a:off x="3809998" y="2187613"/>
            <a:ext cx="450662" cy="379755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1B5C9-CD5A-4F62-A782-10B95DCCA12F}"/>
              </a:ext>
            </a:extLst>
          </p:cNvPr>
          <p:cNvSpPr txBox="1"/>
          <p:nvPr/>
        </p:nvSpPr>
        <p:spPr>
          <a:xfrm>
            <a:off x="6746164" y="2140686"/>
            <a:ext cx="510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582930" rtl="0" eaLnBrk="1" latinLnBrk="1" hangingPunct="1"/>
            <a:r>
              <a:rPr lang="en-US" b="1" kern="1200">
                <a:latin typeface="Agency FB" panose="020B0503020202020204" pitchFamily="34" charset="0"/>
              </a:rPr>
              <a:t>Kolaborasi Pokja PKP Provinsi Jawa Tengah dengan UNICEF dan LPPM UNDIP dalam Pencapaian Akses Sanitasi Layak dan Aman </a:t>
            </a:r>
            <a:endParaRPr lang="en-US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C74FD3-A60A-4BC5-8C5F-B28F8298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72" y="2319688"/>
            <a:ext cx="2109448" cy="528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679A8-0396-4DE6-97A7-AF2DEF284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86" y="3586226"/>
            <a:ext cx="2109448" cy="629835"/>
          </a:xfrm>
          <a:prstGeom prst="rect">
            <a:avLst/>
          </a:prstGeom>
        </p:spPr>
      </p:pic>
      <p:pic>
        <p:nvPicPr>
          <p:cNvPr id="1026" name="Picture 2" descr="USAID LOGO – Rajawali Foundation">
            <a:extLst>
              <a:ext uri="{FF2B5EF4-FFF2-40B4-BE49-F238E27FC236}">
                <a16:creationId xmlns:a16="http://schemas.microsoft.com/office/drawing/2014/main" id="{571358F4-8D32-4442-A77F-CCB2A724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2" y="4912162"/>
            <a:ext cx="2545190" cy="9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6AC05B-8751-4F1E-B146-D98904DB6E34}"/>
              </a:ext>
            </a:extLst>
          </p:cNvPr>
          <p:cNvSpPr txBox="1"/>
          <p:nvPr/>
        </p:nvSpPr>
        <p:spPr>
          <a:xfrm>
            <a:off x="6767392" y="3439478"/>
            <a:ext cx="510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Kolaborasi Pokja PKP Provinsi Jawa Tengah dengan Water.Org dalam up</a:t>
            </a:r>
            <a:r>
              <a:rPr lang="en-US" b="1">
                <a:latin typeface="Agency FB" panose="020B0503020202020204" pitchFamily="34" charset="0"/>
              </a:rPr>
              <a:t>aya Pembiayaan Air Minum dan Sanitasi ke Lembaga </a:t>
            </a:r>
          </a:p>
          <a:p>
            <a:pPr marL="0" algn="just" defTabSz="582930" rtl="0" eaLnBrk="1" latinLnBrk="1" hangingPunct="1"/>
            <a:r>
              <a:rPr lang="en-US" b="1">
                <a:latin typeface="Agency FB" panose="020B0503020202020204" pitchFamily="34" charset="0"/>
              </a:rPr>
              <a:t>Keuangan dan Sumber Pendanaan Lain </a:t>
            </a:r>
            <a:endParaRPr lang="en-US" sz="1800" b="1" kern="1200">
              <a:latin typeface="Agency FB" panose="020B05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AEF030-6F4A-44DB-A03F-20D70EEE0C4D}"/>
              </a:ext>
            </a:extLst>
          </p:cNvPr>
          <p:cNvSpPr txBox="1"/>
          <p:nvPr/>
        </p:nvSpPr>
        <p:spPr>
          <a:xfrm>
            <a:off x="6746164" y="4894100"/>
            <a:ext cx="523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Kolaborasi Pokja PKP Provinsi Jawa Tengah dengan IUWASH </a:t>
            </a:r>
          </a:p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Tangguh dalam up</a:t>
            </a:r>
            <a:r>
              <a:rPr lang="en-US" b="1">
                <a:latin typeface="Agency FB" panose="020B0503020202020204" pitchFamily="34" charset="0"/>
              </a:rPr>
              <a:t>aya Peningkatan Akses Air Minum dan Sanitasi Aman untuk mewujudkan layanan WASH yang mandiri, tangguh </a:t>
            </a:r>
          </a:p>
          <a:p>
            <a:pPr marL="0" algn="just" defTabSz="582930" rtl="0" eaLnBrk="1" latinLnBrk="1" hangingPunct="1"/>
            <a:r>
              <a:rPr lang="en-US" b="1">
                <a:latin typeface="Agency FB" panose="020B0503020202020204" pitchFamily="34" charset="0"/>
              </a:rPr>
              <a:t>dan berkelanjutan. 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25A2498-D195-4226-8230-EDD3CAF47CD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848447" y="2816119"/>
            <a:ext cx="395780" cy="231263"/>
          </a:xfrm>
          <a:prstGeom prst="bentConnector3">
            <a:avLst>
              <a:gd name="adj1" fmla="val 288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92EFEC7-AB31-4FDA-BCA9-21A19409F4A9}"/>
              </a:ext>
            </a:extLst>
          </p:cNvPr>
          <p:cNvSpPr txBox="1"/>
          <p:nvPr/>
        </p:nvSpPr>
        <p:spPr>
          <a:xfrm>
            <a:off x="7244227" y="2754994"/>
            <a:ext cx="483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 algn="just" defTabSz="582930" rtl="0" eaLnBrk="1" latinLnBrk="1" hangingPunct="1">
              <a:buFont typeface="Arial" panose="020B0604020202020204" pitchFamily="34" charset="0"/>
              <a:buChar char="•"/>
            </a:pPr>
            <a:r>
              <a:rPr lang="en-US" sz="1600" kern="1200">
                <a:latin typeface="Agency FB" panose="020B0503020202020204" pitchFamily="34" charset="0"/>
              </a:rPr>
              <a:t>Pendampingan Percepatan ODF Kab. Wonosobo dan Kab. Banjarnegara</a:t>
            </a:r>
          </a:p>
          <a:p>
            <a:pPr marL="104775" indent="-104775" algn="just" defTabSz="582930" rtl="0" eaLnBrk="1" latinLnBrk="1" hangingPunct="1">
              <a:buFont typeface="Arial" panose="020B0604020202020204" pitchFamily="34" charset="0"/>
              <a:buChar char="•"/>
            </a:pPr>
            <a:r>
              <a:rPr lang="en-US" sz="1600" i="1" kern="1200">
                <a:latin typeface="Agency FB" panose="020B0503020202020204" pitchFamily="34" charset="0"/>
              </a:rPr>
              <a:t>Tech</a:t>
            </a:r>
            <a:r>
              <a:rPr lang="en-US" sz="1600" i="1">
                <a:latin typeface="Agency FB" panose="020B0503020202020204" pitchFamily="34" charset="0"/>
              </a:rPr>
              <a:t>nical Assistant  </a:t>
            </a:r>
            <a:r>
              <a:rPr lang="en-US" sz="1600">
                <a:latin typeface="Agency FB" panose="020B0503020202020204" pitchFamily="34" charset="0"/>
              </a:rPr>
              <a:t>Strategi Pencapaian Sanitasi Aman Jawa Tengah</a:t>
            </a:r>
            <a:endParaRPr lang="en-US" sz="1600" i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66695FA-E67F-458B-A050-5769E30797C1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6848447" y="4351240"/>
            <a:ext cx="395780" cy="231263"/>
          </a:xfrm>
          <a:prstGeom prst="bentConnector3">
            <a:avLst>
              <a:gd name="adj1" fmla="val 347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CECE59D-31CE-4630-AAC0-1947D67F6742}"/>
              </a:ext>
            </a:extLst>
          </p:cNvPr>
          <p:cNvSpPr txBox="1"/>
          <p:nvPr/>
        </p:nvSpPr>
        <p:spPr>
          <a:xfrm>
            <a:off x="7244227" y="4290115"/>
            <a:ext cx="483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 algn="just" defTabSz="582930" rtl="0" eaLnBrk="1" latinLnBrk="1" hangingPunct="1">
              <a:buFont typeface="Arial" panose="020B0604020202020204" pitchFamily="34" charset="0"/>
              <a:buChar char="•"/>
            </a:pPr>
            <a:r>
              <a:rPr lang="en-US" sz="1600" kern="1200">
                <a:latin typeface="Agency FB" panose="020B0503020202020204" pitchFamily="34" charset="0"/>
              </a:rPr>
              <a:t>Pelatihan Penyusunan Proposal KPSPAMS</a:t>
            </a:r>
          </a:p>
          <a:p>
            <a:pPr marL="104775" indent="-104775" algn="just" defTabSz="582930" rtl="0" eaLnBrk="1" latinLnBrk="1" hangingPunct="1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rPr>
              <a:t>Fasiltasi Pengajuan Pembiayaan KPSPAMS</a:t>
            </a:r>
            <a:endParaRPr lang="en-US" sz="1600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3527E91C-EEBC-4D42-B5D0-768A9A006DA7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848447" y="6092416"/>
            <a:ext cx="395780" cy="231263"/>
          </a:xfrm>
          <a:prstGeom prst="bentConnector3">
            <a:avLst>
              <a:gd name="adj1" fmla="val 347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2CD3AA2-8546-4AA2-A701-F835507330AE}"/>
              </a:ext>
            </a:extLst>
          </p:cNvPr>
          <p:cNvSpPr txBox="1"/>
          <p:nvPr/>
        </p:nvSpPr>
        <p:spPr>
          <a:xfrm>
            <a:off x="7244227" y="6031291"/>
            <a:ext cx="483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 algn="just" defTabSz="582930" rtl="0" eaLnBrk="1" latinLnBrk="1" hangingPunct="1">
              <a:buFont typeface="Arial" panose="020B0604020202020204" pitchFamily="34" charset="0"/>
              <a:buChar char="•"/>
            </a:pPr>
            <a:r>
              <a:rPr lang="en-US" sz="1600" kern="1200">
                <a:latin typeface="Agency FB" panose="020B0503020202020204" pitchFamily="34" charset="0"/>
              </a:rPr>
              <a:t>Strategi Pendekatan IRIS (Integrated Resilient IUWASH Systems)</a:t>
            </a:r>
          </a:p>
          <a:p>
            <a:pPr marL="104775" indent="-104775" algn="just" defTabSz="582930" rtl="0" eaLnBrk="1" latinLnBrk="1" hangingPunct="1">
              <a:buFont typeface="Arial" panose="020B0604020202020204" pitchFamily="34" charset="0"/>
              <a:buChar char="•"/>
            </a:pPr>
            <a:r>
              <a:rPr lang="en-US" sz="1600" i="1" kern="1200">
                <a:latin typeface="Agency FB" panose="020B0503020202020204" pitchFamily="34" charset="0"/>
              </a:rPr>
              <a:t>Technical Assistant </a:t>
            </a:r>
            <a:r>
              <a:rPr lang="en-US" sz="1600" kern="1200">
                <a:latin typeface="Agency FB" panose="020B0503020202020204" pitchFamily="34" charset="0"/>
              </a:rPr>
              <a:t> bagi Kab/Kota di Wilayah DAS</a:t>
            </a:r>
            <a:endParaRPr lang="en-US" sz="1600" i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2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8CD-4F30-40EB-BEFD-33F82ED3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Arial Narrow" panose="020B0606020202030204" pitchFamily="34" charset="0"/>
              </a:rPr>
              <a:t>Pengembangan Kemitraan</a:t>
            </a:r>
            <a:endParaRPr lang="id-ID" sz="4800" b="1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E383-D645-464E-AAB7-2B1A99A9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080655"/>
            <a:ext cx="9580418" cy="5096308"/>
          </a:xfrm>
        </p:spPr>
        <p:txBody>
          <a:bodyPr/>
          <a:lstStyle/>
          <a:p>
            <a:pPr marL="0" indent="0">
              <a:buNone/>
            </a:pPr>
            <a:endParaRPr lang="en-US" sz="1100" b="1" i="1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i="1">
                <a:latin typeface="Arial Narrow" panose="020B0606020202030204" pitchFamily="34" charset="0"/>
              </a:rPr>
              <a:t>Kolaborasi Mewujudkan Rumah Layak Huni dan Terjangkau</a:t>
            </a:r>
            <a:endParaRPr lang="id-ID" b="1" i="1">
              <a:latin typeface="Arial Narrow" panose="020B06060202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5977C8-6957-4890-A04B-250CBC6D865A}"/>
              </a:ext>
            </a:extLst>
          </p:cNvPr>
          <p:cNvSpPr/>
          <p:nvPr/>
        </p:nvSpPr>
        <p:spPr>
          <a:xfrm>
            <a:off x="706582" y="1080655"/>
            <a:ext cx="1066800" cy="10252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DFPOP1-W9" panose="02010609010101010101" pitchFamily="1" charset="-128"/>
                <a:ea typeface="DFPOP1-W9" panose="02010609010101010101" pitchFamily="1" charset="-128"/>
              </a:rPr>
              <a:t>2</a:t>
            </a:r>
            <a:endParaRPr lang="id-ID" sz="4400" b="1"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7CD633-2AE7-4C06-A073-925F320E3107}"/>
              </a:ext>
            </a:extLst>
          </p:cNvPr>
          <p:cNvGrpSpPr>
            <a:grpSpLocks/>
          </p:cNvGrpSpPr>
          <p:nvPr/>
        </p:nvGrpSpPr>
        <p:grpSpPr bwMode="auto">
          <a:xfrm>
            <a:off x="1886216" y="2216806"/>
            <a:ext cx="3364675" cy="2850875"/>
            <a:chOff x="0" y="2066925"/>
            <a:chExt cx="5705475" cy="4829175"/>
          </a:xfrm>
        </p:grpSpPr>
        <p:pic>
          <p:nvPicPr>
            <p:cNvPr id="29" name="Picture 28" descr="E:\DISPERAKIM\2019\PB\bahan ke desa\bahan paparan desa Pembangunan Baru\FOTO\IMG-20191105-WA0020.jpg">
              <a:extLst>
                <a:ext uri="{FF2B5EF4-FFF2-40B4-BE49-F238E27FC236}">
                  <a16:creationId xmlns:a16="http://schemas.microsoft.com/office/drawing/2014/main" id="{6DF8CF5B-93E0-4C6B-83F4-4CBCE80F2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4" t="12408" r="2438" b="4866"/>
            <a:stretch>
              <a:fillRect/>
            </a:stretch>
          </p:blipFill>
          <p:spPr bwMode="auto">
            <a:xfrm>
              <a:off x="2895600" y="5029200"/>
              <a:ext cx="2809875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E:\DISPERAKIM\2019\PB\bahan ke desa\bahan paparan desa Pembangunan Baru\FOTO\IMG-20191105-WA0022.jpg">
              <a:extLst>
                <a:ext uri="{FF2B5EF4-FFF2-40B4-BE49-F238E27FC236}">
                  <a16:creationId xmlns:a16="http://schemas.microsoft.com/office/drawing/2014/main" id="{84FA9BCF-9826-480E-AB8B-9E5CC2D4A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5048250"/>
              <a:ext cx="2766060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C:\Users\user\Documents\2019\disperakim\seksi perencanaan teknis dan pembiayaan perumahan\pb\b4a71ff4-4d57-4325-98c7-f09ffd004946.jpg">
              <a:extLst>
                <a:ext uri="{FF2B5EF4-FFF2-40B4-BE49-F238E27FC236}">
                  <a16:creationId xmlns:a16="http://schemas.microsoft.com/office/drawing/2014/main" id="{4C395952-B70E-4CD6-B9AD-E36236B6C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6925"/>
              <a:ext cx="5704840" cy="286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C77E66-6162-4A62-8135-DAFF53F5EF55}"/>
              </a:ext>
            </a:extLst>
          </p:cNvPr>
          <p:cNvGrpSpPr/>
          <p:nvPr/>
        </p:nvGrpSpPr>
        <p:grpSpPr>
          <a:xfrm>
            <a:off x="6372611" y="2207640"/>
            <a:ext cx="3607575" cy="2897960"/>
            <a:chOff x="5877605" y="2080621"/>
            <a:chExt cx="4140199" cy="2956796"/>
          </a:xfrm>
        </p:grpSpPr>
        <p:pic>
          <p:nvPicPr>
            <p:cNvPr id="32" name="Picture 11" descr="C:\Users\WIN 10\Downloads\WhatsApp Image 2019-07-29 at 14.38.58(1).jpeg">
              <a:extLst>
                <a:ext uri="{FF2B5EF4-FFF2-40B4-BE49-F238E27FC236}">
                  <a16:creationId xmlns:a16="http://schemas.microsoft.com/office/drawing/2014/main" id="{8D5E60F6-E29B-41B8-90FC-1A15B805F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48" b="26077"/>
            <a:stretch>
              <a:fillRect/>
            </a:stretch>
          </p:blipFill>
          <p:spPr bwMode="auto">
            <a:xfrm>
              <a:off x="5877605" y="2080622"/>
              <a:ext cx="2046287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6">
              <a:extLst>
                <a:ext uri="{FF2B5EF4-FFF2-40B4-BE49-F238E27FC236}">
                  <a16:creationId xmlns:a16="http://schemas.microsoft.com/office/drawing/2014/main" id="{F897F308-2808-464E-AD26-5E7902E03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05" y="3463026"/>
              <a:ext cx="2043110" cy="157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1">
              <a:extLst>
                <a:ext uri="{FF2B5EF4-FFF2-40B4-BE49-F238E27FC236}">
                  <a16:creationId xmlns:a16="http://schemas.microsoft.com/office/drawing/2014/main" id="{AB03E041-0C8C-4CB7-B7CA-D14BDD84B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3579" y="2080621"/>
              <a:ext cx="205422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6507182F-467D-4FB2-BDE4-109E38761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754" y="3463025"/>
              <a:ext cx="2051050" cy="15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CAE95C-2B13-40C9-97D7-5102EB821D1D}"/>
              </a:ext>
            </a:extLst>
          </p:cNvPr>
          <p:cNvSpPr txBox="1"/>
          <p:nvPr/>
        </p:nvSpPr>
        <p:spPr>
          <a:xfrm>
            <a:off x="1773382" y="1800303"/>
            <a:ext cx="578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 Narrow" panose="020B0606020202030204" pitchFamily="34" charset="0"/>
              </a:rPr>
              <a:t>Pemanfaatan Rekayasa Teknologi yang Mudah, Cepat, dan Murah</a:t>
            </a:r>
            <a:endParaRPr lang="id-ID" i="1"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0F61BC-3C01-4586-AD11-DB50A50B4202}"/>
              </a:ext>
            </a:extLst>
          </p:cNvPr>
          <p:cNvSpPr txBox="1"/>
          <p:nvPr/>
        </p:nvSpPr>
        <p:spPr>
          <a:xfrm>
            <a:off x="4101165" y="4769670"/>
            <a:ext cx="141577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RUSPIN</a:t>
            </a:r>
            <a:endParaRPr lang="id-ID" sz="320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6D721B-3124-458A-BC98-BC2C0EBD31CB}"/>
              </a:ext>
            </a:extLst>
          </p:cNvPr>
          <p:cNvSpPr txBox="1"/>
          <p:nvPr/>
        </p:nvSpPr>
        <p:spPr>
          <a:xfrm>
            <a:off x="8926261" y="4769670"/>
            <a:ext cx="141577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FABA</a:t>
            </a:r>
            <a:endParaRPr lang="id-ID" sz="3200">
              <a:solidFill>
                <a:schemeClr val="bg1"/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16513-682D-4243-B164-73F326DBB742}"/>
              </a:ext>
            </a:extLst>
          </p:cNvPr>
          <p:cNvSpPr txBox="1"/>
          <p:nvPr/>
        </p:nvSpPr>
        <p:spPr>
          <a:xfrm>
            <a:off x="1279282" y="5387893"/>
            <a:ext cx="481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j-lt"/>
              </a:rPr>
              <a:t>Kegiatan pembangunan rumah baik mandiri maupun komunitas dan peningkatan kualitas RTLH dengan metode RUSPIN yang dikembangkan oleh </a:t>
            </a:r>
            <a:r>
              <a:rPr lang="en-US" b="1">
                <a:latin typeface="+mj-lt"/>
              </a:rPr>
              <a:t>Dit. BTPP Kementerian PUPR</a:t>
            </a:r>
            <a:endParaRPr lang="id-ID" b="1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6926E9-9404-4BD8-B2C4-A13AC707493A}"/>
              </a:ext>
            </a:extLst>
          </p:cNvPr>
          <p:cNvSpPr txBox="1"/>
          <p:nvPr/>
        </p:nvSpPr>
        <p:spPr>
          <a:xfrm>
            <a:off x="6266158" y="5401401"/>
            <a:ext cx="407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j-lt"/>
              </a:rPr>
              <a:t>Pemanfaatan </a:t>
            </a:r>
            <a:r>
              <a:rPr lang="en-US" i="1">
                <a:latin typeface="+mj-lt"/>
              </a:rPr>
              <a:t>Fly Ash </a:t>
            </a:r>
            <a:r>
              <a:rPr lang="en-US">
                <a:latin typeface="+mj-lt"/>
              </a:rPr>
              <a:t>dan </a:t>
            </a:r>
            <a:r>
              <a:rPr lang="en-US" i="1">
                <a:latin typeface="+mj-lt"/>
              </a:rPr>
              <a:t>Bottom Ash </a:t>
            </a:r>
            <a:r>
              <a:rPr lang="en-US" b="1">
                <a:latin typeface="+mj-lt"/>
              </a:rPr>
              <a:t>PLTU Tanjung Jati B Kab. Jepara </a:t>
            </a:r>
            <a:r>
              <a:rPr lang="en-US">
                <a:latin typeface="+mj-lt"/>
              </a:rPr>
              <a:t>untuk pembangunan rumah (sebagai bahan material campuran, batako, dan paving)</a:t>
            </a:r>
            <a:endParaRPr lang="id-ID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23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B7932-3FAD-4AB0-8750-1728BCC7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Arial Narrow" panose="020B0606020202030204" pitchFamily="34" charset="0"/>
              </a:rPr>
              <a:t>Kemitraan KKN Tematik</a:t>
            </a:r>
            <a:endParaRPr lang="id-ID" sz="3200" b="1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4D90B-39A1-409C-8A8F-852F96E71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5350"/>
          <a:stretch/>
        </p:blipFill>
        <p:spPr>
          <a:xfrm>
            <a:off x="2501204" y="3937094"/>
            <a:ext cx="3544410" cy="2782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A026B-6EFD-4660-BA0F-00BDD8153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7" y="1321954"/>
            <a:ext cx="3709534" cy="278215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5E639F5E-2BFC-4B4D-A35E-B30C7EAAF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26843"/>
            <a:ext cx="14467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2000" b="1" i="1">
                <a:latin typeface="Arial Narrow" panose="020B0606020202030204" pitchFamily="34" charset="0"/>
                <a:cs typeface="Calibri Light" panose="020F0302020204030204" pitchFamily="34" charset="0"/>
              </a:rPr>
              <a:t>“Bersama UNNES Membangun Indonesia dari Desa”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22DA7F-78D3-483B-BE33-FC46B4D6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87" y="3283842"/>
            <a:ext cx="633963" cy="8452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1E563A-54BE-4E50-A5AE-7530AE03DDC6}"/>
              </a:ext>
            </a:extLst>
          </p:cNvPr>
          <p:cNvSpPr/>
          <p:nvPr/>
        </p:nvSpPr>
        <p:spPr>
          <a:xfrm>
            <a:off x="4433484" y="1906885"/>
            <a:ext cx="2074411" cy="40011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>
                <a:solidFill>
                  <a:schemeClr val="bg1"/>
                </a:solidFill>
                <a:latin typeface="Agency FB" panose="020B0503020202020204" pitchFamily="34" charset="0"/>
              </a:rPr>
              <a:t>SOSIALISASI</a:t>
            </a:r>
            <a:endParaRPr lang="id-ID" sz="2400" b="1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9A102-F080-44FD-820B-B6E528E1B5D8}"/>
              </a:ext>
            </a:extLst>
          </p:cNvPr>
          <p:cNvSpPr/>
          <p:nvPr/>
        </p:nvSpPr>
        <p:spPr>
          <a:xfrm>
            <a:off x="4433484" y="3664080"/>
            <a:ext cx="2074411" cy="40011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>
                <a:solidFill>
                  <a:schemeClr val="bg1"/>
                </a:solidFill>
                <a:latin typeface="Agency FB" panose="020B0503020202020204" pitchFamily="34" charset="0"/>
              </a:rPr>
              <a:t>PELATIHAN</a:t>
            </a:r>
            <a:endParaRPr lang="id-ID" sz="2400" b="1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F6949-926D-48B7-86A9-7FD197B45648}"/>
              </a:ext>
            </a:extLst>
          </p:cNvPr>
          <p:cNvSpPr/>
          <p:nvPr/>
        </p:nvSpPr>
        <p:spPr>
          <a:xfrm>
            <a:off x="4433484" y="3230919"/>
            <a:ext cx="2074411" cy="40187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>
                <a:solidFill>
                  <a:schemeClr val="bg1"/>
                </a:solidFill>
                <a:latin typeface="Agency FB" panose="020B0503020202020204" pitchFamily="34" charset="0"/>
              </a:rPr>
              <a:t>PENDAMPINGAN</a:t>
            </a:r>
            <a:endParaRPr lang="id-ID" sz="2400" b="1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977204-0E91-418C-8758-A88B29DAF2C4}"/>
              </a:ext>
            </a:extLst>
          </p:cNvPr>
          <p:cNvSpPr/>
          <p:nvPr/>
        </p:nvSpPr>
        <p:spPr>
          <a:xfrm>
            <a:off x="4433484" y="2797756"/>
            <a:ext cx="2074411" cy="40187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FASILITASI</a:t>
            </a:r>
            <a:endParaRPr lang="id-ID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771EA-8243-4918-9908-BDBEFA3241FF}"/>
              </a:ext>
            </a:extLst>
          </p:cNvPr>
          <p:cNvSpPr/>
          <p:nvPr/>
        </p:nvSpPr>
        <p:spPr>
          <a:xfrm>
            <a:off x="4433484" y="2364592"/>
            <a:ext cx="2074411" cy="40187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b="1">
                <a:solidFill>
                  <a:schemeClr val="bg1"/>
                </a:solidFill>
                <a:latin typeface="Agency FB" panose="020B0503020202020204" pitchFamily="34" charset="0"/>
              </a:rPr>
              <a:t>PENDATAAN</a:t>
            </a:r>
            <a:endParaRPr lang="id-ID" sz="2400" b="1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7BB14E0E-9F28-4D49-83EF-65FE7268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140" y="1098361"/>
            <a:ext cx="4685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3200" i="1">
                <a:latin typeface="DFPOP1-W9" panose="02010609010101010101" pitchFamily="1" charset="-128"/>
                <a:ea typeface="DFPOP1-W9" panose="02010609010101010101" pitchFamily="1" charset="-128"/>
                <a:cs typeface="Calibri Light" panose="020F0302020204030204" pitchFamily="34" charset="0"/>
              </a:rPr>
              <a:t>Rencana Pengembangan Kemitraan KKN Tematik</a:t>
            </a:r>
          </a:p>
        </p:txBody>
      </p:sp>
      <p:pic>
        <p:nvPicPr>
          <p:cNvPr id="2050" name="Picture 2" descr="Hasil gambar untuk logo undip">
            <a:extLst>
              <a:ext uri="{FF2B5EF4-FFF2-40B4-BE49-F238E27FC236}">
                <a16:creationId xmlns:a16="http://schemas.microsoft.com/office/drawing/2014/main" id="{D7570F81-E6F8-42CA-9826-02A6FD8F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57" y="2315998"/>
            <a:ext cx="1091061" cy="13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logo uns">
            <a:extLst>
              <a:ext uri="{FF2B5EF4-FFF2-40B4-BE49-F238E27FC236}">
                <a16:creationId xmlns:a16="http://schemas.microsoft.com/office/drawing/2014/main" id="{BDCDC1E0-0593-427B-85DE-E81FDF54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75" y="2359540"/>
            <a:ext cx="1349448" cy="13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gambar untuk logo unsoed">
            <a:extLst>
              <a:ext uri="{FF2B5EF4-FFF2-40B4-BE49-F238E27FC236}">
                <a16:creationId xmlns:a16="http://schemas.microsoft.com/office/drawing/2014/main" id="{9FA4CF40-6956-42ED-A43F-81B460BB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99" y="2368288"/>
            <a:ext cx="1349448" cy="13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A273AC-CB41-4125-B49B-5CE730D9D250}"/>
              </a:ext>
            </a:extLst>
          </p:cNvPr>
          <p:cNvSpPr txBox="1"/>
          <p:nvPr/>
        </p:nvSpPr>
        <p:spPr>
          <a:xfrm>
            <a:off x="7264703" y="3791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UNDIP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BF4C5F-D21A-4F4F-9555-C68F85187517}"/>
              </a:ext>
            </a:extLst>
          </p:cNvPr>
          <p:cNvSpPr txBox="1"/>
          <p:nvPr/>
        </p:nvSpPr>
        <p:spPr>
          <a:xfrm>
            <a:off x="8894320" y="377323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b="1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rPr>
              <a:t>UNS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266D7-FDFC-46F4-8DB8-B489C170362E}"/>
              </a:ext>
            </a:extLst>
          </p:cNvPr>
          <p:cNvSpPr txBox="1"/>
          <p:nvPr/>
        </p:nvSpPr>
        <p:spPr>
          <a:xfrm>
            <a:off x="10303993" y="377765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UNSOED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B061B5-67D6-4268-BF17-9CBBB2518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957" y="4380476"/>
            <a:ext cx="1190625" cy="1123950"/>
          </a:xfrm>
          <a:prstGeom prst="rect">
            <a:avLst/>
          </a:prstGeom>
        </p:spPr>
      </p:pic>
      <p:pic>
        <p:nvPicPr>
          <p:cNvPr id="2056" name="Picture 8" descr="Hasil gambar untuk logo udinus">
            <a:extLst>
              <a:ext uri="{FF2B5EF4-FFF2-40B4-BE49-F238E27FC236}">
                <a16:creationId xmlns:a16="http://schemas.microsoft.com/office/drawing/2014/main" id="{8966D384-8051-4001-B55F-3AEBC9CD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58" y="4380476"/>
            <a:ext cx="1143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sil gambar untuk logo unisbank">
            <a:extLst>
              <a:ext uri="{FF2B5EF4-FFF2-40B4-BE49-F238E27FC236}">
                <a16:creationId xmlns:a16="http://schemas.microsoft.com/office/drawing/2014/main" id="{D4D7118E-B30B-4F81-97B0-E5C90C5C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034" y="4398720"/>
            <a:ext cx="9429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2153BA9-F37E-4C0E-A10F-0525358B47AD}"/>
              </a:ext>
            </a:extLst>
          </p:cNvPr>
          <p:cNvSpPr txBox="1"/>
          <p:nvPr/>
        </p:nvSpPr>
        <p:spPr>
          <a:xfrm>
            <a:off x="7159036" y="564657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UNNISULA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42FC84-CE81-4974-8357-F41F23E06024}"/>
              </a:ext>
            </a:extLst>
          </p:cNvPr>
          <p:cNvSpPr txBox="1"/>
          <p:nvPr/>
        </p:nvSpPr>
        <p:spPr>
          <a:xfrm>
            <a:off x="8806286" y="562783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b="1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rPr>
              <a:t>UDINUS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0F554-C8AD-4E61-9474-D25F69373A95}"/>
              </a:ext>
            </a:extLst>
          </p:cNvPr>
          <p:cNvSpPr txBox="1"/>
          <p:nvPr/>
        </p:nvSpPr>
        <p:spPr>
          <a:xfrm>
            <a:off x="10269660" y="56322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just" defTabSz="582930" rtl="0" eaLnBrk="1" latinLnBrk="1" hangingPunct="1"/>
            <a:r>
              <a:rPr lang="en-US" sz="1800" b="1" kern="1200">
                <a:latin typeface="Agency FB" panose="020B0503020202020204" pitchFamily="34" charset="0"/>
              </a:rPr>
              <a:t>UNISBANK</a:t>
            </a:r>
            <a:endParaRPr lang="en-US" sz="1800" b="1" kern="120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98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E240FB-76AE-4171-9EFF-D74055EBF4C6}"/>
              </a:ext>
            </a:extLst>
          </p:cNvPr>
          <p:cNvSpPr/>
          <p:nvPr/>
        </p:nvSpPr>
        <p:spPr>
          <a:xfrm>
            <a:off x="383493" y="1645209"/>
            <a:ext cx="2147454" cy="8866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venir Next LT Pro Light" panose="020B0304020202020204" pitchFamily="34" charset="0"/>
              </a:rPr>
              <a:t>Mahasiswa melakukan identifikasi IMAP di lokasi KKN</a:t>
            </a:r>
            <a:endParaRPr lang="id-ID" sz="1400">
              <a:latin typeface="Avenir Next LT Pro Light" panose="020B03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4D7482-CF27-46E7-B202-5C708DC9EDB2}"/>
              </a:ext>
            </a:extLst>
          </p:cNvPr>
          <p:cNvSpPr/>
          <p:nvPr/>
        </p:nvSpPr>
        <p:spPr>
          <a:xfrm>
            <a:off x="383493" y="3392052"/>
            <a:ext cx="2147454" cy="8866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venir Next LT Pro Light" panose="020B0304020202020204" pitchFamily="34" charset="0"/>
              </a:rPr>
              <a:t>Mahasiswa menyusun roadmap program kegiatan selama KKN</a:t>
            </a:r>
            <a:endParaRPr lang="id-ID" sz="1400">
              <a:latin typeface="Avenir Next LT Pro Light" panose="020B03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D8339D-2AFE-40D0-BC85-76CD6A93B55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457220" y="2531901"/>
            <a:ext cx="0" cy="86015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8753EC-A58A-4331-AF0D-E8389FAD2AA2}"/>
              </a:ext>
            </a:extLst>
          </p:cNvPr>
          <p:cNvSpPr txBox="1"/>
          <p:nvPr/>
        </p:nvSpPr>
        <p:spPr>
          <a:xfrm>
            <a:off x="1376102" y="2579374"/>
            <a:ext cx="1842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venir Next LT Pro Light" panose="020B0304020202020204" pitchFamily="34" charset="0"/>
              </a:rPr>
              <a:t>berkonsultasi dengan DPL dan DISPERAKIM</a:t>
            </a:r>
            <a:endParaRPr lang="id-ID" sz="1400" i="1">
              <a:latin typeface="Avenir Next LT Pro Light" panose="020B03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0E74DC-A8CE-4FFC-9EBC-A89CA8A6747E}"/>
              </a:ext>
            </a:extLst>
          </p:cNvPr>
          <p:cNvSpPr/>
          <p:nvPr/>
        </p:nvSpPr>
        <p:spPr>
          <a:xfrm>
            <a:off x="3920333" y="1645209"/>
            <a:ext cx="2147454" cy="5560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 LT Pro Light" panose="020B0304020202020204" pitchFamily="34" charset="0"/>
              </a:rPr>
              <a:t>Sosialisasi</a:t>
            </a:r>
            <a:endParaRPr lang="id-ID">
              <a:latin typeface="Avenir Next LT Pro Light" panose="020B03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8918CF-3D83-4030-958D-0389E410E6B6}"/>
              </a:ext>
            </a:extLst>
          </p:cNvPr>
          <p:cNvSpPr/>
          <p:nvPr/>
        </p:nvSpPr>
        <p:spPr>
          <a:xfrm>
            <a:off x="3920333" y="2601288"/>
            <a:ext cx="2147454" cy="5560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 LT Pro Light" panose="020B0304020202020204" pitchFamily="34" charset="0"/>
              </a:rPr>
              <a:t>Pendataan</a:t>
            </a:r>
            <a:endParaRPr lang="id-ID">
              <a:latin typeface="Avenir Next LT Pro Light" panose="020B03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883A57-5EE4-40C1-A795-CDB015C43DAC}"/>
              </a:ext>
            </a:extLst>
          </p:cNvPr>
          <p:cNvSpPr/>
          <p:nvPr/>
        </p:nvSpPr>
        <p:spPr>
          <a:xfrm>
            <a:off x="3920333" y="3557368"/>
            <a:ext cx="2147454" cy="5560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 LT Pro Light" panose="020B0304020202020204" pitchFamily="34" charset="0"/>
              </a:rPr>
              <a:t>Pendampingan</a:t>
            </a:r>
            <a:endParaRPr lang="id-ID">
              <a:latin typeface="Avenir Next LT Pro Light" panose="020B03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1F00F0-DDA5-438A-8711-B00E696B86E2}"/>
              </a:ext>
            </a:extLst>
          </p:cNvPr>
          <p:cNvSpPr/>
          <p:nvPr/>
        </p:nvSpPr>
        <p:spPr>
          <a:xfrm>
            <a:off x="3920333" y="4513448"/>
            <a:ext cx="2147454" cy="5560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 LT Pro Light" panose="020B0304020202020204" pitchFamily="34" charset="0"/>
              </a:rPr>
              <a:t>Fasilitasi</a:t>
            </a:r>
            <a:endParaRPr lang="id-ID">
              <a:latin typeface="Avenir Next LT Pro Light" panose="020B03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DE5872-3835-41E8-AF92-B9DA13A203E5}"/>
              </a:ext>
            </a:extLst>
          </p:cNvPr>
          <p:cNvSpPr/>
          <p:nvPr/>
        </p:nvSpPr>
        <p:spPr>
          <a:xfrm>
            <a:off x="3920333" y="5469528"/>
            <a:ext cx="2147454" cy="5560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 LT Pro Light" panose="020B0304020202020204" pitchFamily="34" charset="0"/>
              </a:rPr>
              <a:t>Pelatihan</a:t>
            </a:r>
            <a:endParaRPr lang="id-ID">
              <a:latin typeface="Avenir Next LT Pro Light" panose="020B03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ECEBE5-0988-48E9-8BEC-42A92E7EE5F7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2530947" y="1923239"/>
            <a:ext cx="1389386" cy="1912159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EFD448-68FC-4B13-97A6-371FB7A0E93C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530947" y="2879318"/>
            <a:ext cx="1389386" cy="95608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7245E8-CD54-4144-84A8-F2F31269FCFE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2530947" y="3835398"/>
            <a:ext cx="1389386" cy="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EE282A-E87C-4BFC-A359-48CB11E4B50E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530947" y="3835398"/>
            <a:ext cx="1389386" cy="95608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238EBE-BDB5-4FA9-96E1-E13C1B249C39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2530947" y="3835398"/>
            <a:ext cx="1389386" cy="191216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7E1869-7C77-461F-9FC4-1044467B09AD}"/>
              </a:ext>
            </a:extLst>
          </p:cNvPr>
          <p:cNvSpPr txBox="1"/>
          <p:nvPr/>
        </p:nvSpPr>
        <p:spPr>
          <a:xfrm>
            <a:off x="6067788" y="1648684"/>
            <a:ext cx="2569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venir Next LT Pro Light" panose="020B0304020202020204" pitchFamily="34" charset="0"/>
              </a:rPr>
              <a:t>perangkat desa, tokoh masyarakat, masyarakat umum di lokasi KKN</a:t>
            </a:r>
            <a:endParaRPr lang="id-ID" sz="1400" i="1">
              <a:latin typeface="Avenir Next LT Pro Light" panose="020B03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CDD26-C330-4C8A-A822-3968A2C537D7}"/>
              </a:ext>
            </a:extLst>
          </p:cNvPr>
          <p:cNvSpPr txBox="1"/>
          <p:nvPr/>
        </p:nvSpPr>
        <p:spPr>
          <a:xfrm>
            <a:off x="6067787" y="2725428"/>
            <a:ext cx="2747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venir Next LT Pro Light" panose="020B0304020202020204" pitchFamily="34" charset="0"/>
              </a:rPr>
              <a:t>masyarakat umum di lokasi KKN</a:t>
            </a:r>
            <a:endParaRPr lang="id-ID" sz="1400" i="1">
              <a:latin typeface="Avenir Next LT Pro Light" panose="020B03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0CF14-F2E6-44B0-B9D5-48806342609E}"/>
              </a:ext>
            </a:extLst>
          </p:cNvPr>
          <p:cNvSpPr txBox="1"/>
          <p:nvPr/>
        </p:nvSpPr>
        <p:spPr>
          <a:xfrm>
            <a:off x="6067787" y="3617034"/>
            <a:ext cx="274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venir Next LT Pro Light" panose="020B0304020202020204" pitchFamily="34" charset="0"/>
              </a:rPr>
              <a:t>masyarakat penerima bantuan program pemerintah</a:t>
            </a:r>
            <a:endParaRPr lang="id-ID" sz="1400" i="1">
              <a:latin typeface="Avenir Next LT Pro Light" panose="020B03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07598-9995-476D-B2D4-6D74DE030825}"/>
              </a:ext>
            </a:extLst>
          </p:cNvPr>
          <p:cNvSpPr txBox="1"/>
          <p:nvPr/>
        </p:nvSpPr>
        <p:spPr>
          <a:xfrm>
            <a:off x="6067787" y="4220115"/>
            <a:ext cx="3343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venir Next LT Pro Light" panose="020B0304020202020204" pitchFamily="34" charset="0"/>
              </a:rPr>
              <a:t>masyarakat yang berhak mengajukan permohonan bantuan program pemerintah (masyarakat miskin yang belum terdata dalam DTKS, masyarakat korban bencana, dsb)</a:t>
            </a:r>
            <a:endParaRPr lang="id-ID" sz="1400" i="1">
              <a:latin typeface="Avenir Next LT Pro Light" panose="020B03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7937A-F7F0-4D88-A26E-979E9451B88B}"/>
              </a:ext>
            </a:extLst>
          </p:cNvPr>
          <p:cNvSpPr txBox="1"/>
          <p:nvPr/>
        </p:nvSpPr>
        <p:spPr>
          <a:xfrm>
            <a:off x="6067786" y="5511092"/>
            <a:ext cx="308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Avenir Next LT Pro Light" panose="020B0304020202020204" pitchFamily="34" charset="0"/>
              </a:rPr>
              <a:t>perangkat desa, tokoh masyarakat, masyarakat umum di lokasi KKN</a:t>
            </a:r>
            <a:endParaRPr lang="id-ID" sz="1400" i="1">
              <a:latin typeface="Avenir Next LT Pro Light" panose="020B0304020202020204" pitchFamily="34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EC053D5-E923-4948-95C7-27CAAF45D1F8}"/>
              </a:ext>
            </a:extLst>
          </p:cNvPr>
          <p:cNvSpPr/>
          <p:nvPr/>
        </p:nvSpPr>
        <p:spPr>
          <a:xfrm>
            <a:off x="9255299" y="1555850"/>
            <a:ext cx="579924" cy="4559095"/>
          </a:xfrm>
          <a:prstGeom prst="rightBrace">
            <a:avLst>
              <a:gd name="adj1" fmla="val 8333"/>
              <a:gd name="adj2" fmla="val 5119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186F3F-A83D-4E87-A273-4BD0C09E5BE7}"/>
              </a:ext>
            </a:extLst>
          </p:cNvPr>
          <p:cNvSpPr txBox="1"/>
          <p:nvPr/>
        </p:nvSpPr>
        <p:spPr>
          <a:xfrm>
            <a:off x="9932705" y="2879316"/>
            <a:ext cx="2060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rbel Light" panose="020B0303020204020204" pitchFamily="34" charset="0"/>
              </a:rPr>
              <a:t>Masyarakat mendapatkan pengetahuan terkait dengan rumah layak huni dan lingkungan yang sehat, serta mendapatkan akses untuk mewujudkan rumah layak huni dan lingkungan yang sehat di daerahnya</a:t>
            </a:r>
            <a:endParaRPr lang="id-ID" sz="1600" b="1">
              <a:latin typeface="Corbel Light" panose="020B0303020204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0C0B962-BF7A-48D4-9C8C-5FE3FD34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Arial Narrow" panose="020B0606020202030204" pitchFamily="34" charset="0"/>
              </a:rPr>
              <a:t>Kemitraan KKN Tematik</a:t>
            </a:r>
            <a:endParaRPr lang="id-ID" sz="3200" b="1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362</Words>
  <Application>Microsoft Office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DFPOP1-W9</vt:lpstr>
      <vt:lpstr>Agency FB</vt:lpstr>
      <vt:lpstr>Arial</vt:lpstr>
      <vt:lpstr>Arial Narrow</vt:lpstr>
      <vt:lpstr>Avenir Next LT Pro Light</vt:lpstr>
      <vt:lpstr>Calibri</vt:lpstr>
      <vt:lpstr>Calibri Light</vt:lpstr>
      <vt:lpstr>Corbel Light</vt:lpstr>
      <vt:lpstr>Office Theme</vt:lpstr>
      <vt:lpstr>PENGEMBANGAN KEMITRAAN  dan  KKN TEMATIK</vt:lpstr>
      <vt:lpstr>Pengembangan Kemitraan</vt:lpstr>
      <vt:lpstr>Pengembangan Kemitraan</vt:lpstr>
      <vt:lpstr>Kemitraan KKN Tematik</vt:lpstr>
      <vt:lpstr>Kemitraan KKN Tematik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KEMITRAAN  dan  KKN TEMATIK</dc:title>
  <dc:creator>masyitha putri</dc:creator>
  <cp:lastModifiedBy>masyitha putri</cp:lastModifiedBy>
  <cp:revision>32</cp:revision>
  <dcterms:created xsi:type="dcterms:W3CDTF">2022-08-16T02:18:08Z</dcterms:created>
  <dcterms:modified xsi:type="dcterms:W3CDTF">2022-08-16T03:34:21Z</dcterms:modified>
</cp:coreProperties>
</file>