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</p:sldIdLst>
  <p:sldSz cx="8636000" cy="8642350"/>
  <p:notesSz cx="8636000" cy="8642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2679128"/>
            <a:ext cx="4900930" cy="1814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4839716"/>
            <a:ext cx="4036060" cy="2160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E95539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E95539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288290" y="1987740"/>
            <a:ext cx="2508123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2969387" y="1987740"/>
            <a:ext cx="2508123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E95539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5695" y="2122110"/>
            <a:ext cx="4380102" cy="43947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65266" y="849075"/>
            <a:ext cx="3835267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E95539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06881" y="4031843"/>
            <a:ext cx="3924300" cy="291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1960372" y="8037385"/>
            <a:ext cx="1845056" cy="432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288290" y="8037385"/>
            <a:ext cx="1326134" cy="432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4151376" y="8037385"/>
            <a:ext cx="1326134" cy="432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pn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pn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rudi.s@puskim.pu.go.id" TargetMode="External"/><Relationship Id="rId3" Type="http://schemas.openxmlformats.org/officeDocument/2006/relationships/image" Target="../media/image115.jpg"/><Relationship Id="rId4" Type="http://schemas.openxmlformats.org/officeDocument/2006/relationships/image" Target="../media/image116.jpg"/><Relationship Id="rId5" Type="http://schemas.openxmlformats.org/officeDocument/2006/relationships/image" Target="../media/image117.png"/><Relationship Id="rId6" Type="http://schemas.openxmlformats.org/officeDocument/2006/relationships/image" Target="../media/image118.jp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rusli@puskim.pu.go.id" TargetMode="External"/><Relationship Id="rId3" Type="http://schemas.openxmlformats.org/officeDocument/2006/relationships/hyperlink" Target="mailto:putugeriasena@gmail.com" TargetMode="External"/><Relationship Id="rId4" Type="http://schemas.openxmlformats.org/officeDocument/2006/relationships/image" Target="../media/image119.jpg"/><Relationship Id="rId5" Type="http://schemas.openxmlformats.org/officeDocument/2006/relationships/image" Target="../media/image120.jp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1.jpg"/><Relationship Id="rId3" Type="http://schemas.openxmlformats.org/officeDocument/2006/relationships/hyperlink" Target="mailto:ratnasurya_putu@yahoo.com" TargetMode="External"/><Relationship Id="rId4" Type="http://schemas.openxmlformats.org/officeDocument/2006/relationships/hyperlink" Target="mailto:rakhman@yahoo.com" TargetMode="External"/><Relationship Id="rId5" Type="http://schemas.openxmlformats.org/officeDocument/2006/relationships/hyperlink" Target="mailto:avend.mahawan@gmail.com" TargetMode="External"/><Relationship Id="rId6" Type="http://schemas.openxmlformats.org/officeDocument/2006/relationships/image" Target="../media/image122.jp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ya2supriyatna.blogspot.com/2007/" TargetMode="Externa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38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41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image" Target="../media/image59.jpg"/><Relationship Id="rId6" Type="http://schemas.openxmlformats.org/officeDocument/2006/relationships/image" Target="../media/image60.jpg"/><Relationship Id="rId7" Type="http://schemas.openxmlformats.org/officeDocument/2006/relationships/image" Target="../media/image61.jpg"/><Relationship Id="rId8" Type="http://schemas.openxmlformats.org/officeDocument/2006/relationships/image" Target="../media/image62.jp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Relationship Id="rId4" Type="http://schemas.openxmlformats.org/officeDocument/2006/relationships/image" Target="../media/image65.jp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g"/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5" Type="http://schemas.openxmlformats.org/officeDocument/2006/relationships/image" Target="../media/image70.jpg"/><Relationship Id="rId6" Type="http://schemas.openxmlformats.org/officeDocument/2006/relationships/image" Target="../media/image71.jp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jpg"/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5" Type="http://schemas.openxmlformats.org/officeDocument/2006/relationships/image" Target="../media/image75.jp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jpg"/><Relationship Id="rId3" Type="http://schemas.openxmlformats.org/officeDocument/2006/relationships/image" Target="../media/image77.jpg"/><Relationship Id="rId4" Type="http://schemas.openxmlformats.org/officeDocument/2006/relationships/image" Target="../media/image78.jp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g"/><Relationship Id="rId3" Type="http://schemas.openxmlformats.org/officeDocument/2006/relationships/image" Target="../media/image80.jpg"/><Relationship Id="rId4" Type="http://schemas.openxmlformats.org/officeDocument/2006/relationships/image" Target="../media/image81.jpg"/><Relationship Id="rId5" Type="http://schemas.openxmlformats.org/officeDocument/2006/relationships/image" Target="../media/image82.jpg"/><Relationship Id="rId6" Type="http://schemas.openxmlformats.org/officeDocument/2006/relationships/image" Target="../media/image83.jpg"/><Relationship Id="rId7" Type="http://schemas.openxmlformats.org/officeDocument/2006/relationships/image" Target="../media/image84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g"/><Relationship Id="rId3" Type="http://schemas.openxmlformats.org/officeDocument/2006/relationships/image" Target="../media/image86.jpg"/><Relationship Id="rId4" Type="http://schemas.openxmlformats.org/officeDocument/2006/relationships/image" Target="../media/image87.jpg"/><Relationship Id="rId5" Type="http://schemas.openxmlformats.org/officeDocument/2006/relationships/image" Target="../media/image88.jp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jpg"/><Relationship Id="rId3" Type="http://schemas.openxmlformats.org/officeDocument/2006/relationships/image" Target="../media/image90.jpg"/><Relationship Id="rId4" Type="http://schemas.openxmlformats.org/officeDocument/2006/relationships/image" Target="../media/image91.jp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jpg"/><Relationship Id="rId3" Type="http://schemas.openxmlformats.org/officeDocument/2006/relationships/image" Target="../media/image93.jpg"/><Relationship Id="rId4" Type="http://schemas.openxmlformats.org/officeDocument/2006/relationships/image" Target="../media/image94.jpg"/><Relationship Id="rId5" Type="http://schemas.openxmlformats.org/officeDocument/2006/relationships/image" Target="../media/image95.jp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jpg"/><Relationship Id="rId3" Type="http://schemas.openxmlformats.org/officeDocument/2006/relationships/image" Target="../media/image97.jpg"/><Relationship Id="rId4" Type="http://schemas.openxmlformats.org/officeDocument/2006/relationships/image" Target="../media/image98.jpg"/><Relationship Id="rId5" Type="http://schemas.openxmlformats.org/officeDocument/2006/relationships/image" Target="../media/image99.jp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jpg"/><Relationship Id="rId3" Type="http://schemas.openxmlformats.org/officeDocument/2006/relationships/image" Target="../media/image101.jpg"/><Relationship Id="rId4" Type="http://schemas.openxmlformats.org/officeDocument/2006/relationships/image" Target="../media/image102.jpg"/><Relationship Id="rId5" Type="http://schemas.openxmlformats.org/officeDocument/2006/relationships/image" Target="../media/image103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ya2supriyatna.blogspot.com/2007/01/" TargetMode="External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pn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pn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pn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pn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pn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"/>
            <a:ext cx="5759958" cy="86399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18981" y="7653300"/>
            <a:ext cx="1460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45">
                <a:solidFill>
                  <a:srgbClr val="E95539"/>
                </a:solidFill>
                <a:latin typeface="Tahoma"/>
                <a:cs typeface="Tahoma"/>
              </a:rPr>
              <a:t>2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391298" y="865972"/>
            <a:ext cx="3411854" cy="64306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41700"/>
              </a:lnSpc>
              <a:spcBef>
                <a:spcPts val="100"/>
              </a:spcBef>
            </a:pP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Bappena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menyebutka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9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juta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Badan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Pusa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Statis-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(BPS)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menyebut angka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nasional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men-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capai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13,6 juta unit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Survei BPS yang dilaksanakan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2010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mencatat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angka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22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sebanyak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13,6 juta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tangga tidak memiliki 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dari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tota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240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juta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jumlah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penduduk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Indonesia.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Sementara  hasil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Survei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Sosial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Ekonomi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Nasional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(SUSENAS),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sejak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2009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jumlah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persepsi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"memiliki"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mencatat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sebanyak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13,5 juta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unit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(Pakpahan,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2015).</a:t>
            </a:r>
            <a:endParaRPr sz="1000">
              <a:latin typeface="Open Sans"/>
              <a:cs typeface="Open Sans"/>
            </a:endParaRPr>
          </a:p>
          <a:p>
            <a:pPr algn="just" marL="12700" marR="5080" indent="431800">
              <a:lnSpc>
                <a:spcPct val="1417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Secara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umum,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backlo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g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diartikan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kondisi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kesenjangan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jumlah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terbangu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jumlah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dibutuhkan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rakyat. 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Berdasarkan pengertian ini,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kuantitas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belum/tidak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tertangani.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Backlog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dihitung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berdasarkan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konsep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bahwa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unit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 rumah tangga atau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kepala keluarga.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Terdapa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perbedaan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sudu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pandang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(perspektif)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terhadap 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kekurangan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rumah. Perbedaan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itu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perspektif Kementerian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PUPR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perspektif Badan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Pusat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Statistik (BPS) dalam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menentukan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acuan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jumlah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-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(Kemenkeu, 2015).</a:t>
            </a:r>
            <a:endParaRPr sz="1000">
              <a:latin typeface="Open Sans"/>
              <a:cs typeface="Open Sans"/>
            </a:endParaRPr>
          </a:p>
          <a:p>
            <a:pPr algn="just" marL="12700" marR="5715" indent="431800">
              <a:lnSpc>
                <a:spcPct val="1417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Berdasarkan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perspektif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Kementerian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PUPR,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itu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terhadap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layak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huni,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sedangkan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berdasarkan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perspektif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BPS,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backlog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itu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atas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milik.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perspektif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BPS,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orang (rumah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tangga)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tinggal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layak huni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tetapi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menyewa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tetap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dianggap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Sebaliknya,</a:t>
            </a:r>
            <a:r>
              <a:rPr dirty="0" sz="1000" spc="1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menurut</a:t>
            </a:r>
            <a:r>
              <a:rPr dirty="0" sz="1000" spc="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perspektif</a:t>
            </a:r>
            <a:r>
              <a:rPr dirty="0" sz="1000" spc="1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Kementerian</a:t>
            </a:r>
            <a:r>
              <a:rPr dirty="0" sz="1000" spc="1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PUPR,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4158" y="695695"/>
            <a:ext cx="4393731" cy="438010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47101" y="753322"/>
            <a:ext cx="346710" cy="277495"/>
          </a:xfrm>
          <a:prstGeom prst="rect">
            <a:avLst/>
          </a:prstGeom>
        </p:spPr>
        <p:txBody>
          <a:bodyPr wrap="square" lIns="0" tIns="19050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2000">
                <a:solidFill>
                  <a:srgbClr val="E95539"/>
                </a:solidFill>
                <a:latin typeface="Tahoma"/>
                <a:cs typeface="Tahoma"/>
              </a:rPr>
              <a:t>92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02322" y="1142899"/>
            <a:ext cx="206375" cy="3043555"/>
          </a:xfrm>
          <a:prstGeom prst="rect">
            <a:avLst/>
          </a:prstGeom>
        </p:spPr>
        <p:txBody>
          <a:bodyPr wrap="square" lIns="0" tIns="6985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720001" y="720001"/>
            <a:ext cx="288290" cy="455930"/>
          </a:xfrm>
          <a:custGeom>
            <a:avLst/>
            <a:gdLst/>
            <a:ahLst/>
            <a:cxnLst/>
            <a:rect l="l" t="t" r="r" b="b"/>
            <a:pathLst>
              <a:path w="288290" h="455930">
                <a:moveTo>
                  <a:pt x="210604" y="0"/>
                </a:moveTo>
                <a:lnTo>
                  <a:pt x="287997" y="145796"/>
                </a:lnTo>
                <a:lnTo>
                  <a:pt x="180009" y="455396"/>
                </a:lnTo>
                <a:lnTo>
                  <a:pt x="180009" y="376199"/>
                </a:lnTo>
                <a:lnTo>
                  <a:pt x="0" y="378002"/>
                </a:lnTo>
              </a:path>
            </a:pathLst>
          </a:custGeom>
          <a:ln w="19050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1351340" y="961206"/>
            <a:ext cx="6323330" cy="36163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73985" marR="2466340" indent="439420">
              <a:lnSpc>
                <a:spcPct val="112799"/>
              </a:lnSpc>
              <a:spcBef>
                <a:spcPts val="95"/>
              </a:spcBef>
            </a:pPr>
            <a:r>
              <a:rPr dirty="0" sz="900" spc="-105" b="1">
                <a:solidFill>
                  <a:srgbClr val="231F20"/>
                </a:solidFill>
                <a:latin typeface="Arial"/>
                <a:cs typeface="Arial"/>
              </a:rPr>
              <a:t>SO</a:t>
            </a:r>
            <a:r>
              <a:rPr dirty="0" sz="900" spc="-95" b="1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9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10" b="1">
                <a:solidFill>
                  <a:srgbClr val="231F20"/>
                </a:solidFill>
                <a:latin typeface="Arial"/>
                <a:cs typeface="Arial"/>
              </a:rPr>
              <a:t>5  </a:t>
            </a:r>
            <a:r>
              <a:rPr dirty="0" sz="900" spc="-75" b="1">
                <a:solidFill>
                  <a:srgbClr val="231F20"/>
                </a:solidFill>
                <a:latin typeface="Arial"/>
                <a:cs typeface="Arial"/>
              </a:rPr>
              <a:t>INSTALASI</a:t>
            </a:r>
            <a:r>
              <a:rPr dirty="0" sz="9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55" b="1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endParaRPr sz="900">
              <a:latin typeface="Arial"/>
              <a:cs typeface="Arial"/>
            </a:endParaRPr>
          </a:p>
          <a:p>
            <a:pPr marL="2750820">
              <a:lnSpc>
                <a:spcPct val="100000"/>
              </a:lnSpc>
              <a:spcBef>
                <a:spcPts val="135"/>
              </a:spcBef>
            </a:pPr>
            <a:r>
              <a:rPr dirty="0" sz="900" spc="-55" b="1" i="1">
                <a:solidFill>
                  <a:srgbClr val="231F20"/>
                </a:solidFill>
                <a:latin typeface="Arial"/>
                <a:cs typeface="Arial"/>
              </a:rPr>
              <a:t>"NAM</a:t>
            </a:r>
            <a:r>
              <a:rPr dirty="0" sz="900" spc="-55" b="1" i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900" spc="-5" b="1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95" b="1" i="1">
                <a:solidFill>
                  <a:srgbClr val="231F20"/>
                </a:solidFill>
                <a:latin typeface="Arial"/>
                <a:cs typeface="Arial"/>
              </a:rPr>
              <a:t>APLIKATOR"</a:t>
            </a:r>
            <a:endParaRPr sz="900">
              <a:latin typeface="Arial"/>
              <a:cs typeface="Arial"/>
            </a:endParaRPr>
          </a:p>
          <a:p>
            <a:pPr algn="ctr" marL="184150">
              <a:lnSpc>
                <a:spcPct val="100000"/>
              </a:lnSpc>
              <a:spcBef>
                <a:spcPts val="145"/>
              </a:spcBef>
            </a:pPr>
            <a:r>
              <a:rPr dirty="0" sz="750" spc="-40" i="1">
                <a:solidFill>
                  <a:srgbClr val="231F20"/>
                </a:solidFill>
                <a:latin typeface="Arial"/>
                <a:cs typeface="Arial"/>
              </a:rPr>
              <a:t>"Lokasi</a:t>
            </a:r>
            <a:r>
              <a:rPr dirty="0" sz="750" spc="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 i="1">
                <a:solidFill>
                  <a:srgbClr val="231F20"/>
                </a:solidFill>
                <a:latin typeface="Arial"/>
                <a:cs typeface="Arial"/>
              </a:rPr>
              <a:t>Workshop"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48285" algn="l"/>
              </a:tabLst>
            </a:pPr>
            <a:r>
              <a:rPr dirty="0" sz="750" spc="-5" b="1">
                <a:solidFill>
                  <a:srgbClr val="231F20"/>
                </a:solidFill>
                <a:latin typeface="Arial"/>
                <a:cs typeface="Arial"/>
              </a:rPr>
              <a:t>1.</a:t>
            </a:r>
            <a:r>
              <a:rPr dirty="0" sz="750" spc="-5" b="1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750" spc="-25" b="1">
                <a:solidFill>
                  <a:srgbClr val="231F20"/>
                </a:solidFill>
                <a:latin typeface="Arial"/>
                <a:cs typeface="Arial"/>
              </a:rPr>
              <a:t>Kebijakan</a:t>
            </a:r>
            <a:r>
              <a:rPr dirty="0" sz="750" spc="-2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 b="1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75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5" b="1">
                <a:solidFill>
                  <a:srgbClr val="231F20"/>
                </a:solidFill>
                <a:latin typeface="Arial"/>
                <a:cs typeface="Arial"/>
              </a:rPr>
              <a:t>Prosedur</a:t>
            </a:r>
            <a:r>
              <a:rPr dirty="0" sz="75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 b="1">
                <a:solidFill>
                  <a:srgbClr val="231F20"/>
                </a:solidFill>
                <a:latin typeface="Arial"/>
                <a:cs typeface="Arial"/>
              </a:rPr>
              <a:t>Instalasi</a:t>
            </a:r>
            <a:endParaRPr sz="750">
              <a:latin typeface="Arial"/>
              <a:cs typeface="Arial"/>
            </a:endParaRPr>
          </a:p>
          <a:p>
            <a:pPr marL="248285">
              <a:lnSpc>
                <a:spcPct val="100000"/>
              </a:lnSpc>
              <a:spcBef>
                <a:spcPts val="125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1)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5">
                <a:solidFill>
                  <a:srgbClr val="231F20"/>
                </a:solidFill>
                <a:latin typeface="Arial"/>
                <a:cs typeface="Arial"/>
              </a:rPr>
              <a:t>Pemasangan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mengikuti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desain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bangunan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dari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pelanggan.</a:t>
            </a:r>
            <a:endParaRPr sz="750">
              <a:latin typeface="Arial"/>
              <a:cs typeface="Arial"/>
            </a:endParaRPr>
          </a:p>
          <a:p>
            <a:pPr marL="248285">
              <a:lnSpc>
                <a:spcPct val="100000"/>
              </a:lnSpc>
              <a:spcBef>
                <a:spcPts val="125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2)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231F20"/>
                </a:solidFill>
                <a:latin typeface="Arial"/>
                <a:cs typeface="Arial"/>
              </a:rPr>
              <a:t>Perakitan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5">
                <a:solidFill>
                  <a:srgbClr val="231F20"/>
                </a:solidFill>
                <a:latin typeface="Arial"/>
                <a:cs typeface="Arial"/>
              </a:rPr>
              <a:t>aksesoris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dapat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dilakukan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oleh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231F20"/>
                </a:solidFill>
                <a:latin typeface="Arial"/>
                <a:cs typeface="Arial"/>
              </a:rPr>
              <a:t>aplikator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atau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pelanggan.</a:t>
            </a:r>
            <a:endParaRPr sz="750">
              <a:latin typeface="Arial"/>
              <a:cs typeface="Arial"/>
            </a:endParaRPr>
          </a:p>
          <a:p>
            <a:pPr marL="248285">
              <a:lnSpc>
                <a:spcPct val="100000"/>
              </a:lnSpc>
              <a:spcBef>
                <a:spcPts val="125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3)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5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231F20"/>
                </a:solidFill>
                <a:latin typeface="Arial"/>
                <a:cs typeface="Arial"/>
              </a:rPr>
              <a:t>beton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baru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dapat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231F20"/>
                </a:solidFill>
                <a:latin typeface="Arial"/>
                <a:cs typeface="Arial"/>
              </a:rPr>
              <a:t>dirakit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pada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60">
                <a:solidFill>
                  <a:srgbClr val="231F20"/>
                </a:solidFill>
                <a:latin typeface="Arial"/>
                <a:cs typeface="Arial"/>
              </a:rPr>
              <a:t>umur</a:t>
            </a:r>
            <a:r>
              <a:rPr dirty="0" sz="7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5">
                <a:solidFill>
                  <a:srgbClr val="231F20"/>
                </a:solidFill>
                <a:latin typeface="Arial"/>
                <a:cs typeface="Arial"/>
              </a:rPr>
              <a:t>minimal</a:t>
            </a:r>
            <a:r>
              <a:rPr dirty="0" sz="7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14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hari.</a:t>
            </a:r>
            <a:endParaRPr sz="750">
              <a:latin typeface="Arial"/>
              <a:cs typeface="Arial"/>
            </a:endParaRPr>
          </a:p>
          <a:p>
            <a:pPr marL="248285">
              <a:lnSpc>
                <a:spcPct val="100000"/>
              </a:lnSpc>
              <a:spcBef>
                <a:spcPts val="125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4)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5">
                <a:solidFill>
                  <a:srgbClr val="231F20"/>
                </a:solidFill>
                <a:latin typeface="Arial"/>
                <a:cs typeface="Arial"/>
              </a:rPr>
              <a:t>Sebelum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231F20"/>
                </a:solidFill>
                <a:latin typeface="Arial"/>
                <a:cs typeface="Arial"/>
              </a:rPr>
              <a:t>perakitan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kondisi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5">
                <a:solidFill>
                  <a:srgbClr val="231F20"/>
                </a:solidFill>
                <a:latin typeface="Arial"/>
                <a:cs typeface="Arial"/>
              </a:rPr>
              <a:t>visual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diperiksa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kembali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231F20"/>
                </a:solidFill>
                <a:latin typeface="Arial"/>
                <a:cs typeface="Arial"/>
              </a:rPr>
              <a:t>apakah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231F20"/>
                </a:solidFill>
                <a:latin typeface="Arial"/>
                <a:cs typeface="Arial"/>
              </a:rPr>
              <a:t>terdapat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5">
                <a:solidFill>
                  <a:srgbClr val="231F20"/>
                </a:solidFill>
                <a:latin typeface="Arial"/>
                <a:cs typeface="Arial"/>
              </a:rPr>
              <a:t>kerusakan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231F20"/>
                </a:solidFill>
                <a:latin typeface="Arial"/>
                <a:cs typeface="Arial"/>
              </a:rPr>
              <a:t>akibat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>
                <a:solidFill>
                  <a:srgbClr val="231F20"/>
                </a:solidFill>
                <a:latin typeface="Arial"/>
                <a:cs typeface="Arial"/>
              </a:rPr>
              <a:t>proses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mobilisasi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dari </a:t>
            </a:r>
            <a:r>
              <a:rPr dirty="0" sz="750" spc="-35">
                <a:solidFill>
                  <a:srgbClr val="231F20"/>
                </a:solidFill>
                <a:latin typeface="Arial"/>
                <a:cs typeface="Arial"/>
              </a:rPr>
              <a:t>workshop.</a:t>
            </a:r>
            <a:endParaRPr sz="750">
              <a:latin typeface="Arial"/>
              <a:cs typeface="Arial"/>
            </a:endParaRPr>
          </a:p>
          <a:p>
            <a:pPr marL="248285">
              <a:lnSpc>
                <a:spcPct val="100000"/>
              </a:lnSpc>
              <a:spcBef>
                <a:spcPts val="125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5)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>
                <a:solidFill>
                  <a:srgbClr val="231F20"/>
                </a:solidFill>
                <a:latin typeface="Arial"/>
                <a:cs typeface="Arial"/>
              </a:rPr>
              <a:t>Evaluasi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5">
                <a:solidFill>
                  <a:srgbClr val="231F20"/>
                </a:solidFill>
                <a:latin typeface="Arial"/>
                <a:cs typeface="Arial"/>
              </a:rPr>
              <a:t>kepuasan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pelanggan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5">
                <a:solidFill>
                  <a:srgbClr val="231F20"/>
                </a:solidFill>
                <a:latin typeface="Arial"/>
                <a:cs typeface="Arial"/>
              </a:rPr>
              <a:t>(Form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7)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dilakukan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setelah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pekerjaan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5">
                <a:solidFill>
                  <a:srgbClr val="231F20"/>
                </a:solidFill>
                <a:latin typeface="Arial"/>
                <a:cs typeface="Arial"/>
              </a:rPr>
              <a:t>instalasi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5">
                <a:solidFill>
                  <a:srgbClr val="231F20"/>
                </a:solidFill>
                <a:latin typeface="Arial"/>
                <a:cs typeface="Arial"/>
              </a:rPr>
              <a:t>selesai.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48285" algn="l"/>
              </a:tabLst>
            </a:pPr>
            <a:r>
              <a:rPr dirty="0" sz="750" spc="-5" b="1">
                <a:solidFill>
                  <a:srgbClr val="231F20"/>
                </a:solidFill>
                <a:latin typeface="Arial"/>
                <a:cs typeface="Arial"/>
              </a:rPr>
              <a:t>2.	</a:t>
            </a:r>
            <a:r>
              <a:rPr dirty="0" sz="750" spc="-30" b="1">
                <a:solidFill>
                  <a:srgbClr val="231F20"/>
                </a:solidFill>
                <a:latin typeface="Arial"/>
                <a:cs typeface="Arial"/>
              </a:rPr>
              <a:t>Pengawasan</a:t>
            </a:r>
            <a:r>
              <a:rPr dirty="0" sz="75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 b="1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75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5" b="1">
                <a:solidFill>
                  <a:srgbClr val="231F20"/>
                </a:solidFill>
                <a:latin typeface="Arial"/>
                <a:cs typeface="Arial"/>
              </a:rPr>
              <a:t>Pendampingan</a:t>
            </a:r>
            <a:endParaRPr sz="750">
              <a:latin typeface="Arial"/>
              <a:cs typeface="Arial"/>
            </a:endParaRPr>
          </a:p>
          <a:p>
            <a:pPr marL="248285">
              <a:lnSpc>
                <a:spcPct val="100000"/>
              </a:lnSpc>
              <a:spcBef>
                <a:spcPts val="125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1)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231F20"/>
                </a:solidFill>
                <a:latin typeface="Arial"/>
                <a:cs typeface="Arial"/>
              </a:rPr>
              <a:t>Perakitan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5">
                <a:solidFill>
                  <a:srgbClr val="231F20"/>
                </a:solidFill>
                <a:latin typeface="Arial"/>
                <a:cs typeface="Arial"/>
              </a:rPr>
              <a:t>aksesoris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231F20"/>
                </a:solidFill>
                <a:latin typeface="Arial"/>
                <a:cs typeface="Arial"/>
              </a:rPr>
              <a:t>yang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dilakukan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oleh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tim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231F20"/>
                </a:solidFill>
                <a:latin typeface="Arial"/>
                <a:cs typeface="Arial"/>
              </a:rPr>
              <a:t>aplikator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231F20"/>
                </a:solidFill>
                <a:latin typeface="Arial"/>
                <a:cs typeface="Arial"/>
              </a:rPr>
              <a:t>akan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diawasi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oleh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231F20"/>
                </a:solidFill>
                <a:latin typeface="Arial"/>
                <a:cs typeface="Arial"/>
              </a:rPr>
              <a:t>petugas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pengendali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60">
                <a:solidFill>
                  <a:srgbClr val="231F20"/>
                </a:solidFill>
                <a:latin typeface="Arial"/>
                <a:cs typeface="Arial"/>
              </a:rPr>
              <a:t>mutu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dari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231F20"/>
                </a:solidFill>
                <a:latin typeface="Arial"/>
                <a:cs typeface="Arial"/>
              </a:rPr>
              <a:t>aplikator.</a:t>
            </a:r>
            <a:endParaRPr sz="750">
              <a:latin typeface="Arial"/>
              <a:cs typeface="Arial"/>
            </a:endParaRPr>
          </a:p>
          <a:p>
            <a:pPr marL="248285">
              <a:lnSpc>
                <a:spcPct val="100000"/>
              </a:lnSpc>
              <a:spcBef>
                <a:spcPts val="125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2)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231F20"/>
                </a:solidFill>
                <a:latin typeface="Arial"/>
                <a:cs typeface="Arial"/>
              </a:rPr>
              <a:t>Perakitan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5">
                <a:solidFill>
                  <a:srgbClr val="231F20"/>
                </a:solidFill>
                <a:latin typeface="Arial"/>
                <a:cs typeface="Arial"/>
              </a:rPr>
              <a:t>aksesoris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231F20"/>
                </a:solidFill>
                <a:latin typeface="Arial"/>
                <a:cs typeface="Arial"/>
              </a:rPr>
              <a:t>yang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dilakukan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secara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231F20"/>
                </a:solidFill>
                <a:latin typeface="Arial"/>
                <a:cs typeface="Arial"/>
              </a:rPr>
              <a:t>swakelola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oleh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pelanggan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231F20"/>
                </a:solidFill>
                <a:latin typeface="Arial"/>
                <a:cs typeface="Arial"/>
              </a:rPr>
              <a:t>akan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didampingi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oleh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231F20"/>
                </a:solidFill>
                <a:latin typeface="Arial"/>
                <a:cs typeface="Arial"/>
              </a:rPr>
              <a:t>petugas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pengendali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60">
                <a:solidFill>
                  <a:srgbClr val="231F20"/>
                </a:solidFill>
                <a:latin typeface="Arial"/>
                <a:cs typeface="Arial"/>
              </a:rPr>
              <a:t>mutu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dari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231F20"/>
                </a:solidFill>
                <a:latin typeface="Arial"/>
                <a:cs typeface="Arial"/>
              </a:rPr>
              <a:t>aplikator.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48285" algn="l"/>
              </a:tabLst>
            </a:pPr>
            <a:r>
              <a:rPr dirty="0" sz="750" spc="-5" b="1">
                <a:solidFill>
                  <a:srgbClr val="231F20"/>
                </a:solidFill>
                <a:latin typeface="Arial"/>
                <a:cs typeface="Arial"/>
              </a:rPr>
              <a:t>3.</a:t>
            </a:r>
            <a:r>
              <a:rPr dirty="0" sz="750" spc="-5" b="1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750" spc="-45" b="1">
                <a:solidFill>
                  <a:srgbClr val="231F20"/>
                </a:solidFill>
                <a:latin typeface="Arial"/>
                <a:cs typeface="Arial"/>
              </a:rPr>
              <a:t>Inspeksi</a:t>
            </a:r>
            <a:r>
              <a:rPr dirty="0" sz="750" spc="-4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5" b="1">
                <a:solidFill>
                  <a:srgbClr val="231F20"/>
                </a:solidFill>
                <a:latin typeface="Arial"/>
                <a:cs typeface="Arial"/>
              </a:rPr>
              <a:t>Akhir</a:t>
            </a:r>
            <a:endParaRPr sz="750">
              <a:latin typeface="Arial"/>
              <a:cs typeface="Arial"/>
            </a:endParaRPr>
          </a:p>
          <a:p>
            <a:pPr marL="248285">
              <a:lnSpc>
                <a:spcPct val="100000"/>
              </a:lnSpc>
              <a:spcBef>
                <a:spcPts val="125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1)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60">
                <a:solidFill>
                  <a:srgbClr val="231F20"/>
                </a:solidFill>
                <a:latin typeface="Arial"/>
                <a:cs typeface="Arial"/>
              </a:rPr>
              <a:t>Posisi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5">
                <a:solidFill>
                  <a:srgbClr val="231F20"/>
                </a:solidFill>
                <a:latin typeface="Arial"/>
                <a:cs typeface="Arial"/>
              </a:rPr>
              <a:t>harus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terpasang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dalam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>
                <a:solidFill>
                  <a:srgbClr val="231F20"/>
                </a:solidFill>
                <a:latin typeface="Arial"/>
                <a:cs typeface="Arial"/>
              </a:rPr>
              <a:t>posisi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231F20"/>
                </a:solidFill>
                <a:latin typeface="Arial"/>
                <a:cs typeface="Arial"/>
              </a:rPr>
              <a:t>tegak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5">
                <a:solidFill>
                  <a:srgbClr val="231F20"/>
                </a:solidFill>
                <a:latin typeface="Arial"/>
                <a:cs typeface="Arial"/>
              </a:rPr>
              <a:t>lurus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5">
                <a:solidFill>
                  <a:srgbClr val="231F20"/>
                </a:solidFill>
                <a:latin typeface="Arial"/>
                <a:cs typeface="Arial"/>
              </a:rPr>
              <a:t>lurus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0">
                <a:solidFill>
                  <a:srgbClr val="231F20"/>
                </a:solidFill>
                <a:latin typeface="Arial"/>
                <a:cs typeface="Arial"/>
              </a:rPr>
              <a:t>sesuai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bangunan.</a:t>
            </a:r>
            <a:endParaRPr sz="750">
              <a:latin typeface="Arial"/>
              <a:cs typeface="Arial"/>
            </a:endParaRPr>
          </a:p>
          <a:p>
            <a:pPr marL="248285">
              <a:lnSpc>
                <a:spcPct val="100000"/>
              </a:lnSpc>
              <a:spcBef>
                <a:spcPts val="125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2)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Celah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231F20"/>
                </a:solidFill>
                <a:latin typeface="Arial"/>
                <a:cs typeface="Arial"/>
              </a:rPr>
              <a:t>yang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231F20"/>
                </a:solidFill>
                <a:latin typeface="Arial"/>
                <a:cs typeface="Arial"/>
              </a:rPr>
              <a:t>terjadi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231F20"/>
                </a:solidFill>
                <a:latin typeface="Arial"/>
                <a:cs typeface="Arial"/>
              </a:rPr>
              <a:t>antar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5">
                <a:solidFill>
                  <a:srgbClr val="231F20"/>
                </a:solidFill>
                <a:latin typeface="Arial"/>
                <a:cs typeface="Arial"/>
              </a:rPr>
              <a:t>harus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diupayakan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231F20"/>
                </a:solidFill>
                <a:latin typeface="Arial"/>
                <a:cs typeface="Arial"/>
              </a:rPr>
              <a:t>terjadi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5">
                <a:solidFill>
                  <a:srgbClr val="231F20"/>
                </a:solidFill>
                <a:latin typeface="Arial"/>
                <a:cs typeface="Arial"/>
              </a:rPr>
              <a:t>seminimal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5">
                <a:solidFill>
                  <a:srgbClr val="231F20"/>
                </a:solidFill>
                <a:latin typeface="Arial"/>
                <a:cs typeface="Arial"/>
              </a:rPr>
              <a:t>mungkin.</a:t>
            </a:r>
            <a:endParaRPr sz="750">
              <a:latin typeface="Arial"/>
              <a:cs typeface="Arial"/>
            </a:endParaRPr>
          </a:p>
          <a:p>
            <a:pPr marL="248285">
              <a:lnSpc>
                <a:spcPct val="100000"/>
              </a:lnSpc>
              <a:spcBef>
                <a:spcPts val="125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3)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Ketidaklurusan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celah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231F20"/>
                </a:solidFill>
                <a:latin typeface="Arial"/>
                <a:cs typeface="Arial"/>
              </a:rPr>
              <a:t>antar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231F20"/>
                </a:solidFill>
                <a:latin typeface="Arial"/>
                <a:cs typeface="Arial"/>
              </a:rPr>
              <a:t>yang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231F20"/>
                </a:solidFill>
                <a:latin typeface="Arial"/>
                <a:cs typeface="Arial"/>
              </a:rPr>
              <a:t>terjadi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231F20"/>
                </a:solidFill>
                <a:latin typeface="Arial"/>
                <a:cs typeface="Arial"/>
              </a:rPr>
              <a:t>lebih</a:t>
            </a:r>
            <a:r>
              <a:rPr dirty="0" sz="7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dari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5 </a:t>
            </a:r>
            <a:r>
              <a:rPr dirty="0" sz="750" spc="-10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dirty="0" sz="75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5">
                <a:solidFill>
                  <a:srgbClr val="231F20"/>
                </a:solidFill>
                <a:latin typeface="Arial"/>
                <a:cs typeface="Arial"/>
              </a:rPr>
              <a:t>harus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231F20"/>
                </a:solidFill>
                <a:latin typeface="Arial"/>
                <a:cs typeface="Arial"/>
              </a:rPr>
              <a:t>diperbaiki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231F20"/>
                </a:solidFill>
                <a:latin typeface="Arial"/>
                <a:cs typeface="Arial"/>
              </a:rPr>
              <a:t>pemasangannya.</a:t>
            </a:r>
            <a:endParaRPr sz="750">
              <a:latin typeface="Arial"/>
              <a:cs typeface="Arial"/>
            </a:endParaRPr>
          </a:p>
          <a:p>
            <a:pPr marL="248285">
              <a:lnSpc>
                <a:spcPct val="100000"/>
              </a:lnSpc>
              <a:spcBef>
                <a:spcPts val="125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4)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0">
                <a:solidFill>
                  <a:srgbClr val="231F20"/>
                </a:solidFill>
                <a:latin typeface="Arial"/>
                <a:cs typeface="Arial"/>
              </a:rPr>
              <a:t>Aksesoris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baut,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plat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ring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5">
                <a:solidFill>
                  <a:srgbClr val="231F20"/>
                </a:solidFill>
                <a:latin typeface="Arial"/>
                <a:cs typeface="Arial"/>
              </a:rPr>
              <a:t>mur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5">
                <a:solidFill>
                  <a:srgbClr val="231F20"/>
                </a:solidFill>
                <a:latin typeface="Arial"/>
                <a:cs typeface="Arial"/>
              </a:rPr>
              <a:t>harus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231F20"/>
                </a:solidFill>
                <a:latin typeface="Arial"/>
                <a:cs typeface="Arial"/>
              </a:rPr>
              <a:t>dicek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kelengkapannya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dalam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5">
                <a:solidFill>
                  <a:srgbClr val="231F20"/>
                </a:solidFill>
                <a:latin typeface="Arial"/>
                <a:cs typeface="Arial"/>
              </a:rPr>
              <a:t>menyatukan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75">
                <a:solidFill>
                  <a:srgbClr val="231F20"/>
                </a:solidFill>
                <a:latin typeface="Arial"/>
                <a:cs typeface="Arial"/>
              </a:rPr>
              <a:t>RUSPIN.</a:t>
            </a:r>
            <a:endParaRPr sz="750">
              <a:latin typeface="Arial"/>
              <a:cs typeface="Arial"/>
            </a:endParaRPr>
          </a:p>
          <a:p>
            <a:pPr marL="248285">
              <a:lnSpc>
                <a:spcPct val="100000"/>
              </a:lnSpc>
              <a:spcBef>
                <a:spcPts val="125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5)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5">
                <a:solidFill>
                  <a:srgbClr val="231F20"/>
                </a:solidFill>
                <a:latin typeface="Arial"/>
                <a:cs typeface="Arial"/>
              </a:rPr>
              <a:t>Kekencangan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baut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5">
                <a:solidFill>
                  <a:srgbClr val="231F20"/>
                </a:solidFill>
                <a:latin typeface="Arial"/>
                <a:cs typeface="Arial"/>
              </a:rPr>
              <a:t>harus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231F20"/>
                </a:solidFill>
                <a:latin typeface="Arial"/>
                <a:cs typeface="Arial"/>
              </a:rPr>
              <a:t>dicek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231F20"/>
                </a:solidFill>
                <a:latin typeface="Arial"/>
                <a:cs typeface="Arial"/>
              </a:rPr>
              <a:t>jangan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231F20"/>
                </a:solidFill>
                <a:latin typeface="Arial"/>
                <a:cs typeface="Arial"/>
              </a:rPr>
              <a:t>sampai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ada </a:t>
            </a:r>
            <a:r>
              <a:rPr dirty="0" sz="750" spc="-5">
                <a:solidFill>
                  <a:srgbClr val="231F20"/>
                </a:solidFill>
                <a:latin typeface="Arial"/>
                <a:cs typeface="Arial"/>
              </a:rPr>
              <a:t>yang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231F20"/>
                </a:solidFill>
                <a:latin typeface="Arial"/>
                <a:cs typeface="Arial"/>
              </a:rPr>
              <a:t>terlewat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5">
                <a:solidFill>
                  <a:srgbClr val="231F20"/>
                </a:solidFill>
                <a:latin typeface="Arial"/>
                <a:cs typeface="Arial"/>
              </a:rPr>
              <a:t>(belum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dikencangkan).</a:t>
            </a:r>
            <a:endParaRPr sz="750">
              <a:latin typeface="Arial"/>
              <a:cs typeface="Arial"/>
            </a:endParaRPr>
          </a:p>
          <a:p>
            <a:pPr marL="248285">
              <a:lnSpc>
                <a:spcPct val="100000"/>
              </a:lnSpc>
              <a:spcBef>
                <a:spcPts val="125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6)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60">
                <a:solidFill>
                  <a:srgbClr val="231F20"/>
                </a:solidFill>
                <a:latin typeface="Arial"/>
                <a:cs typeface="Arial"/>
              </a:rPr>
              <a:t>Semua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baut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231F20"/>
                </a:solidFill>
                <a:latin typeface="Arial"/>
                <a:cs typeface="Arial"/>
              </a:rPr>
              <a:t>yang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terpasang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5">
                <a:solidFill>
                  <a:srgbClr val="231F20"/>
                </a:solidFill>
                <a:latin typeface="Arial"/>
                <a:cs typeface="Arial"/>
              </a:rPr>
              <a:t>harus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dipastikan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231F20"/>
                </a:solidFill>
                <a:latin typeface="Arial"/>
                <a:cs typeface="Arial"/>
              </a:rPr>
              <a:t>terdapat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plat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besi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atau</a:t>
            </a:r>
            <a:r>
              <a:rPr dirty="0" sz="7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ring</a:t>
            </a:r>
            <a:r>
              <a:rPr dirty="0" sz="7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231F20"/>
                </a:solidFill>
                <a:latin typeface="Arial"/>
                <a:cs typeface="Arial"/>
              </a:rPr>
              <a:t>baut.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48285" algn="l"/>
              </a:tabLst>
            </a:pPr>
            <a:r>
              <a:rPr dirty="0" sz="750" spc="-5" b="1">
                <a:solidFill>
                  <a:srgbClr val="231F20"/>
                </a:solidFill>
                <a:latin typeface="Arial"/>
                <a:cs typeface="Arial"/>
              </a:rPr>
              <a:t>4.</a:t>
            </a:r>
            <a:r>
              <a:rPr dirty="0" sz="750" spc="-5" b="1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750" spc="-50" b="1">
                <a:solidFill>
                  <a:srgbClr val="231F20"/>
                </a:solidFill>
                <a:latin typeface="Arial"/>
                <a:cs typeface="Arial"/>
              </a:rPr>
              <a:t>Percontohan</a:t>
            </a:r>
            <a:r>
              <a:rPr dirty="0" sz="750" spc="-5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0" b="1">
                <a:solidFill>
                  <a:srgbClr val="231F20"/>
                </a:solidFill>
                <a:latin typeface="Arial"/>
                <a:cs typeface="Arial"/>
              </a:rPr>
              <a:t>struktur</a:t>
            </a:r>
            <a:endParaRPr sz="750">
              <a:latin typeface="Arial"/>
              <a:cs typeface="Arial"/>
            </a:endParaRPr>
          </a:p>
          <a:p>
            <a:pPr marL="248285">
              <a:lnSpc>
                <a:spcPct val="100000"/>
              </a:lnSpc>
              <a:spcBef>
                <a:spcPts val="125"/>
              </a:spcBef>
            </a:pPr>
            <a:r>
              <a:rPr dirty="0" sz="750" spc="-5">
                <a:solidFill>
                  <a:srgbClr val="231F20"/>
                </a:solidFill>
                <a:latin typeface="Arial"/>
                <a:cs typeface="Arial"/>
              </a:rPr>
              <a:t>Aplikator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>
                <a:solidFill>
                  <a:srgbClr val="231F20"/>
                </a:solidFill>
                <a:latin typeface="Arial"/>
                <a:cs typeface="Arial"/>
              </a:rPr>
              <a:t>membuat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5">
                <a:solidFill>
                  <a:srgbClr val="231F20"/>
                </a:solidFill>
                <a:latin typeface="Arial"/>
                <a:cs typeface="Arial"/>
              </a:rPr>
              <a:t>struktur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percontohan</a:t>
            </a:r>
            <a:r>
              <a:rPr dirty="0" sz="7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80">
                <a:solidFill>
                  <a:srgbClr val="231F20"/>
                </a:solidFill>
                <a:latin typeface="Arial"/>
                <a:cs typeface="Arial"/>
              </a:rPr>
              <a:t>RUSPIN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231F20"/>
                </a:solidFill>
                <a:latin typeface="Arial"/>
                <a:cs typeface="Arial"/>
              </a:rPr>
              <a:t>yang</a:t>
            </a:r>
            <a:r>
              <a:rPr dirty="0" sz="7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231F20"/>
                </a:solidFill>
                <a:latin typeface="Arial"/>
                <a:cs typeface="Arial"/>
              </a:rPr>
              <a:t>akan</a:t>
            </a:r>
            <a:r>
              <a:rPr dirty="0" sz="7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231F20"/>
                </a:solidFill>
                <a:latin typeface="Arial"/>
                <a:cs typeface="Arial"/>
              </a:rPr>
              <a:t>menjadi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231F20"/>
                </a:solidFill>
                <a:latin typeface="Arial"/>
                <a:cs typeface="Arial"/>
              </a:rPr>
              <a:t>bahan</a:t>
            </a:r>
            <a:r>
              <a:rPr dirty="0" sz="7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231F20"/>
                </a:solidFill>
                <a:latin typeface="Arial"/>
                <a:cs typeface="Arial"/>
              </a:rPr>
              <a:t>evaluasi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0">
                <a:solidFill>
                  <a:srgbClr val="231F20"/>
                </a:solidFill>
                <a:latin typeface="Arial"/>
                <a:cs typeface="Arial"/>
              </a:rPr>
              <a:t>untuk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5">
                <a:solidFill>
                  <a:srgbClr val="231F20"/>
                </a:solidFill>
                <a:latin typeface="Arial"/>
                <a:cs typeface="Arial"/>
              </a:rPr>
              <a:t>membuktikan</a:t>
            </a:r>
            <a:r>
              <a:rPr dirty="0" sz="7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tingkat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231F20"/>
                </a:solidFill>
                <a:latin typeface="Arial"/>
                <a:cs typeface="Arial"/>
              </a:rPr>
              <a:t>presisi</a:t>
            </a:r>
            <a:r>
              <a:rPr dirty="0" sz="7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>
                <a:solidFill>
                  <a:srgbClr val="231F20"/>
                </a:solidFill>
                <a:latin typeface="Arial"/>
                <a:cs typeface="Arial"/>
              </a:rPr>
              <a:t>ukuran</a:t>
            </a:r>
            <a:r>
              <a:rPr dirty="0" sz="7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5">
                <a:solidFill>
                  <a:srgbClr val="231F20"/>
                </a:solidFill>
                <a:latin typeface="Arial"/>
                <a:cs typeface="Arial"/>
              </a:rPr>
              <a:t>komponen.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4158" y="695695"/>
            <a:ext cx="4393731" cy="438010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47101" y="4727785"/>
            <a:ext cx="346710" cy="280670"/>
          </a:xfrm>
          <a:prstGeom prst="rect">
            <a:avLst/>
          </a:prstGeom>
        </p:spPr>
        <p:txBody>
          <a:bodyPr wrap="square" lIns="0" tIns="19050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2000">
                <a:solidFill>
                  <a:srgbClr val="E95539"/>
                </a:solidFill>
                <a:latin typeface="Tahoma"/>
                <a:cs typeface="Tahoma"/>
              </a:rPr>
              <a:t>93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95299" y="4134862"/>
            <a:ext cx="206375" cy="470534"/>
          </a:xfrm>
          <a:prstGeom prst="rect">
            <a:avLst/>
          </a:prstGeom>
        </p:spPr>
        <p:txBody>
          <a:bodyPr wrap="square" lIns="0" tIns="2540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200" spc="-195">
                <a:solidFill>
                  <a:srgbClr val="E95539"/>
                </a:solidFill>
                <a:latin typeface="Trebuchet MS"/>
                <a:cs typeface="Trebuchet MS"/>
              </a:rPr>
              <a:t>Lampiran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720001" y="4580140"/>
            <a:ext cx="288290" cy="455930"/>
          </a:xfrm>
          <a:custGeom>
            <a:avLst/>
            <a:gdLst/>
            <a:ahLst/>
            <a:cxnLst/>
            <a:rect l="l" t="t" r="r" b="b"/>
            <a:pathLst>
              <a:path w="288290" h="455929">
                <a:moveTo>
                  <a:pt x="210604" y="455396"/>
                </a:moveTo>
                <a:lnTo>
                  <a:pt x="287997" y="309600"/>
                </a:lnTo>
                <a:lnTo>
                  <a:pt x="180009" y="0"/>
                </a:lnTo>
                <a:lnTo>
                  <a:pt x="180009" y="79197"/>
                </a:lnTo>
                <a:lnTo>
                  <a:pt x="0" y="77393"/>
                </a:lnTo>
              </a:path>
            </a:pathLst>
          </a:custGeom>
          <a:ln w="19050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1628557" y="4646041"/>
            <a:ext cx="4601210" cy="1587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2)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Biaya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penggantian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akan</a:t>
            </a:r>
            <a:r>
              <a:rPr dirty="0" sz="8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dilakukan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dengan</a:t>
            </a:r>
            <a:r>
              <a:rPr dirty="0" sz="8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biaya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sepenuhnya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ditanggung</a:t>
            </a:r>
            <a:r>
              <a:rPr dirty="0" sz="8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oleh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aplikator.</a:t>
            </a:r>
            <a:endParaRPr sz="8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368145" y="685783"/>
            <a:ext cx="4135754" cy="18351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273300" marR="740410" indent="400050">
              <a:lnSpc>
                <a:spcPct val="112100"/>
              </a:lnSpc>
              <a:spcBef>
                <a:spcPts val="95"/>
              </a:spcBef>
            </a:pPr>
            <a:r>
              <a:rPr dirty="0" sz="1000" spc="-120" b="1">
                <a:solidFill>
                  <a:srgbClr val="231F20"/>
                </a:solidFill>
                <a:latin typeface="Arial"/>
                <a:cs typeface="Arial"/>
              </a:rPr>
              <a:t>SO</a:t>
            </a:r>
            <a:r>
              <a:rPr dirty="0" sz="1000" spc="-105" b="1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6  </a:t>
            </a:r>
            <a:r>
              <a:rPr dirty="0" sz="1000" spc="-65" b="1">
                <a:solidFill>
                  <a:srgbClr val="231F20"/>
                </a:solidFill>
                <a:latin typeface="Arial"/>
                <a:cs typeface="Arial"/>
              </a:rPr>
              <a:t>UPAYA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0" b="1">
                <a:solidFill>
                  <a:srgbClr val="231F20"/>
                </a:solidFill>
                <a:latin typeface="Arial"/>
                <a:cs typeface="Arial"/>
              </a:rPr>
              <a:t>PERBAIKAN  </a:t>
            </a:r>
            <a:r>
              <a:rPr dirty="0" sz="1000" spc="-65" b="1" i="1">
                <a:solidFill>
                  <a:srgbClr val="231F20"/>
                </a:solidFill>
                <a:latin typeface="Arial"/>
                <a:cs typeface="Arial"/>
              </a:rPr>
              <a:t>"NAM</a:t>
            </a:r>
            <a:r>
              <a:rPr dirty="0" sz="1000" spc="-65" b="1" i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1000" spc="-10" b="1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10" b="1" i="1">
                <a:solidFill>
                  <a:srgbClr val="231F20"/>
                </a:solidFill>
                <a:latin typeface="Arial"/>
                <a:cs typeface="Arial"/>
              </a:rPr>
              <a:t>APLIKATOR"</a:t>
            </a:r>
            <a:endParaRPr sz="1000">
              <a:latin typeface="Arial"/>
              <a:cs typeface="Arial"/>
            </a:endParaRPr>
          </a:p>
          <a:p>
            <a:pPr marL="2418715">
              <a:lnSpc>
                <a:spcPct val="100000"/>
              </a:lnSpc>
              <a:spcBef>
                <a:spcPts val="135"/>
              </a:spcBef>
            </a:pPr>
            <a:r>
              <a:rPr dirty="0" sz="850" spc="-55" i="1">
                <a:solidFill>
                  <a:srgbClr val="231F20"/>
                </a:solidFill>
                <a:latin typeface="Arial"/>
                <a:cs typeface="Arial"/>
              </a:rPr>
              <a:t>"Lokasi</a:t>
            </a:r>
            <a:r>
              <a:rPr dirty="0" sz="850" spc="-5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5" i="1">
                <a:solidFill>
                  <a:srgbClr val="231F20"/>
                </a:solidFill>
                <a:latin typeface="Arial"/>
                <a:cs typeface="Arial"/>
              </a:rPr>
              <a:t>Workshop"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73050" algn="l"/>
              </a:tabLst>
            </a:pPr>
            <a:r>
              <a:rPr dirty="0" sz="850" spc="-10" b="1">
                <a:solidFill>
                  <a:srgbClr val="231F20"/>
                </a:solidFill>
                <a:latin typeface="Arial"/>
                <a:cs typeface="Arial"/>
              </a:rPr>
              <a:t>1.	</a:t>
            </a:r>
            <a:r>
              <a:rPr dirty="0" sz="850" spc="-40" b="1">
                <a:solidFill>
                  <a:srgbClr val="231F20"/>
                </a:solidFill>
                <a:latin typeface="Arial"/>
                <a:cs typeface="Arial"/>
              </a:rPr>
              <a:t>Kebijakan</a:t>
            </a:r>
            <a:r>
              <a:rPr dirty="0" sz="8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5" b="1">
                <a:solidFill>
                  <a:srgbClr val="231F20"/>
                </a:solidFill>
                <a:latin typeface="Arial"/>
                <a:cs typeface="Arial"/>
              </a:rPr>
              <a:t>Warranty/Penggantian</a:t>
            </a:r>
            <a:endParaRPr sz="850">
              <a:latin typeface="Arial"/>
              <a:cs typeface="Arial"/>
            </a:endParaRPr>
          </a:p>
          <a:p>
            <a:pPr marL="273050">
              <a:lnSpc>
                <a:spcPct val="100000"/>
              </a:lnSpc>
              <a:spcBef>
                <a:spcPts val="115"/>
              </a:spcBef>
            </a:pP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1)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65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yang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mengalami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kerusakan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akan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">
                <a:solidFill>
                  <a:srgbClr val="231F20"/>
                </a:solidFill>
                <a:latin typeface="Arial"/>
                <a:cs typeface="Arial"/>
              </a:rPr>
              <a:t>diperbaiki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65">
                <a:solidFill>
                  <a:srgbClr val="231F20"/>
                </a:solidFill>
                <a:latin typeface="Arial"/>
                <a:cs typeface="Arial"/>
              </a:rPr>
              <a:t>sesuai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klasifikasi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kerusakan.</a:t>
            </a:r>
            <a:endParaRPr sz="850">
              <a:latin typeface="Arial"/>
              <a:cs typeface="Arial"/>
            </a:endParaRPr>
          </a:p>
          <a:p>
            <a:pPr marL="273050">
              <a:lnSpc>
                <a:spcPct val="100000"/>
              </a:lnSpc>
              <a:spcBef>
                <a:spcPts val="110"/>
              </a:spcBef>
            </a:pP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2)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65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rusak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yang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">
                <a:solidFill>
                  <a:srgbClr val="231F20"/>
                </a:solidFill>
                <a:latin typeface="Arial"/>
                <a:cs typeface="Arial"/>
              </a:rPr>
              <a:t>tidak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dapat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">
                <a:solidFill>
                  <a:srgbClr val="231F20"/>
                </a:solidFill>
                <a:latin typeface="Arial"/>
                <a:cs typeface="Arial"/>
              </a:rPr>
              <a:t>diperbaiki</a:t>
            </a:r>
            <a:r>
              <a:rPr dirty="0" sz="8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akan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diganti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dengan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baru.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73050" algn="l"/>
              </a:tabLst>
            </a:pPr>
            <a:r>
              <a:rPr dirty="0" sz="850" spc="-10" b="1">
                <a:solidFill>
                  <a:srgbClr val="231F20"/>
                </a:solidFill>
                <a:latin typeface="Arial"/>
                <a:cs typeface="Arial"/>
              </a:rPr>
              <a:t>2.</a:t>
            </a:r>
            <a:r>
              <a:rPr dirty="0" sz="850" spc="-10" b="1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850" spc="-70" b="1">
                <a:solidFill>
                  <a:srgbClr val="231F20"/>
                </a:solidFill>
                <a:latin typeface="Arial"/>
                <a:cs typeface="Arial"/>
              </a:rPr>
              <a:t>Prosedur</a:t>
            </a:r>
            <a:r>
              <a:rPr dirty="0" sz="8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5" b="1">
                <a:solidFill>
                  <a:srgbClr val="231F20"/>
                </a:solidFill>
                <a:latin typeface="Arial"/>
                <a:cs typeface="Arial"/>
              </a:rPr>
              <a:t>Penggantian/Pengembalian</a:t>
            </a:r>
            <a:endParaRPr sz="850">
              <a:latin typeface="Arial"/>
              <a:cs typeface="Arial"/>
            </a:endParaRPr>
          </a:p>
          <a:p>
            <a:pPr marL="273050">
              <a:lnSpc>
                <a:spcPct val="100000"/>
              </a:lnSpc>
              <a:spcBef>
                <a:spcPts val="114"/>
              </a:spcBef>
            </a:pP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1)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Tindakan</a:t>
            </a:r>
            <a:r>
              <a:rPr dirty="0" sz="8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15">
                <a:solidFill>
                  <a:srgbClr val="231F20"/>
                </a:solidFill>
                <a:latin typeface="Arial"/>
                <a:cs typeface="Arial"/>
              </a:rPr>
              <a:t>perbaikan</a:t>
            </a:r>
            <a:r>
              <a:rPr dirty="0" sz="8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atas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kerusakan</a:t>
            </a:r>
            <a:r>
              <a:rPr dirty="0" sz="8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adalah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sebagai</a:t>
            </a:r>
            <a:r>
              <a:rPr dirty="0" sz="8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berikut:</a:t>
            </a:r>
            <a:endParaRPr sz="850">
              <a:latin typeface="Arial"/>
              <a:cs typeface="Arial"/>
            </a:endParaRPr>
          </a:p>
        </p:txBody>
      </p:sp>
      <p:graphicFrame>
        <p:nvGraphicFramePr>
          <p:cNvPr id="8" name="object 8" descr=""/>
          <p:cNvGraphicFramePr>
            <a:graphicFrameLocks noGrp="1"/>
          </p:cNvGraphicFramePr>
          <p:nvPr/>
        </p:nvGraphicFramePr>
        <p:xfrm>
          <a:off x="1617700" y="2516606"/>
          <a:ext cx="5459730" cy="2136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165"/>
                <a:gridCol w="1075055"/>
                <a:gridCol w="2573654"/>
                <a:gridCol w="1499235"/>
              </a:tblGrid>
              <a:tr h="182245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850" spc="-4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2095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850" spc="-4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Klasifikasi</a:t>
                      </a:r>
                      <a:r>
                        <a:rPr dirty="0" sz="850" spc="-1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5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Kerusakan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2095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8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Jenis</a:t>
                      </a:r>
                      <a:r>
                        <a:rPr dirty="0" sz="85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Kerusakan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2095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850" spc="-4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Tindakan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2095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8224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dirty="0" sz="850" spc="-6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Ringan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Retak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rambut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&lt;0,2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2095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9050" marR="108585">
                        <a:lnSpc>
                          <a:spcPct val="104600"/>
                        </a:lnSpc>
                        <a:spcBef>
                          <a:spcPts val="265"/>
                        </a:spcBef>
                      </a:pPr>
                      <a:r>
                        <a:rPr dirty="0" sz="85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Perbaikan</a:t>
                      </a:r>
                      <a:r>
                        <a:rPr dirty="0" sz="8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retak </a:t>
                      </a:r>
                      <a:r>
                        <a:rPr dirty="0" sz="8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dengan</a:t>
                      </a:r>
                      <a:r>
                        <a:rPr dirty="0" sz="8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pasta </a:t>
                      </a:r>
                      <a:r>
                        <a:rPr dirty="0" sz="850" spc="-2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8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semen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3365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822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571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571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Terkelupas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&lt;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selimut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beton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2095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65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82245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dirty="0" sz="850" spc="-4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Sedang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Lebar</a:t>
                      </a:r>
                      <a:r>
                        <a:rPr dirty="0" sz="8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retak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0,2</a:t>
                      </a:r>
                      <a:r>
                        <a:rPr dirty="0" sz="8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mm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s/d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dirty="0" sz="8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2095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 marR="21590">
                        <a:lnSpc>
                          <a:spcPct val="104600"/>
                        </a:lnSpc>
                      </a:pPr>
                      <a:r>
                        <a:rPr dirty="0" sz="85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Perbaikan</a:t>
                      </a:r>
                      <a:r>
                        <a:rPr dirty="0" sz="8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retak</a:t>
                      </a:r>
                      <a:r>
                        <a:rPr dirty="0" sz="8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dengan</a:t>
                      </a:r>
                      <a:r>
                        <a:rPr dirty="0" sz="8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pasta </a:t>
                      </a:r>
                      <a:r>
                        <a:rPr dirty="0" sz="8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semen,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perbaikan</a:t>
                      </a:r>
                      <a:r>
                        <a:rPr dirty="0" sz="8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beton  </a:t>
                      </a:r>
                      <a:r>
                        <a:rPr dirty="0" sz="8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terkelupas</a:t>
                      </a:r>
                      <a:r>
                        <a:rPr dirty="0" sz="85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dengan</a:t>
                      </a:r>
                      <a:r>
                        <a:rPr dirty="0" sz="8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mortar</a:t>
                      </a:r>
                      <a:r>
                        <a:rPr dirty="0" sz="85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8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semen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822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Terkelupas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Cambria"/>
                          <a:cs typeface="Cambria"/>
                        </a:rPr>
                        <a:t></a:t>
                      </a:r>
                      <a:r>
                        <a:rPr dirty="0" sz="850" spc="50">
                          <a:solidFill>
                            <a:srgbClr val="231F20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selimut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beton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2095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822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850" spc="-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Tulangan</a:t>
                      </a:r>
                      <a:r>
                        <a:rPr dirty="0" sz="8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4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korosi</a:t>
                      </a:r>
                      <a:r>
                        <a:rPr dirty="0" sz="8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pada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4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permukaan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2095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822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Luas</a:t>
                      </a:r>
                      <a:r>
                        <a:rPr dirty="0" sz="8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bagian</a:t>
                      </a:r>
                      <a:r>
                        <a:rPr dirty="0" sz="8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rusak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&lt;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20%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2095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2702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8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Berat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marR="166370">
                        <a:lnSpc>
                          <a:spcPct val="104600"/>
                        </a:lnSpc>
                        <a:spcBef>
                          <a:spcPts val="155"/>
                        </a:spcBef>
                      </a:pP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Lebar</a:t>
                      </a:r>
                      <a:r>
                        <a:rPr dirty="0" sz="8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retak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&gt;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dirty="0" sz="8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mm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8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menembus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ketebalan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selimut  </a:t>
                      </a:r>
                      <a:r>
                        <a:rPr dirty="0" sz="8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beton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1968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850" spc="-4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Penggantian</a:t>
                      </a:r>
                      <a:r>
                        <a:rPr dirty="0" sz="8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6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komponen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2131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marR="141605">
                        <a:lnSpc>
                          <a:spcPct val="104600"/>
                        </a:lnSpc>
                        <a:spcBef>
                          <a:spcPts val="125"/>
                        </a:spcBef>
                      </a:pPr>
                      <a:r>
                        <a:rPr dirty="0" sz="850" spc="-5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Selimut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beton</a:t>
                      </a:r>
                      <a:r>
                        <a:rPr dirty="0" sz="85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terkelupas,</a:t>
                      </a:r>
                      <a:r>
                        <a:rPr dirty="0" sz="8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tulangan</a:t>
                      </a:r>
                      <a:r>
                        <a:rPr dirty="0" sz="8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sengkang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85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atau </a:t>
                      </a:r>
                      <a:r>
                        <a:rPr dirty="0" sz="850" spc="-2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tulangan</a:t>
                      </a:r>
                      <a:r>
                        <a:rPr dirty="0" sz="8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4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utama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terlihat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1587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1209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850" spc="-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Tulangan</a:t>
                      </a:r>
                      <a:r>
                        <a:rPr dirty="0" sz="8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terkorosi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berat</a:t>
                      </a:r>
                      <a:r>
                        <a:rPr dirty="0" sz="8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tulangan</a:t>
                      </a:r>
                      <a:r>
                        <a:rPr dirty="0" sz="8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50" spc="-4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terputus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B="0" marT="3492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7260" y="7653300"/>
            <a:ext cx="2698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35">
                <a:solidFill>
                  <a:srgbClr val="E95539"/>
                </a:solidFill>
                <a:latin typeface="Tahoma"/>
                <a:cs typeface="Tahoma"/>
              </a:rPr>
              <a:t>94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0" y="2092515"/>
            <a:ext cx="5760085" cy="4167504"/>
            <a:chOff x="0" y="2092515"/>
            <a:chExt cx="5760085" cy="4167504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92515"/>
              <a:ext cx="3103245" cy="250405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7695" y="2092515"/>
              <a:ext cx="2662262" cy="292047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591024"/>
              <a:ext cx="3103245" cy="166844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97695" y="5007444"/>
              <a:ext cx="2662262" cy="12520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9299" y="1927873"/>
            <a:ext cx="3843654" cy="4703445"/>
          </a:xfrm>
          <a:prstGeom prst="rect">
            <a:avLst/>
          </a:prstGeom>
        </p:spPr>
        <p:txBody>
          <a:bodyPr wrap="square" lIns="0" tIns="762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600"/>
              </a:spcBef>
            </a:pPr>
            <a:r>
              <a:rPr dirty="0" sz="1000" spc="35" b="1">
                <a:solidFill>
                  <a:srgbClr val="231F20"/>
                </a:solidFill>
                <a:latin typeface="Open Sans"/>
                <a:cs typeface="Open Sans"/>
              </a:rPr>
              <a:t>Rudi</a:t>
            </a:r>
            <a:r>
              <a:rPr dirty="0" sz="1000" spc="-5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40" b="1">
                <a:solidFill>
                  <a:srgbClr val="231F20"/>
                </a:solidFill>
                <a:latin typeface="Open Sans"/>
                <a:cs typeface="Open Sans"/>
              </a:rPr>
              <a:t>Setiadji</a:t>
            </a:r>
            <a:r>
              <a:rPr dirty="0" sz="1000" spc="-5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45" b="1">
                <a:solidFill>
                  <a:srgbClr val="231F20"/>
                </a:solidFill>
                <a:latin typeface="Open Sans"/>
                <a:cs typeface="Open Sans"/>
              </a:rPr>
              <a:t>Agustiningtyas</a:t>
            </a:r>
            <a:r>
              <a:rPr dirty="0" sz="1000" spc="-5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PNS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pernah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menjabat</a:t>
            </a:r>
            <a:endParaRPr sz="1000">
              <a:latin typeface="Open Sans"/>
              <a:cs typeface="Open Sans"/>
            </a:endParaRPr>
          </a:p>
          <a:p>
            <a:pPr algn="just" marL="1229995" marR="5080">
              <a:lnSpc>
                <a:spcPct val="141700"/>
              </a:lnSpc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Kepala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Seksi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Penelitian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Pengembangan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Balai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Litbang Perumahan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Wilayah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Denpasar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hingga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2019.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Saat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ini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menjabat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Kepala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Subbidang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Standardisasi di Bidang Standardisasi 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Kerja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Sama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bawah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Kementerian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Pekerjaan  Umu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Rakyat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Sebelumnya</a:t>
            </a:r>
            <a:endParaRPr sz="1000">
              <a:latin typeface="Open Sans"/>
              <a:cs typeface="Open Sans"/>
            </a:endParaRPr>
          </a:p>
          <a:p>
            <a:pPr algn="just" marL="12700" marR="5080">
              <a:lnSpc>
                <a:spcPct val="1417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pernah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menjabat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Peneliti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Muda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hingga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2016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minat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penelitian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bidang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terutama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material anorganik.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Kegiatan pengembangan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 RUSPIN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dari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2014 hingga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2019 berada di bawah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arahan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beliau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selaku salah satu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inventor dari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sistem RUSPIN. Penulis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dapat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dihubungi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secara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personal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di: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  <a:hlinkClick r:id="rId2"/>
              </a:rPr>
              <a:t>rudi.s@puskim.pu.go.id.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</a:pPr>
            <a:endParaRPr sz="1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100">
              <a:latin typeface="Open Sans"/>
              <a:cs typeface="Open Sans"/>
            </a:endParaRPr>
          </a:p>
          <a:p>
            <a:pPr algn="just" marL="12700">
              <a:lnSpc>
                <a:spcPct val="100000"/>
              </a:lnSpc>
              <a:spcBef>
                <a:spcPts val="5"/>
              </a:spcBef>
            </a:pPr>
            <a:r>
              <a:rPr dirty="0" sz="1000" spc="35" b="1">
                <a:solidFill>
                  <a:srgbClr val="231F20"/>
                </a:solidFill>
                <a:latin typeface="Open Sans"/>
                <a:cs typeface="Open Sans"/>
              </a:rPr>
              <a:t>Rusli</a:t>
            </a:r>
            <a:r>
              <a:rPr dirty="0" sz="1000" spc="16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PNS</a:t>
            </a:r>
            <a:r>
              <a:rPr dirty="0" sz="1000" spc="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1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pernah</a:t>
            </a:r>
            <a:r>
              <a:rPr dirty="0" sz="1000" spc="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menjabat</a:t>
            </a:r>
            <a:r>
              <a:rPr dirty="0" sz="1000" spc="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 spc="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Kepala</a:t>
            </a:r>
            <a:r>
              <a:rPr dirty="0" sz="1000" spc="1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Seksi</a:t>
            </a:r>
            <a:endParaRPr sz="1000">
              <a:latin typeface="Open Sans"/>
              <a:cs typeface="Open Sans"/>
            </a:endParaRPr>
          </a:p>
          <a:p>
            <a:pPr algn="just" marL="1229995" marR="5080">
              <a:lnSpc>
                <a:spcPct val="141700"/>
              </a:lnSpc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Layanan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Balai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Litbang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Wilayah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Denpasar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hingga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2014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saat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ini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menjabat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Kepala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Balai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Litbang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Wilayah 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Medan</a:t>
            </a:r>
            <a:r>
              <a:rPr dirty="0" sz="1000" spc="3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3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bawah</a:t>
            </a:r>
            <a:r>
              <a:rPr dirty="0" sz="1000" spc="3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Kementerian</a:t>
            </a:r>
            <a:r>
              <a:rPr dirty="0" sz="1000" spc="3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Pekerjaan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778635">
              <a:lnSpc>
                <a:spcPct val="100000"/>
              </a:lnSpc>
              <a:spcBef>
                <a:spcPts val="100"/>
              </a:spcBef>
            </a:pPr>
            <a:r>
              <a:rPr dirty="0" spc="-235"/>
              <a:t>TEN</a:t>
            </a:r>
            <a:r>
              <a:rPr dirty="0" spc="-280"/>
              <a:t>T</a:t>
            </a:r>
            <a:r>
              <a:rPr dirty="0" spc="-285"/>
              <a:t>ANG</a:t>
            </a:r>
            <a:r>
              <a:rPr dirty="0" spc="-20"/>
              <a:t> </a:t>
            </a:r>
            <a:r>
              <a:rPr dirty="0" spc="-215"/>
              <a:t>PENULIS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1994" y="2177999"/>
            <a:ext cx="1076325" cy="1438275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0" y="5617044"/>
            <a:ext cx="4643120" cy="3023235"/>
            <a:chOff x="0" y="5617044"/>
            <a:chExt cx="4643120" cy="3023235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4539" y="5617044"/>
              <a:ext cx="1083779" cy="122562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842670"/>
              <a:ext cx="4642802" cy="179732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4539" y="6842670"/>
              <a:ext cx="1083779" cy="1953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47988" y="7653300"/>
            <a:ext cx="2882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60">
                <a:solidFill>
                  <a:srgbClr val="E95539"/>
                </a:solidFill>
                <a:latin typeface="Tahoma"/>
                <a:cs typeface="Tahoma"/>
              </a:rPr>
              <a:t>96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59299" y="865972"/>
            <a:ext cx="3843654" cy="63588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417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Umum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Perumahan Rakyat.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Sebelumnya pernah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menjabat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 Peneliti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Muda 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minat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penelitian bidang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bangunan.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Kegiatan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penelitian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2013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berada di bawah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arahan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beliau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selaku salah satu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inventor dari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sistem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Penulis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dapat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dihubungi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personal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di: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  <a:hlinkClick r:id="rId2"/>
              </a:rPr>
              <a:t>rusli@puskim.pu.go.id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150">
              <a:latin typeface="Open Sans"/>
              <a:cs typeface="Open Sans"/>
            </a:endParaRPr>
          </a:p>
          <a:p>
            <a:pPr algn="just" marL="12700">
              <a:lnSpc>
                <a:spcPct val="100000"/>
              </a:lnSpc>
            </a:pPr>
            <a:r>
              <a:rPr dirty="0" sz="1000" spc="45" b="1">
                <a:solidFill>
                  <a:srgbClr val="231F20"/>
                </a:solidFill>
                <a:latin typeface="Open Sans"/>
                <a:cs typeface="Open Sans"/>
              </a:rPr>
              <a:t>Putu  </a:t>
            </a:r>
            <a:r>
              <a:rPr dirty="0" sz="1000" spc="25" b="1">
                <a:solidFill>
                  <a:srgbClr val="231F20"/>
                </a:solidFill>
                <a:latin typeface="Open Sans"/>
                <a:cs typeface="Open Sans"/>
              </a:rPr>
              <a:t>Geria </a:t>
            </a:r>
            <a:r>
              <a:rPr dirty="0" sz="1000" spc="7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30" b="1">
                <a:solidFill>
                  <a:srgbClr val="231F20"/>
                </a:solidFill>
                <a:latin typeface="Open Sans"/>
                <a:cs typeface="Open Sans"/>
              </a:rPr>
              <a:t>Sena </a:t>
            </a:r>
            <a:r>
              <a:rPr dirty="0" sz="1000" spc="6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3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pegawai</a:t>
            </a:r>
            <a:r>
              <a:rPr dirty="0" sz="1000" spc="3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non</a:t>
            </a:r>
            <a:r>
              <a:rPr dirty="0" sz="1000" spc="3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PNS</a:t>
            </a:r>
            <a:r>
              <a:rPr dirty="0" sz="1000" spc="3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substantif</a:t>
            </a:r>
            <a:r>
              <a:rPr dirty="0" sz="1000" spc="3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endParaRPr sz="1000">
              <a:latin typeface="Open Sans"/>
              <a:cs typeface="Open Sans"/>
            </a:endParaRPr>
          </a:p>
          <a:p>
            <a:pPr algn="just" marL="1245235" marR="5080">
              <a:lnSpc>
                <a:spcPct val="141700"/>
              </a:lnSpc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menjaba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dirty="0" sz="1000" spc="-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1000" spc="-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-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Gedung 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Permukima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-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Balai</a:t>
            </a:r>
            <a:r>
              <a:rPr dirty="0" sz="1000" spc="-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Litban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</a:t>
            </a:r>
            <a:r>
              <a:rPr dirty="0" sz="1000" spc="-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Perumahan 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Wilayah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Denpasar,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bawah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Kementerian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Pekerjaan Umum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Perumahan Rakyat.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Membantu penelitian dan pengembangan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lingkup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bidang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terutama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pengembangan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beton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pracetak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 spc="5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 spc="5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 spc="5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sederhana.</a:t>
            </a:r>
            <a:endParaRPr sz="1000">
              <a:latin typeface="Open Sans"/>
              <a:cs typeface="Open Sans"/>
            </a:endParaRPr>
          </a:p>
          <a:p>
            <a:pPr algn="just" marL="12700" marR="5715">
              <a:lnSpc>
                <a:spcPct val="141700"/>
              </a:lnSpc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Penulis merupakan salah satu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pembantu peneliti dari kegiatan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pengembangan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2019.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Penulis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dapat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dihubungi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personal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di: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  <a:hlinkClick r:id="rId3"/>
              </a:rPr>
              <a:t>putugeriasena@gmail.com.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</a:pPr>
            <a:endParaRPr sz="1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100">
              <a:latin typeface="Open Sans"/>
              <a:cs typeface="Open Sans"/>
            </a:endParaRPr>
          </a:p>
          <a:p>
            <a:pPr algn="just" marL="12700">
              <a:lnSpc>
                <a:spcPct val="100000"/>
              </a:lnSpc>
            </a:pPr>
            <a:r>
              <a:rPr dirty="0" sz="1000" spc="45" b="1">
                <a:solidFill>
                  <a:srgbClr val="231F20"/>
                </a:solidFill>
                <a:latin typeface="Open Sans"/>
                <a:cs typeface="Open Sans"/>
              </a:rPr>
              <a:t>Putu</a:t>
            </a:r>
            <a:r>
              <a:rPr dirty="0" sz="10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45" b="1">
                <a:solidFill>
                  <a:srgbClr val="231F20"/>
                </a:solidFill>
                <a:latin typeface="Open Sans"/>
                <a:cs typeface="Open Sans"/>
              </a:rPr>
              <a:t>Ratna</a:t>
            </a:r>
            <a:r>
              <a:rPr dirty="0" sz="100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45" b="1">
                <a:solidFill>
                  <a:srgbClr val="231F20"/>
                </a:solidFill>
                <a:latin typeface="Open Sans"/>
                <a:cs typeface="Open Sans"/>
              </a:rPr>
              <a:t>Suryantini</a:t>
            </a:r>
            <a:r>
              <a:rPr dirty="0" sz="10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PNS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 bergabung 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tim</a:t>
            </a:r>
            <a:endParaRPr sz="1000">
              <a:latin typeface="Open Sans"/>
              <a:cs typeface="Open Sans"/>
            </a:endParaRPr>
          </a:p>
          <a:p>
            <a:pPr algn="just" marL="1245235" marR="5715">
              <a:lnSpc>
                <a:spcPct val="141700"/>
              </a:lnSpc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Balai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Litbang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Wilayah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II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Denpasar di bawah Kementerian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Pekerjaan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Umum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Rakyat.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Penulis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merupakan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pembantu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peneliti pada kegiatan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 sejak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2013,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bersama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Bapak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Rusli.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Penulis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kembali bergabung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menjadi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peneliti pada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Kegiatan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Pengembangan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940" y="5597994"/>
            <a:ext cx="1140066" cy="1634045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1994" y="2651404"/>
            <a:ext cx="1101496" cy="1566595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31341" y="7653300"/>
            <a:ext cx="2736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20">
                <a:solidFill>
                  <a:srgbClr val="E95539"/>
                </a:solidFill>
                <a:latin typeface="Tahoma"/>
                <a:cs typeface="Tahoma"/>
              </a:rPr>
              <a:t>97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842260" y="7728801"/>
            <a:ext cx="7632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50">
                <a:solidFill>
                  <a:srgbClr val="E95539"/>
                </a:solidFill>
                <a:latin typeface="Trebuchet MS"/>
                <a:cs typeface="Trebuchet MS"/>
              </a:rPr>
              <a:t>T</a:t>
            </a:r>
            <a:r>
              <a:rPr dirty="0" sz="1200" spc="-195">
                <a:solidFill>
                  <a:srgbClr val="E95539"/>
                </a:solidFill>
                <a:latin typeface="Trebuchet MS"/>
                <a:cs typeface="Trebuchet MS"/>
              </a:rPr>
              <a:t>e</a:t>
            </a:r>
            <a:r>
              <a:rPr dirty="0" sz="1200" spc="-204">
                <a:solidFill>
                  <a:srgbClr val="E95539"/>
                </a:solidFill>
                <a:latin typeface="Trebuchet MS"/>
                <a:cs typeface="Trebuchet MS"/>
              </a:rPr>
              <a:t>n</a:t>
            </a:r>
            <a:r>
              <a:rPr dirty="0" sz="1200" spc="-165">
                <a:solidFill>
                  <a:srgbClr val="E95539"/>
                </a:solidFill>
                <a:latin typeface="Trebuchet MS"/>
                <a:cs typeface="Trebuchet MS"/>
              </a:rPr>
              <a:t>tang</a:t>
            </a:r>
            <a:r>
              <a:rPr dirty="0" sz="1200" spc="-175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1200" spc="-225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1200" spc="-160">
                <a:solidFill>
                  <a:srgbClr val="36966A"/>
                </a:solidFill>
                <a:latin typeface="Trebuchet MS"/>
                <a:cs typeface="Trebuchet MS"/>
              </a:rPr>
              <a:t>enulis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4084" y="5130000"/>
            <a:ext cx="1080592" cy="143827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59299" y="865972"/>
            <a:ext cx="3843654" cy="63588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715">
              <a:lnSpc>
                <a:spcPct val="1417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2019. Kajian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sistem struktur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merupakan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bidang penelitian yang ditekuni penulis hingga 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saat 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ini.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Penulis 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dapat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dihubungi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secara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personal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di: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  <a:hlinkClick r:id="rId3"/>
              </a:rPr>
              <a:t>ratnasurya_putu@yahoo.com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</a:pPr>
            <a:endParaRPr sz="1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100">
              <a:latin typeface="Open Sans"/>
              <a:cs typeface="Open Sans"/>
            </a:endParaRPr>
          </a:p>
          <a:p>
            <a:pPr algn="just" marL="12700">
              <a:lnSpc>
                <a:spcPct val="100000"/>
              </a:lnSpc>
            </a:pPr>
            <a:r>
              <a:rPr dirty="0" sz="1000" spc="45" b="1">
                <a:solidFill>
                  <a:srgbClr val="231F20"/>
                </a:solidFill>
                <a:latin typeface="Open Sans"/>
                <a:cs typeface="Open Sans"/>
              </a:rPr>
              <a:t>Johnny</a:t>
            </a:r>
            <a:r>
              <a:rPr dirty="0" sz="1000" spc="-14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5" b="1">
                <a:solidFill>
                  <a:srgbClr val="231F20"/>
                </a:solidFill>
                <a:latin typeface="Open Sans"/>
                <a:cs typeface="Open Sans"/>
              </a:rPr>
              <a:t>Rakhman</a:t>
            </a:r>
            <a:r>
              <a:rPr dirty="0" sz="1000" spc="-14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-1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PNS</a:t>
            </a:r>
            <a:r>
              <a:rPr dirty="0" sz="1000" spc="-1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1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menjabat</a:t>
            </a:r>
            <a:r>
              <a:rPr dirty="0" sz="1000" spc="-1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 spc="-1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kepala</a:t>
            </a:r>
            <a:r>
              <a:rPr dirty="0" sz="1000" spc="-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Balai</a:t>
            </a:r>
            <a:endParaRPr sz="1000">
              <a:latin typeface="Open Sans"/>
              <a:cs typeface="Open Sans"/>
            </a:endParaRPr>
          </a:p>
          <a:p>
            <a:pPr algn="just" marL="1235710" marR="5080">
              <a:lnSpc>
                <a:spcPct val="141700"/>
              </a:lnSpc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Litbang Perumahan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Wilayah II Denpasar di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bawah Kementerian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Pekerjaan Umum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Rakyat.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Sebelumnya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pernah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menjabat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Peneliti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Madya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hingga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2016 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minat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penelitian bidang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bangunan,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terutama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beton</a:t>
            </a:r>
            <a:r>
              <a:rPr dirty="0" sz="1000" spc="20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bertulang.</a:t>
            </a:r>
            <a:r>
              <a:rPr dirty="0" sz="1000" spc="20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Kegiatan</a:t>
            </a:r>
            <a:r>
              <a:rPr dirty="0" sz="1000" spc="20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pengembangan</a:t>
            </a:r>
            <a:endParaRPr sz="1000">
              <a:latin typeface="Open Sans"/>
              <a:cs typeface="Open Sans"/>
            </a:endParaRPr>
          </a:p>
          <a:p>
            <a:pPr algn="just" marL="12700" marR="5080">
              <a:lnSpc>
                <a:spcPct val="141700"/>
              </a:lnSpc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 RUSPIN masih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berlanjut 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2019 dan berada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bawah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arahan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beliau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selaku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penanggung jawab dari kegiatan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litbang.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Penulis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dapat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dihubungi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personal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di: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johnny_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  <a:hlinkClick r:id="rId4"/>
              </a:rPr>
              <a:t>rakhman@yahoo.com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</a:pPr>
            <a:endParaRPr sz="1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100">
              <a:latin typeface="Open Sans"/>
              <a:cs typeface="Open Sans"/>
            </a:endParaRPr>
          </a:p>
          <a:p>
            <a:pPr algn="just" marL="12700">
              <a:lnSpc>
                <a:spcPct val="100000"/>
              </a:lnSpc>
            </a:pPr>
            <a:r>
              <a:rPr dirty="0" sz="1000" spc="50" b="1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1000" spc="2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45" b="1">
                <a:solidFill>
                  <a:srgbClr val="231F20"/>
                </a:solidFill>
                <a:latin typeface="Open Sans"/>
                <a:cs typeface="Open Sans"/>
              </a:rPr>
              <a:t>Wayan</a:t>
            </a:r>
            <a:r>
              <a:rPr dirty="0" sz="1000" spc="2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40" b="1">
                <a:solidFill>
                  <a:srgbClr val="231F20"/>
                </a:solidFill>
                <a:latin typeface="Open Sans"/>
                <a:cs typeface="Open Sans"/>
              </a:rPr>
              <a:t>Avend</a:t>
            </a:r>
            <a:r>
              <a:rPr dirty="0" sz="1000" spc="2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45" b="1">
                <a:solidFill>
                  <a:srgbClr val="231F20"/>
                </a:solidFill>
                <a:latin typeface="Open Sans"/>
                <a:cs typeface="Open Sans"/>
              </a:rPr>
              <a:t>Mahawan</a:t>
            </a:r>
            <a:r>
              <a:rPr dirty="0" sz="1000" spc="2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40" b="1">
                <a:solidFill>
                  <a:srgbClr val="231F20"/>
                </a:solidFill>
                <a:latin typeface="Open Sans"/>
                <a:cs typeface="Open Sans"/>
              </a:rPr>
              <a:t>Sumawa</a:t>
            </a:r>
            <a:r>
              <a:rPr dirty="0" sz="1000" spc="1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PNS</a:t>
            </a:r>
            <a:r>
              <a:rPr dirty="0" sz="1000" spc="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menjabat</a:t>
            </a:r>
            <a:endParaRPr sz="1000">
              <a:latin typeface="Open Sans"/>
              <a:cs typeface="Open Sans"/>
            </a:endParaRPr>
          </a:p>
          <a:p>
            <a:pPr algn="just" marL="1235710" marR="5080">
              <a:lnSpc>
                <a:spcPct val="141700"/>
              </a:lnSpc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Peneliti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Pertama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Balai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Litbang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Wilayah II Denpasar di bawah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Kementerian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Pekerjaan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Umum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Rakyat.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merupaka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1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bidang</a:t>
            </a:r>
            <a:r>
              <a:rPr dirty="0" sz="1000" spc="-1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spesialisas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1000" spc="-1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1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ditekuni,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terutama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pengembangan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organik</a:t>
            </a:r>
            <a:r>
              <a:rPr dirty="0" sz="1000" spc="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kayu</a:t>
            </a:r>
            <a:r>
              <a:rPr dirty="0" sz="1000" spc="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bambu.</a:t>
            </a:r>
            <a:r>
              <a:rPr dirty="0" sz="1000" spc="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Beliau</a:t>
            </a:r>
            <a:endParaRPr sz="1000">
              <a:latin typeface="Open Sans"/>
              <a:cs typeface="Open Sans"/>
            </a:endParaRPr>
          </a:p>
          <a:p>
            <a:pPr algn="just" marL="12700" marR="5715">
              <a:lnSpc>
                <a:spcPct val="141700"/>
              </a:lnSpc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merupakan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peneliti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kegiatan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pengembangan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2019.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Penulis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dapat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dihubungi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personal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di: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  <a:hlinkClick r:id="rId5"/>
              </a:rPr>
              <a:t>avend.mahawan@gmail.com.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3996" y="2219998"/>
            <a:ext cx="1080770" cy="1437005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092515"/>
            <a:ext cx="5760085" cy="4167504"/>
            <a:chOff x="0" y="2092515"/>
            <a:chExt cx="5760085" cy="416750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92515"/>
              <a:ext cx="3103245" cy="250405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7695" y="2092515"/>
              <a:ext cx="2662262" cy="29204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591024"/>
              <a:ext cx="3103245" cy="166844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97695" y="5007444"/>
              <a:ext cx="2662262" cy="12520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06022" y="998613"/>
            <a:ext cx="563245" cy="299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800" spc="-305">
                <a:solidFill>
                  <a:srgbClr val="E95539"/>
                </a:solidFill>
                <a:latin typeface="Trebuchet MS"/>
                <a:cs typeface="Trebuchet MS"/>
              </a:rPr>
              <a:t>Catatan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974813" y="981303"/>
            <a:ext cx="408940" cy="258445"/>
          </a:xfrm>
          <a:custGeom>
            <a:avLst/>
            <a:gdLst/>
            <a:ahLst/>
            <a:cxnLst/>
            <a:rect l="l" t="t" r="r" b="b"/>
            <a:pathLst>
              <a:path w="408940" h="258444">
                <a:moveTo>
                  <a:pt x="408546" y="69430"/>
                </a:moveTo>
                <a:lnTo>
                  <a:pt x="277748" y="0"/>
                </a:lnTo>
                <a:lnTo>
                  <a:pt x="0" y="96875"/>
                </a:lnTo>
                <a:lnTo>
                  <a:pt x="71056" y="96875"/>
                </a:lnTo>
                <a:lnTo>
                  <a:pt x="69443" y="258356"/>
                </a:lnTo>
              </a:path>
            </a:pathLst>
          </a:custGeom>
          <a:ln w="17094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971999" y="1632033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971999" y="1835183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971999" y="2038331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71999" y="2241481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971999" y="2444630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971999" y="2647779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971999" y="2850928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971999" y="3054078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971999" y="3257227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971999" y="3460376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971999" y="3663525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971999" y="3866675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971999" y="4069824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971999" y="4272973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971999" y="4476122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971999" y="4679272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71999" y="4882421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971999" y="5085570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71999" y="5288719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971999" y="5491868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971999" y="5695017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971999" y="5898167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971999" y="6101316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971999" y="6304465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971999" y="6507614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971999" y="6710764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971999" y="6913912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971999" y="7117062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971999" y="7320211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06022" y="962614"/>
            <a:ext cx="563245" cy="299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800" spc="-305">
                <a:solidFill>
                  <a:srgbClr val="E95539"/>
                </a:solidFill>
                <a:latin typeface="Trebuchet MS"/>
                <a:cs typeface="Trebuchet MS"/>
              </a:rPr>
              <a:t>Catatan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974813" y="945299"/>
            <a:ext cx="408940" cy="258445"/>
          </a:xfrm>
          <a:custGeom>
            <a:avLst/>
            <a:gdLst/>
            <a:ahLst/>
            <a:cxnLst/>
            <a:rect l="l" t="t" r="r" b="b"/>
            <a:pathLst>
              <a:path w="408940" h="258444">
                <a:moveTo>
                  <a:pt x="408546" y="69430"/>
                </a:moveTo>
                <a:lnTo>
                  <a:pt x="277748" y="0"/>
                </a:lnTo>
                <a:lnTo>
                  <a:pt x="0" y="96875"/>
                </a:lnTo>
                <a:lnTo>
                  <a:pt x="71056" y="96875"/>
                </a:lnTo>
                <a:lnTo>
                  <a:pt x="69443" y="258356"/>
                </a:lnTo>
              </a:path>
            </a:pathLst>
          </a:custGeom>
          <a:ln w="17094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971999" y="1596034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971999" y="1799183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971999" y="2002332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71999" y="2205481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971999" y="2408631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971999" y="2611780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971999" y="2814929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971999" y="3018078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971999" y="3221227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971999" y="3424377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971999" y="3627526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971999" y="3830675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971999" y="4033825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971999" y="4236974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971999" y="4440123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971999" y="4643272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71999" y="4846421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971999" y="5049570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71999" y="5252720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971999" y="5455869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971999" y="5659018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971999" y="5862167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971999" y="6065316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971999" y="6268466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971999" y="6471615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971999" y="6674764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971999" y="6877913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971999" y="7081063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971999" y="7284211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06022" y="998613"/>
            <a:ext cx="563245" cy="299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800" spc="-305">
                <a:solidFill>
                  <a:srgbClr val="E95539"/>
                </a:solidFill>
                <a:latin typeface="Trebuchet MS"/>
                <a:cs typeface="Trebuchet MS"/>
              </a:rPr>
              <a:t>Catatan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971999" y="1632033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971999" y="1835183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971999" y="2038331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971999" y="2241481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71999" y="2444630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971999" y="2647779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971999" y="2850928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971999" y="3054078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971999" y="3257227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971999" y="3460376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971999" y="3663525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971999" y="3866675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971999" y="4069824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971999" y="4272973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971999" y="4476122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971999" y="4679272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971999" y="4882421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71999" y="5085570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971999" y="5288719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71999" y="5491868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971999" y="5695017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971999" y="5898167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971999" y="6101316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971999" y="6304465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971999" y="6507614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971999" y="6710764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971999" y="6913912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971999" y="7117062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971999" y="7320211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974813" y="981303"/>
            <a:ext cx="408940" cy="258445"/>
          </a:xfrm>
          <a:custGeom>
            <a:avLst/>
            <a:gdLst/>
            <a:ahLst/>
            <a:cxnLst/>
            <a:rect l="l" t="t" r="r" b="b"/>
            <a:pathLst>
              <a:path w="408940" h="258444">
                <a:moveTo>
                  <a:pt x="408546" y="69430"/>
                </a:moveTo>
                <a:lnTo>
                  <a:pt x="277748" y="0"/>
                </a:lnTo>
                <a:lnTo>
                  <a:pt x="0" y="96875"/>
                </a:lnTo>
                <a:lnTo>
                  <a:pt x="71056" y="96875"/>
                </a:lnTo>
                <a:lnTo>
                  <a:pt x="69443" y="258356"/>
                </a:lnTo>
              </a:path>
            </a:pathLst>
          </a:custGeom>
          <a:ln w="17094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93445" y="7653300"/>
            <a:ext cx="14922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20">
                <a:solidFill>
                  <a:srgbClr val="E95539"/>
                </a:solidFill>
                <a:latin typeface="Tahoma"/>
                <a:cs typeface="Tahoma"/>
              </a:rPr>
              <a:t>3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757718" y="7728801"/>
            <a:ext cx="18478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01</a:t>
            </a:r>
            <a:r>
              <a:rPr dirty="0" sz="1200" spc="-80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Upaya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Percepatan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Pembangunan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391300" y="865972"/>
            <a:ext cx="3412490" cy="6502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417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sepanjang sudah tinggal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hunian yang layak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maka tidak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terhitung sebagai angka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perumahan.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Perbedaan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menimbulkan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kecenderungan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angka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backlog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Kementerian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PUPR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lebih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kecil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daripada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BPS.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Adanya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perbedaan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perspektif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pengertian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 harus didudukkan pada porsi 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sebenarnya.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Hal ini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sangat terkait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intervensi yang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 dilakukan pemerintah dalam usaha pengurangan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Kementerian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PUPR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mengurangi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jumlah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penduduk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tinggal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layak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huni,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mengurangi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penduduk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tinggal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sewa,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bukan pula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meningkatkan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penduduk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agar mempunyai rumah sendiri atau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program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kepemilikan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rumah.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Intervensi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pemerintah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lebih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terfokus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usaha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meningkatkan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penduduk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agar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tinggal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layak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huni.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Faktor</a:t>
            </a:r>
            <a:r>
              <a:rPr dirty="0" sz="1000" spc="-5">
                <a:solidFill>
                  <a:srgbClr val="231F20"/>
                </a:solidFill>
                <a:latin typeface="Cambria Math"/>
                <a:cs typeface="Cambria Math"/>
              </a:rPr>
              <a:t>-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faktor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memengaruhi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angka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jumlah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tangga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(RT)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mencerminkan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jumlah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kebutuhan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rakyat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jumlah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disediakan/dibangun.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Jumlah rumah tangga setiap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 akan mengalami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pertumbuhan. Melalui data 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tersedi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pertumbuhan</a:t>
            </a:r>
            <a:r>
              <a:rPr dirty="0" sz="1000" spc="-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tangg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</a:t>
            </a:r>
            <a:r>
              <a:rPr dirty="0" sz="1000" spc="-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diproyeksikan  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beberapa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depan.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Sementara,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jumlah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tersedia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sangat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dipengaruhi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kebijakan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pemerintah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bidang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pembangunan,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sangat menentukan seberapa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banyak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dibangun, baik oleh pemerintah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maupun sektor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swasta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(pengembang).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Apabila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intervensi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pemerintah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melalui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kebijakan bidang perumahan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maupun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langsung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membangun</a:t>
            </a:r>
            <a:r>
              <a:rPr dirty="0" sz="1000" spc="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 spc="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 spc="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</a:t>
            </a:r>
            <a:r>
              <a:rPr dirty="0" sz="1000" spc="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mengimbangi</a:t>
            </a:r>
            <a:r>
              <a:rPr dirty="0" sz="1000" spc="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laju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06022" y="962614"/>
            <a:ext cx="563245" cy="299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800" spc="-305">
                <a:solidFill>
                  <a:srgbClr val="E95539"/>
                </a:solidFill>
                <a:latin typeface="Trebuchet MS"/>
                <a:cs typeface="Trebuchet MS"/>
              </a:rPr>
              <a:t>Catatan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974813" y="945299"/>
            <a:ext cx="408940" cy="258445"/>
          </a:xfrm>
          <a:custGeom>
            <a:avLst/>
            <a:gdLst/>
            <a:ahLst/>
            <a:cxnLst/>
            <a:rect l="l" t="t" r="r" b="b"/>
            <a:pathLst>
              <a:path w="408940" h="258444">
                <a:moveTo>
                  <a:pt x="408546" y="69430"/>
                </a:moveTo>
                <a:lnTo>
                  <a:pt x="277748" y="0"/>
                </a:lnTo>
                <a:lnTo>
                  <a:pt x="0" y="96875"/>
                </a:lnTo>
                <a:lnTo>
                  <a:pt x="71056" y="96875"/>
                </a:lnTo>
                <a:lnTo>
                  <a:pt x="69443" y="258356"/>
                </a:lnTo>
              </a:path>
            </a:pathLst>
          </a:custGeom>
          <a:ln w="17094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971999" y="1596034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971999" y="1799183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971999" y="2002332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71999" y="2205481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971999" y="2408631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971999" y="2611780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971999" y="2814929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971999" y="3018078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971999" y="3221227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971999" y="3424377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971999" y="3627526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971999" y="3830675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971999" y="4033825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971999" y="4236974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971999" y="4440123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971999" y="4643272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71999" y="4846421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971999" y="5049570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71999" y="5252720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971999" y="5455869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971999" y="5659018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971999" y="5862167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971999" y="6065316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971999" y="6268466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971999" y="6471615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971999" y="6674764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971999" y="6877913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971999" y="7081063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971999" y="7284211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06022" y="998613"/>
            <a:ext cx="563245" cy="299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800" spc="-305">
                <a:solidFill>
                  <a:srgbClr val="E95539"/>
                </a:solidFill>
                <a:latin typeface="Trebuchet MS"/>
                <a:cs typeface="Trebuchet MS"/>
              </a:rPr>
              <a:t>Catatan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971999" y="1632033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971999" y="1835183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971999" y="2038331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971999" y="2241481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71999" y="2444630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971999" y="2647779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971999" y="2850928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971999" y="3054078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971999" y="3257227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971999" y="3460376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971999" y="3663525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971999" y="3866675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971999" y="4069824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971999" y="4272973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971999" y="4476122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971999" y="4679272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971999" y="4882421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71999" y="5085570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971999" y="5288719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71999" y="5491868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971999" y="5695017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971999" y="5898167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971999" y="6101316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971999" y="6304465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971999" y="6507614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971999" y="6710764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971999" y="6913912"/>
            <a:ext cx="3815079" cy="0"/>
          </a:xfrm>
          <a:custGeom>
            <a:avLst/>
            <a:gdLst/>
            <a:ahLst/>
            <a:cxnLst/>
            <a:rect l="l" t="t" r="r" b="b"/>
            <a:pathLst>
              <a:path w="3815079" h="0">
                <a:moveTo>
                  <a:pt x="0" y="0"/>
                </a:moveTo>
                <a:lnTo>
                  <a:pt x="3814694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971999" y="7117062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971999" y="7320211"/>
            <a:ext cx="3813810" cy="0"/>
          </a:xfrm>
          <a:custGeom>
            <a:avLst/>
            <a:gdLst/>
            <a:ahLst/>
            <a:cxnLst/>
            <a:rect l="l" t="t" r="r" b="b"/>
            <a:pathLst>
              <a:path w="3813810" h="0">
                <a:moveTo>
                  <a:pt x="0" y="0"/>
                </a:moveTo>
                <a:lnTo>
                  <a:pt x="3813413" y="0"/>
                </a:lnTo>
              </a:path>
            </a:pathLst>
          </a:custGeom>
          <a:ln w="7620">
            <a:solidFill>
              <a:srgbClr val="E85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974813" y="981303"/>
            <a:ext cx="408940" cy="258445"/>
          </a:xfrm>
          <a:custGeom>
            <a:avLst/>
            <a:gdLst/>
            <a:ahLst/>
            <a:cxnLst/>
            <a:rect l="l" t="t" r="r" b="b"/>
            <a:pathLst>
              <a:path w="408940" h="258444">
                <a:moveTo>
                  <a:pt x="408546" y="69430"/>
                </a:moveTo>
                <a:lnTo>
                  <a:pt x="277748" y="0"/>
                </a:lnTo>
                <a:lnTo>
                  <a:pt x="0" y="96875"/>
                </a:lnTo>
                <a:lnTo>
                  <a:pt x="71056" y="96875"/>
                </a:lnTo>
                <a:lnTo>
                  <a:pt x="69443" y="258356"/>
                </a:lnTo>
              </a:path>
            </a:pathLst>
          </a:custGeom>
          <a:ln w="17094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092515"/>
            <a:ext cx="5760085" cy="4167504"/>
            <a:chOff x="0" y="2092515"/>
            <a:chExt cx="5760085" cy="416750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92515"/>
              <a:ext cx="3103245" cy="250405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7695" y="2092515"/>
              <a:ext cx="2662262" cy="29204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591024"/>
              <a:ext cx="3103245" cy="166844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97695" y="5007444"/>
              <a:ext cx="2662262" cy="12520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22919" y="7653300"/>
            <a:ext cx="1384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4">
                <a:solidFill>
                  <a:srgbClr val="E95539"/>
                </a:solidFill>
                <a:latin typeface="Tahoma"/>
                <a:cs typeface="Tahoma"/>
              </a:rPr>
              <a:t>4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391298" y="865972"/>
            <a:ext cx="3411220" cy="63588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350">
              <a:lnSpc>
                <a:spcPct val="1417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pertumbuhan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tangga, angka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makin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bertambah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setiap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tahunnya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(Kemenkeu,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2015).</a:t>
            </a:r>
            <a:endParaRPr sz="1000">
              <a:latin typeface="Open Sans"/>
              <a:cs typeface="Open Sans"/>
            </a:endParaRPr>
          </a:p>
          <a:p>
            <a:pPr algn="just" marL="12700" marR="5080" indent="431800">
              <a:lnSpc>
                <a:spcPct val="1417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Definisi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sederhan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backlo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g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gap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kebutuhan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jumlah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ada.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Pokok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permasalahan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 bukan hanya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kuantitas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jumlah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terbangun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,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tetap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1000" spc="-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lebih  kepada jumlah kebutuhan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layak,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terutama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bagi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masyarakat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berpenghasilan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rendah.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Berdasarkan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data Badan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Pusat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Statistik (BPS),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angka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mencapai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13,6 juta unit di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seluruh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Indonesia (Badan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Pusat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Statistik,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2016). Seperti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dinyatakan di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bahwa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terdapat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perbedaan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data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jumlah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menurut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BPS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Kementerian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PUPR.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Perbedaan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menimbulkan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kecenderungan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angka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 Kementerian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PUPR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lebih kecil daripada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BPS. BPS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mengabaikan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proses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bermukim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MBR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(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Housing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Career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),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yaitu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perpindahan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MBR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mencari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ataupun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mengembangkan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rumahnya,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mana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perpindahannya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 mengarah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kepada kualitas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lebih baik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mengikuti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kondisi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ekonomi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mereka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makin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lama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makin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membaik.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Terdapat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3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(tiga)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tahapan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dalam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perpindahan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umumnya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terjadi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MBR,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yakni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parental</a:t>
            </a:r>
            <a:r>
              <a:rPr dirty="0" sz="1000" spc="-2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housing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, 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temporary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housing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permanent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housing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Siklus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Housing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Career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diawali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tinggal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bersama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orang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tua,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kemudian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menyewa/kontrak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(terjadi 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masa sekolah/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kuliah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sampai menikah),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hingga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akhirnya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membeli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sendiri.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Berdasarkan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Tabel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Backlog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2010-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2014,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jumlah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berdasarkan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perspektif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memiliki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lebih</a:t>
            </a:r>
            <a:r>
              <a:rPr dirty="0" sz="1000" spc="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besar</a:t>
            </a:r>
            <a:r>
              <a:rPr dirty="0" sz="1000" spc="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dibandingkan</a:t>
            </a:r>
            <a:r>
              <a:rPr dirty="0" sz="1000" spc="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jumlah</a:t>
            </a:r>
            <a:r>
              <a:rPr dirty="0" sz="1000" spc="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6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berdasarkan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95095" y="7653300"/>
            <a:ext cx="1460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45">
                <a:solidFill>
                  <a:srgbClr val="E95539"/>
                </a:solidFill>
                <a:latin typeface="Tahoma"/>
                <a:cs typeface="Tahoma"/>
              </a:rPr>
              <a:t>5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757718" y="7728801"/>
            <a:ext cx="18478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01</a:t>
            </a:r>
            <a:r>
              <a:rPr dirty="0" sz="1200" spc="-80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Upaya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Percepatan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Pembangunan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175273" y="865972"/>
            <a:ext cx="3627754" cy="6501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8600" marR="5715">
              <a:lnSpc>
                <a:spcPct val="1417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perspektif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menghuni.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disebabkan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backlog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berdasarkan perspektif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memiliki tidak mengakomodasi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jumlah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kontrak/sewa yang digunakan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masyarakat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menengah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bawah.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2014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jumlah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backlog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berdasarkan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perspektif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menghuni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sebesar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7,8   juta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unit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kata lain, jika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 angka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perhitungan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BPS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bahwa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rata</a:t>
            </a:r>
            <a:r>
              <a:rPr dirty="0" sz="1000" spc="-5">
                <a:solidFill>
                  <a:srgbClr val="231F20"/>
                </a:solidFill>
                <a:latin typeface="Cambria Math"/>
                <a:cs typeface="Cambria Math"/>
              </a:rPr>
              <a:t>-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rata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banyaknya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anggota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dalam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 rumah tangga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2014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sebesar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3,90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sehingga terdapat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31,4 juta penduduk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masih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menempati rumah tidak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layak huni. Dari jumlah 31,4 juta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penduduk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 termasuk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dalamnya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MBR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kategori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miskin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memiliki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penghasilan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cukup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mengakses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hunian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layak.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5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b.</a:t>
            </a:r>
            <a:r>
              <a:rPr dirty="0" sz="1000" spc="49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Arial"/>
                <a:cs typeface="Arial"/>
              </a:rPr>
              <a:t>Rumah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Layak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5" b="1">
                <a:solidFill>
                  <a:srgbClr val="231F20"/>
                </a:solidFill>
                <a:latin typeface="Arial"/>
                <a:cs typeface="Arial"/>
              </a:rPr>
              <a:t>Huni</a:t>
            </a:r>
            <a:endParaRPr sz="1000">
              <a:latin typeface="Arial"/>
              <a:cs typeface="Arial"/>
            </a:endParaRPr>
          </a:p>
          <a:p>
            <a:pPr algn="just" marL="227965" marR="5080" indent="431800">
              <a:lnSpc>
                <a:spcPct val="141700"/>
              </a:lnSpc>
              <a:spcBef>
                <a:spcPts val="57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Hunian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merupakan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kebutuhan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dasar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manusia.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Semua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orang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berhak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menempati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hunian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layak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terjangkau 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(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shelter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for </a:t>
            </a:r>
            <a:r>
              <a:rPr dirty="0" sz="1000" i="1">
                <a:solidFill>
                  <a:srgbClr val="231F20"/>
                </a:solidFill>
                <a:latin typeface="Open Sans"/>
                <a:cs typeface="Open Sans"/>
              </a:rPr>
              <a:t>all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)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sebagaimana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dinyatakan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Agenda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Habitat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(Deklarasi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Istanbul)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juga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disepakati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Indonesia.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Agenda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21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Rio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Janeiro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1992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Konferensi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Tingkat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Tinggi/KTT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Bumi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1992 pembangunan permukiman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berkelanjutan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diartikan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upaya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berkelanjutan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memperbaiki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kondisi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sosial,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ekonomi,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kualitas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lingkungan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tempat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hidup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bekerja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semua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orang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(Supriyatna,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2007).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karena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itu,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perlu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mempersiapkan tempat tinggal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layak bagi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semua,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memperbaiki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cara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mengelola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lingkungan,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mengatur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penggunaan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tanah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permukiman,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meningkatkan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saran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prasarana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lingkungan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permukiman,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menjamin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13647" y="7653300"/>
            <a:ext cx="15684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60">
                <a:solidFill>
                  <a:srgbClr val="E95539"/>
                </a:solidFill>
                <a:latin typeface="Tahoma"/>
                <a:cs typeface="Tahoma"/>
              </a:rPr>
              <a:t>6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391300" y="865972"/>
            <a:ext cx="3411854" cy="6538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417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ketersediaan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transportasi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energi,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juga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perlu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mengembangkan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industri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mendukung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pembangunan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serta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pemeliharaan permukiman. Suatu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layak huni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sehat menurut Undang-Undang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No. 1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2011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tentang Perumahan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Permukiman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harus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memiliki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syarat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(Pusperkim,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2017),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antara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lain:</a:t>
            </a:r>
            <a:endParaRPr sz="1000">
              <a:latin typeface="Open Sans"/>
              <a:cs typeface="Open Sans"/>
            </a:endParaRPr>
          </a:p>
          <a:p>
            <a:pPr algn="just" marL="228600" marR="50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Memenuhi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kebutuhan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fisiologis,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lain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pencahayaan,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penghawaan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(ventilasi),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gerak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cukup,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terhindar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dari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kebisingan/suara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mengganggu.</a:t>
            </a:r>
            <a:endParaRPr sz="1000">
              <a:latin typeface="Open Sans"/>
              <a:cs typeface="Open Sans"/>
            </a:endParaRPr>
          </a:p>
          <a:p>
            <a:pPr algn="just" marL="228600" marR="5715" indent="-216535">
              <a:lnSpc>
                <a:spcPct val="1417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Memenuhi kebutuhan psikologis,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lain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cukup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aman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nyaman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bagi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masing-masing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penghuni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privasi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cukup,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komunikasi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sehat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antaranggota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keluarga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penghuni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lingkungan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tempat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tinggal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memiliki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tingkat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ekonomi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relatif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sama.</a:t>
            </a:r>
            <a:endParaRPr sz="1000">
              <a:latin typeface="Open Sans"/>
              <a:cs typeface="Open Sans"/>
            </a:endParaRPr>
          </a:p>
          <a:p>
            <a:pPr algn="just" marL="228600" marR="5080" indent="-216535">
              <a:lnSpc>
                <a:spcPct val="1417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Memenuhi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persyaratan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pencegahan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penularan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penyakit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antarpenghuni 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penyediaan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air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bersih, pengelolaan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tinja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air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limbah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tangga,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bebas vector penyakit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tikus,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kepadatan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hunian</a:t>
            </a:r>
            <a:r>
              <a:rPr dirty="0" sz="1000" spc="2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berlebihan,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cukup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sinar</a:t>
            </a:r>
            <a:r>
              <a:rPr dirty="0" sz="1000" spc="5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matahari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pagi,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terlindungnya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makanan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minuman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dari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pencemaran.</a:t>
            </a:r>
            <a:endParaRPr sz="1000">
              <a:latin typeface="Open Sans"/>
              <a:cs typeface="Open Sans"/>
            </a:endParaRPr>
          </a:p>
          <a:p>
            <a:pPr algn="just" marL="228600" marR="5080" indent="-216535">
              <a:lnSpc>
                <a:spcPct val="1417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Memenuhi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persyaratan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pencegahan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terjadinya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kecelakaan,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baik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timbul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karena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keadaan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luar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maupun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rumah. Termasuk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 persyaratan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ini,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lain bangunan yang kokoh,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terhindar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kebakaran,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menyebabkan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keracunan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gas,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terlindung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 kecelakaan lalu lintas, dan lain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sebagainya.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97000" y="7653300"/>
            <a:ext cx="14224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75">
                <a:solidFill>
                  <a:srgbClr val="E95539"/>
                </a:solidFill>
                <a:latin typeface="Tahoma"/>
                <a:cs typeface="Tahoma"/>
              </a:rPr>
              <a:t>7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757718" y="7728801"/>
            <a:ext cx="18478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01</a:t>
            </a:r>
            <a:r>
              <a:rPr dirty="0" sz="1200" spc="-80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Upaya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Percepatan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Pembangunan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391245" y="865972"/>
            <a:ext cx="3411854" cy="6718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523875">
              <a:lnSpc>
                <a:spcPct val="141700"/>
              </a:lnSpc>
              <a:spcBef>
                <a:spcPts val="100"/>
              </a:spcBef>
            </a:pP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Permenpera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Nomor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22/Permen/M/2008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tentang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Standar 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Pelayanan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Minimal  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Bidang  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Perumahan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Rakyat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Daerah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Provinsi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Daerah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Kabupaten/Kota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menyebutkan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pengertian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Layak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Huni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memenuhi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persyaratan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keselamatan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kecukupan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minimum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luas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serta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kesehatan penghuninya. Agar persyaratan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layak huni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 terpenuhi, terdapat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kriteria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persyaratan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teknis sebagai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berikut:</a:t>
            </a:r>
            <a:endParaRPr sz="1000">
              <a:latin typeface="Open Sans"/>
              <a:cs typeface="Open Sans"/>
            </a:endParaRPr>
          </a:p>
          <a:p>
            <a:pPr algn="just" marL="12700">
              <a:lnSpc>
                <a:spcPct val="100000"/>
              </a:lnSpc>
              <a:spcBef>
                <a:spcPts val="7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1)</a:t>
            </a:r>
            <a:r>
              <a:rPr dirty="0" sz="1000" spc="2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Kriteria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a)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Memenuhi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persyaratan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keselamatan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bangunan,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meliputi:</a:t>
            </a:r>
            <a:endParaRPr sz="1000">
              <a:latin typeface="Open Sans"/>
              <a:cs typeface="Open Sans"/>
            </a:endParaRPr>
          </a:p>
          <a:p>
            <a:pPr marL="444500">
              <a:lnSpc>
                <a:spcPct val="100000"/>
              </a:lnSpc>
              <a:spcBef>
                <a:spcPts val="500"/>
              </a:spcBef>
              <a:tabLst>
                <a:tab pos="660400" algn="l"/>
              </a:tabLst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•	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bawah/fondasi;</a:t>
            </a:r>
            <a:endParaRPr sz="1000">
              <a:latin typeface="Open Sans"/>
              <a:cs typeface="Open Sans"/>
            </a:endParaRPr>
          </a:p>
          <a:p>
            <a:pPr marL="444500">
              <a:lnSpc>
                <a:spcPct val="100000"/>
              </a:lnSpc>
              <a:spcBef>
                <a:spcPts val="500"/>
              </a:spcBef>
              <a:tabLst>
                <a:tab pos="660400" algn="l"/>
              </a:tabLst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•	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tengah/kolom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balok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(Beam);</a:t>
            </a:r>
            <a:endParaRPr sz="1000">
              <a:latin typeface="Open Sans"/>
              <a:cs typeface="Open Sans"/>
            </a:endParaRPr>
          </a:p>
          <a:p>
            <a:pPr marL="444500">
              <a:lnSpc>
                <a:spcPct val="100000"/>
              </a:lnSpc>
              <a:spcBef>
                <a:spcPts val="500"/>
              </a:spcBef>
              <a:tabLst>
                <a:tab pos="660400" algn="l"/>
              </a:tabLst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•	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atas.</a:t>
            </a:r>
            <a:endParaRPr sz="1000">
              <a:latin typeface="Open Sans"/>
              <a:cs typeface="Open Sans"/>
            </a:endParaRPr>
          </a:p>
          <a:p>
            <a:pPr marL="444500" marR="5715" indent="-216535">
              <a:lnSpc>
                <a:spcPct val="1417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b)</a:t>
            </a:r>
            <a:r>
              <a:rPr dirty="0" sz="1000" spc="2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Menjamin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kesehatan,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meliputi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pencahayaan,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sirkulasi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udara, dan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sanitasi.</a:t>
            </a:r>
            <a:endParaRPr sz="1000">
              <a:latin typeface="Open Sans"/>
              <a:cs typeface="Open Sans"/>
            </a:endParaRPr>
          </a:p>
          <a:p>
            <a:pPr marL="444500" marR="6350" indent="-216535">
              <a:lnSpc>
                <a:spcPct val="1417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c)</a:t>
            </a:r>
            <a:r>
              <a:rPr dirty="0" sz="1000" spc="1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Memenuhi</a:t>
            </a:r>
            <a:r>
              <a:rPr dirty="0" sz="1000" spc="1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kecukupan</a:t>
            </a:r>
            <a:r>
              <a:rPr dirty="0" sz="1000" spc="1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luas</a:t>
            </a:r>
            <a:r>
              <a:rPr dirty="0" sz="1000" spc="1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minimum</a:t>
            </a:r>
            <a:r>
              <a:rPr dirty="0" sz="1000" spc="2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7,2</a:t>
            </a:r>
            <a:r>
              <a:rPr dirty="0" sz="1000" spc="1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m²/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orang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sampai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12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m²/orang.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2)</a:t>
            </a:r>
            <a:r>
              <a:rPr dirty="0" sz="1000" spc="509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Persyaratan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Teknis</a:t>
            </a:r>
            <a:endParaRPr sz="1000">
              <a:latin typeface="Open Sans"/>
              <a:cs typeface="Open Sans"/>
            </a:endParaRPr>
          </a:p>
          <a:p>
            <a:pPr algn="just" marL="228600">
              <a:lnSpc>
                <a:spcPct val="100000"/>
              </a:lnSpc>
              <a:spcBef>
                <a:spcPts val="7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a)</a:t>
            </a:r>
            <a:r>
              <a:rPr dirty="0" sz="1000" spc="5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Faktor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Keselamatan/Keamanan</a:t>
            </a:r>
            <a:endParaRPr sz="1000">
              <a:latin typeface="Open Sans"/>
              <a:cs typeface="Open Sans"/>
            </a:endParaRPr>
          </a:p>
          <a:p>
            <a:pPr algn="just" marL="444500" marR="5080" indent="215900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dapat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memberikan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rasa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aman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bagi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penghuni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lingkungan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sekitar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Struktur bangunan harus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kondisi lahan/tanah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tempat 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itu dibangun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sehingga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bangunan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mampu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menahan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mati maupun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beban hidup 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dalamnya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serta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beban yang ditimbulkan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 kondisi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alam tertentu, seperti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gempa,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angin,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banjir.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15552" y="7653300"/>
            <a:ext cx="1530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0">
                <a:solidFill>
                  <a:srgbClr val="E95539"/>
                </a:solidFill>
                <a:latin typeface="Tahoma"/>
                <a:cs typeface="Tahoma"/>
              </a:rPr>
              <a:t>8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607299" y="929472"/>
            <a:ext cx="3195955" cy="5323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b)</a:t>
            </a:r>
            <a:r>
              <a:rPr dirty="0" sz="1000" spc="4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Faktor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Kesehatan</a:t>
            </a:r>
            <a:endParaRPr sz="1000">
              <a:latin typeface="Open Sans"/>
              <a:cs typeface="Open Sans"/>
            </a:endParaRPr>
          </a:p>
          <a:p>
            <a:pPr algn="just" marL="228600" marR="5080" indent="215900">
              <a:lnSpc>
                <a:spcPct val="1417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Selain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mampu memberikan rasa aman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bagi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penghuninya,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layak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huni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juga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memenuhi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standar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kesehatan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seperti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sistem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penghawaan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pencahayaan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alami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optimal,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sanitasi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baik,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serta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penggunaan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material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bangunan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mengganggu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kesehatan penghuni dan berdampak buruk bagi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lingkungannya.</a:t>
            </a:r>
            <a:endParaRPr sz="1000">
              <a:latin typeface="Open Sans"/>
              <a:cs typeface="Open Sans"/>
            </a:endParaRPr>
          </a:p>
          <a:p>
            <a:pPr algn="just" marL="12700">
              <a:lnSpc>
                <a:spcPct val="100000"/>
              </a:lnSpc>
              <a:spcBef>
                <a:spcPts val="107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c)</a:t>
            </a:r>
            <a:r>
              <a:rPr dirty="0" sz="1000" spc="6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Faktor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Kenyamanan</a:t>
            </a:r>
            <a:endParaRPr sz="1000">
              <a:latin typeface="Open Sans"/>
              <a:cs typeface="Open Sans"/>
            </a:endParaRPr>
          </a:p>
          <a:p>
            <a:pPr algn="just" marL="228600" marR="5080" indent="215900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mampu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memberikan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kenyamanan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bagi penghuninya. Kenyamanan yang dimaksud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meliputi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banyak hal,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seperti: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4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•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Kenyamanan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sirkulasi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gerak: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berkaitan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pengorganisasian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hubungan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antarruangan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rumah.</a:t>
            </a:r>
            <a:endParaRPr sz="1000">
              <a:latin typeface="Open Sans"/>
              <a:cs typeface="Open Sans"/>
            </a:endParaRPr>
          </a:p>
          <a:p>
            <a:pPr algn="just" marL="444500" marR="5715" indent="-216535">
              <a:lnSpc>
                <a:spcPct val="1417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•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Kenyamanan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suhu: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dapat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dijadikan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tempat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berlindung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cuaca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panas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hari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serta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udara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dingin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ketika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malam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hari.</a:t>
            </a:r>
            <a:endParaRPr sz="1000">
              <a:latin typeface="Open Sans"/>
              <a:cs typeface="Open Sans"/>
            </a:endParaRPr>
          </a:p>
          <a:p>
            <a:pPr algn="just" marL="444500" marR="5715" indent="-216535">
              <a:lnSpc>
                <a:spcPct val="1417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•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Kenyamanan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pandangan: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privasi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penghuni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melakukan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aktivitas tertentu tanpa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khawatir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terlihat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luar.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89634" y="7653300"/>
            <a:ext cx="15684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60">
                <a:solidFill>
                  <a:srgbClr val="E95539"/>
                </a:solidFill>
                <a:latin typeface="Tahoma"/>
                <a:cs typeface="Tahoma"/>
              </a:rPr>
              <a:t>9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757718" y="7728801"/>
            <a:ext cx="18478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01</a:t>
            </a:r>
            <a:r>
              <a:rPr dirty="0" sz="1200" spc="-80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Upaya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Percepatan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Pembangunan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59299" y="929472"/>
            <a:ext cx="3844290" cy="6287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2.</a:t>
            </a:r>
            <a:r>
              <a:rPr dirty="0" sz="1000" spc="46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Kendala</a:t>
            </a:r>
            <a:r>
              <a:rPr dirty="0" sz="1000" spc="-8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Pembangunan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5" b="1">
                <a:solidFill>
                  <a:srgbClr val="231F20"/>
                </a:solidFill>
                <a:latin typeface="Lucida Sans"/>
                <a:cs typeface="Lucida Sans"/>
              </a:rPr>
              <a:t>Rumah</a:t>
            </a:r>
            <a:r>
              <a:rPr dirty="0" sz="1000" spc="-8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Konvensional</a:t>
            </a:r>
            <a:endParaRPr sz="1000">
              <a:latin typeface="Lucida Sans"/>
              <a:cs typeface="Lucida Sans"/>
            </a:endParaRPr>
          </a:p>
          <a:p>
            <a:pPr algn="just" marL="227965" marR="6350" indent="431800">
              <a:lnSpc>
                <a:spcPct val="1333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Kebutuhan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atas tempat tinggal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(rumah) yang layak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huni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merupakan salah satu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kebutuhan pokok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tiap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keluarga.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juga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sejalan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dinyatakannya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kebutuhan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bidang perumahan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bagian dari hak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asasi manusia,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baik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menurut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Deklarasi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Universal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Hak</a:t>
            </a:r>
            <a:r>
              <a:rPr dirty="0" sz="1000">
                <a:solidFill>
                  <a:srgbClr val="231F20"/>
                </a:solidFill>
                <a:latin typeface="Cambria Math"/>
                <a:cs typeface="Cambria Math"/>
              </a:rPr>
              <a:t>-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Asasi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Manusia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(DUHAM),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diumumkan</a:t>
            </a:r>
            <a:r>
              <a:rPr dirty="0" sz="1000" spc="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Majelis</a:t>
            </a:r>
            <a:r>
              <a:rPr dirty="0" sz="1000" spc="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Umum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PBB</a:t>
            </a:r>
            <a:r>
              <a:rPr dirty="0" sz="1000" spc="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tanggal</a:t>
            </a:r>
            <a:endParaRPr sz="1000">
              <a:latin typeface="Open Sans"/>
              <a:cs typeface="Open Sans"/>
            </a:endParaRPr>
          </a:p>
          <a:p>
            <a:pPr algn="just" marL="227965">
              <a:lnSpc>
                <a:spcPct val="100000"/>
              </a:lnSpc>
              <a:spcBef>
                <a:spcPts val="4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10</a:t>
            </a:r>
            <a:r>
              <a:rPr dirty="0" sz="1000" spc="2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Desember</a:t>
            </a:r>
            <a:r>
              <a:rPr dirty="0" sz="1000" spc="2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1948</a:t>
            </a:r>
            <a:r>
              <a:rPr dirty="0" sz="1000" spc="2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melalui</a:t>
            </a:r>
            <a:r>
              <a:rPr dirty="0" sz="1000" spc="2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Resolusi</a:t>
            </a:r>
            <a:r>
              <a:rPr dirty="0" sz="1000" spc="2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217</a:t>
            </a:r>
            <a:r>
              <a:rPr dirty="0" sz="1000" spc="2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A,</a:t>
            </a:r>
            <a:r>
              <a:rPr dirty="0" sz="1000" spc="2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Pasal</a:t>
            </a:r>
            <a:r>
              <a:rPr dirty="0" sz="1000" spc="2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25</a:t>
            </a:r>
            <a:r>
              <a:rPr dirty="0" sz="1000" spc="2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Ayat</a:t>
            </a:r>
            <a:endParaRPr sz="1000">
              <a:latin typeface="Open Sans"/>
              <a:cs typeface="Open Sans"/>
            </a:endParaRPr>
          </a:p>
          <a:p>
            <a:pPr algn="just" marL="227965" marR="5715">
              <a:lnSpc>
                <a:spcPct val="1333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(1)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Undang-Undang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Dasar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1945,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maupun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Undang</a:t>
            </a:r>
            <a:r>
              <a:rPr dirty="0" sz="1000" spc="-5">
                <a:solidFill>
                  <a:srgbClr val="231F20"/>
                </a:solidFill>
                <a:latin typeface="Cambria Math"/>
                <a:cs typeface="Cambria Math"/>
              </a:rPr>
              <a:t>-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Undang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Nomor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39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1999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tentang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Hak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Asasi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Manusia.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sisi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lain,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semua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warga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negara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mampu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memenuhi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kebutuhannya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atas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mandiri.</a:t>
            </a:r>
            <a:endParaRPr sz="1000">
              <a:latin typeface="Open Sans"/>
              <a:cs typeface="Open Sans"/>
            </a:endParaRPr>
          </a:p>
          <a:p>
            <a:pPr algn="just" marL="227965" marR="5080" indent="431800">
              <a:lnSpc>
                <a:spcPct val="133300"/>
              </a:lnSpc>
              <a:spcBef>
                <a:spcPts val="57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tetapi, meningkatnya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kebutuhan pembangunan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diimbangi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proses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pembangunan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itu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sendiri. Jumlah tenaga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kerja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ahli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pekerja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terbatas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menjadi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kendala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sehingga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pengadaan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dapat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permintaan.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sisi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lain,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kekhawatiran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kerusakan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lingkungan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akibat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konsumsi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bersumber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sumber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daya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alam)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sangat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tinggi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memenuhi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pembangunan perumahan beserta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infrastrukturnya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berbanding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terbalik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kemampuan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sumber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daya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memulihkan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kembali. Artinya, bila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target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penyediaan perumahan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terpenuhi, 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berdampak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 kerusakan lingkungan,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akhirnya 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berdampak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kestabilan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kehidupan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manusia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(masyarakat).</a:t>
            </a:r>
            <a:endParaRPr sz="1000">
              <a:latin typeface="Open Sans"/>
              <a:cs typeface="Open Sans"/>
            </a:endParaRPr>
          </a:p>
          <a:p>
            <a:pPr algn="just" marL="227965" marR="5715" indent="431800">
              <a:lnSpc>
                <a:spcPct val="1333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Menurut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Yaya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Supriyatna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(2007),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konvensional</a:t>
            </a:r>
            <a:r>
              <a:rPr dirty="0" sz="1000" spc="-1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1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</a:t>
            </a:r>
            <a:r>
              <a:rPr dirty="0" sz="1000" spc="9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1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suda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1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bias</a:t>
            </a:r>
            <a:r>
              <a:rPr dirty="0" sz="1000" spc="85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dilaksanakan 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sudah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banyak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tersedia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pihak penyedia jasa konstruksi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mampu merencanakan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melaksanakannya. Proses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jika</a:t>
            </a:r>
            <a:r>
              <a:rPr dirty="0" sz="1000" spc="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</a:t>
            </a:r>
            <a:r>
              <a:rPr dirty="0" sz="1000" spc="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 spc="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tinggal</a:t>
            </a:r>
            <a:r>
              <a:rPr dirty="0" sz="1000" spc="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</a:t>
            </a:r>
            <a:r>
              <a:rPr dirty="0" sz="1000" spc="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konvensional</a:t>
            </a:r>
            <a:r>
              <a:rPr dirty="0" sz="1000" spc="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</a:t>
            </a:r>
            <a:r>
              <a:rPr dirty="0" sz="1000" spc="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82152" y="7653300"/>
            <a:ext cx="21971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30">
                <a:solidFill>
                  <a:srgbClr val="E95539"/>
                </a:solidFill>
                <a:latin typeface="Tahoma"/>
                <a:cs typeface="Tahoma"/>
              </a:rPr>
              <a:t>10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720001" y="4590694"/>
            <a:ext cx="828040" cy="0"/>
          </a:xfrm>
          <a:custGeom>
            <a:avLst/>
            <a:gdLst/>
            <a:ahLst/>
            <a:cxnLst/>
            <a:rect l="l" t="t" r="r" b="b"/>
            <a:pathLst>
              <a:path w="828040" h="0">
                <a:moveTo>
                  <a:pt x="0" y="0"/>
                </a:moveTo>
                <a:lnTo>
                  <a:pt x="828001" y="0"/>
                </a:lnTo>
              </a:path>
            </a:pathLst>
          </a:custGeom>
          <a:ln w="50800">
            <a:solidFill>
              <a:srgbClr val="DAE7D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959299" y="878672"/>
            <a:ext cx="3844290" cy="64535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7965" marR="5080">
              <a:lnSpc>
                <a:spcPct val="1333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konstruksinya dilaksanakan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on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site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waktu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cukup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lama, yakni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sekitar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± 120 hari (4 bulan).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Lama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waktu ini dikarenakan proses pelaksanaan konstruksi dapat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terhambat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cuaca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 menentu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selanjutnya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berakibat pula pada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idle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time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para pekerja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cukup tinggi.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Selain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itu,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didukung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pula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pendistribusian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alat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material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site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proyek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cukup memakan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waktu.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Jika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lokasi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site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sulit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dijangkau,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menjadi sangat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wajar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apabila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cost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project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dibutuhkan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menjadi sangat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besar. Apalagi,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proses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konvensional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menimbulkan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banyak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buangan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proyek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mengotori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lingkungan.</a:t>
            </a:r>
            <a:endParaRPr sz="1000">
              <a:latin typeface="Open Sans"/>
              <a:cs typeface="Open Sans"/>
            </a:endParaRPr>
          </a:p>
          <a:p>
            <a:pPr algn="just" marL="227965" marR="5080" indent="431800">
              <a:lnSpc>
                <a:spcPct val="133300"/>
              </a:lnSpc>
              <a:spcBef>
                <a:spcPts val="56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Pembangunan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cepat</a:t>
            </a:r>
            <a:r>
              <a:rPr dirty="0" sz="1000" spc="5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instan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sangat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diperlukan dalam program pemerintah, yaitu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pembangunan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sejuta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Dalam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diperlukan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metode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baru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 pengerjaan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tinggal.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15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5" b="1" i="1">
                <a:solidFill>
                  <a:srgbClr val="36966A"/>
                </a:solidFill>
                <a:latin typeface="Arial"/>
                <a:cs typeface="Arial"/>
              </a:rPr>
              <a:t>1.2</a:t>
            </a:r>
            <a:r>
              <a:rPr dirty="0" sz="2000" spc="95" b="1" i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1300" spc="30" b="1">
                <a:solidFill>
                  <a:srgbClr val="231F20"/>
                </a:solidFill>
                <a:latin typeface="Open Sans"/>
                <a:cs typeface="Open Sans"/>
              </a:rPr>
              <a:t>Konsep</a:t>
            </a:r>
            <a:r>
              <a:rPr dirty="0" sz="13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50" b="1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3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65" b="1">
                <a:solidFill>
                  <a:srgbClr val="231F20"/>
                </a:solidFill>
                <a:latin typeface="Open Sans"/>
                <a:cs typeface="Open Sans"/>
              </a:rPr>
              <a:t>Pracetak</a:t>
            </a:r>
            <a:r>
              <a:rPr dirty="0" sz="13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35" b="1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endParaRPr sz="13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1.</a:t>
            </a:r>
            <a:r>
              <a:rPr dirty="0" sz="1000" spc="49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Lucida Sans"/>
                <a:cs typeface="Lucida Sans"/>
              </a:rPr>
              <a:t>Konsep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5" b="1">
                <a:solidFill>
                  <a:srgbClr val="231F20"/>
                </a:solidFill>
                <a:latin typeface="Lucida Sans"/>
                <a:cs typeface="Lucida Sans"/>
              </a:rPr>
              <a:t>Rumah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5" b="1">
                <a:solidFill>
                  <a:srgbClr val="231F20"/>
                </a:solidFill>
                <a:latin typeface="Lucida Sans"/>
                <a:cs typeface="Lucida Sans"/>
              </a:rPr>
              <a:t>Pracetak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Sistem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Modular</a:t>
            </a:r>
            <a:endParaRPr sz="1000">
              <a:latin typeface="Lucida Sans"/>
              <a:cs typeface="Lucida Sans"/>
            </a:endParaRPr>
          </a:p>
          <a:p>
            <a:pPr algn="just" marL="228600" marR="5080" indent="431800">
              <a:lnSpc>
                <a:spcPct val="133300"/>
              </a:lnSpc>
              <a:spcBef>
                <a:spcPts val="56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Penerapan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konstruksi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sukses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dilaksanakan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suatu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tempat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belum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tentu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memberikan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hasil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jika diterapkan di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tempat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lain.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Monitoring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sistematik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perlu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agar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efektivitas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efisiensi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penerapan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dipilih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dievaluasi.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Permasalahan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pemenuhan kebutuhan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seolah-olah sudah terjawab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awal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penerapannya. Akan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tetapi, tanpa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didukung pengaturan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adil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konsisten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 penegakan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aturan tersebut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seluruh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pemangku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kepentingan,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manfaat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hasil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penerapan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menjadi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berkurang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malahan menimbulkan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konflik 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 spc="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perlu</a:t>
            </a:r>
            <a:r>
              <a:rPr dirty="0" sz="1000" spc="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berkepanjangan.</a:t>
            </a:r>
            <a:r>
              <a:rPr dirty="0" sz="1000" spc="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</a:t>
            </a:r>
            <a:r>
              <a:rPr dirty="0" sz="1000" spc="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karena</a:t>
            </a:r>
            <a:r>
              <a:rPr dirty="0" sz="1000" spc="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itu,</a:t>
            </a:r>
            <a:r>
              <a:rPr dirty="0" sz="1000" spc="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pemilihan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96115" y="7653300"/>
            <a:ext cx="14414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630">
                <a:solidFill>
                  <a:srgbClr val="E95539"/>
                </a:solidFill>
                <a:latin typeface="Tahoma"/>
                <a:cs typeface="Tahoma"/>
              </a:rPr>
              <a:t>11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757718" y="7728801"/>
            <a:ext cx="18478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01</a:t>
            </a:r>
            <a:r>
              <a:rPr dirty="0" sz="1200" spc="-80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Upaya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Percepatan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Pembangunan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175299" y="878672"/>
            <a:ext cx="3628390" cy="6515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715">
              <a:lnSpc>
                <a:spcPct val="1333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dalam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penyelenggaraan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didasarkan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nilai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efektivitas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efisiensi.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Efektivitas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lain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mencakup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fungsi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layanan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rencana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akan membebaninya,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dampak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terhadap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lingkungan di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sekitarnya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,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keberlanjutan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pemanfaatan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fungsi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Efisiensi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mencakup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aspek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penggunaan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material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metode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konstruksi,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biaya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termasuk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pra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pasca,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serta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ketepatan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waktu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perencanaan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pelaksanaan.</a:t>
            </a:r>
            <a:endParaRPr sz="1000">
              <a:latin typeface="Open Sans"/>
              <a:cs typeface="Open Sans"/>
            </a:endParaRPr>
          </a:p>
          <a:p>
            <a:pPr algn="just" marL="12700" marR="5080" indent="431800">
              <a:lnSpc>
                <a:spcPct val="1333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Hanya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kondisi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tertentu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pemilihan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dimulai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nilai-nilai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efektivita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siensi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,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tetap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 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faktor lain nonteknis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sehingga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ditetapkan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suatu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tertentu.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Namun demikian, berbagai pilihan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paling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optimal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selalu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tersedia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mendukung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pelaksanaan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suda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ditetapkan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Agar  nilai-nilai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efektif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efisien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tercapai,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pemilihan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melalui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proses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berikut:</a:t>
            </a:r>
            <a:endParaRPr sz="1000">
              <a:latin typeface="Open Sans"/>
              <a:cs typeface="Open Sans"/>
            </a:endParaRPr>
          </a:p>
          <a:p>
            <a:pPr algn="just" marL="228600" marR="5080" indent="-216535">
              <a:lnSpc>
                <a:spcPct val="1417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Setiap penyelenggaraan konstruksi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tentu memiliki tujuan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tertentu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dibangun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berfungsi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tujuan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Perencana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baik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mampu mengidentifikasi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fungsi-fungsi konstruksi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diharapkan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 pemilik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proyek.</a:t>
            </a:r>
            <a:endParaRPr sz="1000">
              <a:latin typeface="Open Sans"/>
              <a:cs typeface="Open Sans"/>
            </a:endParaRPr>
          </a:p>
          <a:p>
            <a:pPr algn="just" marL="228600" marR="50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Selanjutnya berdasarkan pemahaman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fungsi-fungsi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konstruksi, jenis dan besaran beban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dipikul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diidentifikasi.</a:t>
            </a:r>
            <a:endParaRPr sz="1000">
              <a:latin typeface="Open Sans"/>
              <a:cs typeface="Open Sans"/>
            </a:endParaRPr>
          </a:p>
          <a:p>
            <a:pPr algn="just" marL="228600" marR="5715" indent="-216535">
              <a:lnSpc>
                <a:spcPct val="1417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Sebelum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melakukan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pemilihan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perlu dilakukan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proses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identifikasi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kondisi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tanah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 lingkungan.</a:t>
            </a:r>
            <a:endParaRPr sz="1000">
              <a:latin typeface="Open Sans"/>
              <a:cs typeface="Open Sans"/>
            </a:endParaRPr>
          </a:p>
          <a:p>
            <a:pPr algn="just" marL="228600" marR="50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Kemudian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pemilihan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teknologinya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mencakup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pemilihan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konstruksi,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pemilihan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material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pemilihan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sistem</a:t>
            </a:r>
            <a:r>
              <a:rPr dirty="0" sz="1000" spc="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fondasi,</a:t>
            </a:r>
            <a:r>
              <a:rPr dirty="0" sz="1000" spc="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pemilihan</a:t>
            </a:r>
            <a:r>
              <a:rPr dirty="0" sz="1000" spc="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metode</a:t>
            </a:r>
            <a:r>
              <a:rPr dirty="0" sz="1000" spc="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konstruksi,</a:t>
            </a:r>
            <a:r>
              <a:rPr dirty="0" sz="1000" spc="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pemilihan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89392" y="7653300"/>
            <a:ext cx="20574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85">
                <a:solidFill>
                  <a:srgbClr val="E95539"/>
                </a:solidFill>
                <a:latin typeface="Tahoma"/>
                <a:cs typeface="Tahoma"/>
              </a:rPr>
              <a:t>12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175273" y="929472"/>
            <a:ext cx="3627754" cy="64179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86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siste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modeling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,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sert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manajeme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proyek.</a:t>
            </a:r>
            <a:endParaRPr sz="1000">
              <a:latin typeface="Open Sans"/>
              <a:cs typeface="Open Sans"/>
            </a:endParaRPr>
          </a:p>
          <a:p>
            <a:pPr algn="just" marL="12700" marR="5080" indent="431800">
              <a:lnSpc>
                <a:spcPct val="133300"/>
              </a:lnSpc>
              <a:spcBef>
                <a:spcPts val="56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Pemilihan teknologi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kebutuhan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sederhana.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terkait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berbagai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dimensi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kehidupan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manusia.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Lingkup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penerapan dan pemanfaatannya pun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sangat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luas, dari 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sangat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sederhana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sampai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impian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masa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depan.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Kementerian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Pekerjaa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Umu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Rakya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(PUPR)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sangat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beruntung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karena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sejak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deklarasi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kemerdekaan,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khususnya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sejak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dicanangkannya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pembangunan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lima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tahun, telah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diberi kesempatan untuk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menerapkan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berbagai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tingkat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kerumitan yang bervariasi.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Produk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penerapan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teknologi, termasuk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dunia konstruksi,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sangat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tergantung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 kualitas SDM (sumber daya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manusia)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melaksanakannya.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Konsistensi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produktivitas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SDM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tergantung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 banyak variabel baik internal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maupun eksternal.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Salah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variabel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eksternal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sangat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diperlukan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tersedianya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norma,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standar,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pedoman,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manual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mendukung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penerapan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sejak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tahap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perencanaan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sampai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operasi dan pemeliharaannya.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adanya codes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standards,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profesionalisme SDM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dilaksanakan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secara akuntabel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auditabel.</a:t>
            </a:r>
            <a:endParaRPr sz="1000">
              <a:latin typeface="Open Sans"/>
              <a:cs typeface="Open Sans"/>
            </a:endParaRPr>
          </a:p>
          <a:p>
            <a:pPr algn="just" marL="12700" marR="5080" indent="431800">
              <a:lnSpc>
                <a:spcPct val="133300"/>
              </a:lnSpc>
              <a:spcBef>
                <a:spcPts val="57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Permasalaha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1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tantanga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1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-1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memenuhi 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kebutuhan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,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tergantun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beberapa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aspek 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terkait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ketersediaan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sumber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daya,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identifikasi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kebutuhan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penyediaannya,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tingkat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efisiensi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efektifitasnya,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konsistensi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penerapannya.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Sumber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daya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alam atau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buatan yang paling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sering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dibutuhkan dalam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material. Penerapan teknologi sederhana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tepat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guna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diupayakan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material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lokal.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tetapi,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selamanya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Diperlukan</a:t>
            </a:r>
            <a:r>
              <a:rPr dirty="0" sz="1000" spc="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 spc="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tertentu</a:t>
            </a:r>
            <a:r>
              <a:rPr dirty="0" sz="1000" spc="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memperbaiki</a:t>
            </a:r>
            <a:r>
              <a:rPr dirty="0" sz="1000" spc="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sifat-sifat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63856" y="7653300"/>
            <a:ext cx="208279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75">
                <a:solidFill>
                  <a:srgbClr val="E95539"/>
                </a:solidFill>
                <a:latin typeface="Tahoma"/>
                <a:cs typeface="Tahoma"/>
              </a:rPr>
              <a:t>13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757718" y="7728801"/>
            <a:ext cx="18478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01</a:t>
            </a:r>
            <a:r>
              <a:rPr dirty="0" sz="1200" spc="-80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Upaya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Percepatan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Pembangunan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175299" y="878672"/>
            <a:ext cx="3628390" cy="6468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333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material.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Walaupun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pelaksanaan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konstruksinya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sederhana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namun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pengembangan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materialnya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memerlukan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penguasaan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ilmu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cukup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maju.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karena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itu,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diperlukan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0" i="1">
                <a:solidFill>
                  <a:srgbClr val="231F20"/>
                </a:solidFill>
                <a:latin typeface="Open Sans"/>
                <a:cs typeface="Open Sans"/>
              </a:rPr>
              <a:t>codes</a:t>
            </a:r>
            <a:r>
              <a:rPr dirty="0" sz="1000" spc="16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practices</a:t>
            </a:r>
            <a:r>
              <a:rPr dirty="0" sz="1000" spc="19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agar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pelaksana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lapangan dapat langsung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menggunakannya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lapangan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(Yaya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Supriyatna,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  <a:hlinkClick r:id="rId2"/>
              </a:rPr>
              <a:t>http://ya2supriyatna.blogspot.com/2007/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01/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pemanfaatan-teknologi-dalam.html,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diakses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Oktober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2019).</a:t>
            </a:r>
            <a:endParaRPr sz="1000">
              <a:latin typeface="Open Sans"/>
              <a:cs typeface="Open Sans"/>
            </a:endParaRPr>
          </a:p>
          <a:p>
            <a:pPr algn="just" marL="12700" marR="5715" indent="431800">
              <a:lnSpc>
                <a:spcPct val="133300"/>
              </a:lnSpc>
              <a:spcBef>
                <a:spcPts val="565"/>
              </a:spcBef>
            </a:pP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Prefabricated </a:t>
            </a:r>
            <a:r>
              <a:rPr dirty="0" sz="1000" spc="-60" i="1">
                <a:solidFill>
                  <a:srgbClr val="231F20"/>
                </a:solidFill>
                <a:latin typeface="Open Sans"/>
                <a:cs typeface="Open Sans"/>
              </a:rPr>
              <a:t>home</a:t>
            </a:r>
            <a:r>
              <a:rPr dirty="0" sz="1000" spc="-5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 sering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juga disebut dengan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modular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60" i="1">
                <a:solidFill>
                  <a:srgbClr val="231F20"/>
                </a:solidFill>
                <a:latin typeface="Open Sans"/>
                <a:cs typeface="Open Sans"/>
              </a:rPr>
              <a:t>home</a:t>
            </a:r>
            <a:r>
              <a:rPr dirty="0" sz="1000" spc="-5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bagian–bagiannya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diproduksi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sebuah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ruangan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(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workshop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),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modular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diproduksi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 terpusat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terintegrasi, menggunakan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pabrikasi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canggih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modern agar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kualitas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tetap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terjaga,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kemudian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bagian–bagian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dimobilisasi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ama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proyek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didampingi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para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pekerja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profesional  yang bertugas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merakit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bagian–bagian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lokasi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site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proyek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ditentukan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namun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juga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langsung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dirakit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workshop</a:t>
            </a:r>
            <a:r>
              <a:rPr dirty="0" sz="1000" spc="-114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kemudian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diangkut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lokasi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 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kendaraan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khusus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selanjutnya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dikoneksikan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fondasi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on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site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.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Prefabricated </a:t>
            </a:r>
            <a:r>
              <a:rPr dirty="0" sz="1000" spc="-60" i="1">
                <a:solidFill>
                  <a:srgbClr val="231F20"/>
                </a:solidFill>
                <a:latin typeface="Open Sans"/>
                <a:cs typeface="Open Sans"/>
              </a:rPr>
              <a:t>home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bukanlah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sebuah 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‘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mobile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0" i="1">
                <a:solidFill>
                  <a:srgbClr val="231F20"/>
                </a:solidFill>
                <a:latin typeface="Open Sans"/>
                <a:cs typeface="Open Sans"/>
              </a:rPr>
              <a:t>home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’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karena bangunan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tetap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berdasar 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suatu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fondasi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tertentu.</a:t>
            </a:r>
            <a:endParaRPr sz="1000">
              <a:latin typeface="Open Sans"/>
              <a:cs typeface="Open Sans"/>
            </a:endParaRPr>
          </a:p>
          <a:p>
            <a:pPr algn="just" marL="12700" marR="5715" indent="431800">
              <a:lnSpc>
                <a:spcPct val="133300"/>
              </a:lnSpc>
              <a:spcBef>
                <a:spcPts val="57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Lamanya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proses konstruksi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 teknologi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pabrikasi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modular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bergantung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desain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produsen,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tetapi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beberapa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modular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dibangun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dalam pabrik (workshop) dalam waktu 1-2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minggu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dikarenakan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bagian–bagian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(modular)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dibangun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sebua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ruanga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pernah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keterlambatan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akibat cuaca.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Biasanya diperlukan waktu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sekitar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2-4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minggu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untuk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menyelesaikan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proses perakitan di lokasi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sampai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serah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terima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bangunan.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proses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produksi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modular,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93329" y="7653300"/>
            <a:ext cx="1974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415">
                <a:solidFill>
                  <a:srgbClr val="E95539"/>
                </a:solidFill>
                <a:latin typeface="Tahoma"/>
                <a:cs typeface="Tahoma"/>
              </a:rPr>
              <a:t>14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59272" y="878672"/>
            <a:ext cx="3844290" cy="6426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8600" marR="6350">
              <a:lnSpc>
                <a:spcPct val="1333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produsen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komputer dibantu dengan desain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program</a:t>
            </a:r>
            <a:r>
              <a:rPr dirty="0" sz="1000" spc="2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perencanaan</a:t>
            </a:r>
            <a:r>
              <a:rPr dirty="0" sz="1000" spc="2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spesifikasi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desain</a:t>
            </a:r>
            <a:r>
              <a:rPr dirty="0" sz="1000" spc="2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akan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dibuat.</a:t>
            </a:r>
            <a:endParaRPr sz="1000">
              <a:latin typeface="Open Sans"/>
              <a:cs typeface="Open Sans"/>
            </a:endParaRPr>
          </a:p>
          <a:p>
            <a:pPr algn="just" marL="228600" marR="5715" indent="431800">
              <a:lnSpc>
                <a:spcPct val="133300"/>
              </a:lnSpc>
              <a:spcBef>
                <a:spcPts val="56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modular tidak terasa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nampak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seperti modul-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modul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dipersatukan,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kecuali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jika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kita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benar–benar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melihat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langsung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proses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produksi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modular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hingga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dimobilisisasi dan dirakit di lokasi proyek.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Tetapi,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jika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mengikuti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langsung proses produksi dan perakitan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modular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maka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kita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mungkin tidak akan merasakan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bahwa itu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modular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(Adinda, 2014).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2.</a:t>
            </a:r>
            <a:r>
              <a:rPr dirty="0" sz="1000" spc="4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5" b="1">
                <a:solidFill>
                  <a:srgbClr val="231F20"/>
                </a:solidFill>
                <a:latin typeface="Lucida Sans"/>
                <a:cs typeface="Lucida Sans"/>
              </a:rPr>
              <a:t>Keunggulan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5" b="1">
                <a:solidFill>
                  <a:srgbClr val="231F20"/>
                </a:solidFill>
                <a:latin typeface="Lucida Sans"/>
                <a:cs typeface="Lucida Sans"/>
              </a:rPr>
              <a:t>RUSPIN</a:t>
            </a:r>
            <a:endParaRPr sz="1000">
              <a:latin typeface="Lucida Sans"/>
              <a:cs typeface="Lucida Sans"/>
            </a:endParaRPr>
          </a:p>
          <a:p>
            <a:pPr algn="just" marL="228600" marR="5080" indent="431800">
              <a:lnSpc>
                <a:spcPct val="133300"/>
              </a:lnSpc>
              <a:spcBef>
                <a:spcPts val="56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1000" spc="-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Unggu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</a:t>
            </a:r>
            <a:r>
              <a:rPr dirty="0" sz="1000" spc="-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Sistem</a:t>
            </a:r>
            <a:r>
              <a:rPr dirty="0" sz="1000" spc="-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Pane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</a:t>
            </a:r>
            <a:r>
              <a:rPr dirty="0" sz="1000" spc="-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Instan</a:t>
            </a:r>
            <a:r>
              <a:rPr dirty="0" sz="1000" spc="-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(RUSPIN)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merupakan</a:t>
            </a:r>
            <a:r>
              <a:rPr dirty="0" sz="1000" spc="1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inovasi</a:t>
            </a:r>
            <a:r>
              <a:rPr dirty="0" sz="1000" spc="1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4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dikembangkan</a:t>
            </a:r>
            <a:r>
              <a:rPr dirty="0" sz="1000" spc="4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seperti</a:t>
            </a:r>
            <a:r>
              <a:rPr dirty="0" sz="1000" spc="43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Balai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Litbang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Wilayah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II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Denpasar,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Pusat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Litbang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Permukiman,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Kementerian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Pekerjaa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Umu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Rakya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(PUPR)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tujuan  mendapatka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rancanga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siste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bongkar  pasang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(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knock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down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)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memenuhi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syarat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keselamatan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layak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huni.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sedang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diproses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paten oleh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Pusat Litbang Perumahan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Permukiman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Kementerian Hukum dan HAM dengan nomor pendaftaran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S00201609227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tanggal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30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Desember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2016.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Tim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inventor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didaftarkan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 paten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tersebut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adalah:</a:t>
            </a:r>
            <a:endParaRPr sz="1000">
              <a:latin typeface="Open Sans"/>
              <a:cs typeface="Open Sans"/>
            </a:endParaRPr>
          </a:p>
          <a:p>
            <a:pPr marL="228600">
              <a:lnSpc>
                <a:spcPct val="100000"/>
              </a:lnSpc>
              <a:spcBef>
                <a:spcPts val="7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 spc="5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Rusli,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S.T.,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M.T.</a:t>
            </a:r>
            <a:endParaRPr sz="1000">
              <a:latin typeface="Open Sans"/>
              <a:cs typeface="Open Sans"/>
            </a:endParaRPr>
          </a:p>
          <a:p>
            <a:pPr marL="228600">
              <a:lnSpc>
                <a:spcPct val="100000"/>
              </a:lnSpc>
              <a:spcBef>
                <a:spcPts val="5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 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Rudi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Setiadji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Agustiningtyas,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S.T.,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M.Eng.</a:t>
            </a:r>
            <a:endParaRPr sz="1000">
              <a:latin typeface="Open Sans"/>
              <a:cs typeface="Open Sans"/>
            </a:endParaRPr>
          </a:p>
          <a:p>
            <a:pPr marL="228600">
              <a:lnSpc>
                <a:spcPct val="100000"/>
              </a:lnSpc>
              <a:spcBef>
                <a:spcPts val="5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c.</a:t>
            </a:r>
            <a:r>
              <a:rPr dirty="0" sz="1000" spc="6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Drs.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Aris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Prihandono,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M.Sc.</a:t>
            </a:r>
            <a:endParaRPr sz="1000">
              <a:latin typeface="Open Sans"/>
              <a:cs typeface="Open Sans"/>
            </a:endParaRPr>
          </a:p>
          <a:p>
            <a:pPr marL="228600">
              <a:lnSpc>
                <a:spcPct val="100000"/>
              </a:lnSpc>
              <a:spcBef>
                <a:spcPts val="5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d.</a:t>
            </a:r>
            <a:r>
              <a:rPr dirty="0" sz="1000" spc="509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Drs.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Muhajirin,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M.T.</a:t>
            </a:r>
            <a:endParaRPr sz="1000">
              <a:latin typeface="Open Sans"/>
              <a:cs typeface="Open Sans"/>
            </a:endParaRPr>
          </a:p>
          <a:p>
            <a:pPr marL="228600">
              <a:lnSpc>
                <a:spcPct val="100000"/>
              </a:lnSpc>
              <a:spcBef>
                <a:spcPts val="5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e.</a:t>
            </a:r>
            <a:r>
              <a:rPr dirty="0" sz="1000" spc="5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Iwan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Suprijanto,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S.T.,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M.T.</a:t>
            </a:r>
            <a:endParaRPr sz="1000">
              <a:latin typeface="Open Sans"/>
              <a:cs typeface="Open Sans"/>
            </a:endParaRPr>
          </a:p>
          <a:p>
            <a:pPr marL="228600">
              <a:lnSpc>
                <a:spcPct val="100000"/>
              </a:lnSpc>
              <a:spcBef>
                <a:spcPts val="500"/>
              </a:spcBef>
              <a:tabLst>
                <a:tab pos="444500" algn="l"/>
              </a:tabLst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f.	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Purwoko</a:t>
            </a:r>
            <a:endParaRPr sz="1000">
              <a:latin typeface="Open Sans"/>
              <a:cs typeface="Open Sans"/>
            </a:endParaRPr>
          </a:p>
          <a:p>
            <a:pPr marL="228600">
              <a:lnSpc>
                <a:spcPct val="100000"/>
              </a:lnSpc>
              <a:spcBef>
                <a:spcPts val="5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g.  </a:t>
            </a:r>
            <a:r>
              <a:rPr dirty="0" sz="1000" spc="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Kuswara,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S.T.,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M.A.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65507" y="7653300"/>
            <a:ext cx="205104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85">
                <a:solidFill>
                  <a:srgbClr val="E95539"/>
                </a:solidFill>
                <a:latin typeface="Tahoma"/>
                <a:cs typeface="Tahoma"/>
              </a:rPr>
              <a:t>15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757718" y="7728801"/>
            <a:ext cx="18478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01</a:t>
            </a:r>
            <a:r>
              <a:rPr dirty="0" sz="1200" spc="-80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Upaya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Percepatan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Pembangunan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594" y="1067104"/>
            <a:ext cx="3204845" cy="223837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3573500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-40" b="1">
                <a:solidFill>
                  <a:srgbClr val="FFFFFF"/>
                </a:solidFill>
                <a:latin typeface="Arial"/>
                <a:cs typeface="Arial"/>
              </a:rPr>
              <a:t>GAMBA</a:t>
            </a:r>
            <a:r>
              <a:rPr dirty="0" sz="800" spc="-3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8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71" y="3550316"/>
            <a:ext cx="2347595" cy="27813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Konstruksi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rumah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sistem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panel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instan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(RUSPIN)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700" spc="-35" i="1">
                <a:solidFill>
                  <a:srgbClr val="36966A"/>
                </a:solidFill>
                <a:latin typeface="Open Sans"/>
                <a:cs typeface="Open Sans"/>
              </a:rPr>
              <a:t>(Sumber</a:t>
            </a:r>
            <a:r>
              <a:rPr dirty="0" sz="700" spc="-10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15" i="1">
                <a:solidFill>
                  <a:srgbClr val="36966A"/>
                </a:solidFill>
                <a:latin typeface="Open Sans"/>
                <a:cs typeface="Open Sans"/>
              </a:rPr>
              <a:t>gambar:</a:t>
            </a:r>
            <a:r>
              <a:rPr dirty="0" sz="700" spc="-5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20" i="1">
                <a:solidFill>
                  <a:srgbClr val="36966A"/>
                </a:solidFill>
                <a:latin typeface="Open Sans"/>
                <a:cs typeface="Open Sans"/>
              </a:rPr>
              <a:t>Laporan</a:t>
            </a:r>
            <a:r>
              <a:rPr dirty="0" sz="700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30" i="1">
                <a:solidFill>
                  <a:srgbClr val="36966A"/>
                </a:solidFill>
                <a:latin typeface="Open Sans"/>
                <a:cs typeface="Open Sans"/>
              </a:rPr>
              <a:t>Akhir</a:t>
            </a:r>
            <a:r>
              <a:rPr dirty="0" sz="700" spc="-10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25" i="1">
                <a:solidFill>
                  <a:srgbClr val="36966A"/>
                </a:solidFill>
                <a:latin typeface="Open Sans"/>
                <a:cs typeface="Open Sans"/>
              </a:rPr>
              <a:t>Kegiatan</a:t>
            </a:r>
            <a:r>
              <a:rPr dirty="0" sz="700" spc="-5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40" i="1">
                <a:solidFill>
                  <a:srgbClr val="36966A"/>
                </a:solidFill>
                <a:latin typeface="Open Sans"/>
                <a:cs typeface="Open Sans"/>
              </a:rPr>
              <a:t>BPLW</a:t>
            </a:r>
            <a:r>
              <a:rPr dirty="0" sz="700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5" i="1">
                <a:solidFill>
                  <a:srgbClr val="36966A"/>
                </a:solidFill>
                <a:latin typeface="Open Sans"/>
                <a:cs typeface="Open Sans"/>
              </a:rPr>
              <a:t>II, </a:t>
            </a:r>
            <a:r>
              <a:rPr dirty="0" sz="700" spc="-15" i="1">
                <a:solidFill>
                  <a:srgbClr val="36966A"/>
                </a:solidFill>
                <a:latin typeface="Open Sans"/>
                <a:cs typeface="Open Sans"/>
              </a:rPr>
              <a:t>2016)</a:t>
            </a:r>
            <a:endParaRPr sz="700">
              <a:latin typeface="Open Sans"/>
              <a:cs typeface="Open San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175246" y="3918140"/>
            <a:ext cx="3627754" cy="33445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431800">
              <a:lnSpc>
                <a:spcPct val="1333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merupakan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pabrikasi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modular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dimana komponennya dicetak di luar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area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proyek</a:t>
            </a:r>
            <a:r>
              <a:rPr dirty="0" sz="1000" spc="-1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(pre</a:t>
            </a:r>
            <a:r>
              <a:rPr dirty="0" sz="1000" spc="-1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fabrikasi).</a:t>
            </a:r>
            <a:r>
              <a:rPr dirty="0" sz="1000" spc="-1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</a:t>
            </a:r>
            <a:r>
              <a:rPr dirty="0" sz="1000" spc="-1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karena</a:t>
            </a:r>
            <a:r>
              <a:rPr dirty="0" sz="1000" spc="-1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itu,</a:t>
            </a:r>
            <a:r>
              <a:rPr dirty="0" sz="1000" spc="-1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1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beberapa</a:t>
            </a:r>
            <a:r>
              <a:rPr dirty="0" sz="1000" spc="-1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kelebihan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 RUSPIN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jika dibandingkan 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konvensional,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antara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lain:</a:t>
            </a:r>
            <a:endParaRPr sz="1000">
              <a:latin typeface="Open Sans"/>
              <a:cs typeface="Open Sans"/>
            </a:endParaRPr>
          </a:p>
          <a:p>
            <a:pPr algn="just" marL="228600" marR="5715" indent="-216535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Keseragaman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kualitas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lebih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terkendali,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karena dibuat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terpusat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workshop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memungkinkan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pengawasan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lebih ketat.</a:t>
            </a:r>
            <a:endParaRPr sz="1000">
              <a:latin typeface="Open Sans"/>
              <a:cs typeface="Open Sans"/>
            </a:endParaRPr>
          </a:p>
          <a:p>
            <a:pPr algn="just" marL="228600" marR="6350" indent="-216535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Waktu pelaksanaan perakitan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site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relatif singkat,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yakni hanya 3-4 hari untuk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rumah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36 dengan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tenaga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terlatih.</a:t>
            </a:r>
            <a:endParaRPr sz="1000">
              <a:latin typeface="Open Sans"/>
              <a:cs typeface="Open Sans"/>
            </a:endParaRPr>
          </a:p>
          <a:p>
            <a:pPr algn="just" marL="228600" marR="6350" indent="-216535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Perakitan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mudah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bantu utama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cukup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sederhana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(kunci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pas,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kunci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momen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scaffolding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)</a:t>
            </a:r>
            <a:endParaRPr sz="1000">
              <a:latin typeface="Open Sans"/>
              <a:cs typeface="Open Sans"/>
            </a:endParaRPr>
          </a:p>
          <a:p>
            <a:pPr algn="just" marL="228600" marR="5080" indent="-216535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Kemampuan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dibongkar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pasang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sehingga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dapat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juga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dijadikan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sebagai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hunian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sementara.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84057" y="7653300"/>
            <a:ext cx="2159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45">
                <a:solidFill>
                  <a:srgbClr val="E95539"/>
                </a:solidFill>
                <a:latin typeface="Tahoma"/>
                <a:cs typeface="Tahoma"/>
              </a:rPr>
              <a:t>16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175299" y="865972"/>
            <a:ext cx="3627754" cy="4940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8600" marR="5715" indent="-216535">
              <a:lnSpc>
                <a:spcPct val="1417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Pengembangan ruang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arah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horizontal dapat dilakukan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mudah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tanpa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merusak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awal.</a:t>
            </a:r>
            <a:endParaRPr sz="1000">
              <a:latin typeface="Open Sans"/>
              <a:cs typeface="Open Sans"/>
            </a:endParaRPr>
          </a:p>
          <a:p>
            <a:pPr marL="228600" marR="6985" indent="-216535">
              <a:lnSpc>
                <a:spcPct val="141700"/>
              </a:lnSpc>
              <a:spcBef>
                <a:spcPts val="280"/>
              </a:spcBef>
              <a:tabLst>
                <a:tab pos="228600" algn="l"/>
              </a:tabLst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f.	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Limbah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sisa 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bahan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site</a:t>
            </a:r>
            <a:r>
              <a:rPr dirty="0" sz="1000" spc="3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cenderung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direduksi,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karena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dibuat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workshop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endParaRPr sz="1000">
              <a:latin typeface="Open Sans"/>
              <a:cs typeface="Open Sans"/>
            </a:endParaRPr>
          </a:p>
          <a:p>
            <a:pPr marL="228600" marR="5080" indent="-216535">
              <a:lnSpc>
                <a:spcPct val="141700"/>
              </a:lnSpc>
              <a:spcBef>
                <a:spcPts val="284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g.</a:t>
            </a:r>
            <a:r>
              <a:rPr dirty="0" sz="1000" spc="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Kompatibel</a:t>
            </a:r>
            <a:r>
              <a:rPr dirty="0" sz="1000" spc="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jika</a:t>
            </a:r>
            <a:r>
              <a:rPr dirty="0" sz="1000" spc="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digabungkan</a:t>
            </a:r>
            <a:r>
              <a:rPr dirty="0" sz="1000" spc="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non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konvensional.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50">
              <a:latin typeface="Open Sans"/>
              <a:cs typeface="Open Sans"/>
            </a:endParaRPr>
          </a:p>
          <a:p>
            <a:pPr algn="just" marL="12700" marR="5080" indent="431800">
              <a:lnSpc>
                <a:spcPct val="133300"/>
              </a:lnSpc>
              <a:spcBef>
                <a:spcPts val="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merupakan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sistem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modular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tersusun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 dua jenis komponen yang dirangkai dengan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sambungan</a:t>
            </a:r>
            <a:r>
              <a:rPr dirty="0" sz="1000" spc="1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baut.</a:t>
            </a:r>
            <a:r>
              <a:rPr dirty="0" sz="1000" spc="1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1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</a:t>
            </a:r>
            <a:r>
              <a:rPr dirty="0" sz="1000" spc="1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</a:t>
            </a:r>
            <a:r>
              <a:rPr dirty="0" sz="1000" spc="1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1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dimensi</a:t>
            </a:r>
            <a:r>
              <a:rPr dirty="0" sz="1000" spc="1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12</a:t>
            </a:r>
            <a:r>
              <a:rPr dirty="0" sz="1000" spc="1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cm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x 12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x 150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cm seperti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ditunjukkan 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2,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berfungsi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kolom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titik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kumpul.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</a:t>
            </a:r>
            <a:r>
              <a:rPr dirty="0" sz="1000" spc="1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</a:t>
            </a:r>
            <a:r>
              <a:rPr dirty="0" sz="1000" spc="1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2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dimensi</a:t>
            </a:r>
            <a:r>
              <a:rPr dirty="0" sz="1000" spc="1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keseluruhan</a:t>
            </a:r>
            <a:r>
              <a:rPr dirty="0" sz="1000" spc="2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10</a:t>
            </a:r>
            <a:r>
              <a:rPr dirty="0" sz="1000" spc="1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cm</a:t>
            </a:r>
            <a:r>
              <a:rPr dirty="0" sz="1000" spc="2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x</a:t>
            </a:r>
            <a:r>
              <a:rPr dirty="0" sz="1000" spc="1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30</a:t>
            </a:r>
            <a:r>
              <a:rPr dirty="0" sz="1000" spc="1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cm</a:t>
            </a:r>
            <a:r>
              <a:rPr dirty="0" sz="1000" spc="2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x</a:t>
            </a:r>
            <a:r>
              <a:rPr dirty="0" sz="1000" spc="1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135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terbentuk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rangkaian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bingkai beton bertulang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penampang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6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x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10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mengelilingi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dua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rongga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bentuk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persegi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2.</a:t>
            </a:r>
            <a:endParaRPr sz="1000">
              <a:latin typeface="Open Sans"/>
              <a:cs typeface="Open Sans"/>
            </a:endParaRPr>
          </a:p>
          <a:p>
            <a:pPr algn="just" marL="12700" marR="5715" indent="431800">
              <a:lnSpc>
                <a:spcPct val="1333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merupakan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bagian utama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berfungsi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kolom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maupun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balok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penyusun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modul.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melalui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serangkaian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pengujian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laboratorium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analisis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simulasi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numerik dalam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upaya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mengetahui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layanan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kinerja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sistem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konstruksinya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keseluruhan dalam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merespons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gempa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mungkin terjadi.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67410" y="7653300"/>
            <a:ext cx="2012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400">
                <a:solidFill>
                  <a:srgbClr val="E95539"/>
                </a:solidFill>
                <a:latin typeface="Tahoma"/>
                <a:cs typeface="Tahoma"/>
              </a:rPr>
              <a:t>17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757718" y="7728801"/>
            <a:ext cx="18478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01</a:t>
            </a:r>
            <a:r>
              <a:rPr dirty="0" sz="1200" spc="-80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Upaya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Percepatan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Pembangunan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954" y="971994"/>
            <a:ext cx="3386277" cy="2068207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1111573" y="2745225"/>
            <a:ext cx="937894" cy="30924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0480" rIns="0" bIns="0" rtlCol="0" vert="horz">
            <a:spAutoFit/>
          </a:bodyPr>
          <a:lstStyle/>
          <a:p>
            <a:pPr marL="70485">
              <a:lnSpc>
                <a:spcPct val="100000"/>
              </a:lnSpc>
              <a:spcBef>
                <a:spcPts val="240"/>
              </a:spcBef>
            </a:pPr>
            <a:r>
              <a:rPr dirty="0" sz="1550" spc="-430" b="1">
                <a:solidFill>
                  <a:srgbClr val="231F20"/>
                </a:solidFill>
                <a:latin typeface="Tahoma"/>
                <a:cs typeface="Tahoma"/>
              </a:rPr>
              <a:t>K</a:t>
            </a:r>
            <a:r>
              <a:rPr dirty="0" sz="1550" spc="-345" b="1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dirty="0" sz="1550" spc="-484" b="1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dirty="0" sz="1550" spc="-345" b="1">
                <a:solidFill>
                  <a:srgbClr val="231F20"/>
                </a:solidFill>
                <a:latin typeface="Tahoma"/>
                <a:cs typeface="Tahoma"/>
              </a:rPr>
              <a:t>p</a:t>
            </a:r>
            <a:r>
              <a:rPr dirty="0" sz="1550" spc="-325" b="1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dirty="0" sz="1550" spc="-360" b="1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dirty="0" sz="1550" spc="-290" b="1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dirty="0" sz="1550" spc="-345" b="1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dirty="0" sz="1550" spc="-11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550" spc="-615" b="1">
                <a:solidFill>
                  <a:srgbClr val="231F20"/>
                </a:solidFill>
                <a:latin typeface="Tahoma"/>
                <a:cs typeface="Tahoma"/>
              </a:rPr>
              <a:t>1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876469" y="3054445"/>
            <a:ext cx="1000760" cy="2921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13970" rIns="0" bIns="0" rtlCol="0" vert="horz">
            <a:spAutoFit/>
          </a:bodyPr>
          <a:lstStyle/>
          <a:p>
            <a:pPr marL="81280">
              <a:lnSpc>
                <a:spcPct val="100000"/>
              </a:lnSpc>
              <a:spcBef>
                <a:spcPts val="110"/>
              </a:spcBef>
            </a:pPr>
            <a:r>
              <a:rPr dirty="0" sz="1550" spc="-430" b="1">
                <a:solidFill>
                  <a:srgbClr val="231F20"/>
                </a:solidFill>
                <a:latin typeface="Tahoma"/>
                <a:cs typeface="Tahoma"/>
              </a:rPr>
              <a:t>K</a:t>
            </a:r>
            <a:r>
              <a:rPr dirty="0" sz="1550" spc="-345" b="1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dirty="0" sz="1550" spc="-484" b="1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dirty="0" sz="1550" spc="-345" b="1">
                <a:solidFill>
                  <a:srgbClr val="231F20"/>
                </a:solidFill>
                <a:latin typeface="Tahoma"/>
                <a:cs typeface="Tahoma"/>
              </a:rPr>
              <a:t>p</a:t>
            </a:r>
            <a:r>
              <a:rPr dirty="0" sz="1550" spc="-325" b="1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dirty="0" sz="1550" spc="-360" b="1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dirty="0" sz="1550" spc="-290" b="1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dirty="0" sz="1550" spc="-345" b="1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dirty="0" sz="1550" spc="-11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550" spc="-290" b="1">
                <a:solidFill>
                  <a:srgbClr val="231F20"/>
                </a:solidFill>
                <a:latin typeface="Tahoma"/>
                <a:cs typeface="Tahoma"/>
              </a:rPr>
              <a:t>2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71994" y="3510127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5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5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2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679299" y="3492711"/>
            <a:ext cx="2710815" cy="37465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750" spc="-5" b="1">
                <a:solidFill>
                  <a:srgbClr val="36966A"/>
                </a:solidFill>
                <a:latin typeface="Arial"/>
                <a:cs typeface="Arial"/>
              </a:rPr>
              <a:t>Komponen</a:t>
            </a:r>
            <a:r>
              <a:rPr dirty="0" sz="750" spc="-3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750" spc="-5" b="1">
                <a:solidFill>
                  <a:srgbClr val="36966A"/>
                </a:solidFill>
                <a:latin typeface="Arial"/>
                <a:cs typeface="Arial"/>
              </a:rPr>
              <a:t>RUSPIN</a:t>
            </a:r>
            <a:r>
              <a:rPr dirty="0" sz="75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750" b="1">
                <a:solidFill>
                  <a:srgbClr val="36966A"/>
                </a:solidFill>
                <a:latin typeface="Arial"/>
                <a:cs typeface="Arial"/>
              </a:rPr>
              <a:t>tipe</a:t>
            </a:r>
            <a:r>
              <a:rPr dirty="0" sz="75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750" b="1">
                <a:solidFill>
                  <a:srgbClr val="36966A"/>
                </a:solidFill>
                <a:latin typeface="Arial"/>
                <a:cs typeface="Arial"/>
              </a:rPr>
              <a:t>2</a:t>
            </a:r>
            <a:endParaRPr sz="750">
              <a:latin typeface="Arial"/>
              <a:cs typeface="Arial"/>
            </a:endParaRPr>
          </a:p>
          <a:p>
            <a:pPr marL="12700" marR="5080">
              <a:lnSpc>
                <a:spcPts val="810"/>
              </a:lnSpc>
              <a:spcBef>
                <a:spcPts val="150"/>
              </a:spcBef>
            </a:pPr>
            <a:r>
              <a:rPr dirty="0" sz="700" spc="-35" i="1">
                <a:solidFill>
                  <a:srgbClr val="36966A"/>
                </a:solidFill>
                <a:latin typeface="Open Sans"/>
                <a:cs typeface="Open Sans"/>
              </a:rPr>
              <a:t>(Sumber</a:t>
            </a:r>
            <a:r>
              <a:rPr dirty="0" sz="700" spc="-5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15" i="1">
                <a:solidFill>
                  <a:srgbClr val="36966A"/>
                </a:solidFill>
                <a:latin typeface="Open Sans"/>
                <a:cs typeface="Open Sans"/>
              </a:rPr>
              <a:t>gambar:</a:t>
            </a:r>
            <a:r>
              <a:rPr dirty="0" sz="700" spc="5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20" i="1">
                <a:solidFill>
                  <a:srgbClr val="36966A"/>
                </a:solidFill>
                <a:latin typeface="Open Sans"/>
                <a:cs typeface="Open Sans"/>
              </a:rPr>
              <a:t>Tata</a:t>
            </a:r>
            <a:r>
              <a:rPr dirty="0" sz="700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10" i="1">
                <a:solidFill>
                  <a:srgbClr val="36966A"/>
                </a:solidFill>
                <a:latin typeface="Open Sans"/>
                <a:cs typeface="Open Sans"/>
              </a:rPr>
              <a:t>cara</a:t>
            </a:r>
            <a:r>
              <a:rPr dirty="0" sz="700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25" i="1">
                <a:solidFill>
                  <a:srgbClr val="36966A"/>
                </a:solidFill>
                <a:latin typeface="Open Sans"/>
                <a:cs typeface="Open Sans"/>
              </a:rPr>
              <a:t>pembuatan,</a:t>
            </a:r>
            <a:r>
              <a:rPr dirty="0" sz="700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20" i="1">
                <a:solidFill>
                  <a:srgbClr val="36966A"/>
                </a:solidFill>
                <a:latin typeface="Open Sans"/>
                <a:cs typeface="Open Sans"/>
              </a:rPr>
              <a:t>perakitan,</a:t>
            </a:r>
            <a:r>
              <a:rPr dirty="0" sz="700" spc="5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20" i="1">
                <a:solidFill>
                  <a:srgbClr val="36966A"/>
                </a:solidFill>
                <a:latin typeface="Open Sans"/>
                <a:cs typeface="Open Sans"/>
              </a:rPr>
              <a:t>operasional,</a:t>
            </a:r>
            <a:r>
              <a:rPr dirty="0" sz="700" spc="5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20" i="1">
                <a:solidFill>
                  <a:srgbClr val="36966A"/>
                </a:solidFill>
                <a:latin typeface="Open Sans"/>
                <a:cs typeface="Open Sans"/>
              </a:rPr>
              <a:t>dan </a:t>
            </a:r>
            <a:r>
              <a:rPr dirty="0" sz="700" spc="-15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25" i="1">
                <a:solidFill>
                  <a:srgbClr val="36966A"/>
                </a:solidFill>
                <a:latin typeface="Open Sans"/>
                <a:cs typeface="Open Sans"/>
              </a:rPr>
              <a:t>pemeliharaan</a:t>
            </a:r>
            <a:r>
              <a:rPr dirty="0" sz="700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35" i="1">
                <a:solidFill>
                  <a:srgbClr val="36966A"/>
                </a:solidFill>
                <a:latin typeface="Open Sans"/>
                <a:cs typeface="Open Sans"/>
              </a:rPr>
              <a:t>komponen</a:t>
            </a:r>
            <a:r>
              <a:rPr dirty="0" sz="700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30" i="1">
                <a:solidFill>
                  <a:srgbClr val="36966A"/>
                </a:solidFill>
                <a:latin typeface="Open Sans"/>
                <a:cs typeface="Open Sans"/>
              </a:rPr>
              <a:t>struktur</a:t>
            </a:r>
            <a:r>
              <a:rPr dirty="0" sz="700" spc="-5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25" i="1">
                <a:solidFill>
                  <a:srgbClr val="36966A"/>
                </a:solidFill>
                <a:latin typeface="Open Sans"/>
                <a:cs typeface="Open Sans"/>
              </a:rPr>
              <a:t>RUSPIN,</a:t>
            </a:r>
            <a:r>
              <a:rPr dirty="0" sz="700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15" i="1">
                <a:solidFill>
                  <a:srgbClr val="36966A"/>
                </a:solidFill>
                <a:latin typeface="Open Sans"/>
                <a:cs typeface="Open Sans"/>
              </a:rPr>
              <a:t>2016)</a:t>
            </a:r>
            <a:endParaRPr sz="700">
              <a:latin typeface="Open Sans"/>
              <a:cs typeface="Open San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175246" y="4063672"/>
            <a:ext cx="3628390" cy="2463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431800">
              <a:lnSpc>
                <a:spcPct val="1333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Pengujian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skala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dilanjutkan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2015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pengembangan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 menjadi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dua lantai dengan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tujuan agar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digunakan untuk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rumah tinggal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 pelat lantai beton bertulang. Komponen kolom yang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terdiri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rangkaian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 dan komponen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diuji dengan beban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siklik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mengetahui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perilaku kolom.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Penelitian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dilanjutkan hingga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ini dengan upaya dapat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meningkatkan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layanan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kinerja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sistem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konstruksi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keseluruhan,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menambahkan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Rubber</a:t>
            </a:r>
            <a:r>
              <a:rPr dirty="0" sz="1000" spc="-5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Bas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dirty="0" sz="1000" spc="-5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Isolation</a:t>
            </a:r>
            <a:r>
              <a:rPr dirty="0" sz="1000" spc="-5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(RBI)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fondasi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Hal  ini dimaksudkan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agar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mereduksi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beban gempa 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terjadi.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(BPTPT, 2015).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85962" y="7653300"/>
            <a:ext cx="2120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60">
                <a:solidFill>
                  <a:srgbClr val="E95539"/>
                </a:solidFill>
                <a:latin typeface="Tahoma"/>
                <a:cs typeface="Tahoma"/>
              </a:rPr>
              <a:t>18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59299" y="929472"/>
            <a:ext cx="3843020" cy="2688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3.</a:t>
            </a:r>
            <a:r>
              <a:rPr dirty="0" sz="1000" spc="49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Lucida Sans"/>
                <a:cs typeface="Lucida Sans"/>
              </a:rPr>
              <a:t>Hasil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5" b="1">
                <a:solidFill>
                  <a:srgbClr val="231F20"/>
                </a:solidFill>
                <a:latin typeface="Lucida Sans"/>
                <a:cs typeface="Lucida Sans"/>
              </a:rPr>
              <a:t>Penelitian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5" b="1">
                <a:solidFill>
                  <a:srgbClr val="231F20"/>
                </a:solidFill>
                <a:latin typeface="Lucida Sans"/>
                <a:cs typeface="Lucida Sans"/>
              </a:rPr>
              <a:t>RUSPIN</a:t>
            </a:r>
            <a:endParaRPr sz="1000">
              <a:latin typeface="Lucida Sans"/>
              <a:cs typeface="Lucida Sans"/>
            </a:endParaRPr>
          </a:p>
          <a:p>
            <a:pPr algn="just" marL="228600" marR="5080" indent="431800">
              <a:lnSpc>
                <a:spcPct val="133300"/>
              </a:lnSpc>
              <a:spcBef>
                <a:spcPts val="56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Pengujian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awal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skala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laboratorium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sudah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dilakukan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2013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pengujian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portal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RUSPIN, seperti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ditunjukkan 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3. Struktur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portal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bertulang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sistem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baut. Analisis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meliputi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kekakuan portal, kondisi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sambungan-sambungan,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baik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kolom-balok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maupun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perangkai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kolom,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mode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kegagalan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akiba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dirty="0" sz="1000" spc="-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pembebanan</a:t>
            </a:r>
            <a:r>
              <a:rPr dirty="0" sz="1000" spc="-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lateral,</a:t>
            </a:r>
            <a:r>
              <a:rPr dirty="0" sz="1000" spc="-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sert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perbandingan</a:t>
            </a:r>
            <a:r>
              <a:rPr dirty="0" sz="1000" spc="-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kekuatan</a:t>
            </a:r>
            <a:r>
              <a:rPr dirty="0" sz="1000" spc="-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 kekakuan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RUSPIN.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Beban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Lateral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proporsional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kapasitas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portal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rentang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rencana/desain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sebesa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545,00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kgf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beban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batas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ultimat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sebesa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1160,00  kgf.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4636" y="3750195"/>
            <a:ext cx="3810723" cy="2548724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971994" y="6384061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-40" b="1">
                <a:solidFill>
                  <a:srgbClr val="FFFFFF"/>
                </a:solidFill>
                <a:latin typeface="Arial"/>
                <a:cs typeface="Arial"/>
              </a:rPr>
              <a:t>GAMBA</a:t>
            </a:r>
            <a:r>
              <a:rPr dirty="0" sz="800" spc="-3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8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679271" y="6360876"/>
            <a:ext cx="2242185" cy="27813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800" spc="-40" b="1" i="1">
                <a:solidFill>
                  <a:srgbClr val="36966A"/>
                </a:solidFill>
                <a:latin typeface="Arial"/>
                <a:cs typeface="Arial"/>
              </a:rPr>
              <a:t>Setu</a:t>
            </a:r>
            <a:r>
              <a:rPr dirty="0" sz="800" spc="-35" b="1" i="1">
                <a:solidFill>
                  <a:srgbClr val="36966A"/>
                </a:solidFill>
                <a:latin typeface="Arial"/>
                <a:cs typeface="Arial"/>
              </a:rPr>
              <a:t>p</a:t>
            </a:r>
            <a:r>
              <a:rPr dirty="0" sz="800" spc="-15" b="1" i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bend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a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uji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porta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l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RUSPIN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700" spc="-35" i="1">
                <a:solidFill>
                  <a:srgbClr val="36966A"/>
                </a:solidFill>
                <a:latin typeface="Open Sans"/>
                <a:cs typeface="Open Sans"/>
              </a:rPr>
              <a:t>(Sumber</a:t>
            </a:r>
            <a:r>
              <a:rPr dirty="0" sz="700" spc="-10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15" i="1">
                <a:solidFill>
                  <a:srgbClr val="36966A"/>
                </a:solidFill>
                <a:latin typeface="Open Sans"/>
                <a:cs typeface="Open Sans"/>
              </a:rPr>
              <a:t>gambar:</a:t>
            </a:r>
            <a:r>
              <a:rPr dirty="0" sz="700" spc="-5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20" i="1">
                <a:solidFill>
                  <a:srgbClr val="36966A"/>
                </a:solidFill>
                <a:latin typeface="Open Sans"/>
                <a:cs typeface="Open Sans"/>
              </a:rPr>
              <a:t>Laporan</a:t>
            </a:r>
            <a:r>
              <a:rPr dirty="0" sz="700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30" i="1">
                <a:solidFill>
                  <a:srgbClr val="36966A"/>
                </a:solidFill>
                <a:latin typeface="Open Sans"/>
                <a:cs typeface="Open Sans"/>
              </a:rPr>
              <a:t>Akhir</a:t>
            </a:r>
            <a:r>
              <a:rPr dirty="0" sz="700" spc="-10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35" i="1">
                <a:solidFill>
                  <a:srgbClr val="36966A"/>
                </a:solidFill>
                <a:latin typeface="Open Sans"/>
                <a:cs typeface="Open Sans"/>
              </a:rPr>
              <a:t>BPTPT,</a:t>
            </a:r>
            <a:r>
              <a:rPr dirty="0" sz="700" spc="-5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20" i="1">
                <a:solidFill>
                  <a:srgbClr val="36966A"/>
                </a:solidFill>
                <a:latin typeface="Open Sans"/>
                <a:cs typeface="Open Sans"/>
              </a:rPr>
              <a:t>Denpasar,</a:t>
            </a:r>
            <a:r>
              <a:rPr dirty="0" sz="700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700" spc="-15" i="1">
                <a:solidFill>
                  <a:srgbClr val="36966A"/>
                </a:solidFill>
                <a:latin typeface="Open Sans"/>
                <a:cs typeface="Open Sans"/>
              </a:rPr>
              <a:t>2013)</a:t>
            </a:r>
            <a:endParaRPr sz="7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60046" y="7653300"/>
            <a:ext cx="2159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45">
                <a:solidFill>
                  <a:srgbClr val="E95539"/>
                </a:solidFill>
                <a:latin typeface="Tahoma"/>
                <a:cs typeface="Tahoma"/>
              </a:rPr>
              <a:t>19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757718" y="7728801"/>
            <a:ext cx="18478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01</a:t>
            </a:r>
            <a:r>
              <a:rPr dirty="0" sz="1200" spc="-80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Upaya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Percepatan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Pembangunan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175246" y="878672"/>
            <a:ext cx="3628390" cy="6062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431800">
              <a:lnSpc>
                <a:spcPct val="1333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Pengujian awal eksperimental struktur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portal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menghasilkan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beberapa kesimpulan. Berdasarkan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tinjauan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batasan kinerja peraturan gempa Indonesia, batasan kinerja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batas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layan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portal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30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kinerja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batas</a:t>
            </a:r>
            <a:r>
              <a:rPr dirty="0" sz="1000" spc="1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ultimit</a:t>
            </a:r>
            <a:r>
              <a:rPr dirty="0" sz="1000" spc="1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0,02</a:t>
            </a:r>
            <a:r>
              <a:rPr dirty="0" sz="1000" spc="1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x</a:t>
            </a:r>
            <a:r>
              <a:rPr dirty="0" sz="1000" spc="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3000</a:t>
            </a:r>
            <a:r>
              <a:rPr dirty="0" sz="1000" spc="1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</a:t>
            </a:r>
            <a:r>
              <a:rPr dirty="0" sz="1000" spc="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=</a:t>
            </a:r>
            <a:r>
              <a:rPr dirty="0" sz="1000" spc="1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60</a:t>
            </a:r>
            <a:r>
              <a:rPr dirty="0" sz="1000" spc="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mm.</a:t>
            </a:r>
            <a:r>
              <a:rPr dirty="0" sz="1000" spc="1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1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hal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batasan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kinerja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batas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layan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belum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terlampau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karena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deformasi 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rentang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beban batas proporsional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sebesar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6,29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mm.</a:t>
            </a:r>
            <a:endParaRPr sz="1000">
              <a:latin typeface="Open Sans"/>
              <a:cs typeface="Open Sans"/>
            </a:endParaRPr>
          </a:p>
          <a:p>
            <a:pPr algn="just" marL="12700" marR="5080" indent="431800">
              <a:lnSpc>
                <a:spcPct val="133300"/>
              </a:lnSpc>
              <a:spcBef>
                <a:spcPts val="56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Rasio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daktilitas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(μ)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dinding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sebesar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12,39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faktor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lebih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(f2)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sebesar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1,97.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Artinya,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portal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dapat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dikategorikan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(berdasarkan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acuan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peraturan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gempa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Indonesia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SNI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1726:2002)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daktil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penuh.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memenuhi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persyaratan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apabila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hendak digunakan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 pada wilayah gempa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moderat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hingga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berat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(wilayah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gempa 4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hingga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6) di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Indonesia.</a:t>
            </a:r>
            <a:endParaRPr sz="1000">
              <a:latin typeface="Open Sans"/>
              <a:cs typeface="Open Sans"/>
            </a:endParaRPr>
          </a:p>
          <a:p>
            <a:pPr algn="just" marL="12700" marR="5080" indent="431800">
              <a:lnSpc>
                <a:spcPct val="133300"/>
              </a:lnSpc>
              <a:spcBef>
                <a:spcPts val="57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Rasio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drift</a:t>
            </a:r>
            <a:r>
              <a:rPr dirty="0" sz="1000" spc="-2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portal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beban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batas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proporsional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sebesar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0,0021 (0,21%).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Jika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ditinjau dari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acuan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literatur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ATC-40,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termasuk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kategori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IO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Immediate</a:t>
            </a:r>
            <a:r>
              <a:rPr dirty="0" sz="1000" spc="19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Occupancy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r>
              <a:rPr dirty="0" sz="1000" spc="1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Artinya,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rentang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beban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rencana/desain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(dalam hal ini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rentang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elastik)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portal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aman,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mengalami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kerusakan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berarti,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serta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segera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difungsikan/beroperasi kembali.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Termasuk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 kategori ini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struktur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 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mutlak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diperlukan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sarana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penyelamatan,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menyimpan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barang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berbahaya,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memengaruhi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ekonomi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nasional.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Contohnya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rumah sakit,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gudang bahan bakar/bahan berbahaya,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kantor pemadam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kebakaran.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1417" y="7653300"/>
            <a:ext cx="28130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85">
                <a:solidFill>
                  <a:srgbClr val="E95539"/>
                </a:solidFill>
                <a:latin typeface="Tahoma"/>
                <a:cs typeface="Tahoma"/>
              </a:rPr>
              <a:t>20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175245" y="878672"/>
            <a:ext cx="3627754" cy="266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431800">
              <a:lnSpc>
                <a:spcPct val="1333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Rasio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drift</a:t>
            </a:r>
            <a:r>
              <a:rPr dirty="0" sz="1000" spc="-2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portal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beban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batas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ultimit 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(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maximum 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inelastic drift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)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sebesar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0,0260 (2,6%).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Jika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ditinjau dari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acuan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literatur ATC-40,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termasuk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dalam kategori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LS atau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Life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Safety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Artinya, dalam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rentang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seluruh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kapasitas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struktur, struktur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portal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cukup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daktail.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Walaupun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bangunan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mengalami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tingkat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kerusakan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cukup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parah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namun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keselamatan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penghuni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tetap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terjaga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karena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sampai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runtuh.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Komponen-komponen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utama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 runtuh.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Bangunan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masih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digunakan jika dilakukan perbaikan.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Contohnya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gedung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perkantoran,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perumahan,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gudang,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 niaga,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sebagainya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risiko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korban jiwa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sangat rendah.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4744923"/>
            <a:ext cx="828040" cy="0"/>
          </a:xfrm>
          <a:custGeom>
            <a:avLst/>
            <a:gdLst/>
            <a:ahLst/>
            <a:cxnLst/>
            <a:rect l="l" t="t" r="r" b="b"/>
            <a:pathLst>
              <a:path w="828040" h="0">
                <a:moveTo>
                  <a:pt x="0" y="0"/>
                </a:moveTo>
                <a:lnTo>
                  <a:pt x="828001" y="0"/>
                </a:lnTo>
              </a:path>
            </a:pathLst>
          </a:custGeom>
          <a:ln w="50800">
            <a:solidFill>
              <a:srgbClr val="DAE7D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959299" y="4448524"/>
            <a:ext cx="3843020" cy="1005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00"/>
              </a:lnSpc>
            </a:pPr>
            <a:r>
              <a:rPr dirty="0" sz="2000" spc="-15" b="1" i="1">
                <a:solidFill>
                  <a:srgbClr val="36966A"/>
                </a:solidFill>
                <a:latin typeface="Arial"/>
                <a:cs typeface="Arial"/>
              </a:rPr>
              <a:t>2.1</a:t>
            </a:r>
            <a:r>
              <a:rPr dirty="0" sz="2000" spc="75" b="1" i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1300" spc="35" b="1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300" spc="-2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55" b="1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endParaRPr sz="13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1.</a:t>
            </a: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  </a:t>
            </a:r>
            <a:r>
              <a:rPr dirty="0" sz="1000" spc="-16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Komponen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Jadi</a:t>
            </a:r>
            <a:endParaRPr sz="1000">
              <a:latin typeface="Lucida Sans"/>
              <a:cs typeface="Lucida Sans"/>
            </a:endParaRPr>
          </a:p>
          <a:p>
            <a:pPr marL="12700" marR="5080" indent="431800">
              <a:lnSpc>
                <a:spcPct val="1333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2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 spc="2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 spc="2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2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balok</a:t>
            </a:r>
            <a:r>
              <a:rPr dirty="0" sz="1000" spc="229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</a:t>
            </a:r>
            <a:r>
              <a:rPr dirty="0" sz="1000" spc="2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bertulang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berukuran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12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x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12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x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150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cm sesuai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4677" y="5479859"/>
            <a:ext cx="1961400" cy="2019604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971994" y="7584605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-40" b="1">
                <a:solidFill>
                  <a:srgbClr val="FFFFFF"/>
                </a:solidFill>
                <a:latin typeface="Arial"/>
                <a:cs typeface="Arial"/>
              </a:rPr>
              <a:t>GAMBA</a:t>
            </a:r>
            <a:r>
              <a:rPr dirty="0" sz="800" spc="-3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8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679232" y="7574004"/>
            <a:ext cx="10388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Komponen</a:t>
            </a:r>
            <a:r>
              <a:rPr dirty="0" sz="800" spc="-4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1</a:t>
            </a:r>
            <a:r>
              <a:rPr dirty="0" sz="800" spc="-4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RUSPIN</a:t>
            </a:r>
            <a:endParaRPr sz="80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3"/>
            <a:ext cx="4788001" cy="431994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74897" y="1388937"/>
            <a:ext cx="2218055" cy="787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951230">
              <a:lnSpc>
                <a:spcPct val="100000"/>
              </a:lnSpc>
              <a:spcBef>
                <a:spcPts val="100"/>
              </a:spcBef>
            </a:pPr>
            <a:r>
              <a:rPr dirty="0" spc="-254">
                <a:solidFill>
                  <a:srgbClr val="FFFFFF"/>
                </a:solidFill>
              </a:rPr>
              <a:t>MENGENAL  </a:t>
            </a:r>
            <a:r>
              <a:rPr dirty="0" spc="-235">
                <a:solidFill>
                  <a:srgbClr val="FFFFFF"/>
                </a:solidFill>
              </a:rPr>
              <a:t>K</a:t>
            </a:r>
            <a:r>
              <a:rPr dirty="0" spc="-340">
                <a:solidFill>
                  <a:srgbClr val="FFFFFF"/>
                </a:solidFill>
              </a:rPr>
              <a:t>OMPONEN</a:t>
            </a:r>
            <a:r>
              <a:rPr dirty="0" spc="-20">
                <a:solidFill>
                  <a:srgbClr val="FFFFFF"/>
                </a:solidFill>
              </a:rPr>
              <a:t> </a:t>
            </a:r>
            <a:r>
              <a:rPr dirty="0" spc="-229">
                <a:solidFill>
                  <a:srgbClr val="FFFFFF"/>
                </a:solidFill>
              </a:rPr>
              <a:t>RUSPIN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3910806" y="3335485"/>
            <a:ext cx="782320" cy="1061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800" spc="-470" b="1">
                <a:solidFill>
                  <a:srgbClr val="FFFFFF"/>
                </a:solidFill>
                <a:latin typeface="Calibri"/>
                <a:cs typeface="Calibri"/>
              </a:rPr>
              <a:t>02</a:t>
            </a:r>
            <a:endParaRPr sz="6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"/>
            <a:ext cx="5759958" cy="863993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8657" y="7653300"/>
            <a:ext cx="2667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45">
                <a:solidFill>
                  <a:srgbClr val="E95539"/>
                </a:solidFill>
                <a:latin typeface="Tahoma"/>
                <a:cs typeface="Tahoma"/>
              </a:rPr>
              <a:t>22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59299" y="929472"/>
            <a:ext cx="3336925" cy="488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2.</a:t>
            </a: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  </a:t>
            </a:r>
            <a:r>
              <a:rPr dirty="0" sz="1000" spc="-16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Lucida Sans"/>
                <a:cs typeface="Lucida Sans"/>
              </a:rPr>
              <a:t>Tulangan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Komponen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0" b="1">
                <a:solidFill>
                  <a:srgbClr val="231F20"/>
                </a:solidFill>
                <a:latin typeface="Lucida Sans"/>
                <a:cs typeface="Lucida Sans"/>
              </a:rPr>
              <a:t>Satu</a:t>
            </a:r>
            <a:endParaRPr sz="10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Lucida Sans"/>
              <a:cs typeface="Lucida Sans"/>
            </a:endParaRPr>
          </a:p>
          <a:p>
            <a:pPr marL="228600">
              <a:lnSpc>
                <a:spcPct val="100000"/>
              </a:lnSpc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Penulangan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terdiri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jenis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yaitu: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473012" y="1465031"/>
            <a:ext cx="2328545" cy="457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6695" marR="5080" indent="-214629">
              <a:lnSpc>
                <a:spcPct val="141700"/>
              </a:lnSpc>
              <a:spcBef>
                <a:spcPts val="100"/>
              </a:spcBef>
              <a:tabLst>
                <a:tab pos="982980" algn="l"/>
                <a:tab pos="2063750" algn="l"/>
              </a:tabLst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.  </a:t>
            </a:r>
            <a:r>
              <a:rPr dirty="0" sz="1000" spc="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	utama/rangka;	baja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687388" y="1680931"/>
            <a:ext cx="2114550" cy="457200"/>
          </a:xfrm>
          <a:prstGeom prst="rect">
            <a:avLst/>
          </a:prstGeom>
        </p:spPr>
        <p:txBody>
          <a:bodyPr wrap="square" lIns="0" tIns="762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6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polos  </a:t>
            </a:r>
            <a:r>
              <a:rPr dirty="0" sz="1000" spc="1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(BjTP)  </a:t>
            </a:r>
            <a:r>
              <a:rPr dirty="0" sz="1000" spc="1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diameter</a:t>
            </a:r>
            <a:endParaRPr sz="1000">
              <a:latin typeface="Open Sans"/>
              <a:cs typeface="Open Sans"/>
            </a:endParaRPr>
          </a:p>
          <a:p>
            <a:pPr algn="r" marR="5080">
              <a:lnSpc>
                <a:spcPct val="100000"/>
              </a:lnSpc>
              <a:spcBef>
                <a:spcPts val="500"/>
              </a:spcBef>
              <a:tabLst>
                <a:tab pos="238125" algn="l"/>
                <a:tab pos="640080" algn="l"/>
                <a:tab pos="1087755" algn="l"/>
                <a:tab pos="1791335" algn="l"/>
              </a:tabLst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8	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	yang	dipasang	pada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73012" y="2112731"/>
            <a:ext cx="2329180" cy="3947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6695" marR="5080">
              <a:lnSpc>
                <a:spcPct val="1417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arah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panjang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satu.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Pemotongan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pembentukan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5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dibutuhkan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Setiap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ujung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diberikan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panjang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tekukan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memperkuat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daya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lekatan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terhadap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beton.</a:t>
            </a:r>
            <a:endParaRPr sz="1000">
              <a:latin typeface="Open Sans"/>
              <a:cs typeface="Open Sans"/>
            </a:endParaRPr>
          </a:p>
          <a:p>
            <a:pPr algn="just" marL="226695" marR="5080" indent="-214629">
              <a:lnSpc>
                <a:spcPct val="1417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sengkang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cincin;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baja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polos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(BjTP)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diameter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6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dibentuk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persegi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dipasang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sepanjang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utama/rangka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Pemotongan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pembentukan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6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dibutuhkan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16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</a:t>
            </a:r>
            <a:r>
              <a:rPr dirty="0" sz="1000" spc="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</a:t>
            </a:r>
            <a:r>
              <a:rPr dirty="0" sz="1000" spc="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687388" y="6034872"/>
            <a:ext cx="2114550" cy="889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417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Setiap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ujung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diberikan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panjang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tekukan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memperkuat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daya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lekatan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terhadap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994" y="1574761"/>
            <a:ext cx="1513674" cy="5085232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892009" y="6783882"/>
            <a:ext cx="65722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5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599276" y="6773288"/>
            <a:ext cx="937894" cy="73152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Tampak</a:t>
            </a:r>
            <a:r>
              <a:rPr dirty="0" sz="800" spc="-5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muka</a:t>
            </a:r>
            <a:r>
              <a:rPr dirty="0" sz="800" spc="-4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dan </a:t>
            </a:r>
            <a:r>
              <a:rPr dirty="0" sz="800" spc="-2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samping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tulangan </a:t>
            </a:r>
            <a:r>
              <a:rPr dirty="0" sz="800" spc="-2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5" b="1">
                <a:solidFill>
                  <a:srgbClr val="36966A"/>
                </a:solidFill>
                <a:latin typeface="Arial"/>
                <a:cs typeface="Arial"/>
              </a:rPr>
              <a:t>utama/rangka </a:t>
            </a:r>
            <a:r>
              <a:rPr dirty="0" sz="800" spc="3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komponen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satu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(ukuran dalam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30" b="1">
                <a:solidFill>
                  <a:srgbClr val="36966A"/>
                </a:solidFill>
                <a:latin typeface="Arial"/>
                <a:cs typeface="Arial"/>
              </a:rPr>
              <a:t>mm)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33121" y="7653300"/>
            <a:ext cx="2698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30">
                <a:solidFill>
                  <a:srgbClr val="E95539"/>
                </a:solidFill>
                <a:latin typeface="Tahoma"/>
                <a:cs typeface="Tahoma"/>
              </a:rPr>
              <a:t>23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150566" y="7728801"/>
            <a:ext cx="14547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02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Mengenal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65">
                <a:solidFill>
                  <a:srgbClr val="36966A"/>
                </a:solidFill>
                <a:latin typeface="Trebuchet MS"/>
                <a:cs typeface="Trebuchet MS"/>
              </a:rPr>
              <a:t>K</a:t>
            </a:r>
            <a:r>
              <a:rPr dirty="0" sz="900" spc="-150">
                <a:solidFill>
                  <a:srgbClr val="36966A"/>
                </a:solidFill>
                <a:latin typeface="Trebuchet MS"/>
                <a:cs typeface="Trebuchet MS"/>
              </a:rPr>
              <a:t>omponen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0711" y="971994"/>
            <a:ext cx="3818572" cy="2699994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3757142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6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71" y="3746540"/>
            <a:ext cx="2651125" cy="2641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Tampak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muka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dan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samping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tulangan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sengkang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cincin </a:t>
            </a:r>
            <a:r>
              <a:rPr dirty="0" sz="800" spc="-2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komponen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satu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(ukuran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dalam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30" b="1">
                <a:solidFill>
                  <a:srgbClr val="36966A"/>
                </a:solidFill>
                <a:latin typeface="Arial"/>
                <a:cs typeface="Arial"/>
              </a:rPr>
              <a:t>mm)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9246" y="4151059"/>
            <a:ext cx="3842385" cy="104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431800">
              <a:lnSpc>
                <a:spcPct val="1333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utama/rangka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sengkang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kemudian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dirangkai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menjadi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endParaRPr sz="1000">
              <a:latin typeface="Open Sans"/>
              <a:cs typeface="Open Sans"/>
            </a:endParaRPr>
          </a:p>
          <a:p>
            <a:pPr algn="just" marL="12700" marR="5080">
              <a:lnSpc>
                <a:spcPct val="1333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7.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Penempatan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sengkang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tersebar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gambar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sehingga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antara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lobang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selalu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sengkang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memperkuat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daerah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sekitar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lobang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66785" y="7653300"/>
            <a:ext cx="2425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45">
                <a:solidFill>
                  <a:srgbClr val="E95539"/>
                </a:solidFill>
                <a:latin typeface="Tahoma"/>
                <a:cs typeface="Tahoma"/>
              </a:rPr>
              <a:t>24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720001" y="6594678"/>
            <a:ext cx="828040" cy="0"/>
          </a:xfrm>
          <a:custGeom>
            <a:avLst/>
            <a:gdLst/>
            <a:ahLst/>
            <a:cxnLst/>
            <a:rect l="l" t="t" r="r" b="b"/>
            <a:pathLst>
              <a:path w="828040" h="0">
                <a:moveTo>
                  <a:pt x="0" y="0"/>
                </a:moveTo>
                <a:lnTo>
                  <a:pt x="828001" y="0"/>
                </a:lnTo>
              </a:path>
            </a:pathLst>
          </a:custGeom>
          <a:ln w="50800">
            <a:solidFill>
              <a:srgbClr val="DAE7DE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175" y="971994"/>
            <a:ext cx="3359645" cy="5053952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959299" y="6298279"/>
            <a:ext cx="3843020" cy="1005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00"/>
              </a:lnSpc>
            </a:pPr>
            <a:r>
              <a:rPr dirty="0" sz="2000" spc="-15" b="1" i="1">
                <a:solidFill>
                  <a:srgbClr val="36966A"/>
                </a:solidFill>
                <a:latin typeface="Arial"/>
                <a:cs typeface="Arial"/>
              </a:rPr>
              <a:t>2.2</a:t>
            </a:r>
            <a:r>
              <a:rPr dirty="0" sz="2000" spc="75" b="1" i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1300" spc="35" b="1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300" spc="-1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35" b="1">
                <a:solidFill>
                  <a:srgbClr val="231F20"/>
                </a:solidFill>
                <a:latin typeface="Open Sans"/>
                <a:cs typeface="Open Sans"/>
              </a:rPr>
              <a:t>Dua</a:t>
            </a:r>
            <a:endParaRPr sz="13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1.</a:t>
            </a: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  </a:t>
            </a:r>
            <a:r>
              <a:rPr dirty="0" sz="1000" spc="-16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Komponen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Jadi</a:t>
            </a:r>
            <a:endParaRPr sz="1000">
              <a:latin typeface="Lucida Sans"/>
              <a:cs typeface="Lucida Sans"/>
            </a:endParaRPr>
          </a:p>
          <a:p>
            <a:pPr marL="227965" marR="5080" indent="431800">
              <a:lnSpc>
                <a:spcPct val="1333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1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</a:t>
            </a:r>
            <a:r>
              <a:rPr dirty="0" sz="1000" spc="1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 spc="1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1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panel</a:t>
            </a:r>
            <a:r>
              <a:rPr dirty="0" sz="1000" spc="1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</a:t>
            </a:r>
            <a:r>
              <a:rPr dirty="0" sz="1000" spc="1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bertulang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ukuran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10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cm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x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30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cm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x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135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8.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71994" y="5800623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7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679271" y="5790020"/>
            <a:ext cx="1598295" cy="2641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spc="-5">
                <a:solidFill>
                  <a:srgbClr val="36966A"/>
                </a:solidFill>
                <a:latin typeface="Open Sans"/>
                <a:cs typeface="Open Sans"/>
              </a:rPr>
              <a:t>Penulangan</a:t>
            </a:r>
            <a:r>
              <a:rPr dirty="0" sz="800" spc="-30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36966A"/>
                </a:solidFill>
                <a:latin typeface="Open Sans"/>
                <a:cs typeface="Open Sans"/>
              </a:rPr>
              <a:t>komponen</a:t>
            </a:r>
            <a:r>
              <a:rPr dirty="0" sz="800" spc="-30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36966A"/>
                </a:solidFill>
                <a:latin typeface="Open Sans"/>
                <a:cs typeface="Open Sans"/>
              </a:rPr>
              <a:t>1</a:t>
            </a:r>
            <a:r>
              <a:rPr dirty="0" sz="800" spc="-25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36966A"/>
                </a:solidFill>
                <a:latin typeface="Open Sans"/>
                <a:cs typeface="Open Sans"/>
              </a:rPr>
              <a:t>RUSPIN </a:t>
            </a:r>
            <a:r>
              <a:rPr dirty="0" sz="800" spc="-195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36966A"/>
                </a:solidFill>
                <a:latin typeface="Open Sans"/>
                <a:cs typeface="Open Sans"/>
              </a:rPr>
              <a:t>(ukuran</a:t>
            </a:r>
            <a:r>
              <a:rPr dirty="0" sz="800" spc="-5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36966A"/>
                </a:solidFill>
                <a:latin typeface="Open Sans"/>
                <a:cs typeface="Open Sans"/>
              </a:rPr>
              <a:t>dalam</a:t>
            </a:r>
            <a:r>
              <a:rPr dirty="0" sz="800" spc="-5">
                <a:solidFill>
                  <a:srgbClr val="36966A"/>
                </a:solidFill>
                <a:latin typeface="Open Sans"/>
                <a:cs typeface="Open Sans"/>
              </a:rPr>
              <a:t> mm)</a:t>
            </a:r>
            <a:endParaRPr sz="8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34772" y="7653300"/>
            <a:ext cx="2667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45">
                <a:solidFill>
                  <a:srgbClr val="E95539"/>
                </a:solidFill>
                <a:latin typeface="Tahoma"/>
                <a:cs typeface="Tahoma"/>
              </a:rPr>
              <a:t>25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150566" y="7728801"/>
            <a:ext cx="14547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02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Mengenal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65">
                <a:solidFill>
                  <a:srgbClr val="36966A"/>
                </a:solidFill>
                <a:latin typeface="Trebuchet MS"/>
                <a:cs typeface="Trebuchet MS"/>
              </a:rPr>
              <a:t>K</a:t>
            </a:r>
            <a:r>
              <a:rPr dirty="0" sz="900" spc="-150">
                <a:solidFill>
                  <a:srgbClr val="36966A"/>
                </a:solidFill>
                <a:latin typeface="Trebuchet MS"/>
                <a:cs typeface="Trebuchet MS"/>
              </a:rPr>
              <a:t>omponen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295" y="971994"/>
            <a:ext cx="3363417" cy="220427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3261411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8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71" y="3250816"/>
            <a:ext cx="10426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Komponen</a:t>
            </a:r>
            <a:r>
              <a:rPr dirty="0" sz="800" spc="-4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2</a:t>
            </a:r>
            <a:r>
              <a:rPr dirty="0" sz="800" spc="-4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RUSPIN</a:t>
            </a:r>
            <a:endParaRPr sz="8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4006" y="3600005"/>
            <a:ext cx="1440002" cy="3815994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421001" y="6925779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9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128271" y="6915180"/>
            <a:ext cx="1464945" cy="4978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spc="-5">
                <a:solidFill>
                  <a:srgbClr val="36966A"/>
                </a:solidFill>
                <a:latin typeface="Open Sans"/>
                <a:cs typeface="Open Sans"/>
              </a:rPr>
              <a:t>Tampak muka </a:t>
            </a:r>
            <a:r>
              <a:rPr dirty="0" sz="800">
                <a:solidFill>
                  <a:srgbClr val="36966A"/>
                </a:solidFill>
                <a:latin typeface="Open Sans"/>
                <a:cs typeface="Open Sans"/>
              </a:rPr>
              <a:t>dan </a:t>
            </a:r>
            <a:r>
              <a:rPr dirty="0" sz="800" spc="-5">
                <a:solidFill>
                  <a:srgbClr val="36966A"/>
                </a:solidFill>
                <a:latin typeface="Open Sans"/>
                <a:cs typeface="Open Sans"/>
              </a:rPr>
              <a:t>samping </a:t>
            </a:r>
            <a:r>
              <a:rPr dirty="0" sz="800">
                <a:solidFill>
                  <a:srgbClr val="36966A"/>
                </a:solidFill>
                <a:latin typeface="Open Sans"/>
                <a:cs typeface="Open Sans"/>
              </a:rPr>
              <a:t> tulangan </a:t>
            </a:r>
            <a:r>
              <a:rPr dirty="0" sz="800" spc="-5">
                <a:solidFill>
                  <a:srgbClr val="36966A"/>
                </a:solidFill>
                <a:latin typeface="Open Sans"/>
                <a:cs typeface="Open Sans"/>
              </a:rPr>
              <a:t>rangka </a:t>
            </a:r>
            <a:r>
              <a:rPr dirty="0" sz="800">
                <a:solidFill>
                  <a:srgbClr val="36966A"/>
                </a:solidFill>
                <a:latin typeface="Open Sans"/>
                <a:cs typeface="Open Sans"/>
              </a:rPr>
              <a:t>luar </a:t>
            </a:r>
            <a:r>
              <a:rPr dirty="0" sz="800" spc="5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36966A"/>
                </a:solidFill>
                <a:latin typeface="Open Sans"/>
                <a:cs typeface="Open Sans"/>
              </a:rPr>
              <a:t>komponen</a:t>
            </a:r>
            <a:r>
              <a:rPr dirty="0" sz="800" spc="-35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36966A"/>
                </a:solidFill>
                <a:latin typeface="Open Sans"/>
                <a:cs typeface="Open Sans"/>
              </a:rPr>
              <a:t>dua</a:t>
            </a:r>
            <a:r>
              <a:rPr dirty="0" sz="800" spc="-30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36966A"/>
                </a:solidFill>
                <a:latin typeface="Open Sans"/>
                <a:cs typeface="Open Sans"/>
              </a:rPr>
              <a:t>(ukuran</a:t>
            </a:r>
            <a:r>
              <a:rPr dirty="0" sz="800" spc="-35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36966A"/>
                </a:solidFill>
                <a:latin typeface="Open Sans"/>
                <a:cs typeface="Open Sans"/>
              </a:rPr>
              <a:t>dalam </a:t>
            </a:r>
            <a:r>
              <a:rPr dirty="0" sz="800" spc="-200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36966A"/>
                </a:solidFill>
                <a:latin typeface="Open Sans"/>
                <a:cs typeface="Open Sans"/>
              </a:rPr>
              <a:t>mm)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08299" y="3629472"/>
            <a:ext cx="2429510" cy="2491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2.</a:t>
            </a: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  </a:t>
            </a:r>
            <a:r>
              <a:rPr dirty="0" sz="1000" spc="-16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Lucida Sans"/>
                <a:cs typeface="Lucida Sans"/>
              </a:rPr>
              <a:t>Tulangan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kompone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n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b="1">
                <a:solidFill>
                  <a:srgbClr val="231F20"/>
                </a:solidFill>
                <a:latin typeface="Lucida Sans"/>
                <a:cs typeface="Lucida Sans"/>
              </a:rPr>
              <a:t>dua</a:t>
            </a:r>
            <a:endParaRPr sz="1000">
              <a:latin typeface="Lucida Sans"/>
              <a:cs typeface="Lucida Sans"/>
            </a:endParaRPr>
          </a:p>
          <a:p>
            <a:pPr algn="just" marL="228600" marR="5715">
              <a:lnSpc>
                <a:spcPct val="133300"/>
              </a:lnSpc>
              <a:spcBef>
                <a:spcPts val="85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Penulangan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dua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terdiri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dari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jenis yaitu: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565"/>
              </a:spcBef>
              <a:tabLst>
                <a:tab pos="1544955" algn="l"/>
              </a:tabLst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.  </a:t>
            </a:r>
            <a:r>
              <a:rPr dirty="0" sz="1000" spc="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	utama/rangka; 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baja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polos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(BjTP)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diameter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8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dipasang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sepanjang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bingkai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berpenampang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6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x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10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mengelilingi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dua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tegak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lurus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arah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panjang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dua.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3322" y="7653300"/>
            <a:ext cx="2774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0">
                <a:solidFill>
                  <a:srgbClr val="E95539"/>
                </a:solidFill>
                <a:latin typeface="Tahoma"/>
                <a:cs typeface="Tahoma"/>
              </a:rPr>
              <a:t>26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6838" y="971994"/>
            <a:ext cx="3926319" cy="140288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2460015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10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70" y="2449419"/>
            <a:ext cx="3101975" cy="2641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Tampak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muka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dan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samping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tulangan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rangka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dalam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komponen </a:t>
            </a:r>
            <a:r>
              <a:rPr dirty="0" sz="800" spc="-204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dua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(ukuran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dalam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30" b="1">
                <a:solidFill>
                  <a:srgbClr val="36966A"/>
                </a:solidFill>
                <a:latin typeface="Arial"/>
                <a:cs typeface="Arial"/>
              </a:rPr>
              <a:t>mm)</a:t>
            </a:r>
            <a:endParaRPr sz="8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2001" y="2726499"/>
            <a:ext cx="3096006" cy="1632000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971994" y="4443641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11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679270" y="4433040"/>
            <a:ext cx="3122295" cy="53975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45465">
              <a:lnSpc>
                <a:spcPts val="919"/>
              </a:lnSpc>
              <a:spcBef>
                <a:spcPts val="160"/>
              </a:spcBef>
            </a:pP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Tampak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muka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dan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samping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tulangan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rangka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tengah </a:t>
            </a:r>
            <a:r>
              <a:rPr dirty="0" sz="800" spc="-204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komponen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dua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(ukuran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dalam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30" b="1">
                <a:solidFill>
                  <a:srgbClr val="36966A"/>
                </a:solidFill>
                <a:latin typeface="Arial"/>
                <a:cs typeface="Arial"/>
              </a:rPr>
              <a:t>mm)</a:t>
            </a:r>
            <a:endParaRPr sz="800">
              <a:latin typeface="Arial"/>
              <a:cs typeface="Arial"/>
            </a:endParaRPr>
          </a:p>
          <a:p>
            <a:pPr marL="156210">
              <a:lnSpc>
                <a:spcPct val="100000"/>
              </a:lnSpc>
              <a:spcBef>
                <a:spcPts val="944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Pemotongan</a:t>
            </a:r>
            <a:r>
              <a:rPr dirty="0" sz="1000" spc="1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1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pembentukan</a:t>
            </a:r>
            <a:r>
              <a:rPr dirty="0" sz="1000" spc="1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 spc="1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175218" y="4946779"/>
            <a:ext cx="3627120" cy="1788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8600" marR="5080">
              <a:lnSpc>
                <a:spcPct val="1417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9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sampai 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11 dan dibutuhkan 2 buah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dalam, 2 buah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luar, dan 2 buah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tengah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dua.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Setiap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ujung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diberikan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panjang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tekukan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memperkuat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daya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lekatan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tulangan terhadap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beton.</a:t>
            </a:r>
            <a:endParaRPr sz="1000">
              <a:latin typeface="Open Sans"/>
              <a:cs typeface="Open Sans"/>
            </a:endParaRPr>
          </a:p>
          <a:p>
            <a:pPr algn="just" marL="12700">
              <a:lnSpc>
                <a:spcPct val="100000"/>
              </a:lnSpc>
              <a:spcBef>
                <a:spcPts val="7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  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sengkang;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baja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 spc="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polos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(BjTP)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diameter</a:t>
            </a:r>
            <a:endParaRPr sz="1000">
              <a:latin typeface="Open Sans"/>
              <a:cs typeface="Open Sans"/>
            </a:endParaRPr>
          </a:p>
          <a:p>
            <a:pPr algn="just" marL="228600" marR="5080">
              <a:lnSpc>
                <a:spcPct val="1417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6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 dibentuk persegi dan dipasang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sepanjang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utama/rangka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dua.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36677" y="7653300"/>
            <a:ext cx="2628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60">
                <a:solidFill>
                  <a:srgbClr val="E95539"/>
                </a:solidFill>
                <a:latin typeface="Tahoma"/>
                <a:cs typeface="Tahoma"/>
              </a:rPr>
              <a:t>27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150566" y="7728801"/>
            <a:ext cx="14547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02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Mengenal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65">
                <a:solidFill>
                  <a:srgbClr val="36966A"/>
                </a:solidFill>
                <a:latin typeface="Trebuchet MS"/>
                <a:cs typeface="Trebuchet MS"/>
              </a:rPr>
              <a:t>K</a:t>
            </a:r>
            <a:r>
              <a:rPr dirty="0" sz="900" spc="-150">
                <a:solidFill>
                  <a:srgbClr val="36966A"/>
                </a:solidFill>
                <a:latin typeface="Trebuchet MS"/>
                <a:cs typeface="Trebuchet MS"/>
              </a:rPr>
              <a:t>omponen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1553083" y="971994"/>
            <a:ext cx="2654300" cy="3635375"/>
            <a:chOff x="1553083" y="971994"/>
            <a:chExt cx="2654300" cy="3635375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6003" y="971994"/>
              <a:ext cx="2448001" cy="173090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3083" y="2730855"/>
              <a:ext cx="2653830" cy="1876450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971994" y="4692434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12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679271" y="4681837"/>
            <a:ext cx="3005455" cy="2641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Tampak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muka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dan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samping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sengkang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cincin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ujung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(atas)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dan </a:t>
            </a:r>
            <a:r>
              <a:rPr dirty="0" sz="800" spc="-2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sengkang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cincin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sudut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(bawah)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(ukuran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dalam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30" b="1">
                <a:solidFill>
                  <a:srgbClr val="36966A"/>
                </a:solidFill>
                <a:latin typeface="Arial"/>
                <a:cs typeface="Arial"/>
              </a:rPr>
              <a:t>mm)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391245" y="5086357"/>
            <a:ext cx="3411220" cy="1536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431800">
              <a:lnSpc>
                <a:spcPct val="1417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Pemotongan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pembentukan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 sesuai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12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sampai 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13 dan dibutuhkan 8 buah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sengkang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cincin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ujung,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cincin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sudut,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14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buah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sengkang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kacamata, dan 4 buah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sengkang cincin tengah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dua.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Setiap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ujung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diberikan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panjang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tekukan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gambar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memperkuat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daya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lekatan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tulangan terhadap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5227" y="7653300"/>
            <a:ext cx="2736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14">
                <a:solidFill>
                  <a:srgbClr val="E95539"/>
                </a:solidFill>
                <a:latin typeface="Tahoma"/>
                <a:cs typeface="Tahoma"/>
              </a:rPr>
              <a:t>28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1709" y="2639669"/>
            <a:ext cx="3496589" cy="247233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2427" y="971994"/>
            <a:ext cx="2075129" cy="1467256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971994" y="5197144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13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679271" y="5186540"/>
            <a:ext cx="3069590" cy="38100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Tampak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muka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dan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samping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sengkang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cincin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tengah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(atas)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dan </a:t>
            </a:r>
            <a:r>
              <a:rPr dirty="0" sz="800" spc="-204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sengkang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kacamata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(bawah)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komponen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dua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(ukuran dalam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30" b="1">
                <a:solidFill>
                  <a:srgbClr val="36966A"/>
                </a:solidFill>
                <a:latin typeface="Arial"/>
                <a:cs typeface="Arial"/>
              </a:rPr>
              <a:t>mm)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91245" y="5707900"/>
            <a:ext cx="3410585" cy="1320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431800">
              <a:lnSpc>
                <a:spcPct val="1417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utama/rangka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 sengkang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kemudian dirangkai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menjadi tulangan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14.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Penempatan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sengkang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harus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gambar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sehingga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lobang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selalu ada tulangan sengkang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memperkuat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daerah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sekitar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lobang baut.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29310" y="7653300"/>
            <a:ext cx="2774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0">
                <a:solidFill>
                  <a:srgbClr val="E95539"/>
                </a:solidFill>
                <a:latin typeface="Tahoma"/>
                <a:cs typeface="Tahoma"/>
              </a:rPr>
              <a:t>29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150566" y="7728801"/>
            <a:ext cx="14547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02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Mengenal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65">
                <a:solidFill>
                  <a:srgbClr val="36966A"/>
                </a:solidFill>
                <a:latin typeface="Trebuchet MS"/>
                <a:cs typeface="Trebuchet MS"/>
              </a:rPr>
              <a:t>K</a:t>
            </a:r>
            <a:r>
              <a:rPr dirty="0" sz="900" spc="-150">
                <a:solidFill>
                  <a:srgbClr val="36966A"/>
                </a:solidFill>
                <a:latin typeface="Trebuchet MS"/>
                <a:cs typeface="Trebuchet MS"/>
              </a:rPr>
              <a:t>omponen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720001" y="6206629"/>
            <a:ext cx="828040" cy="0"/>
          </a:xfrm>
          <a:custGeom>
            <a:avLst/>
            <a:gdLst/>
            <a:ahLst/>
            <a:cxnLst/>
            <a:rect l="l" t="t" r="r" b="b"/>
            <a:pathLst>
              <a:path w="828040" h="0">
                <a:moveTo>
                  <a:pt x="0" y="0"/>
                </a:moveTo>
                <a:lnTo>
                  <a:pt x="828001" y="0"/>
                </a:lnTo>
              </a:path>
            </a:pathLst>
          </a:custGeom>
          <a:ln w="50800">
            <a:solidFill>
              <a:srgbClr val="DAE7DE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3553" y="972007"/>
            <a:ext cx="3152876" cy="4459071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971994" y="5516219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14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679271" y="5505615"/>
            <a:ext cx="164401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Penulangan</a:t>
            </a:r>
            <a:r>
              <a:rPr dirty="0" sz="800" spc="-4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komponen</a:t>
            </a:r>
            <a:r>
              <a:rPr dirty="0" sz="800" spc="-3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2</a:t>
            </a:r>
            <a:r>
              <a:rPr dirty="0" sz="800" spc="-3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RUSPIN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59299" y="5910234"/>
            <a:ext cx="3843020" cy="14268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00"/>
              </a:lnSpc>
            </a:pPr>
            <a:r>
              <a:rPr dirty="0" sz="2000" spc="-15" b="1" i="1">
                <a:solidFill>
                  <a:srgbClr val="36966A"/>
                </a:solidFill>
                <a:latin typeface="Arial"/>
                <a:cs typeface="Arial"/>
              </a:rPr>
              <a:t>2.3</a:t>
            </a:r>
            <a:r>
              <a:rPr dirty="0" sz="2000" spc="75" b="1" i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1300" spc="55" b="1">
                <a:solidFill>
                  <a:srgbClr val="231F20"/>
                </a:solidFill>
                <a:latin typeface="Open Sans"/>
                <a:cs typeface="Open Sans"/>
              </a:rPr>
              <a:t>Pembuatan</a:t>
            </a:r>
            <a:r>
              <a:rPr dirty="0" sz="1300" spc="-2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35" b="1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endParaRPr sz="13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1.</a:t>
            </a:r>
            <a:r>
              <a:rPr dirty="0" sz="1000" spc="4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b="1">
                <a:solidFill>
                  <a:srgbClr val="231F20"/>
                </a:solidFill>
                <a:latin typeface="Lucida Sans"/>
                <a:cs typeface="Lucida Sans"/>
              </a:rPr>
              <a:t>Spesi</a:t>
            </a:r>
            <a:r>
              <a:rPr dirty="0" sz="1000" b="1">
                <a:solidFill>
                  <a:srgbClr val="231F20"/>
                </a:solidFill>
                <a:latin typeface="Trebuchet MS"/>
                <a:cs typeface="Trebuchet MS"/>
              </a:rPr>
              <a:t>fi</a:t>
            </a:r>
            <a:r>
              <a:rPr dirty="0" sz="1000" b="1">
                <a:solidFill>
                  <a:srgbClr val="231F20"/>
                </a:solidFill>
                <a:latin typeface="Lucida Sans"/>
                <a:cs typeface="Lucida Sans"/>
              </a:rPr>
              <a:t>kasi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5" b="1">
                <a:solidFill>
                  <a:srgbClr val="231F20"/>
                </a:solidFill>
                <a:latin typeface="Lucida Sans"/>
                <a:cs typeface="Lucida Sans"/>
              </a:rPr>
              <a:t>Bahan</a:t>
            </a:r>
            <a:endParaRPr sz="1000">
              <a:latin typeface="Lucida Sans"/>
              <a:cs typeface="Lucida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Pasir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 yang digunakan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seperti 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15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butiran keras yang berukuran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0,075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 sampai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 0,5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 mengandung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zat–zat organik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mengurangi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mutu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49893" y="7653300"/>
            <a:ext cx="28448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75">
                <a:solidFill>
                  <a:srgbClr val="E95539"/>
                </a:solidFill>
                <a:latin typeface="Tahoma"/>
                <a:cs typeface="Tahoma"/>
              </a:rPr>
              <a:t>30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0776" y="971994"/>
            <a:ext cx="2878454" cy="158241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2639555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15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71" y="2628960"/>
            <a:ext cx="18135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Bahan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agregat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pasir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yang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digunakan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175299" y="2880640"/>
            <a:ext cx="3627120" cy="889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8600" marR="5080" indent="-216535">
              <a:lnSpc>
                <a:spcPct val="1417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Kerikil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batu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pecah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digunakan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seperti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16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butiran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keras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sebagian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besar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butirnya berukuran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5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 sampai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20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mm,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kadar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lumpur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maksimum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1%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 berat.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8404" y="3795483"/>
            <a:ext cx="2743200" cy="2059305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971994" y="5939916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16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679271" y="5929325"/>
            <a:ext cx="1873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Bahan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agregat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kerikil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yang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digunakan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175299" y="6074324"/>
            <a:ext cx="3627120" cy="1141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8600" marR="5080" indent="-216535">
              <a:lnSpc>
                <a:spcPct val="1417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Semen yang digunakan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semen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hidrolis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PCC.</a:t>
            </a:r>
            <a:endParaRPr sz="1000">
              <a:latin typeface="Open Sans"/>
              <a:cs typeface="Open Sans"/>
            </a:endParaRPr>
          </a:p>
          <a:p>
            <a:pPr algn="just" marL="228600" marR="50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Air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digunakan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bersih,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mengandung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lumpur,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minyak,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benda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terapung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lainnya yang dapat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dilihat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secara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visual.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63856" y="7653300"/>
            <a:ext cx="208279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75">
                <a:solidFill>
                  <a:srgbClr val="E95539"/>
                </a:solidFill>
                <a:latin typeface="Tahoma"/>
                <a:cs typeface="Tahoma"/>
              </a:rPr>
              <a:t>31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150566" y="7728801"/>
            <a:ext cx="14547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02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Mengenal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65">
                <a:solidFill>
                  <a:srgbClr val="36966A"/>
                </a:solidFill>
                <a:latin typeface="Trebuchet MS"/>
                <a:cs typeface="Trebuchet MS"/>
              </a:rPr>
              <a:t>K</a:t>
            </a:r>
            <a:r>
              <a:rPr dirty="0" sz="900" spc="-150">
                <a:solidFill>
                  <a:srgbClr val="36966A"/>
                </a:solidFill>
                <a:latin typeface="Trebuchet MS"/>
                <a:cs typeface="Trebuchet MS"/>
              </a:rPr>
              <a:t>omponen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33800" y="929472"/>
            <a:ext cx="3970020" cy="57524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4000">
              <a:lnSpc>
                <a:spcPts val="48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e.</a:t>
            </a:r>
            <a:r>
              <a:rPr dirty="0" sz="1000" spc="5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Mutu</a:t>
            </a:r>
            <a:r>
              <a:rPr dirty="0" sz="1000" spc="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</a:t>
            </a:r>
            <a:r>
              <a:rPr dirty="0" sz="1000" spc="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direncanakan</a:t>
            </a:r>
            <a:r>
              <a:rPr dirty="0" sz="1000" spc="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15" i="1">
                <a:solidFill>
                  <a:srgbClr val="231F20"/>
                </a:solidFill>
                <a:latin typeface="Open Sans"/>
                <a:cs typeface="Open Sans"/>
              </a:rPr>
              <a:t>f</a:t>
            </a:r>
            <a:r>
              <a:rPr dirty="0" baseline="-35353" sz="825" spc="-22" i="1">
                <a:solidFill>
                  <a:srgbClr val="231F20"/>
                </a:solidFill>
                <a:latin typeface="Open Sans"/>
                <a:cs typeface="Open Sans"/>
              </a:rPr>
              <a:t>c</a:t>
            </a:r>
            <a:r>
              <a:rPr dirty="0" baseline="-35353" sz="825" spc="40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25</a:t>
            </a:r>
            <a:r>
              <a:rPr dirty="0" sz="1000" spc="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MPa</a:t>
            </a:r>
            <a:r>
              <a:rPr dirty="0" sz="1000" spc="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(setara</a:t>
            </a:r>
            <a:endParaRPr sz="1000">
              <a:latin typeface="Open Sans"/>
              <a:cs typeface="Open Sans"/>
            </a:endParaRPr>
          </a:p>
          <a:p>
            <a:pPr algn="r" marR="1046480">
              <a:lnSpc>
                <a:spcPts val="300"/>
              </a:lnSpc>
            </a:pPr>
            <a:r>
              <a:rPr dirty="0" sz="550" spc="5" i="1">
                <a:solidFill>
                  <a:srgbClr val="231F20"/>
                </a:solidFill>
                <a:latin typeface="Open Sans"/>
                <a:cs typeface="Open Sans"/>
              </a:rPr>
              <a:t>’</a:t>
            </a:r>
            <a:endParaRPr sz="55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>
              <a:latin typeface="Open Sans"/>
              <a:cs typeface="Open Sans"/>
            </a:endParaRPr>
          </a:p>
          <a:p>
            <a:pPr algn="just" marL="469900">
              <a:lnSpc>
                <a:spcPct val="1000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mutu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300)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nilai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slump</a:t>
            </a:r>
            <a:r>
              <a:rPr dirty="0" sz="1000" spc="-1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100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mm.</a:t>
            </a:r>
            <a:endParaRPr sz="1000">
              <a:latin typeface="Open Sans"/>
              <a:cs typeface="Open Sans"/>
            </a:endParaRPr>
          </a:p>
          <a:p>
            <a:pPr algn="just" marL="469900" marR="106680" indent="-216535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f.    Baja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digunakan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BjTP diameter 8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6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mempunyai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tegangan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leleh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2.400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kg/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cm</a:t>
            </a:r>
            <a:r>
              <a:rPr dirty="0" baseline="35353" sz="825">
                <a:solidFill>
                  <a:srgbClr val="231F20"/>
                </a:solidFill>
                <a:latin typeface="Open Sans"/>
                <a:cs typeface="Open Sans"/>
              </a:rPr>
              <a:t>2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endParaRPr sz="1000">
              <a:latin typeface="Open Sans"/>
              <a:cs typeface="Open Sans"/>
            </a:endParaRPr>
          </a:p>
          <a:p>
            <a:pPr algn="just" marL="469900" marR="107314" indent="-216535">
              <a:lnSpc>
                <a:spcPct val="141700"/>
              </a:lnSpc>
              <a:spcBef>
                <a:spcPts val="280"/>
              </a:spcBef>
            </a:pP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g.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Galvanized</a:t>
            </a:r>
            <a:r>
              <a:rPr dirty="0" sz="1000" spc="-2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wire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60" i="1">
                <a:solidFill>
                  <a:srgbClr val="231F20"/>
                </a:solidFill>
                <a:latin typeface="Open Sans"/>
                <a:cs typeface="Open Sans"/>
              </a:rPr>
              <a:t>mesh</a:t>
            </a:r>
            <a:r>
              <a:rPr dirty="0" sz="1000" spc="-5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digunakan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mempunyai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diameter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0,5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ukuran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kotak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mm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x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mm.</a:t>
            </a:r>
            <a:endParaRPr sz="1000">
              <a:latin typeface="Open Sans"/>
              <a:cs typeface="Open Sans"/>
            </a:endParaRPr>
          </a:p>
          <a:p>
            <a:pPr algn="just" marL="469900" marR="106680" indent="-216535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penyambung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antarkomponen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mur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</a:t>
            </a:r>
            <a:r>
              <a:rPr dirty="0" sz="1000" spc="1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galvanis</a:t>
            </a:r>
            <a:r>
              <a:rPr dirty="0" sz="1000" spc="1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diameter</a:t>
            </a:r>
            <a:r>
              <a:rPr dirty="0" sz="1000" spc="1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12</a:t>
            </a:r>
            <a:r>
              <a:rPr dirty="0" sz="1000" spc="1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mm,</a:t>
            </a:r>
            <a:r>
              <a:rPr dirty="0" sz="1000" spc="1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tegangan</a:t>
            </a:r>
            <a:r>
              <a:rPr dirty="0" sz="1000" spc="1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leleh</a:t>
            </a:r>
            <a:r>
              <a:rPr dirty="0" sz="1000" spc="1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minimal</a:t>
            </a:r>
            <a:endParaRPr sz="1000">
              <a:latin typeface="Open Sans"/>
              <a:cs typeface="Open Sans"/>
            </a:endParaRPr>
          </a:p>
          <a:p>
            <a:pPr algn="just" marL="469900" marR="106680">
              <a:lnSpc>
                <a:spcPct val="1417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4.000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kg/cm</a:t>
            </a:r>
            <a:r>
              <a:rPr dirty="0" baseline="35353" sz="825">
                <a:solidFill>
                  <a:srgbClr val="231F20"/>
                </a:solidFill>
                <a:latin typeface="Open Sans"/>
                <a:cs typeface="Open Sans"/>
              </a:rPr>
              <a:t>2</a:t>
            </a:r>
            <a:r>
              <a:rPr dirty="0" baseline="35353" sz="825" spc="142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variasi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panjang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100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mm,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6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inchi,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8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inchi,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10 inchi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 ring cincin tebal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ring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pelat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strip tebal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lebar 35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dilengkapi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lubang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baut.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Open Sans"/>
              <a:cs typeface="Open Sans"/>
            </a:endParaRPr>
          </a:p>
          <a:p>
            <a:pPr marL="38100">
              <a:lnSpc>
                <a:spcPct val="100000"/>
              </a:lnSpc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2.</a:t>
            </a: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  </a:t>
            </a:r>
            <a:r>
              <a:rPr dirty="0" sz="1000" spc="-16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Persiapan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Pengecoran</a:t>
            </a:r>
            <a:endParaRPr sz="1000">
              <a:latin typeface="Lucida Sans"/>
              <a:cs typeface="Lucida Sans"/>
            </a:endParaRPr>
          </a:p>
          <a:p>
            <a:pPr algn="just" marL="254000" marR="105410" indent="431800">
              <a:lnSpc>
                <a:spcPct val="1333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Sebelum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pengecoran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dilaksanakan,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persiapan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berikut:</a:t>
            </a:r>
            <a:endParaRPr sz="1000">
              <a:latin typeface="Open Sans"/>
              <a:cs typeface="Open Sans"/>
            </a:endParaRPr>
          </a:p>
          <a:p>
            <a:pPr algn="just" marL="469900" marR="107314" indent="-216535">
              <a:lnSpc>
                <a:spcPct val="1417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.  </a:t>
            </a:r>
            <a:r>
              <a:rPr dirty="0" sz="1000" spc="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Semua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cetaka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diisi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aduka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 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bebas dari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kotoran.</a:t>
            </a:r>
            <a:endParaRPr sz="1000">
              <a:latin typeface="Open Sans"/>
              <a:cs typeface="Open Sans"/>
            </a:endParaRPr>
          </a:p>
          <a:p>
            <a:pPr algn="just" marL="469900" marR="106680" indent="-216535">
              <a:lnSpc>
                <a:spcPct val="141700"/>
              </a:lnSpc>
              <a:spcBef>
                <a:spcPts val="284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memudahkan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pembukaan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cetakan,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permukaan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cetakan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boleh dilapisi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seperti 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17 dengan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khusus,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misalnya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lapisan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tipis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minyak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mineral,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lapisan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kimia,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atau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lain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sejenis.</a:t>
            </a:r>
            <a:endParaRPr sz="1000">
              <a:latin typeface="Open Sans"/>
              <a:cs typeface="Open Sans"/>
            </a:endParaRPr>
          </a:p>
          <a:p>
            <a:pPr algn="just" marL="469900" marR="1066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keadaan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bersih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bebas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segala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lapisan penutup yang dapat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merusak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mengurangi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lekatan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antara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tulangan.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975169" y="4423981"/>
            <a:ext cx="3810000" cy="2528570"/>
          </a:xfrm>
          <a:custGeom>
            <a:avLst/>
            <a:gdLst/>
            <a:ahLst/>
            <a:cxnLst/>
            <a:rect l="l" t="t" r="r" b="b"/>
            <a:pathLst>
              <a:path w="3810000" h="2528570">
                <a:moveTo>
                  <a:pt x="25679" y="0"/>
                </a:moveTo>
                <a:lnTo>
                  <a:pt x="10833" y="401"/>
                </a:lnTo>
                <a:lnTo>
                  <a:pt x="3209" y="3209"/>
                </a:lnTo>
                <a:lnTo>
                  <a:pt x="401" y="10833"/>
                </a:lnTo>
                <a:lnTo>
                  <a:pt x="0" y="25679"/>
                </a:lnTo>
                <a:lnTo>
                  <a:pt x="0" y="2502369"/>
                </a:lnTo>
                <a:lnTo>
                  <a:pt x="401" y="2517215"/>
                </a:lnTo>
                <a:lnTo>
                  <a:pt x="3209" y="2524839"/>
                </a:lnTo>
                <a:lnTo>
                  <a:pt x="10833" y="2527648"/>
                </a:lnTo>
                <a:lnTo>
                  <a:pt x="25679" y="2528049"/>
                </a:lnTo>
                <a:lnTo>
                  <a:pt x="3783965" y="2528049"/>
                </a:lnTo>
                <a:lnTo>
                  <a:pt x="3798810" y="2527648"/>
                </a:lnTo>
                <a:lnTo>
                  <a:pt x="3806434" y="2524839"/>
                </a:lnTo>
                <a:lnTo>
                  <a:pt x="3809243" y="2517215"/>
                </a:lnTo>
                <a:lnTo>
                  <a:pt x="3809644" y="2502369"/>
                </a:lnTo>
                <a:lnTo>
                  <a:pt x="3809644" y="25679"/>
                </a:lnTo>
                <a:lnTo>
                  <a:pt x="3809243" y="10833"/>
                </a:lnTo>
                <a:lnTo>
                  <a:pt x="3806434" y="3209"/>
                </a:lnTo>
                <a:lnTo>
                  <a:pt x="3798810" y="401"/>
                </a:lnTo>
                <a:lnTo>
                  <a:pt x="3783965" y="0"/>
                </a:lnTo>
                <a:lnTo>
                  <a:pt x="25679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959299" y="935439"/>
            <a:ext cx="372046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30" b="1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80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Open Sans"/>
                <a:cs typeface="Open Sans"/>
              </a:rPr>
              <a:t>Sistem</a:t>
            </a:r>
            <a:r>
              <a:rPr dirty="0" sz="800" spc="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Open Sans"/>
                <a:cs typeface="Open Sans"/>
              </a:rPr>
              <a:t>Panel</a:t>
            </a:r>
            <a:r>
              <a:rPr dirty="0" sz="80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Open Sans"/>
                <a:cs typeface="Open Sans"/>
              </a:rPr>
              <a:t>Instan</a:t>
            </a:r>
            <a:r>
              <a:rPr dirty="0" sz="80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Open Sans"/>
                <a:cs typeface="Open Sans"/>
              </a:rPr>
              <a:t>(RUSPIN):</a:t>
            </a:r>
            <a:r>
              <a:rPr dirty="0" sz="800" spc="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20" b="1">
                <a:solidFill>
                  <a:srgbClr val="231F20"/>
                </a:solidFill>
                <a:latin typeface="Open Sans"/>
                <a:cs typeface="Open Sans"/>
              </a:rPr>
              <a:t>Solusi</a:t>
            </a:r>
            <a:r>
              <a:rPr dirty="0" sz="800" spc="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Inovatif</a:t>
            </a:r>
            <a:r>
              <a:rPr dirty="0" sz="80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Open Sans"/>
                <a:cs typeface="Open Sans"/>
              </a:rPr>
              <a:t>Membangun</a:t>
            </a:r>
            <a:r>
              <a:rPr dirty="0" sz="800" spc="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800" spc="-19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Open Sans"/>
                <a:cs typeface="Open Sans"/>
              </a:rPr>
              <a:t>Oleh:</a:t>
            </a:r>
            <a:r>
              <a:rPr dirty="0" sz="800" spc="22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Open Sans"/>
                <a:cs typeface="Open Sans"/>
              </a:rPr>
              <a:t>Rudi</a:t>
            </a:r>
            <a:r>
              <a:rPr dirty="0" sz="8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Open Sans"/>
                <a:cs typeface="Open Sans"/>
              </a:rPr>
              <a:t>Setiadji</a:t>
            </a:r>
            <a:r>
              <a:rPr dirty="0" sz="80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Agustiningtyas</a:t>
            </a:r>
            <a:endParaRPr sz="800">
              <a:latin typeface="Open Sans"/>
              <a:cs typeface="Open Sans"/>
            </a:endParaRPr>
          </a:p>
          <a:p>
            <a:pPr marL="393700">
              <a:lnSpc>
                <a:spcPct val="100000"/>
              </a:lnSpc>
            </a:pPr>
            <a:r>
              <a:rPr dirty="0" sz="800" spc="25" b="1">
                <a:solidFill>
                  <a:srgbClr val="231F20"/>
                </a:solidFill>
                <a:latin typeface="Open Sans"/>
                <a:cs typeface="Open Sans"/>
              </a:rPr>
              <a:t>Rusli</a:t>
            </a:r>
            <a:endParaRPr sz="800">
              <a:latin typeface="Open Sans"/>
              <a:cs typeface="Open Sans"/>
            </a:endParaRPr>
          </a:p>
          <a:p>
            <a:pPr marL="393700">
              <a:lnSpc>
                <a:spcPct val="100000"/>
              </a:lnSpc>
            </a:pP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Putu</a:t>
            </a:r>
            <a:r>
              <a:rPr dirty="0" sz="800" spc="-2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20" b="1">
                <a:solidFill>
                  <a:srgbClr val="231F20"/>
                </a:solidFill>
                <a:latin typeface="Open Sans"/>
                <a:cs typeface="Open Sans"/>
              </a:rPr>
              <a:t>Geria</a:t>
            </a:r>
            <a:r>
              <a:rPr dirty="0" sz="800" spc="-2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20" b="1">
                <a:solidFill>
                  <a:srgbClr val="231F20"/>
                </a:solidFill>
                <a:latin typeface="Open Sans"/>
                <a:cs typeface="Open Sans"/>
              </a:rPr>
              <a:t>Sena</a:t>
            </a:r>
            <a:endParaRPr sz="800">
              <a:latin typeface="Open Sans"/>
              <a:cs typeface="Open Sans"/>
            </a:endParaRPr>
          </a:p>
          <a:p>
            <a:pPr marL="393700" marR="2195830" indent="-635">
              <a:lnSpc>
                <a:spcPct val="100000"/>
              </a:lnSpc>
            </a:pP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Putu</a:t>
            </a:r>
            <a:r>
              <a:rPr dirty="0" sz="800" spc="-3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Ratna</a:t>
            </a:r>
            <a:r>
              <a:rPr dirty="0" sz="800" spc="-2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Suryantini </a:t>
            </a:r>
            <a:r>
              <a:rPr dirty="0" sz="800" spc="-19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Open Sans"/>
                <a:cs typeface="Open Sans"/>
              </a:rPr>
              <a:t>Johnny</a:t>
            </a:r>
            <a:r>
              <a:rPr dirty="0" sz="800" spc="-1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Rakhman</a:t>
            </a:r>
            <a:endParaRPr sz="800">
              <a:latin typeface="Open Sans"/>
              <a:cs typeface="Open Sans"/>
            </a:endParaRPr>
          </a:p>
          <a:p>
            <a:pPr marL="393700">
              <a:lnSpc>
                <a:spcPct val="100000"/>
              </a:lnSpc>
            </a:pPr>
            <a:r>
              <a:rPr dirty="0" sz="800" spc="40" b="1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8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Wayan</a:t>
            </a:r>
            <a:r>
              <a:rPr dirty="0" sz="8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Open Sans"/>
                <a:cs typeface="Open Sans"/>
              </a:rPr>
              <a:t>Avend</a:t>
            </a:r>
            <a:r>
              <a:rPr dirty="0" sz="8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Mahawan</a:t>
            </a:r>
            <a:r>
              <a:rPr dirty="0" sz="8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Sumawa</a:t>
            </a:r>
            <a:endParaRPr sz="8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Hak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Cipta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©2019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Penulis.</a:t>
            </a:r>
            <a:endParaRPr sz="8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tabLst>
                <a:tab pos="926465" algn="l"/>
              </a:tabLst>
            </a:pP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Editor	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: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Pradwi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Sukma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Ayu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Putri</a:t>
            </a:r>
            <a:endParaRPr sz="800">
              <a:latin typeface="Open Sans"/>
              <a:cs typeface="Open Sans"/>
            </a:endParaRPr>
          </a:p>
          <a:p>
            <a:pPr marL="12700" marR="1995805">
              <a:lnSpc>
                <a:spcPct val="100000"/>
              </a:lnSpc>
              <a:tabLst>
                <a:tab pos="926465" algn="l"/>
              </a:tabLst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Copy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Editor	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: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Putri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Christian </a:t>
            </a:r>
            <a:r>
              <a:rPr dirty="0" sz="8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Desain Cover	:</a:t>
            </a:r>
            <a:r>
              <a:rPr dirty="0" sz="8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Dany</a:t>
            </a:r>
            <a:r>
              <a:rPr dirty="0" sz="8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Nofiyanto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59299" y="2398478"/>
            <a:ext cx="44005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Setter </a:t>
            </a:r>
            <a:r>
              <a:rPr dirty="0" sz="8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Korektor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873924" y="2398478"/>
            <a:ext cx="83566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:</a:t>
            </a:r>
            <a:r>
              <a:rPr dirty="0" sz="8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Aditya</a:t>
            </a:r>
            <a:r>
              <a:rPr dirty="0" sz="8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K.</a:t>
            </a:r>
            <a:endParaRPr sz="8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:</a:t>
            </a:r>
            <a:r>
              <a:rPr dirty="0" sz="8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Novia</a:t>
            </a:r>
            <a:r>
              <a:rPr dirty="0" sz="8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Christanti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959299" y="2764239"/>
            <a:ext cx="3843020" cy="410082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Hak</a:t>
            </a:r>
            <a:r>
              <a:rPr dirty="0" sz="8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Cipta</a:t>
            </a:r>
            <a:r>
              <a:rPr dirty="0" sz="8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dilindungi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undang-undang.</a:t>
            </a:r>
            <a:endParaRPr sz="800">
              <a:latin typeface="Open Sans"/>
              <a:cs typeface="Open Sans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Dilarang</a:t>
            </a:r>
            <a:r>
              <a:rPr dirty="0" sz="8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memperbanyak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atau</a:t>
            </a:r>
            <a:r>
              <a:rPr dirty="0" sz="800" spc="1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memindahkan</a:t>
            </a:r>
            <a:r>
              <a:rPr dirty="0" sz="800" spc="2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sebagian</a:t>
            </a:r>
            <a:r>
              <a:rPr dirty="0" sz="800" spc="1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atau</a:t>
            </a:r>
            <a:r>
              <a:rPr dirty="0" sz="800" spc="2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seluruh</a:t>
            </a:r>
            <a:r>
              <a:rPr dirty="0" sz="800" spc="1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isi</a:t>
            </a:r>
            <a:r>
              <a:rPr dirty="0" sz="800" spc="2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buku </a:t>
            </a:r>
            <a:r>
              <a:rPr dirty="0" sz="8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ini dalam bentuk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apa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pun, baik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secara elektronis maupun mekanis,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termasuk </a:t>
            </a:r>
            <a:r>
              <a:rPr dirty="0" sz="8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memfotokopi, merekam atau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sistem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penyimpanan lainnya, tanpa izin </a:t>
            </a:r>
            <a:r>
              <a:rPr dirty="0" sz="8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tertulis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dari penulis.</a:t>
            </a:r>
            <a:endParaRPr sz="800">
              <a:latin typeface="Open Sans"/>
              <a:cs typeface="Open Sans"/>
            </a:endParaRPr>
          </a:p>
          <a:p>
            <a:pPr algn="just" marL="12700">
              <a:lnSpc>
                <a:spcPct val="100000"/>
              </a:lnSpc>
              <a:spcBef>
                <a:spcPts val="960"/>
              </a:spcBef>
            </a:pP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Penerbit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oleh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Penerbit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ANDI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(Anggota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IKAPI)</a:t>
            </a:r>
            <a:endParaRPr sz="800">
              <a:latin typeface="Open Sans"/>
              <a:cs typeface="Open Sans"/>
            </a:endParaRPr>
          </a:p>
          <a:p>
            <a:pPr algn="just" marL="12700">
              <a:lnSpc>
                <a:spcPct val="100000"/>
              </a:lnSpc>
            </a:pP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Jl.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Beo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38-40,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Telp.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(0274)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561881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(Hunting),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Fax.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(0274)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588282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Yogyakarta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55281</a:t>
            </a:r>
            <a:endParaRPr sz="800">
              <a:latin typeface="Open Sans"/>
              <a:cs typeface="Open Sans"/>
            </a:endParaRPr>
          </a:p>
          <a:p>
            <a:pPr algn="just" marL="12700">
              <a:lnSpc>
                <a:spcPct val="100000"/>
              </a:lnSpc>
              <a:spcBef>
                <a:spcPts val="960"/>
              </a:spcBef>
            </a:pP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Percetakan</a:t>
            </a:r>
            <a:r>
              <a:rPr dirty="0" sz="8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CV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ANDI</a:t>
            </a:r>
            <a:r>
              <a:rPr dirty="0" sz="8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OFFSET</a:t>
            </a:r>
            <a:endParaRPr sz="800">
              <a:latin typeface="Open Sans"/>
              <a:cs typeface="Open Sans"/>
            </a:endParaRPr>
          </a:p>
          <a:p>
            <a:pPr algn="just" marL="12700">
              <a:lnSpc>
                <a:spcPct val="100000"/>
              </a:lnSpc>
            </a:pP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Jl.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Beo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38-40,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Telp.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(0274)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561881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(Hunting),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Fax.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(0274)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588282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Yogyakarta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55281</a:t>
            </a:r>
            <a:endParaRPr sz="800">
              <a:latin typeface="Open Sans"/>
              <a:cs typeface="Open Sans"/>
            </a:endParaRPr>
          </a:p>
          <a:p>
            <a:pPr algn="ctr" marL="25400">
              <a:lnSpc>
                <a:spcPct val="100000"/>
              </a:lnSpc>
              <a:spcBef>
                <a:spcPts val="960"/>
              </a:spcBef>
            </a:pP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Perpustakaan</a:t>
            </a:r>
            <a:r>
              <a:rPr dirty="0" sz="8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Open Sans"/>
                <a:cs typeface="Open Sans"/>
              </a:rPr>
              <a:t>Nasional:</a:t>
            </a:r>
            <a:r>
              <a:rPr dirty="0" sz="8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Open Sans"/>
                <a:cs typeface="Open Sans"/>
              </a:rPr>
              <a:t>Katalog</a:t>
            </a:r>
            <a:r>
              <a:rPr dirty="0" sz="8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80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Open Sans"/>
                <a:cs typeface="Open Sans"/>
              </a:rPr>
              <a:t>Terbitan</a:t>
            </a:r>
            <a:r>
              <a:rPr dirty="0" sz="80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Open Sans"/>
                <a:cs typeface="Open Sans"/>
              </a:rPr>
              <a:t>(KDT)</a:t>
            </a:r>
            <a:endParaRPr sz="800">
              <a:latin typeface="Open Sans"/>
              <a:cs typeface="Open Sans"/>
            </a:endParaRPr>
          </a:p>
          <a:p>
            <a:pPr marL="228600">
              <a:lnSpc>
                <a:spcPct val="100000"/>
              </a:lnSpc>
              <a:spcBef>
                <a:spcPts val="565"/>
              </a:spcBef>
            </a:pPr>
            <a:r>
              <a:rPr dirty="0" sz="800" spc="10" b="1" i="1">
                <a:solidFill>
                  <a:srgbClr val="231F20"/>
                </a:solidFill>
                <a:latin typeface="Open Sans"/>
                <a:cs typeface="Open Sans"/>
              </a:rPr>
              <a:t>Agustiningtyas,</a:t>
            </a:r>
            <a:r>
              <a:rPr dirty="0" sz="800" spc="-20" b="1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b="1" i="1">
                <a:solidFill>
                  <a:srgbClr val="231F20"/>
                </a:solidFill>
                <a:latin typeface="Open Sans"/>
                <a:cs typeface="Open Sans"/>
              </a:rPr>
              <a:t>Rudi</a:t>
            </a:r>
            <a:r>
              <a:rPr dirty="0" sz="800" spc="-10" b="1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15" b="1" i="1">
                <a:solidFill>
                  <a:srgbClr val="231F20"/>
                </a:solidFill>
                <a:latin typeface="Open Sans"/>
                <a:cs typeface="Open Sans"/>
              </a:rPr>
              <a:t>Setiadji</a:t>
            </a:r>
            <a:endParaRPr sz="800">
              <a:latin typeface="Open Sans"/>
              <a:cs typeface="Open Sans"/>
            </a:endParaRPr>
          </a:p>
          <a:p>
            <a:pPr marL="228600" marR="248285">
              <a:lnSpc>
                <a:spcPct val="100000"/>
              </a:lnSpc>
            </a:pPr>
            <a:r>
              <a:rPr dirty="0" sz="800" spc="30" b="1">
                <a:solidFill>
                  <a:srgbClr val="231F20"/>
                </a:solidFill>
                <a:latin typeface="Open Sans"/>
                <a:cs typeface="Open Sans"/>
              </a:rPr>
              <a:t>Rumah Sistem Panel Instan </a:t>
            </a:r>
            <a:r>
              <a:rPr dirty="0" sz="800" spc="25" b="1">
                <a:solidFill>
                  <a:srgbClr val="231F20"/>
                </a:solidFill>
                <a:latin typeface="Open Sans"/>
                <a:cs typeface="Open Sans"/>
              </a:rPr>
              <a:t>(RUSPIN): </a:t>
            </a:r>
            <a:r>
              <a:rPr dirty="0" sz="800" spc="20" b="1">
                <a:solidFill>
                  <a:srgbClr val="231F20"/>
                </a:solidFill>
                <a:latin typeface="Open Sans"/>
                <a:cs typeface="Open Sans"/>
              </a:rPr>
              <a:t>Solusi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Inovatif </a:t>
            </a:r>
            <a:r>
              <a:rPr dirty="0" sz="800" spc="25" b="1">
                <a:solidFill>
                  <a:srgbClr val="231F20"/>
                </a:solidFill>
                <a:latin typeface="Open Sans"/>
                <a:cs typeface="Open Sans"/>
              </a:rPr>
              <a:t>Membangun </a:t>
            </a:r>
            <a:r>
              <a:rPr dirty="0" sz="800" spc="30" b="1">
                <a:solidFill>
                  <a:srgbClr val="231F20"/>
                </a:solidFill>
                <a:latin typeface="Open Sans"/>
                <a:cs typeface="Open Sans"/>
              </a:rPr>
              <a:t> Rumah/ </a:t>
            </a:r>
            <a:r>
              <a:rPr dirty="0" sz="800" spc="25" b="1">
                <a:solidFill>
                  <a:srgbClr val="231F20"/>
                </a:solidFill>
                <a:latin typeface="Open Sans"/>
                <a:cs typeface="Open Sans"/>
              </a:rPr>
              <a:t>Rudi </a:t>
            </a:r>
            <a:r>
              <a:rPr dirty="0" sz="800" spc="30" b="1">
                <a:solidFill>
                  <a:srgbClr val="231F20"/>
                </a:solidFill>
                <a:latin typeface="Open Sans"/>
                <a:cs typeface="Open Sans"/>
              </a:rPr>
              <a:t>Setiadji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Agustiningtyas, </a:t>
            </a:r>
            <a:r>
              <a:rPr dirty="0" sz="800" spc="25" b="1">
                <a:solidFill>
                  <a:srgbClr val="231F20"/>
                </a:solidFill>
                <a:latin typeface="Open Sans"/>
                <a:cs typeface="Open Sans"/>
              </a:rPr>
              <a:t>Rusli,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Putu </a:t>
            </a:r>
            <a:r>
              <a:rPr dirty="0" sz="800" spc="20" b="1">
                <a:solidFill>
                  <a:srgbClr val="231F20"/>
                </a:solidFill>
                <a:latin typeface="Open Sans"/>
                <a:cs typeface="Open Sans"/>
              </a:rPr>
              <a:t>Geria </a:t>
            </a:r>
            <a:r>
              <a:rPr dirty="0" sz="800" spc="25" b="1">
                <a:solidFill>
                  <a:srgbClr val="231F20"/>
                </a:solidFill>
                <a:latin typeface="Open Sans"/>
                <a:cs typeface="Open Sans"/>
              </a:rPr>
              <a:t>Sena,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Putu </a:t>
            </a:r>
            <a:r>
              <a:rPr dirty="0" sz="800" spc="4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Ratna Suryantini, </a:t>
            </a:r>
            <a:r>
              <a:rPr dirty="0" sz="800" spc="30" b="1">
                <a:solidFill>
                  <a:srgbClr val="231F20"/>
                </a:solidFill>
                <a:latin typeface="Open Sans"/>
                <a:cs typeface="Open Sans"/>
              </a:rPr>
              <a:t>Johnny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Rakhman, </a:t>
            </a:r>
            <a:r>
              <a:rPr dirty="0" sz="800" spc="25" b="1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800" spc="40" b="1">
                <a:solidFill>
                  <a:srgbClr val="231F20"/>
                </a:solidFill>
                <a:latin typeface="Open Sans"/>
                <a:cs typeface="Open Sans"/>
              </a:rPr>
              <a:t>I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Wayan </a:t>
            </a:r>
            <a:r>
              <a:rPr dirty="0" sz="800" spc="30" b="1">
                <a:solidFill>
                  <a:srgbClr val="231F20"/>
                </a:solidFill>
                <a:latin typeface="Open Sans"/>
                <a:cs typeface="Open Sans"/>
              </a:rPr>
              <a:t>Avend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Mahawan </a:t>
            </a:r>
            <a:r>
              <a:rPr dirty="0" sz="800" spc="-19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Sumawa</a:t>
            </a:r>
            <a:endParaRPr sz="800">
              <a:latin typeface="Open Sans"/>
              <a:cs typeface="Open Sans"/>
            </a:endParaRPr>
          </a:p>
          <a:p>
            <a:pPr marL="444500">
              <a:lnSpc>
                <a:spcPct val="100000"/>
              </a:lnSpc>
            </a:pPr>
            <a:r>
              <a:rPr dirty="0" sz="800" spc="-5" b="1">
                <a:solidFill>
                  <a:srgbClr val="231F20"/>
                </a:solidFill>
                <a:latin typeface="Open Sans"/>
                <a:cs typeface="Open Sans"/>
              </a:rPr>
              <a:t>–</a:t>
            </a:r>
            <a:r>
              <a:rPr dirty="0" sz="800" spc="19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5" b="1">
                <a:solidFill>
                  <a:srgbClr val="231F20"/>
                </a:solidFill>
                <a:latin typeface="Open Sans"/>
                <a:cs typeface="Open Sans"/>
              </a:rPr>
              <a:t>Ed.</a:t>
            </a:r>
            <a:r>
              <a:rPr dirty="0" sz="8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Open Sans"/>
                <a:cs typeface="Open Sans"/>
              </a:rPr>
              <a:t>I.</a:t>
            </a:r>
            <a:r>
              <a:rPr dirty="0" sz="800" spc="-5" b="1">
                <a:solidFill>
                  <a:srgbClr val="231F20"/>
                </a:solidFill>
                <a:latin typeface="Open Sans"/>
                <a:cs typeface="Open Sans"/>
              </a:rPr>
              <a:t> –  </a:t>
            </a:r>
            <a:r>
              <a:rPr dirty="0" sz="800" spc="35" b="1">
                <a:solidFill>
                  <a:srgbClr val="231F20"/>
                </a:solidFill>
                <a:latin typeface="Open Sans"/>
                <a:cs typeface="Open Sans"/>
              </a:rPr>
              <a:t>Yogyakarta:</a:t>
            </a:r>
            <a:r>
              <a:rPr dirty="0" sz="8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Open Sans"/>
                <a:cs typeface="Open Sans"/>
              </a:rPr>
              <a:t>ANDI;</a:t>
            </a:r>
            <a:endParaRPr sz="800">
              <a:latin typeface="Open Sans"/>
              <a:cs typeface="Open Sans"/>
            </a:endParaRPr>
          </a:p>
          <a:p>
            <a:pPr marL="444500">
              <a:lnSpc>
                <a:spcPct val="100000"/>
              </a:lnSpc>
              <a:spcBef>
                <a:spcPts val="800"/>
              </a:spcBef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28</a:t>
            </a:r>
            <a:r>
              <a:rPr dirty="0" sz="8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–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27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–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26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–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25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–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24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–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23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–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22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–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21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–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20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–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19</a:t>
            </a:r>
            <a:endParaRPr sz="800">
              <a:latin typeface="Open Sans"/>
              <a:cs typeface="Open Sans"/>
            </a:endParaRPr>
          </a:p>
          <a:p>
            <a:pPr marL="444500">
              <a:lnSpc>
                <a:spcPct val="100000"/>
              </a:lnSpc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hlm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viii</a:t>
            </a:r>
            <a:r>
              <a:rPr dirty="0" sz="8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+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104;</a:t>
            </a:r>
            <a:r>
              <a:rPr dirty="0" sz="8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15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x</a:t>
            </a:r>
            <a:r>
              <a:rPr dirty="0" sz="8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23</a:t>
            </a:r>
            <a:r>
              <a:rPr dirty="0" sz="8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Cm.</a:t>
            </a:r>
            <a:endParaRPr sz="800">
              <a:latin typeface="Open Sans"/>
              <a:cs typeface="Open Sans"/>
            </a:endParaRPr>
          </a:p>
          <a:p>
            <a:pPr marL="444500">
              <a:lnSpc>
                <a:spcPct val="100000"/>
              </a:lnSpc>
              <a:tabLst>
                <a:tab pos="692785" algn="l"/>
                <a:tab pos="909319" algn="l"/>
                <a:tab pos="1125855" algn="l"/>
                <a:tab pos="1342390" algn="l"/>
                <a:tab pos="1558925" algn="l"/>
                <a:tab pos="1776095" algn="l"/>
                <a:tab pos="1992630" algn="l"/>
                <a:tab pos="2182495" algn="l"/>
                <a:tab pos="2425700" algn="l"/>
              </a:tabLst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10	9	8	7	6	5	4	3	2	1</a:t>
            </a:r>
            <a:endParaRPr sz="800">
              <a:latin typeface="Open Sans"/>
              <a:cs typeface="Open Sans"/>
            </a:endParaRPr>
          </a:p>
          <a:p>
            <a:pPr marL="444500">
              <a:lnSpc>
                <a:spcPct val="100000"/>
              </a:lnSpc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ISBN:</a:t>
            </a:r>
            <a:r>
              <a:rPr dirty="0" sz="8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978-623-01-0270-7</a:t>
            </a:r>
            <a:endParaRPr sz="800">
              <a:latin typeface="Open Sans"/>
              <a:cs typeface="Open Sans"/>
            </a:endParaRPr>
          </a:p>
          <a:p>
            <a:pPr marL="444500">
              <a:lnSpc>
                <a:spcPct val="100000"/>
              </a:lnSpc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I.</a:t>
            </a:r>
            <a:r>
              <a:rPr dirty="0" sz="800" spc="3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Judul</a:t>
            </a:r>
            <a:endParaRPr sz="800">
              <a:latin typeface="Open Sans"/>
              <a:cs typeface="Open Sans"/>
            </a:endParaRPr>
          </a:p>
          <a:p>
            <a:pPr marL="588645">
              <a:lnSpc>
                <a:spcPct val="100000"/>
              </a:lnSpc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1.</a:t>
            </a:r>
            <a:r>
              <a:rPr dirty="0" sz="8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Construction</a:t>
            </a:r>
            <a:r>
              <a:rPr dirty="0" sz="8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Buildings</a:t>
            </a:r>
            <a:endParaRPr sz="800">
              <a:latin typeface="Open Sans"/>
              <a:cs typeface="Open Sans"/>
            </a:endParaRPr>
          </a:p>
          <a:p>
            <a:pPr marL="588645">
              <a:lnSpc>
                <a:spcPct val="100000"/>
              </a:lnSpc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2.</a:t>
            </a:r>
            <a:r>
              <a:rPr dirty="0" sz="8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Rusli</a:t>
            </a:r>
            <a:endParaRPr sz="800">
              <a:latin typeface="Open Sans"/>
              <a:cs typeface="Open Sans"/>
            </a:endParaRPr>
          </a:p>
          <a:p>
            <a:pPr marL="588645">
              <a:lnSpc>
                <a:spcPct val="100000"/>
              </a:lnSpc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3.</a:t>
            </a:r>
            <a:r>
              <a:rPr dirty="0" sz="8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Sena,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Putu</a:t>
            </a:r>
            <a:r>
              <a:rPr dirty="0" sz="8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Geria</a:t>
            </a:r>
            <a:endParaRPr sz="800">
              <a:latin typeface="Open Sans"/>
              <a:cs typeface="Open Sans"/>
            </a:endParaRPr>
          </a:p>
          <a:p>
            <a:pPr marL="588645">
              <a:lnSpc>
                <a:spcPct val="100000"/>
              </a:lnSpc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4.</a:t>
            </a:r>
            <a:r>
              <a:rPr dirty="0" sz="8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Suryantini,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Putu</a:t>
            </a:r>
            <a:r>
              <a:rPr dirty="0" sz="8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Ratna</a:t>
            </a:r>
            <a:endParaRPr sz="800">
              <a:latin typeface="Open Sans"/>
              <a:cs typeface="Open Sans"/>
            </a:endParaRPr>
          </a:p>
          <a:p>
            <a:pPr marL="588645">
              <a:lnSpc>
                <a:spcPct val="100000"/>
              </a:lnSpc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5.</a:t>
            </a:r>
            <a:r>
              <a:rPr dirty="0" sz="8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Rakhman,</a:t>
            </a:r>
            <a:r>
              <a:rPr dirty="0" sz="8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Open Sans"/>
                <a:cs typeface="Open Sans"/>
              </a:rPr>
              <a:t>Johnny</a:t>
            </a:r>
            <a:endParaRPr sz="800">
              <a:latin typeface="Open Sans"/>
              <a:cs typeface="Open Sans"/>
            </a:endParaRPr>
          </a:p>
          <a:p>
            <a:pPr marL="588645">
              <a:lnSpc>
                <a:spcPct val="100000"/>
              </a:lnSpc>
            </a:pP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6.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Sumawa,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Wayan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Avend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>
                <a:solidFill>
                  <a:srgbClr val="231F20"/>
                </a:solidFill>
                <a:latin typeface="Open Sans"/>
                <a:cs typeface="Open Sans"/>
              </a:rPr>
              <a:t>Mahawan</a:t>
            </a:r>
            <a:endParaRPr sz="800">
              <a:latin typeface="Open Sans"/>
              <a:cs typeface="Open Sans"/>
            </a:endParaRPr>
          </a:p>
          <a:p>
            <a:pPr algn="r" marR="160020">
              <a:lnSpc>
                <a:spcPct val="100000"/>
              </a:lnSpc>
              <a:spcBef>
                <a:spcPts val="960"/>
              </a:spcBef>
            </a:pPr>
            <a:r>
              <a:rPr dirty="0" sz="800" spc="10">
                <a:solidFill>
                  <a:srgbClr val="231F20"/>
                </a:solidFill>
                <a:latin typeface="Open Sans"/>
                <a:cs typeface="Open Sans"/>
              </a:rPr>
              <a:t>DDC’23</a:t>
            </a:r>
            <a:r>
              <a:rPr dirty="0" sz="8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5">
                <a:solidFill>
                  <a:srgbClr val="231F20"/>
                </a:solidFill>
                <a:latin typeface="Open Sans"/>
                <a:cs typeface="Open Sans"/>
              </a:rPr>
              <a:t>:</a:t>
            </a:r>
            <a:r>
              <a:rPr dirty="0" sz="8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15">
                <a:solidFill>
                  <a:srgbClr val="231F20"/>
                </a:solidFill>
                <a:latin typeface="Open Sans"/>
                <a:cs typeface="Open Sans"/>
              </a:rPr>
              <a:t>690</a:t>
            </a:r>
            <a:endParaRPr sz="8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7132" y="7653300"/>
            <a:ext cx="2698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30">
                <a:solidFill>
                  <a:srgbClr val="E95539"/>
                </a:solidFill>
                <a:latin typeface="Tahoma"/>
                <a:cs typeface="Tahoma"/>
              </a:rPr>
              <a:t>32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8722" y="971994"/>
            <a:ext cx="3242551" cy="2028113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3085249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17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71" y="3074651"/>
            <a:ext cx="26250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Pengolesan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minyak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pelumas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pada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30" b="1">
                <a:solidFill>
                  <a:srgbClr val="36966A"/>
                </a:solidFill>
                <a:latin typeface="Arial"/>
                <a:cs typeface="Arial"/>
              </a:rPr>
              <a:t>sisi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dalam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cetakan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9299" y="3377130"/>
            <a:ext cx="3843654" cy="2485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3.</a:t>
            </a:r>
            <a:r>
              <a:rPr dirty="0" sz="1000" spc="48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0" b="1">
                <a:solidFill>
                  <a:srgbClr val="231F20"/>
                </a:solidFill>
                <a:latin typeface="Lucida Sans"/>
                <a:cs typeface="Lucida Sans"/>
              </a:rPr>
              <a:t>Pembuatan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Campuran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5" b="1">
                <a:solidFill>
                  <a:srgbClr val="231F20"/>
                </a:solidFill>
                <a:latin typeface="Lucida Sans"/>
                <a:cs typeface="Lucida Sans"/>
              </a:rPr>
              <a:t>Beton</a:t>
            </a:r>
            <a:endParaRPr sz="1000">
              <a:latin typeface="Lucida Sans"/>
              <a:cs typeface="Lucida Sans"/>
            </a:endParaRPr>
          </a:p>
          <a:p>
            <a:pPr algn="just" marL="227965" marR="5080" indent="431800">
              <a:lnSpc>
                <a:spcPct val="133300"/>
              </a:lnSpc>
              <a:spcBef>
                <a:spcPts val="56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Pembuatan campuran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terdiri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 penakaran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ketentuan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pengadukan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beton.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Contoh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penakaran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bahan (semen, pasir, kerikil,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air)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didasarkan 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teknik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penakaran berat, yaitu 1 pc : 1,5 ps : 2,5 kr + 215 liter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air,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seperti 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18 yang direncanakan dengan nilai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slump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sebesar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100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Komposisi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hanya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sebagai contoh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praktis 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asumsi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pasir dan kerikil kondisi kering jenuh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permukaan dan kualitasnya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memenuhi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persyaratan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teknis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bahan. Sangat dianjurkan untuk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melakukan </a:t>
            </a:r>
            <a:r>
              <a:rPr dirty="0" sz="1000" spc="-15" i="1">
                <a:solidFill>
                  <a:srgbClr val="231F20"/>
                </a:solidFill>
                <a:latin typeface="Open Sans"/>
                <a:cs typeface="Open Sans"/>
              </a:rPr>
              <a:t>trial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mix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uji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 dahulu hingga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menghasilkan mutu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K300.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0511" y="5887973"/>
            <a:ext cx="3978986" cy="1110691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971994" y="7083806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-40" b="1">
                <a:solidFill>
                  <a:srgbClr val="FFFFFF"/>
                </a:solidFill>
                <a:latin typeface="Arial"/>
                <a:cs typeface="Arial"/>
              </a:rPr>
              <a:t>GAMBA</a:t>
            </a:r>
            <a:r>
              <a:rPr dirty="0" sz="800" spc="-3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8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FFFFFF"/>
                </a:solidFill>
                <a:latin typeface="Arial"/>
                <a:cs typeface="Arial"/>
              </a:rPr>
              <a:t>18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679293" y="7073207"/>
            <a:ext cx="28644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Contoh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praktis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perbandingan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berat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campuran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beton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K300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31595" y="7653300"/>
            <a:ext cx="2730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20">
                <a:solidFill>
                  <a:srgbClr val="E95539"/>
                </a:solidFill>
                <a:latin typeface="Tahoma"/>
                <a:cs typeface="Tahoma"/>
              </a:rPr>
              <a:t>33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150566" y="7728801"/>
            <a:ext cx="14547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02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Mengenal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65">
                <a:solidFill>
                  <a:srgbClr val="36966A"/>
                </a:solidFill>
                <a:latin typeface="Trebuchet MS"/>
                <a:cs typeface="Trebuchet MS"/>
              </a:rPr>
              <a:t>K</a:t>
            </a:r>
            <a:r>
              <a:rPr dirty="0" sz="900" spc="-150">
                <a:solidFill>
                  <a:srgbClr val="36966A"/>
                </a:solidFill>
                <a:latin typeface="Trebuchet MS"/>
                <a:cs typeface="Trebuchet MS"/>
              </a:rPr>
              <a:t>omponen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099099" y="929472"/>
            <a:ext cx="3792854" cy="3812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889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Pengadukan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memenuhi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ketentuan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berikut:</a:t>
            </a:r>
            <a:endParaRPr sz="1000">
              <a:latin typeface="Open Sans"/>
              <a:cs typeface="Open Sans"/>
            </a:endParaRPr>
          </a:p>
          <a:p>
            <a:pPr algn="just" marL="304800" marR="94615" indent="-216535">
              <a:lnSpc>
                <a:spcPct val="141700"/>
              </a:lnSpc>
              <a:spcBef>
                <a:spcPts val="56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Beton harus diaduk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 mesin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mixer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seperti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19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metode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lain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sedemikian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hingga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tercapai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penyebaran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bahan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merata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semua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hasil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adukannya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 dikeluarkan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sebelum mesin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pengaduk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diisi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kembali.</a:t>
            </a:r>
            <a:endParaRPr sz="1000">
              <a:latin typeface="Open Sans"/>
              <a:cs typeface="Open Sans"/>
            </a:endParaRPr>
          </a:p>
          <a:p>
            <a:pPr algn="just" marL="304800" marR="93980" indent="-216535">
              <a:lnSpc>
                <a:spcPct val="141700"/>
              </a:lnSpc>
              <a:spcBef>
                <a:spcPts val="284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Pengadukan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 dilakukan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kurang dari 1½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menit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untuk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lebih kecil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 sama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1 m</a:t>
            </a:r>
            <a:r>
              <a:rPr dirty="0" baseline="35353" sz="825">
                <a:solidFill>
                  <a:srgbClr val="231F20"/>
                </a:solidFill>
                <a:latin typeface="Open Sans"/>
                <a:cs typeface="Open Sans"/>
              </a:rPr>
              <a:t>3</a:t>
            </a:r>
            <a:r>
              <a:rPr dirty="0" baseline="35353" sz="825" spc="7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adukan.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Waktu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pengadukan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ditambah </a:t>
            </a:r>
            <a:r>
              <a:rPr dirty="0" sz="1000" spc="-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½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 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penambahan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kapasitas 1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baseline="35353" sz="825">
                <a:solidFill>
                  <a:srgbClr val="231F20"/>
                </a:solidFill>
                <a:latin typeface="Open Sans"/>
                <a:cs typeface="Open Sans"/>
              </a:rPr>
              <a:t>3</a:t>
            </a:r>
            <a:r>
              <a:rPr dirty="0" baseline="35353" sz="825" spc="1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adukan.</a:t>
            </a:r>
            <a:endParaRPr sz="1000">
              <a:latin typeface="Open Sans"/>
              <a:cs typeface="Open Sans"/>
            </a:endParaRPr>
          </a:p>
          <a:p>
            <a:pPr algn="just" marL="304800" marR="939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Pengadukan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 dilanjutkan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minimal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1½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menit setelah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semua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bahan dimasukkan ke dalam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mesin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pengaduk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spesifikasi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alat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pengaduk.</a:t>
            </a:r>
            <a:endParaRPr sz="1000">
              <a:latin typeface="Open Sans"/>
              <a:cs typeface="Open Sans"/>
            </a:endParaRPr>
          </a:p>
          <a:p>
            <a:pPr algn="just" marL="304800" marR="93980" indent="-216535">
              <a:lnSpc>
                <a:spcPct val="141700"/>
              </a:lnSpc>
              <a:spcBef>
                <a:spcPts val="284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Selama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pengadukan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berlangsung,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kekentalan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adukan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beton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diawasi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terus-menerus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jalan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memeriksa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nilai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slump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(kelecakan) 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 campuran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baru.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6735" y="4770056"/>
            <a:ext cx="3026524" cy="2243442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971994" y="7200239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19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679271" y="7189636"/>
            <a:ext cx="3088005" cy="26416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Pengadukan dengan mesin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mixer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untuk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mendapatkan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adukan </a:t>
            </a:r>
            <a:r>
              <a:rPr dirty="0" sz="800" spc="-2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yang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30" b="1">
                <a:solidFill>
                  <a:srgbClr val="36966A"/>
                </a:solidFill>
                <a:latin typeface="Arial"/>
                <a:cs typeface="Arial"/>
              </a:rPr>
              <a:t>merata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61070" y="7653300"/>
            <a:ext cx="26225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65">
                <a:solidFill>
                  <a:srgbClr val="E95539"/>
                </a:solidFill>
                <a:latin typeface="Tahoma"/>
                <a:cs typeface="Tahoma"/>
              </a:rPr>
              <a:t>34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59299" y="929472"/>
            <a:ext cx="3843654" cy="5873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4.</a:t>
            </a:r>
            <a:r>
              <a:rPr dirty="0" sz="1000" spc="459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Pengecoran</a:t>
            </a:r>
            <a:r>
              <a:rPr dirty="0" sz="1000" spc="-8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dan</a:t>
            </a:r>
            <a:r>
              <a:rPr dirty="0" sz="1000" spc="-8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5" b="1">
                <a:solidFill>
                  <a:srgbClr val="231F20"/>
                </a:solidFill>
                <a:latin typeface="Lucida Sans"/>
                <a:cs typeface="Lucida Sans"/>
              </a:rPr>
              <a:t>Pemadatan</a:t>
            </a:r>
            <a:endParaRPr sz="1000">
              <a:latin typeface="Lucida Sans"/>
              <a:cs typeface="Lucida Sans"/>
            </a:endParaRPr>
          </a:p>
          <a:p>
            <a:pPr algn="just" marL="227965" marR="5715" indent="431800">
              <a:lnSpc>
                <a:spcPct val="133300"/>
              </a:lnSpc>
              <a:spcBef>
                <a:spcPts val="56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Pengecoran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pemadatan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cetakan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harus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memenuhi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ketentuan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berikut: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Pengecoran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perlahan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mulai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 bagian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bingkai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keliling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penggetaran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vibrator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arah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vertikal. Seperti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 dengan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demikian, beton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mengalami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pemadatan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maksimal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memperhatika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batas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waktu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penggetaran.</a:t>
            </a:r>
            <a:r>
              <a:rPr dirty="0" sz="10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Jangan  sampai terjadi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pemisahan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campuran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beton.</a:t>
            </a:r>
            <a:endParaRPr sz="1000">
              <a:latin typeface="Open Sans"/>
              <a:cs typeface="Open Sans"/>
            </a:endParaRPr>
          </a:p>
          <a:p>
            <a:pPr algn="just" marL="444500" marR="5715" indent="-216535">
              <a:lnSpc>
                <a:spcPct val="1417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dicorkan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posisi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sedekat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mungkin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cetakan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mencegah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terjadinya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segregasi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pengangkutan.</a:t>
            </a:r>
            <a:endParaRPr sz="1000">
              <a:latin typeface="Open Sans"/>
              <a:cs typeface="Open Sans"/>
            </a:endParaRPr>
          </a:p>
          <a:p>
            <a:pPr algn="just" marL="444500" marR="5715" indent="-216535">
              <a:lnSpc>
                <a:spcPct val="1417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Tingkat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kecepatan pengecoran beton harus diatur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agar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beton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selalu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 keadaan plastis dan dapat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mengisi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mudah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sela-sela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antara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tulangan.</a:t>
            </a:r>
            <a:endParaRPr sz="1000">
              <a:latin typeface="Open Sans"/>
              <a:cs typeface="Open Sans"/>
            </a:endParaRPr>
          </a:p>
          <a:p>
            <a:pPr algn="just" marL="444500" marR="6985" indent="-216535">
              <a:lnSpc>
                <a:spcPct val="1417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mengeras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sebagian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seluruhnya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boleh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dipergunakan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 pengecoran.</a:t>
            </a:r>
            <a:endParaRPr sz="1000">
              <a:latin typeface="Open Sans"/>
              <a:cs typeface="Open Sans"/>
            </a:endParaRPr>
          </a:p>
          <a:p>
            <a:pPr algn="just" marL="444500" marR="6350" indent="-216535">
              <a:lnSpc>
                <a:spcPct val="1417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Beton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 terkotori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 bahan lain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boleh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dituangkan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 dalam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cetakan.</a:t>
            </a:r>
            <a:endParaRPr sz="1000">
              <a:latin typeface="Open Sans"/>
              <a:cs typeface="Open Sans"/>
            </a:endParaRPr>
          </a:p>
          <a:p>
            <a:pPr algn="just" marL="444500" marR="5715" indent="-216535">
              <a:lnSpc>
                <a:spcPct val="1417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Pengecoran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beton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dilaksanakan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terus-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menerus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tanpa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berhenti,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mulai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dari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sekeliling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bagian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frame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kemudian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bagian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tengah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hingga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selesainya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pengecoran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satu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komponen.</a:t>
            </a:r>
            <a:endParaRPr sz="1000">
              <a:latin typeface="Open Sans"/>
              <a:cs typeface="Open Sans"/>
            </a:endParaRPr>
          </a:p>
          <a:p>
            <a:pPr algn="just" marL="444500" marR="5715" indent="-216535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 yang dicorkan harus dipadatkan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 sempurna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tepat agar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mengisi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sepenuhnya.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33246" y="7653300"/>
            <a:ext cx="2698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35">
                <a:solidFill>
                  <a:srgbClr val="E95539"/>
                </a:solidFill>
                <a:latin typeface="Tahoma"/>
                <a:cs typeface="Tahoma"/>
              </a:rPr>
              <a:t>35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150566" y="7728801"/>
            <a:ext cx="14547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02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Mengenal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65">
                <a:solidFill>
                  <a:srgbClr val="36966A"/>
                </a:solidFill>
                <a:latin typeface="Trebuchet MS"/>
                <a:cs typeface="Trebuchet MS"/>
              </a:rPr>
              <a:t>K</a:t>
            </a:r>
            <a:r>
              <a:rPr dirty="0" sz="900" spc="-150">
                <a:solidFill>
                  <a:srgbClr val="36966A"/>
                </a:solidFill>
                <a:latin typeface="Trebuchet MS"/>
                <a:cs typeface="Trebuchet MS"/>
              </a:rPr>
              <a:t>omponen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1973" y="971994"/>
            <a:ext cx="3436048" cy="2573997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3631145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20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07300" y="3620540"/>
            <a:ext cx="3194685" cy="41020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4455">
              <a:lnSpc>
                <a:spcPct val="100000"/>
              </a:lnSpc>
              <a:spcBef>
                <a:spcPts val="100"/>
              </a:spcBef>
            </a:pP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Pengecoran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dan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pemadatan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beton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komponen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RUSPIN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Pemadatan</a:t>
            </a:r>
            <a:r>
              <a:rPr dirty="0" sz="1000" spc="7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  </a:t>
            </a:r>
            <a:r>
              <a:rPr dirty="0" sz="1000" spc="1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 </a:t>
            </a:r>
            <a:r>
              <a:rPr dirty="0" sz="1000" spc="1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  </a:t>
            </a:r>
            <a:r>
              <a:rPr dirty="0" sz="1000" spc="1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 </a:t>
            </a:r>
            <a:r>
              <a:rPr dirty="0" sz="1000" spc="1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alat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9219" y="4055540"/>
            <a:ext cx="3843654" cy="3157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86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penggetar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memperhatikan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hal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berikut:</a:t>
            </a:r>
            <a:endParaRPr sz="1000">
              <a:latin typeface="Open Sans"/>
              <a:cs typeface="Open Sans"/>
            </a:endParaRPr>
          </a:p>
          <a:p>
            <a:pPr marL="444500" marR="50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 spc="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Lama</a:t>
            </a:r>
            <a:r>
              <a:rPr dirty="0" sz="1000" spc="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penggetaran</a:t>
            </a:r>
            <a:r>
              <a:rPr dirty="0" sz="1000" spc="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</a:t>
            </a:r>
            <a:r>
              <a:rPr dirty="0" sz="1000" spc="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titik</a:t>
            </a:r>
            <a:r>
              <a:rPr dirty="0" sz="1000" spc="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sekurang-kurangnya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5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detik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maksimal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15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detik.</a:t>
            </a:r>
            <a:endParaRPr sz="1000">
              <a:latin typeface="Open Sans"/>
              <a:cs typeface="Open Sans"/>
            </a:endParaRPr>
          </a:p>
          <a:p>
            <a:pPr marL="444500" marR="6350" indent="-216535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  </a:t>
            </a:r>
            <a:r>
              <a:rPr dirty="0" sz="1000" spc="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diusahakan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terken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batang</a:t>
            </a:r>
            <a:r>
              <a:rPr dirty="0" sz="1000" spc="-9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penggetar 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menyebabkan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pergeseran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posisi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tulangan.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5.</a:t>
            </a:r>
            <a:r>
              <a:rPr dirty="0" sz="1000" spc="45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0" b="1">
                <a:solidFill>
                  <a:srgbClr val="231F20"/>
                </a:solidFill>
                <a:latin typeface="Lucida Sans"/>
                <a:cs typeface="Lucida Sans"/>
              </a:rPr>
              <a:t>Pembukaan</a:t>
            </a:r>
            <a:r>
              <a:rPr dirty="0" sz="1000" spc="-8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5" b="1">
                <a:solidFill>
                  <a:srgbClr val="231F20"/>
                </a:solidFill>
                <a:latin typeface="Lucida Sans"/>
                <a:cs typeface="Lucida Sans"/>
              </a:rPr>
              <a:t>Cetakan</a:t>
            </a:r>
            <a:endParaRPr sz="1000">
              <a:latin typeface="Lucida Sans"/>
              <a:cs typeface="Lucida Sans"/>
            </a:endParaRPr>
          </a:p>
          <a:p>
            <a:pPr algn="just" marL="228600" marR="5080" indent="431800">
              <a:lnSpc>
                <a:spcPct val="1333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Cetakan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dibuka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setelah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4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jam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waktu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pengecoran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cara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perlahan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hati-hati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Seperti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21.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Waktu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buka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cetakan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dimaksudkan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menyediakan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waktu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persiapan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cetakan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bagi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pengecoran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selanjutnya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mencapai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target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produksi.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dibersihkan dari permukaan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 rata misalnya akibat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bekas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pengecoran yang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menempel.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1798" y="7653300"/>
            <a:ext cx="2806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0">
                <a:solidFill>
                  <a:srgbClr val="E95539"/>
                </a:solidFill>
                <a:latin typeface="Tahoma"/>
                <a:cs typeface="Tahoma"/>
              </a:rPr>
              <a:t>36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59299" y="929472"/>
            <a:ext cx="3843654" cy="1062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6.</a:t>
            </a:r>
            <a:r>
              <a:rPr dirty="0" sz="1000" spc="459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30" b="1">
                <a:solidFill>
                  <a:srgbClr val="231F20"/>
                </a:solidFill>
                <a:latin typeface="Lucida Sans"/>
                <a:cs typeface="Lucida Sans"/>
              </a:rPr>
              <a:t>Perawatan</a:t>
            </a:r>
            <a:r>
              <a:rPr dirty="0" sz="1000" spc="-8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5" b="1">
                <a:solidFill>
                  <a:srgbClr val="231F20"/>
                </a:solidFill>
                <a:latin typeface="Lucida Sans"/>
                <a:cs typeface="Lucida Sans"/>
              </a:rPr>
              <a:t>Beton</a:t>
            </a:r>
            <a:endParaRPr sz="1000">
              <a:latin typeface="Lucida Sans"/>
              <a:cs typeface="Lucida Sans"/>
            </a:endParaRPr>
          </a:p>
          <a:p>
            <a:pPr algn="just" marL="227965" marR="5080" indent="431800">
              <a:lnSpc>
                <a:spcPct val="1333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dipertahankan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kondisi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lembap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selama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paling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sedikit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7 hari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setelah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pengecoran. Komponen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baru dapat disimpan dalam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tumpukan setelah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berumur 3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jumlah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maksimal sepuluh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tumpukan.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116" y="2017915"/>
            <a:ext cx="1858568" cy="1391843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9310" y="2017915"/>
            <a:ext cx="1858568" cy="1391843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2116" y="3472751"/>
            <a:ext cx="1858568" cy="1391843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19310" y="3472751"/>
            <a:ext cx="1858568" cy="1391843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2116" y="4963757"/>
            <a:ext cx="1858568" cy="1391843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19310" y="4963757"/>
            <a:ext cx="1858568" cy="1391843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971994" y="6440728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21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679270" y="6430133"/>
            <a:ext cx="29870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Proses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pelepasan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dan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perakitan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kembali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cetakan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komponen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4744923"/>
            <a:ext cx="828040" cy="0"/>
          </a:xfrm>
          <a:custGeom>
            <a:avLst/>
            <a:gdLst/>
            <a:ahLst/>
            <a:cxnLst/>
            <a:rect l="l" t="t" r="r" b="b"/>
            <a:pathLst>
              <a:path w="828040" h="0">
                <a:moveTo>
                  <a:pt x="0" y="0"/>
                </a:moveTo>
                <a:lnTo>
                  <a:pt x="828001" y="0"/>
                </a:lnTo>
              </a:path>
            </a:pathLst>
          </a:custGeom>
          <a:ln w="50800">
            <a:solidFill>
              <a:srgbClr val="DAE7D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959299" y="4448524"/>
            <a:ext cx="3843020" cy="18135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0"/>
              </a:lnSpc>
            </a:pPr>
            <a:r>
              <a:rPr dirty="0" sz="2000" spc="-15" b="1" i="1">
                <a:solidFill>
                  <a:srgbClr val="36966A"/>
                </a:solidFill>
                <a:latin typeface="Arial"/>
                <a:cs typeface="Arial"/>
              </a:rPr>
              <a:t>3.1</a:t>
            </a:r>
            <a:r>
              <a:rPr dirty="0" sz="2000" spc="95" b="1" i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1300" spc="50" b="1">
                <a:solidFill>
                  <a:srgbClr val="231F20"/>
                </a:solidFill>
                <a:latin typeface="Open Sans"/>
                <a:cs typeface="Open Sans"/>
              </a:rPr>
              <a:t>Menghitung</a:t>
            </a:r>
            <a:r>
              <a:rPr dirty="0" sz="130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50" b="1">
                <a:solidFill>
                  <a:srgbClr val="231F20"/>
                </a:solidFill>
                <a:latin typeface="Open Sans"/>
                <a:cs typeface="Open Sans"/>
              </a:rPr>
              <a:t>Kebutuhan</a:t>
            </a:r>
            <a:r>
              <a:rPr dirty="0" sz="13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35" b="1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3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45" b="1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endParaRPr sz="1300">
              <a:latin typeface="Open Sans"/>
              <a:cs typeface="Open Sans"/>
            </a:endParaRPr>
          </a:p>
          <a:p>
            <a:pPr marL="660400">
              <a:lnSpc>
                <a:spcPts val="1490"/>
              </a:lnSpc>
            </a:pPr>
            <a:r>
              <a:rPr dirty="0" sz="1300" spc="75" b="1">
                <a:solidFill>
                  <a:srgbClr val="231F20"/>
                </a:solidFill>
                <a:latin typeface="Open Sans"/>
                <a:cs typeface="Open Sans"/>
              </a:rPr>
              <a:t>Alat</a:t>
            </a:r>
            <a:r>
              <a:rPr dirty="0" sz="1300" spc="-4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40" b="1">
                <a:solidFill>
                  <a:srgbClr val="231F20"/>
                </a:solidFill>
                <a:latin typeface="Open Sans"/>
                <a:cs typeface="Open Sans"/>
              </a:rPr>
              <a:t>Sambung</a:t>
            </a:r>
            <a:endParaRPr sz="13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1.</a:t>
            </a: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  </a:t>
            </a:r>
            <a:r>
              <a:rPr dirty="0" sz="1000" spc="-16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b="1">
                <a:solidFill>
                  <a:srgbClr val="231F20"/>
                </a:solidFill>
                <a:latin typeface="Lucida Sans"/>
                <a:cs typeface="Lucida Sans"/>
              </a:rPr>
              <a:t>Contoh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0" b="1">
                <a:solidFill>
                  <a:srgbClr val="231F20"/>
                </a:solidFill>
                <a:latin typeface="Lucida Sans"/>
                <a:cs typeface="Lucida Sans"/>
              </a:rPr>
              <a:t>Struktu</a:t>
            </a:r>
            <a:r>
              <a:rPr dirty="0" sz="1000" spc="20" b="1">
                <a:solidFill>
                  <a:srgbClr val="231F20"/>
                </a:solidFill>
                <a:latin typeface="Lucida Sans"/>
                <a:cs typeface="Lucida Sans"/>
              </a:rPr>
              <a:t>r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5" b="1">
                <a:solidFill>
                  <a:srgbClr val="231F20"/>
                </a:solidFill>
                <a:latin typeface="Lucida Sans"/>
                <a:cs typeface="Lucida Sans"/>
              </a:rPr>
              <a:t>Rumah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25" b="1">
                <a:solidFill>
                  <a:srgbClr val="231F20"/>
                </a:solidFill>
                <a:latin typeface="Lucida Sans"/>
                <a:cs typeface="Lucida Sans"/>
              </a:rPr>
              <a:t>Tipe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36</a:t>
            </a:r>
            <a:endParaRPr sz="1000">
              <a:latin typeface="Lucida Sans"/>
              <a:cs typeface="Lucida Sans"/>
            </a:endParaRPr>
          </a:p>
          <a:p>
            <a:pPr algn="just" marL="227965" marR="5080" indent="431800">
              <a:lnSpc>
                <a:spcPct val="1333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Kebutuhan komponen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alat sambung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bergantung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bangunan.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Sebagai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contoh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pada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22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 struktur rumah tipe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36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akan menjadi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acuan contoh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perhitungan kebutuhan komponen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"/>
            <a:ext cx="4788001" cy="431994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9644" y="1198437"/>
            <a:ext cx="1803400" cy="1168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956310">
              <a:lnSpc>
                <a:spcPct val="100000"/>
              </a:lnSpc>
              <a:spcBef>
                <a:spcPts val="100"/>
              </a:spcBef>
            </a:pPr>
            <a:r>
              <a:rPr dirty="0" spc="-225">
                <a:solidFill>
                  <a:srgbClr val="FFFFFF"/>
                </a:solidFill>
              </a:rPr>
              <a:t>P</a:t>
            </a:r>
            <a:r>
              <a:rPr dirty="0" spc="-275">
                <a:solidFill>
                  <a:srgbClr val="FFFFFF"/>
                </a:solidFill>
              </a:rPr>
              <a:t>R</a:t>
            </a:r>
            <a:r>
              <a:rPr dirty="0" spc="-215">
                <a:solidFill>
                  <a:srgbClr val="FFFFFF"/>
                </a:solidFill>
              </a:rPr>
              <a:t>OSES  </a:t>
            </a:r>
            <a:r>
              <a:rPr dirty="0" spc="-320">
                <a:solidFill>
                  <a:srgbClr val="FFFFFF"/>
                </a:solidFill>
              </a:rPr>
              <a:t>PEM</a:t>
            </a:r>
            <a:r>
              <a:rPr dirty="0" spc="-325">
                <a:solidFill>
                  <a:srgbClr val="FFFFFF"/>
                </a:solidFill>
              </a:rPr>
              <a:t>B</a:t>
            </a:r>
            <a:r>
              <a:rPr dirty="0" spc="-300">
                <a:solidFill>
                  <a:srgbClr val="FFFFFF"/>
                </a:solidFill>
              </a:rPr>
              <a:t>ANGUNAN</a:t>
            </a:r>
          </a:p>
          <a:p>
            <a:pPr marL="959485">
              <a:lnSpc>
                <a:spcPct val="100000"/>
              </a:lnSpc>
            </a:pPr>
            <a:r>
              <a:rPr dirty="0" spc="-229">
                <a:solidFill>
                  <a:srgbClr val="FFFFFF"/>
                </a:solidFill>
              </a:rPr>
              <a:t>RUSPIN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3910806" y="3335485"/>
            <a:ext cx="782320" cy="1061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800" spc="-470" b="1">
                <a:solidFill>
                  <a:srgbClr val="FFFFFF"/>
                </a:solidFill>
                <a:latin typeface="Calibri"/>
                <a:cs typeface="Calibri"/>
              </a:rPr>
              <a:t>03</a:t>
            </a:r>
            <a:endParaRPr sz="6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3701" y="7653300"/>
            <a:ext cx="27686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5">
                <a:solidFill>
                  <a:srgbClr val="E95539"/>
                </a:solidFill>
                <a:latin typeface="Tahoma"/>
                <a:cs typeface="Tahoma"/>
              </a:rPr>
              <a:t>38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2007" y="971994"/>
            <a:ext cx="3815994" cy="2800273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3857409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22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70" y="3846810"/>
            <a:ext cx="26835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Contoh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struktur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rumah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tipe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36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dengan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rangka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RUSPIN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9299" y="4098490"/>
            <a:ext cx="3841115" cy="431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8600" marR="5080" indent="-216535">
              <a:lnSpc>
                <a:spcPct val="133300"/>
              </a:lnSpc>
              <a:spcBef>
                <a:spcPts val="10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2.</a:t>
            </a:r>
            <a:r>
              <a:rPr dirty="0" sz="1000" spc="19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Detail</a:t>
            </a:r>
            <a:r>
              <a:rPr dirty="0" sz="1000" spc="8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b="1">
                <a:solidFill>
                  <a:srgbClr val="231F20"/>
                </a:solidFill>
                <a:latin typeface="Lucida Sans"/>
                <a:cs typeface="Lucida Sans"/>
              </a:rPr>
              <a:t>Sambungan</a:t>
            </a:r>
            <a:r>
              <a:rPr dirty="0" sz="1000" spc="9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5" b="1">
                <a:solidFill>
                  <a:srgbClr val="231F20"/>
                </a:solidFill>
                <a:latin typeface="Lucida Sans"/>
                <a:cs typeface="Lucida Sans"/>
              </a:rPr>
              <a:t>antar</a:t>
            </a:r>
            <a:r>
              <a:rPr dirty="0" sz="1000" spc="6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komponen</a:t>
            </a:r>
            <a:r>
              <a:rPr dirty="0" sz="1000" spc="8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0" b="1">
                <a:solidFill>
                  <a:srgbClr val="231F20"/>
                </a:solidFill>
                <a:latin typeface="Lucida Sans"/>
                <a:cs typeface="Lucida Sans"/>
              </a:rPr>
              <a:t>terdapat</a:t>
            </a:r>
            <a:r>
              <a:rPr dirty="0" sz="1000" spc="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b="1">
                <a:solidFill>
                  <a:srgbClr val="231F20"/>
                </a:solidFill>
                <a:latin typeface="Lucida Sans"/>
                <a:cs typeface="Lucida Sans"/>
              </a:rPr>
              <a:t>pada </a:t>
            </a:r>
            <a:r>
              <a:rPr dirty="0" sz="1000" spc="-31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Gamba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r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23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b="1">
                <a:solidFill>
                  <a:srgbClr val="231F20"/>
                </a:solidFill>
                <a:latin typeface="Lucida Sans"/>
                <a:cs typeface="Lucida Sans"/>
              </a:rPr>
              <a:t>sampa</a:t>
            </a:r>
            <a:r>
              <a:rPr dirty="0" sz="1000" b="1">
                <a:solidFill>
                  <a:srgbClr val="231F20"/>
                </a:solidFill>
                <a:latin typeface="Lucida Sans"/>
                <a:cs typeface="Lucida Sans"/>
              </a:rPr>
              <a:t>i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Gamba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r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29</a:t>
            </a:r>
            <a:endParaRPr sz="1000">
              <a:latin typeface="Lucida Sans"/>
              <a:cs typeface="Lucida Sans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1771" y="4556137"/>
            <a:ext cx="4236440" cy="2189924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971994" y="6831203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23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679270" y="6820599"/>
            <a:ext cx="17246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Sambungan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antar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komponen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sloof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27785" y="7653300"/>
            <a:ext cx="2806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0">
                <a:solidFill>
                  <a:srgbClr val="E95539"/>
                </a:solidFill>
                <a:latin typeface="Tahoma"/>
                <a:cs typeface="Tahoma"/>
              </a:rPr>
              <a:t>39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149884" y="7728801"/>
            <a:ext cx="14554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03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r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oses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70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embangunan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576" y="971994"/>
            <a:ext cx="4300829" cy="316251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4219651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24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71" y="4209050"/>
            <a:ext cx="14230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Sambungan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sloof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dan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kolom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5355" y="7653300"/>
            <a:ext cx="2736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20">
                <a:solidFill>
                  <a:srgbClr val="E95539"/>
                </a:solidFill>
                <a:latin typeface="Tahoma"/>
                <a:cs typeface="Tahoma"/>
              </a:rPr>
              <a:t>40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4996" y="971994"/>
            <a:ext cx="3630002" cy="554489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6602044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25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71" y="6591439"/>
            <a:ext cx="17938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Sambungan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antar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komponen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kolom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69318" y="7653300"/>
            <a:ext cx="1974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415">
                <a:solidFill>
                  <a:srgbClr val="E95539"/>
                </a:solidFill>
                <a:latin typeface="Tahoma"/>
                <a:cs typeface="Tahoma"/>
              </a:rPr>
              <a:t>41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149884" y="7728801"/>
            <a:ext cx="14554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03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r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oses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70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embangunan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5866" y="971994"/>
            <a:ext cx="4348264" cy="3950093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5007241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26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71" y="4996639"/>
            <a:ext cx="16738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Sambungan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balok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ring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dan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kolom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9246" y="1479373"/>
            <a:ext cx="3843654" cy="5362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431800">
              <a:lnSpc>
                <a:spcPct val="1250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Buku dengan judul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Sistem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Panel 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Instan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(RUSPIN):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Solusi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Inovatif</a:t>
            </a:r>
            <a:r>
              <a:rPr dirty="0" sz="1000" spc="-2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Membangun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merupakan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publikasi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kumpulan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hasil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kegiatan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Balai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Litbang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Wilayah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II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Denpasar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tentang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penelitian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pengembangan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 pracetak untuk bangunan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tempat tinggal sejak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2013 hingga 2016.</a:t>
            </a:r>
            <a:endParaRPr sz="1000">
              <a:latin typeface="Open Sans"/>
              <a:cs typeface="Open Sans"/>
            </a:endParaRPr>
          </a:p>
          <a:p>
            <a:pPr algn="just" marL="12700" marR="5080" indent="431800">
              <a:lnSpc>
                <a:spcPct val="1250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Berbagai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mater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ditambahkan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berdasarkan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interaksi 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stakeholder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 peningkatan kemudahan penerapan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 RUSPIN. Pengalaman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berdasarkan beberapa kejadian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gempa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 terjadi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kegiatan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rekonstruksi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pascagempa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dilakukan pemerintah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masyarakat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Pulau Lombok,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Provinsi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Nusa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Tenggara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Barat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2018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 menginspirasi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materi tambahan terkait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pengendalian kualitas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pracetak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RUSPIN.</a:t>
            </a:r>
            <a:endParaRPr sz="1000">
              <a:latin typeface="Open Sans"/>
              <a:cs typeface="Open Sans"/>
            </a:endParaRPr>
          </a:p>
          <a:p>
            <a:pPr algn="just" marL="12700" marR="5080" indent="431800">
              <a:lnSpc>
                <a:spcPct val="125000"/>
              </a:lnSpc>
              <a:spcBef>
                <a:spcPts val="56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Penulis mengucapkan terima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kasih kepada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semua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pihak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 membantu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penyelesaian buku ini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semoga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terjalin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kembali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sinergi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kerja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publikasi hasil penelitian 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pengembangan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masa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mendatang.</a:t>
            </a:r>
            <a:endParaRPr sz="1000">
              <a:latin typeface="Open Sans"/>
              <a:cs typeface="Open Sans"/>
            </a:endParaRPr>
          </a:p>
          <a:p>
            <a:pPr algn="just" marL="12700" marR="5080" indent="431800">
              <a:lnSpc>
                <a:spcPct val="125000"/>
              </a:lnSpc>
              <a:spcBef>
                <a:spcPts val="57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Penulis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akan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sangat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menghargai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apabila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pengguna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buku ini dapat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memberikan saran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kritik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membangun.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Semoga buku ini dapat bermanfaat bagi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masyarakat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luas 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memberikan sumbangsih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 perkembangan pembangunan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bidang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permukiman di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Indonesia.</a:t>
            </a:r>
            <a:endParaRPr sz="1000">
              <a:latin typeface="Open Sans"/>
              <a:cs typeface="Open Sans"/>
            </a:endParaRPr>
          </a:p>
          <a:p>
            <a:pPr algn="ctr" marL="1979930">
              <a:lnSpc>
                <a:spcPct val="100000"/>
              </a:lnSpc>
              <a:spcBef>
                <a:spcPts val="115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Denpasar,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September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2019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Open Sans"/>
              <a:cs typeface="Open Sans"/>
            </a:endParaRPr>
          </a:p>
          <a:p>
            <a:pPr algn="ctr" marL="1979295">
              <a:lnSpc>
                <a:spcPct val="100000"/>
              </a:lnSpc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Penulis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58833" y="849075"/>
            <a:ext cx="2041525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70"/>
              <a:t>K</a:t>
            </a:r>
            <a:r>
              <a:rPr dirty="0" spc="-390"/>
              <a:t>A</a:t>
            </a:r>
            <a:r>
              <a:rPr dirty="0" spc="-265"/>
              <a:t>T</a:t>
            </a:r>
            <a:r>
              <a:rPr dirty="0" spc="-265"/>
              <a:t>A</a:t>
            </a:r>
            <a:r>
              <a:rPr dirty="0" spc="-20"/>
              <a:t> </a:t>
            </a:r>
            <a:r>
              <a:rPr dirty="0" spc="-265"/>
              <a:t>PENGAN</a:t>
            </a:r>
            <a:r>
              <a:rPr dirty="0" spc="-285"/>
              <a:t>T</a:t>
            </a:r>
            <a:r>
              <a:rPr dirty="0" spc="-250"/>
              <a:t>AR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231901"/>
            <a:ext cx="4631338" cy="140809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62595" y="7653300"/>
            <a:ext cx="259079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75">
                <a:solidFill>
                  <a:srgbClr val="E95539"/>
                </a:solidFill>
                <a:latin typeface="Tahoma"/>
                <a:cs typeface="Tahoma"/>
              </a:rPr>
              <a:t>42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650" y="971994"/>
            <a:ext cx="4140695" cy="2235034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3292170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27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71" y="3281570"/>
            <a:ext cx="19761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Sambungan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antar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komponen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balok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ring</a:t>
            </a:r>
            <a:endParaRPr sz="8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5337" y="3548494"/>
            <a:ext cx="4369320" cy="3475647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971994" y="7109282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28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679271" y="7098677"/>
            <a:ext cx="267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Sambungan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bagian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ujung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atas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antar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portal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komponen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37059" y="7653300"/>
            <a:ext cx="26225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65">
                <a:solidFill>
                  <a:srgbClr val="E95539"/>
                </a:solidFill>
                <a:latin typeface="Tahoma"/>
                <a:cs typeface="Tahoma"/>
              </a:rPr>
              <a:t>43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149884" y="7728801"/>
            <a:ext cx="14554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03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r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oses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70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embangunan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4755" y="971994"/>
            <a:ext cx="4130497" cy="3408984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4466120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29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71" y="4455525"/>
            <a:ext cx="28086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Sambungan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bagian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tengah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tinggi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antar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portal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komponen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9299" y="4707205"/>
            <a:ext cx="3843654" cy="17233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8600" marR="6350" indent="-216535">
              <a:lnSpc>
                <a:spcPct val="133300"/>
              </a:lnSpc>
              <a:spcBef>
                <a:spcPts val="10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3.</a:t>
            </a:r>
            <a:r>
              <a:rPr dirty="0" sz="1000" spc="19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5" b="1">
                <a:solidFill>
                  <a:srgbClr val="231F20"/>
                </a:solidFill>
                <a:latin typeface="Lucida Sans"/>
                <a:cs typeface="Lucida Sans"/>
              </a:rPr>
              <a:t>Jumlah</a:t>
            </a:r>
            <a:r>
              <a:rPr dirty="0" sz="1000" spc="25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Komponen</a:t>
            </a:r>
            <a:r>
              <a:rPr dirty="0" sz="1000" spc="254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dan</a:t>
            </a:r>
            <a:r>
              <a:rPr dirty="0" sz="1000" spc="254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5" b="1">
                <a:solidFill>
                  <a:srgbClr val="231F20"/>
                </a:solidFill>
                <a:latin typeface="Lucida Sans"/>
                <a:cs typeface="Lucida Sans"/>
              </a:rPr>
              <a:t>Alat</a:t>
            </a:r>
            <a:r>
              <a:rPr dirty="0" sz="1000" spc="254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5" b="1">
                <a:solidFill>
                  <a:srgbClr val="231F20"/>
                </a:solidFill>
                <a:latin typeface="Lucida Sans"/>
                <a:cs typeface="Lucida Sans"/>
              </a:rPr>
              <a:t>Sambung</a:t>
            </a:r>
            <a:r>
              <a:rPr dirty="0" sz="1000" spc="254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0" b="1">
                <a:solidFill>
                  <a:srgbClr val="231F20"/>
                </a:solidFill>
                <a:latin typeface="Lucida Sans"/>
                <a:cs typeface="Lucida Sans"/>
              </a:rPr>
              <a:t>untuk</a:t>
            </a:r>
            <a:r>
              <a:rPr dirty="0" sz="1000" spc="254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5" b="1">
                <a:solidFill>
                  <a:srgbClr val="231F20"/>
                </a:solidFill>
                <a:latin typeface="Lucida Sans"/>
                <a:cs typeface="Lucida Sans"/>
              </a:rPr>
              <a:t>Rumah </a:t>
            </a:r>
            <a:r>
              <a:rPr dirty="0" sz="1000" spc="-31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25" b="1">
                <a:solidFill>
                  <a:srgbClr val="231F20"/>
                </a:solidFill>
                <a:latin typeface="Lucida Sans"/>
                <a:cs typeface="Lucida Sans"/>
              </a:rPr>
              <a:t>Tipe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36</a:t>
            </a:r>
            <a:endParaRPr sz="1000">
              <a:latin typeface="Lucida Sans"/>
              <a:cs typeface="Lucida Sans"/>
            </a:endParaRPr>
          </a:p>
          <a:p>
            <a:pPr algn="just" marL="228600" marR="5080" indent="431800">
              <a:lnSpc>
                <a:spcPct val="133300"/>
              </a:lnSpc>
              <a:spcBef>
                <a:spcPts val="56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Jumlah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contoh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36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ukuran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6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x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6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x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Tabel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sampai Tabel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3. Detail pelat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terdapat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30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31.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denah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selain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36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perhitungan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ulang.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71994" y="6621247"/>
            <a:ext cx="576580" cy="139700"/>
          </a:xfrm>
          <a:prstGeom prst="rect">
            <a:avLst/>
          </a:prstGeom>
          <a:solidFill>
            <a:srgbClr val="F79147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-20" b="1">
                <a:solidFill>
                  <a:srgbClr val="FFFFFF"/>
                </a:solidFill>
                <a:latin typeface="Lucida Sans"/>
                <a:cs typeface="Lucida Sans"/>
              </a:rPr>
              <a:t>TABEL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1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607237" y="6610644"/>
            <a:ext cx="20713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Jumlah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Arial"/>
                <a:cs typeface="Arial"/>
              </a:rPr>
              <a:t>struktur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231F20"/>
                </a:solidFill>
                <a:latin typeface="Arial"/>
                <a:cs typeface="Arial"/>
              </a:rPr>
              <a:t>rumah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tipe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36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11" name="object 11" descr=""/>
          <p:cNvGraphicFramePr>
            <a:graphicFrameLocks noGrp="1"/>
          </p:cNvGraphicFramePr>
          <p:nvPr/>
        </p:nvGraphicFramePr>
        <p:xfrm>
          <a:off x="971994" y="6847751"/>
          <a:ext cx="3816350" cy="546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1325"/>
                <a:gridCol w="1736725"/>
                <a:gridCol w="1625600"/>
              </a:tblGrid>
              <a:tr h="1892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9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No.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9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Jenis</a:t>
                      </a:r>
                      <a:r>
                        <a:rPr dirty="0" sz="900" spc="-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Komponen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900" spc="4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Jumlah</a:t>
                      </a:r>
                      <a:r>
                        <a:rPr dirty="0" sz="900" spc="-4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(buah)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</a:tr>
              <a:tr h="1784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Komponen</a:t>
                      </a:r>
                      <a:r>
                        <a:rPr dirty="0" sz="9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96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  <a:tr h="1784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Komponen</a:t>
                      </a:r>
                      <a:r>
                        <a:rPr dirty="0" sz="9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18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65771" y="7653300"/>
            <a:ext cx="2540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95">
                <a:solidFill>
                  <a:srgbClr val="E95539"/>
                </a:solidFill>
                <a:latin typeface="Tahoma"/>
                <a:cs typeface="Tahoma"/>
              </a:rPr>
              <a:t>44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839" y="1057230"/>
            <a:ext cx="3624512" cy="681883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1885137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30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70" y="1874540"/>
            <a:ext cx="16744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Pelat</a:t>
            </a:r>
            <a:r>
              <a:rPr dirty="0" sz="800" spc="-3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sambungan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komponen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satu</a:t>
            </a:r>
            <a:endParaRPr sz="8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6868" y="2141461"/>
            <a:ext cx="3846271" cy="587997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971994" y="2814599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31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679270" y="2804000"/>
            <a:ext cx="13061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Pelat</a:t>
            </a:r>
            <a:r>
              <a:rPr dirty="0" sz="800" spc="-3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sambungan</a:t>
            </a:r>
            <a:r>
              <a:rPr dirty="0" sz="800" spc="-3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ringbalk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971994" y="3129445"/>
            <a:ext cx="576580" cy="139700"/>
          </a:xfrm>
          <a:prstGeom prst="rect">
            <a:avLst/>
          </a:prstGeom>
          <a:solidFill>
            <a:srgbClr val="F79147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-20" b="1">
                <a:solidFill>
                  <a:srgbClr val="FFFFFF"/>
                </a:solidFill>
                <a:latin typeface="Lucida Sans"/>
                <a:cs typeface="Lucida Sans"/>
              </a:rPr>
              <a:t>TABEL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2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607235" y="3118858"/>
            <a:ext cx="2877820" cy="2641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Jumlah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Arial"/>
                <a:cs typeface="Arial"/>
              </a:rPr>
              <a:t>plat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strip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231F20"/>
                </a:solidFill>
                <a:latin typeface="Arial"/>
                <a:cs typeface="Arial"/>
              </a:rPr>
              <a:t>ring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Arial"/>
                <a:cs typeface="Arial"/>
              </a:rPr>
              <a:t>plat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sambungan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Arial"/>
                <a:cs typeface="Arial"/>
              </a:rPr>
              <a:t>struktur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231F20"/>
                </a:solidFill>
                <a:latin typeface="Arial"/>
                <a:cs typeface="Arial"/>
              </a:rPr>
              <a:t>rumah </a:t>
            </a:r>
            <a:r>
              <a:rPr dirty="0" sz="800" spc="-2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tipe</a:t>
            </a: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36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13" name="object 13" descr=""/>
          <p:cNvGraphicFramePr>
            <a:graphicFrameLocks noGrp="1"/>
          </p:cNvGraphicFramePr>
          <p:nvPr/>
        </p:nvGraphicFramePr>
        <p:xfrm>
          <a:off x="971994" y="3472776"/>
          <a:ext cx="3816350" cy="1416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9565"/>
                <a:gridCol w="854075"/>
                <a:gridCol w="2013585"/>
                <a:gridCol w="605789"/>
              </a:tblGrid>
              <a:tr h="3879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dirty="0" sz="9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No.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250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dirty="0" sz="900" spc="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Jenis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250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dirty="0" sz="900" spc="4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Ukuran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2318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115570" marR="92710" indent="-1587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dirty="0" sz="900" spc="-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Jumlah  </a:t>
                      </a:r>
                      <a:r>
                        <a:rPr dirty="0" sz="900" spc="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(Buah)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546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</a:tr>
              <a:tr h="1885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Plat</a:t>
                      </a:r>
                      <a:r>
                        <a:rPr dirty="0" sz="9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Strip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x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35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x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150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mm;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192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  <a:tr h="1885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Plat</a:t>
                      </a:r>
                      <a:r>
                        <a:rPr dirty="0" sz="9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Strip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x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35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x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450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12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  <a:tr h="325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939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Ring</a:t>
                      </a:r>
                      <a:r>
                        <a:rPr dirty="0" sz="900" spc="-5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plat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939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4191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t=</a:t>
                      </a:r>
                      <a:r>
                        <a:rPr dirty="0" sz="900" spc="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</a:t>
                      </a:r>
                      <a:r>
                        <a:rPr dirty="0" sz="900" spc="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mm,</a:t>
                      </a:r>
                      <a:r>
                        <a:rPr dirty="0" sz="900" spc="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Øluar</a:t>
                      </a:r>
                      <a:r>
                        <a:rPr dirty="0" sz="900" spc="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25</a:t>
                      </a:r>
                      <a:r>
                        <a:rPr dirty="0" sz="900" spc="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mm,</a:t>
                      </a:r>
                      <a:r>
                        <a:rPr dirty="0" sz="900" spc="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Ølobang</a:t>
                      </a:r>
                      <a:r>
                        <a:rPr dirty="0" sz="900" spc="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12 </a:t>
                      </a:r>
                      <a:r>
                        <a:rPr dirty="0" sz="900" spc="-2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432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939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  <a:tr h="325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4.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939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Ring</a:t>
                      </a:r>
                      <a:r>
                        <a:rPr dirty="0" sz="900" spc="-5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plat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939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4191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t=</a:t>
                      </a:r>
                      <a:r>
                        <a:rPr dirty="0" sz="900" spc="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</a:t>
                      </a:r>
                      <a:r>
                        <a:rPr dirty="0" sz="900" spc="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mm,</a:t>
                      </a:r>
                      <a:r>
                        <a:rPr dirty="0" sz="900" spc="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Øluar</a:t>
                      </a:r>
                      <a:r>
                        <a:rPr dirty="0" sz="900" spc="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40</a:t>
                      </a:r>
                      <a:r>
                        <a:rPr dirty="0" sz="900" spc="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mm,</a:t>
                      </a:r>
                      <a:r>
                        <a:rPr dirty="0" sz="900" spc="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Ølobang</a:t>
                      </a:r>
                      <a:r>
                        <a:rPr dirty="0" sz="900" spc="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12 </a:t>
                      </a:r>
                      <a:r>
                        <a:rPr dirty="0" sz="900" spc="-2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216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939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</a:tbl>
          </a:graphicData>
        </a:graphic>
      </p:graphicFrame>
      <p:sp>
        <p:nvSpPr>
          <p:cNvPr id="14" name="object 14" descr=""/>
          <p:cNvSpPr txBox="1"/>
          <p:nvPr/>
        </p:nvSpPr>
        <p:spPr>
          <a:xfrm>
            <a:off x="971994" y="5118811"/>
            <a:ext cx="576580" cy="139700"/>
          </a:xfrm>
          <a:prstGeom prst="rect">
            <a:avLst/>
          </a:prstGeom>
          <a:solidFill>
            <a:srgbClr val="F79147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-20" b="1">
                <a:solidFill>
                  <a:srgbClr val="FFFFFF"/>
                </a:solidFill>
                <a:latin typeface="Lucida Sans"/>
                <a:cs typeface="Lucida Sans"/>
              </a:rPr>
              <a:t>TABEL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3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607235" y="5108205"/>
            <a:ext cx="23717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Jumlah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231F20"/>
                </a:solidFill>
                <a:latin typeface="Arial"/>
                <a:cs typeface="Arial"/>
              </a:rPr>
              <a:t>baut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sambungan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Arial"/>
                <a:cs typeface="Arial"/>
              </a:rPr>
              <a:t>struktur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231F20"/>
                </a:solidFill>
                <a:latin typeface="Arial"/>
                <a:cs typeface="Arial"/>
              </a:rPr>
              <a:t>rumah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tipe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36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16" name="object 16" descr=""/>
          <p:cNvGraphicFramePr>
            <a:graphicFrameLocks noGrp="1"/>
          </p:cNvGraphicFramePr>
          <p:nvPr/>
        </p:nvGraphicFramePr>
        <p:xfrm>
          <a:off x="971994" y="5345303"/>
          <a:ext cx="3828415" cy="11423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0515"/>
                <a:gridCol w="1123315"/>
                <a:gridCol w="1764030"/>
                <a:gridCol w="617854"/>
              </a:tblGrid>
              <a:tr h="3879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dirty="0" sz="9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No.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250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dirty="0" sz="9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Accessories</a:t>
                      </a:r>
                      <a:r>
                        <a:rPr dirty="0" sz="900" spc="-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4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Baut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250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dirty="0" sz="900" spc="4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Ukuran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2318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123825" marR="99060" indent="-1778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dirty="0" sz="900" spc="-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Jumlah  </a:t>
                      </a:r>
                      <a:r>
                        <a:rPr dirty="0" sz="900" spc="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(buah)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546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</a:tr>
              <a:tr h="1885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Baut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Ø12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mm,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=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100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24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  <a:tr h="1885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Baut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Ø12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mm,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=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175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(6")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192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  <a:tr h="1885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Baut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Ø12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mm,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=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225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(8")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72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  <a:tr h="1885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4.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Baut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Ø12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mm,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=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250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(10")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36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38710" y="7653300"/>
            <a:ext cx="259079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75">
                <a:solidFill>
                  <a:srgbClr val="E95539"/>
                </a:solidFill>
                <a:latin typeface="Tahoma"/>
                <a:cs typeface="Tahoma"/>
              </a:rPr>
              <a:t>45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149884" y="7728801"/>
            <a:ext cx="14554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03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r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oses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70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embangunan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720001" y="1216926"/>
            <a:ext cx="828040" cy="0"/>
          </a:xfrm>
          <a:custGeom>
            <a:avLst/>
            <a:gdLst/>
            <a:ahLst/>
            <a:cxnLst/>
            <a:rect l="l" t="t" r="r" b="b"/>
            <a:pathLst>
              <a:path w="828040" h="0">
                <a:moveTo>
                  <a:pt x="0" y="0"/>
                </a:moveTo>
                <a:lnTo>
                  <a:pt x="828001" y="0"/>
                </a:lnTo>
              </a:path>
            </a:pathLst>
          </a:custGeom>
          <a:ln w="50800">
            <a:solidFill>
              <a:srgbClr val="DAE7D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959299" y="920523"/>
            <a:ext cx="3844290" cy="48685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00"/>
              </a:lnSpc>
            </a:pPr>
            <a:r>
              <a:rPr dirty="0" sz="2000" spc="-15" b="1" i="1">
                <a:solidFill>
                  <a:srgbClr val="36966A"/>
                </a:solidFill>
                <a:latin typeface="Arial"/>
                <a:cs typeface="Arial"/>
              </a:rPr>
              <a:t>3.2</a:t>
            </a:r>
            <a:r>
              <a:rPr dirty="0" sz="2000" spc="80" b="1" i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1300" spc="55" b="1">
                <a:solidFill>
                  <a:srgbClr val="231F20"/>
                </a:solidFill>
                <a:latin typeface="Open Sans"/>
                <a:cs typeface="Open Sans"/>
              </a:rPr>
              <a:t>Pemeriksaan</a:t>
            </a:r>
            <a:r>
              <a:rPr dirty="0" sz="13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60" b="1">
                <a:solidFill>
                  <a:srgbClr val="231F20"/>
                </a:solidFill>
                <a:latin typeface="Open Sans"/>
                <a:cs typeface="Open Sans"/>
              </a:rPr>
              <a:t>Praperakitan</a:t>
            </a:r>
            <a:endParaRPr sz="13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1.  </a:t>
            </a:r>
            <a:r>
              <a:rPr dirty="0" sz="1000" spc="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Pemeriksaan</a:t>
            </a:r>
            <a:r>
              <a:rPr dirty="0" sz="1000" spc="2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kesesuaian</a:t>
            </a:r>
            <a:r>
              <a:rPr dirty="0" sz="1000" spc="2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2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2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alat</a:t>
            </a:r>
            <a:r>
              <a:rPr dirty="0" sz="1000" spc="2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</a:t>
            </a:r>
            <a:r>
              <a:rPr dirty="0" sz="1000" spc="2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endParaRPr sz="1000">
              <a:latin typeface="Open Sans"/>
              <a:cs typeface="Open Sans"/>
            </a:endParaRPr>
          </a:p>
          <a:p>
            <a:pPr marL="228600">
              <a:lnSpc>
                <a:spcPct val="100000"/>
              </a:lnSpc>
              <a:spcBef>
                <a:spcPts val="400"/>
              </a:spcBef>
            </a:pP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workshop</a:t>
            </a:r>
            <a:endParaRPr sz="1000">
              <a:latin typeface="Open Sans"/>
              <a:cs typeface="Open Sans"/>
            </a:endParaRPr>
          </a:p>
          <a:p>
            <a:pPr algn="just" marL="444500" marR="6350" indent="-216535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Pemeriksaan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jumlah komponen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denah bangunan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mengikuti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perhitungan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sebelumnya.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harus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mempunyai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keseragaman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ukuran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meliputi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panjang, lebar,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tebal,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jarak baut,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dimensi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lubang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baut,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serta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tingkat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kesikuan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yang 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mengacu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detail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komponen.</a:t>
            </a:r>
            <a:endParaRPr sz="1000">
              <a:latin typeface="Open Sans"/>
              <a:cs typeface="Open Sans"/>
            </a:endParaRPr>
          </a:p>
          <a:p>
            <a:pPr algn="just" marL="444500" marR="6350" indent="-216535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Apabila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terdapat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dimensi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kurang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akurat,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perlu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ditinjau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kembali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cetakan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metode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pengecoran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komponen.</a:t>
            </a:r>
            <a:endParaRPr sz="1000">
              <a:latin typeface="Open Sans"/>
              <a:cs typeface="Open Sans"/>
            </a:endParaRPr>
          </a:p>
          <a:p>
            <a:pPr algn="just" marL="444500" marR="5715" indent="-216535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Cetakan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ukuran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kalibrasi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ulang.</a:t>
            </a:r>
            <a:endParaRPr sz="1000">
              <a:latin typeface="Open Sans"/>
              <a:cs typeface="Open Sans"/>
            </a:endParaRPr>
          </a:p>
          <a:p>
            <a:pPr algn="just" marL="444500" marR="6350" indent="-216535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Permukaan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 rata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 digerinda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menjadi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masukan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perbaikan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metode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pengecoran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agar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perataan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permukaan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saat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pengecoran.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Kedalaman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lubang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tegak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lurus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permukaan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komponen.</a:t>
            </a:r>
            <a:endParaRPr sz="1000">
              <a:latin typeface="Open Sans"/>
              <a:cs typeface="Open Sans"/>
            </a:endParaRPr>
          </a:p>
          <a:p>
            <a:pPr algn="just" marL="444500" marR="5715" indent="-216535">
              <a:lnSpc>
                <a:spcPct val="1417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g.</a:t>
            </a:r>
            <a:r>
              <a:rPr dirty="0" sz="1000" spc="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Kondisi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visual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diperiksa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apakah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kerusakan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 Tabel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71994" y="5980061"/>
            <a:ext cx="576580" cy="139700"/>
          </a:xfrm>
          <a:prstGeom prst="rect">
            <a:avLst/>
          </a:prstGeom>
          <a:solidFill>
            <a:srgbClr val="F79147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-20" b="1">
                <a:solidFill>
                  <a:srgbClr val="FFFFFF"/>
                </a:solidFill>
                <a:latin typeface="Lucida Sans"/>
                <a:cs typeface="Lucida Sans"/>
              </a:rPr>
              <a:t>TABEL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4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607237" y="5969465"/>
            <a:ext cx="16141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 b="1">
                <a:solidFill>
                  <a:srgbClr val="231F20"/>
                </a:solidFill>
                <a:latin typeface="Arial"/>
                <a:cs typeface="Arial"/>
              </a:rPr>
              <a:t>Klasi</a:t>
            </a:r>
            <a:r>
              <a:rPr dirty="0" sz="800" spc="-225" b="1">
                <a:solidFill>
                  <a:srgbClr val="231F20"/>
                </a:solidFill>
                <a:latin typeface="Courier New"/>
                <a:cs typeface="Courier New"/>
              </a:rPr>
              <a:t>fi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kasi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kerusakan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9" name="object 9" descr=""/>
          <p:cNvGraphicFramePr>
            <a:graphicFrameLocks noGrp="1"/>
          </p:cNvGraphicFramePr>
          <p:nvPr/>
        </p:nvGraphicFramePr>
        <p:xfrm>
          <a:off x="972000" y="6206566"/>
          <a:ext cx="3816350" cy="12922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/>
                <a:gridCol w="815975"/>
                <a:gridCol w="1367790"/>
                <a:gridCol w="1253489"/>
              </a:tblGrid>
              <a:tr h="404495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dirty="0" sz="9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No.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314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102235" marR="94615" indent="14604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900" spc="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Klasifikasi </a:t>
                      </a:r>
                      <a:r>
                        <a:rPr dirty="0" sz="900" spc="-2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Kerusakan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628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dirty="0" sz="9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Jenis</a:t>
                      </a:r>
                      <a:r>
                        <a:rPr dirty="0" sz="900" spc="-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Kerusakan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314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36004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dirty="0" sz="900" spc="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Tindakan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314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</a:tr>
              <a:tr h="51879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Ringan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3746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Retak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rambut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&lt;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0,2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Perbaikan</a:t>
                      </a:r>
                      <a:r>
                        <a:rPr dirty="0" sz="9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retak</a:t>
                      </a:r>
                      <a:endParaRPr sz="900">
                        <a:latin typeface="Open Sans"/>
                        <a:cs typeface="Open Sans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dengan</a:t>
                      </a:r>
                      <a:r>
                        <a:rPr dirty="0" sz="9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pasta</a:t>
                      </a:r>
                      <a:r>
                        <a:rPr dirty="0" sz="9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semen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  <a:tr h="36893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Terkelupas</a:t>
                      </a:r>
                      <a:r>
                        <a:rPr dirty="0" sz="9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&lt;</a:t>
                      </a:r>
                      <a:r>
                        <a:rPr dirty="0" sz="9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selimut</a:t>
                      </a:r>
                      <a:endParaRPr sz="900">
                        <a:latin typeface="Open Sans"/>
                        <a:cs typeface="Open Sans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beton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7260" y="7653300"/>
            <a:ext cx="2698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35">
                <a:solidFill>
                  <a:srgbClr val="E95539"/>
                </a:solidFill>
                <a:latin typeface="Tahoma"/>
                <a:cs typeface="Tahoma"/>
              </a:rPr>
              <a:t>46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972000" y="971994"/>
          <a:ext cx="3816350" cy="4683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/>
                <a:gridCol w="815975"/>
                <a:gridCol w="1367790"/>
                <a:gridCol w="1253489"/>
              </a:tblGrid>
              <a:tr h="404495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dirty="0" sz="9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No.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314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102235" marR="94615" indent="14604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900" spc="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Klasifikasi </a:t>
                      </a:r>
                      <a:r>
                        <a:rPr dirty="0" sz="900" spc="-2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Kerusakan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628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dirty="0" sz="9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Jenis</a:t>
                      </a:r>
                      <a:r>
                        <a:rPr dirty="0" sz="900" spc="-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Kerusakan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314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36004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dirty="0" sz="900" spc="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Tindakan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1314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8634"/>
                    </a:solidFill>
                  </a:tcPr>
                </a:tc>
              </a:tr>
              <a:tr h="511175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Sedang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Lebar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retak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0,2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s.d.</a:t>
                      </a:r>
                      <a:endParaRPr sz="900">
                        <a:latin typeface="Open Sans"/>
                        <a:cs typeface="Open Sans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r>
                        <a:rPr dirty="0" sz="9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Perbaikan</a:t>
                      </a:r>
                      <a:r>
                        <a:rPr dirty="0" sz="9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retak</a:t>
                      </a:r>
                      <a:endParaRPr sz="900">
                        <a:latin typeface="Open Sans"/>
                        <a:cs typeface="Open Sans"/>
                      </a:endParaRPr>
                    </a:p>
                    <a:p>
                      <a:pPr marL="35560" marR="69850">
                        <a:lnSpc>
                          <a:spcPct val="152800"/>
                        </a:lnSpc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dengan</a:t>
                      </a:r>
                      <a:r>
                        <a:rPr dirty="0" sz="900" spc="-5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pasta</a:t>
                      </a:r>
                      <a:r>
                        <a:rPr dirty="0" sz="9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semen, </a:t>
                      </a:r>
                      <a:r>
                        <a:rPr dirty="0" sz="900" spc="-2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perbaikan beton </a:t>
                      </a:r>
                      <a:r>
                        <a:rPr dirty="0" sz="900" spc="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terkelupas dengan </a:t>
                      </a:r>
                      <a:r>
                        <a:rPr dirty="0" sz="900" spc="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mortar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semen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  <a:tr h="49149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Terkelupas</a:t>
                      </a:r>
                      <a:r>
                        <a:rPr dirty="0" sz="9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≥</a:t>
                      </a:r>
                      <a:r>
                        <a:rPr dirty="0" sz="9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selimut</a:t>
                      </a:r>
                      <a:endParaRPr sz="900">
                        <a:latin typeface="Open Sans"/>
                        <a:cs typeface="Open Sans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beton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  <a:tr h="50355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Tulangan</a:t>
                      </a:r>
                      <a:r>
                        <a:rPr dirty="0" sz="9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korosi</a:t>
                      </a:r>
                      <a:r>
                        <a:rPr dirty="0" sz="9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pada</a:t>
                      </a:r>
                      <a:endParaRPr sz="900">
                        <a:latin typeface="Open Sans"/>
                        <a:cs typeface="Open Sans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permukaan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  <a:tr h="4851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Luas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bagian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rusak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&lt;</a:t>
                      </a:r>
                      <a:endParaRPr sz="900">
                        <a:latin typeface="Open Sans"/>
                        <a:cs typeface="Open Sans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20%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  <a:tr h="687070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3.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Berat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Lebar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retak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&gt;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dan</a:t>
                      </a:r>
                      <a:endParaRPr sz="900">
                        <a:latin typeface="Open Sans"/>
                        <a:cs typeface="Open Sans"/>
                      </a:endParaRPr>
                    </a:p>
                    <a:p>
                      <a:pPr marL="35560" marR="163830">
                        <a:lnSpc>
                          <a:spcPct val="152800"/>
                        </a:lnSpc>
                      </a:pP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menembu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ketebalan 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selimut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beton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Penggantian</a:t>
                      </a:r>
                      <a:endParaRPr sz="900">
                        <a:latin typeface="Open Sans"/>
                        <a:cs typeface="Open Sans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komponen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  <a:tr h="899794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Selimut</a:t>
                      </a:r>
                      <a:r>
                        <a:rPr dirty="0" sz="9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beton</a:t>
                      </a:r>
                      <a:endParaRPr sz="900">
                        <a:latin typeface="Open Sans"/>
                        <a:cs typeface="Open Sans"/>
                      </a:endParaRPr>
                    </a:p>
                    <a:p>
                      <a:pPr marL="35560" marR="67945">
                        <a:lnSpc>
                          <a:spcPct val="152700"/>
                        </a:lnSpc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terkelupas, tulangan </a:t>
                      </a:r>
                      <a:r>
                        <a:rPr dirty="0" sz="900" spc="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sengkang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dan/atau </a:t>
                      </a:r>
                      <a:r>
                        <a:rPr dirty="0" sz="900" spc="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tulangan</a:t>
                      </a:r>
                      <a:r>
                        <a:rPr dirty="0" sz="900" spc="-5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utama</a:t>
                      </a:r>
                      <a:r>
                        <a:rPr dirty="0" sz="900" spc="-5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terlihat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  <a:tr h="7010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9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Tulangan</a:t>
                      </a:r>
                      <a:r>
                        <a:rPr dirty="0" sz="900" spc="-5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terkorosi</a:t>
                      </a:r>
                      <a:endParaRPr sz="900">
                        <a:latin typeface="Open Sans"/>
                        <a:cs typeface="Open Sans"/>
                      </a:endParaRPr>
                    </a:p>
                    <a:p>
                      <a:pPr marL="35560" marR="306070">
                        <a:lnSpc>
                          <a:spcPct val="152700"/>
                        </a:lnSpc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berat</a:t>
                      </a:r>
                      <a:r>
                        <a:rPr dirty="0" sz="900" spc="-5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dan</a:t>
                      </a:r>
                      <a:r>
                        <a:rPr dirty="0" sz="900" spc="-5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tulangan </a:t>
                      </a:r>
                      <a:r>
                        <a:rPr dirty="0" sz="900" spc="-2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terputus</a:t>
                      </a:r>
                      <a:endParaRPr sz="900">
                        <a:latin typeface="Open Sans"/>
                        <a:cs typeface="Open Sans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</a:tr>
            </a:tbl>
          </a:graphicData>
        </a:graphic>
      </p:graphicFrame>
      <p:sp>
        <p:nvSpPr>
          <p:cNvPr id="6" name="object 6" descr=""/>
          <p:cNvSpPr txBox="1"/>
          <p:nvPr/>
        </p:nvSpPr>
        <p:spPr>
          <a:xfrm>
            <a:off x="1175299" y="5705048"/>
            <a:ext cx="3628390" cy="18249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8600" marR="5080" indent="-216535">
              <a:lnSpc>
                <a:spcPct val="1417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Kekuatan beton komponen ditentukan dari data hasil uji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tekan sampel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 yang dilakukan oleh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aplikator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RUSPIN.</a:t>
            </a:r>
            <a:endParaRPr sz="1000">
              <a:latin typeface="Open Sans"/>
              <a:cs typeface="Open Sans"/>
            </a:endParaRPr>
          </a:p>
          <a:p>
            <a:pPr algn="just" marL="228600" marR="50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Jumlah aksesoris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(sambungan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mekanik)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harus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hasil perhitungan berdasarkan denah bangunan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konfigurasi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RUSPIN;</a:t>
            </a:r>
            <a:endParaRPr sz="1000">
              <a:latin typeface="Open Sans"/>
              <a:cs typeface="Open Sans"/>
            </a:endParaRPr>
          </a:p>
          <a:p>
            <a:pPr algn="just" marL="228600" marR="6350" indent="-216535">
              <a:lnSpc>
                <a:spcPct val="141700"/>
              </a:lnSpc>
              <a:spcBef>
                <a:spcPts val="284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Ukuran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aksesoris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(sambungan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mekanik)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meliputi</a:t>
            </a:r>
            <a:r>
              <a:rPr dirty="0" sz="1000" spc="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diameter</a:t>
            </a:r>
            <a:r>
              <a:rPr dirty="0" sz="1000" spc="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panjang</a:t>
            </a:r>
            <a:r>
              <a:rPr dirty="0" sz="1000" spc="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baut;</a:t>
            </a:r>
            <a:r>
              <a:rPr dirty="0" sz="1000" spc="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tebal</a:t>
            </a:r>
            <a:r>
              <a:rPr dirty="0" sz="1000" spc="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ring;</a:t>
            </a:r>
            <a:r>
              <a:rPr dirty="0" sz="1000" spc="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panjang,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43535" y="7653300"/>
            <a:ext cx="243204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40">
                <a:solidFill>
                  <a:srgbClr val="E95539"/>
                </a:solidFill>
                <a:latin typeface="Tahoma"/>
                <a:cs typeface="Tahoma"/>
              </a:rPr>
              <a:t>47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149884" y="7728801"/>
            <a:ext cx="14554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03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r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oses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70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embangunan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720001" y="3951490"/>
            <a:ext cx="828040" cy="0"/>
          </a:xfrm>
          <a:custGeom>
            <a:avLst/>
            <a:gdLst/>
            <a:ahLst/>
            <a:cxnLst/>
            <a:rect l="l" t="t" r="r" b="b"/>
            <a:pathLst>
              <a:path w="828040" h="0">
                <a:moveTo>
                  <a:pt x="0" y="0"/>
                </a:moveTo>
                <a:lnTo>
                  <a:pt x="828001" y="0"/>
                </a:lnTo>
              </a:path>
            </a:pathLst>
          </a:custGeom>
          <a:ln w="50800">
            <a:solidFill>
              <a:srgbClr val="DAE7D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959299" y="865972"/>
            <a:ext cx="3844290" cy="68427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444500" marR="6350">
              <a:lnSpc>
                <a:spcPct val="1417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lebar,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tebal,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jarak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lobang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plat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harus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 spesifikasi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dipersyaratkan.</a:t>
            </a:r>
            <a:endParaRPr sz="1000">
              <a:latin typeface="Open Sans"/>
              <a:cs typeface="Open Sans"/>
            </a:endParaRPr>
          </a:p>
          <a:p>
            <a:pPr algn="just" marL="228600" marR="6350" indent="-216535">
              <a:lnSpc>
                <a:spcPct val="1333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Pemeriksaan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kesesuaian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lokasi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pemasangan</a:t>
            </a:r>
            <a:endParaRPr sz="1000">
              <a:latin typeface="Open Sans"/>
              <a:cs typeface="Open Sans"/>
            </a:endParaRPr>
          </a:p>
          <a:p>
            <a:pPr algn="just" marL="444500" marR="6350" indent="-216535">
              <a:lnSpc>
                <a:spcPct val="1417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Jumlah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diperiksa kembali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kebutuhan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denah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bangunan.</a:t>
            </a:r>
            <a:endParaRPr sz="1000">
              <a:latin typeface="Open Sans"/>
              <a:cs typeface="Open Sans"/>
            </a:endParaRPr>
          </a:p>
          <a:p>
            <a:pPr algn="just" marL="444500" marR="5715" indent="-216535">
              <a:lnSpc>
                <a:spcPct val="1417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Kondisi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visual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diperiksa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kembali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apakah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terdapat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kerusakan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akibat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proses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mobilisasi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workshop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endParaRPr sz="1000">
              <a:latin typeface="Open Sans"/>
              <a:cs typeface="Open Sans"/>
            </a:endParaRPr>
          </a:p>
          <a:p>
            <a:pPr algn="just" marL="444500" marR="7620" indent="-216535">
              <a:lnSpc>
                <a:spcPct val="1417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Jumlah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aksesoris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(sambungan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mekanik)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diperiksa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kembali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sesuai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kebutuhan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struktur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RUSPIN.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15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5" b="1" i="1">
                <a:solidFill>
                  <a:srgbClr val="36966A"/>
                </a:solidFill>
                <a:latin typeface="Arial"/>
                <a:cs typeface="Arial"/>
              </a:rPr>
              <a:t>3.3</a:t>
            </a:r>
            <a:r>
              <a:rPr dirty="0" sz="2000" spc="80" b="1" i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1300" spc="65" b="1">
                <a:solidFill>
                  <a:srgbClr val="231F20"/>
                </a:solidFill>
                <a:latin typeface="Open Sans"/>
                <a:cs typeface="Open Sans"/>
              </a:rPr>
              <a:t>Perakitan</a:t>
            </a:r>
            <a:r>
              <a:rPr dirty="0" sz="1300" spc="-1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35" b="1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endParaRPr sz="1300">
              <a:latin typeface="Open Sans"/>
              <a:cs typeface="Open Sans"/>
            </a:endParaRPr>
          </a:p>
          <a:p>
            <a:pPr algn="just" marL="228600" marR="5080" indent="-216535">
              <a:lnSpc>
                <a:spcPct val="133300"/>
              </a:lnSpc>
              <a:spcBef>
                <a:spcPts val="65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Seluruh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peralatan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bantu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perakitan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sudah tersedia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tempat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dibangun.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Seluruh komponen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terbuat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 beton bertulang harus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sudah mencapai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umur 28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hari.</a:t>
            </a:r>
            <a:endParaRPr sz="1000">
              <a:latin typeface="Open Sans"/>
              <a:cs typeface="Open Sans"/>
            </a:endParaRPr>
          </a:p>
          <a:p>
            <a:pPr algn="just" marL="228600" marR="5080" indent="-216535">
              <a:lnSpc>
                <a:spcPct val="1333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2.  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Persiapa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lahan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dibangun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lantai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berbeda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pekerjaan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pembersihan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lahan,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pemasangan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bouwplank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,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galian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fondasi,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pembuatan fondasi 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konvensional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lantai.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Lahan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dibangun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sudah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memiliki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fondasi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-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diberi</a:t>
            </a:r>
            <a:r>
              <a:rPr dirty="0" sz="1000" spc="-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angku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dirty="0" sz="1000" spc="-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diameter</a:t>
            </a:r>
            <a:r>
              <a:rPr dirty="0" sz="1000" spc="-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12</a:t>
            </a:r>
            <a:r>
              <a:rPr dirty="0" sz="1000" spc="-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sz="1000" spc="-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kedalaman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tertanam minimal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30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 dibaut dengan komponen 2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bagian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pojok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bangunan.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Permukaan 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fondasi dikondisikan dengan diberi lapisan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mortar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semen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agar memiliki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permukaan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rata sebelum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pemasangan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umur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mortar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semen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minimal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hari.</a:t>
            </a:r>
            <a:endParaRPr sz="1000">
              <a:latin typeface="Open Sans"/>
              <a:cs typeface="Open Sans"/>
            </a:endParaRPr>
          </a:p>
          <a:p>
            <a:pPr algn="just" marL="228600" marR="6350" indent="-216535">
              <a:lnSpc>
                <a:spcPct val="1333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Tenaga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pelaksana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diperlukan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sekurang-kurangnya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3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orang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memiliki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kemampuan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serta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pemahaman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khusus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merakit RUSPIN.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9165" y="7653300"/>
            <a:ext cx="26606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50">
                <a:solidFill>
                  <a:srgbClr val="E95539"/>
                </a:solidFill>
                <a:latin typeface="Tahoma"/>
                <a:cs typeface="Tahoma"/>
              </a:rPr>
              <a:t>48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59299" y="878672"/>
            <a:ext cx="3843654" cy="6415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8600" marR="6350" indent="-216535">
              <a:lnSpc>
                <a:spcPct val="1333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Peralatan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digunakan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merakit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unit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instan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sederhana sehat sekurang-kurangnya adalah:</a:t>
            </a:r>
            <a:endParaRPr sz="1000">
              <a:latin typeface="Open Sans"/>
              <a:cs typeface="Open Sans"/>
            </a:endParaRPr>
          </a:p>
          <a:p>
            <a:pPr marL="228600">
              <a:lnSpc>
                <a:spcPct val="100000"/>
              </a:lnSpc>
              <a:spcBef>
                <a:spcPts val="7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 spc="5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Kunci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pas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12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mm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sebanyak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pasang;</a:t>
            </a:r>
            <a:endParaRPr sz="1000">
              <a:latin typeface="Open Sans"/>
              <a:cs typeface="Open Sans"/>
            </a:endParaRPr>
          </a:p>
          <a:p>
            <a:pPr marL="444500" marR="5715" indent="-216535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Kunci</a:t>
            </a:r>
            <a:r>
              <a:rPr dirty="0" sz="1000" spc="1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momen</a:t>
            </a:r>
            <a:r>
              <a:rPr dirty="0" sz="1000" spc="1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1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kepala</a:t>
            </a:r>
            <a:r>
              <a:rPr dirty="0" sz="1000" spc="1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</a:t>
            </a:r>
            <a:r>
              <a:rPr dirty="0" sz="1000" spc="1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1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</a:t>
            </a:r>
            <a:r>
              <a:rPr dirty="0" sz="1000" spc="1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12</a:t>
            </a:r>
            <a:r>
              <a:rPr dirty="0" sz="1000" spc="1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</a:t>
            </a:r>
            <a:r>
              <a:rPr dirty="0" sz="1000" spc="1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buah;</a:t>
            </a:r>
            <a:endParaRPr sz="1000">
              <a:latin typeface="Open Sans"/>
              <a:cs typeface="Open Sans"/>
            </a:endParaRPr>
          </a:p>
          <a:p>
            <a:pPr marL="228600">
              <a:lnSpc>
                <a:spcPct val="100000"/>
              </a:lnSpc>
              <a:spcBef>
                <a:spcPts val="7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c.</a:t>
            </a:r>
            <a:r>
              <a:rPr dirty="0" sz="1000" spc="6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Tangga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unit;</a:t>
            </a:r>
            <a:endParaRPr sz="1000">
              <a:latin typeface="Open Sans"/>
              <a:cs typeface="Open Sans"/>
            </a:endParaRPr>
          </a:p>
          <a:p>
            <a:pPr marL="228600">
              <a:lnSpc>
                <a:spcPct val="100000"/>
              </a:lnSpc>
              <a:spcBef>
                <a:spcPts val="7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d.</a:t>
            </a:r>
            <a:r>
              <a:rPr dirty="0" sz="1000" spc="5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Perancah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unit;</a:t>
            </a:r>
            <a:endParaRPr sz="1000">
              <a:latin typeface="Open Sans"/>
              <a:cs typeface="Open Sans"/>
            </a:endParaRPr>
          </a:p>
          <a:p>
            <a:pPr marL="228600">
              <a:lnSpc>
                <a:spcPct val="100000"/>
              </a:lnSpc>
              <a:spcBef>
                <a:spcPts val="785"/>
              </a:spcBef>
            </a:pP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e.</a:t>
            </a:r>
            <a:r>
              <a:rPr dirty="0" sz="1000" spc="44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Waterpass</a:t>
            </a:r>
            <a:r>
              <a:rPr dirty="0" sz="1000" spc="-1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unit;</a:t>
            </a:r>
            <a:endParaRPr sz="1000">
              <a:latin typeface="Open Sans"/>
              <a:cs typeface="Open Sans"/>
            </a:endParaRPr>
          </a:p>
          <a:p>
            <a:pPr marL="228600">
              <a:lnSpc>
                <a:spcPct val="100000"/>
              </a:lnSpc>
              <a:spcBef>
                <a:spcPts val="780"/>
              </a:spcBef>
              <a:tabLst>
                <a:tab pos="444500" algn="l"/>
              </a:tabLst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f.	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Pasekon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kayu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unit;</a:t>
            </a:r>
            <a:endParaRPr sz="1000">
              <a:latin typeface="Open Sans"/>
              <a:cs typeface="Open Sans"/>
            </a:endParaRPr>
          </a:p>
          <a:p>
            <a:pPr marL="228600">
              <a:lnSpc>
                <a:spcPct val="100000"/>
              </a:lnSpc>
              <a:spcBef>
                <a:spcPts val="7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g.  </a:t>
            </a:r>
            <a:r>
              <a:rPr dirty="0" sz="1000" spc="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Benang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gulung;</a:t>
            </a:r>
            <a:endParaRPr sz="1000">
              <a:latin typeface="Open Sans"/>
              <a:cs typeface="Open Sans"/>
            </a:endParaRPr>
          </a:p>
          <a:p>
            <a:pPr algn="just" marL="228600">
              <a:lnSpc>
                <a:spcPct val="100000"/>
              </a:lnSpc>
              <a:spcBef>
                <a:spcPts val="7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h.</a:t>
            </a:r>
            <a:r>
              <a:rPr dirty="0" sz="1000" spc="509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Paku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palu.</a:t>
            </a:r>
            <a:endParaRPr sz="1000">
              <a:latin typeface="Open Sans"/>
              <a:cs typeface="Open Sans"/>
            </a:endParaRPr>
          </a:p>
          <a:p>
            <a:pPr algn="just" marL="228600" marR="6350" indent="-216535">
              <a:lnSpc>
                <a:spcPct val="1333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5.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Langkah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pertama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perakitan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lantai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memasang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sloof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langkah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berikut:</a:t>
            </a:r>
            <a:endParaRPr sz="1000">
              <a:latin typeface="Open Sans"/>
              <a:cs typeface="Open Sans"/>
            </a:endParaRPr>
          </a:p>
          <a:p>
            <a:pPr algn="just" marL="444500" marR="5715" indent="-216535">
              <a:lnSpc>
                <a:spcPct val="141700"/>
              </a:lnSpc>
              <a:spcBef>
                <a:spcPts val="284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Pasang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 pada fondasi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 komponen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 mur-ring-baut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hingga ½ kekuatan. Kemudian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2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lainnya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mengunakan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mur-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ring-baut.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Juga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½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kekuatan.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Posisi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kotak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kecil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selalu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berada pada posisi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titik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kumpul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pojok/</a:t>
            </a:r>
            <a:r>
              <a:rPr dirty="0" sz="1000" spc="-10" i="1">
                <a:solidFill>
                  <a:srgbClr val="231F20"/>
                </a:solidFill>
                <a:latin typeface="Open Sans"/>
                <a:cs typeface="Open Sans"/>
              </a:rPr>
              <a:t>joint</a:t>
            </a:r>
            <a:r>
              <a:rPr dirty="0" sz="1000" spc="-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rangka seperti Gambar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32.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Bila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seluruh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1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terpasang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denah,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kencangkan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mur-ring-baut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hingga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mencapai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kekuatan penuh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kunci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momen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gaya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torsi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2,5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Nm.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Selama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pengencangan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harus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selalu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dilakukan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pengecekan kelurusan dan kerataan 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(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water-pass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)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balok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berpedoman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benang-benang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dinding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33249" y="7653300"/>
            <a:ext cx="2698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35">
                <a:solidFill>
                  <a:srgbClr val="E95539"/>
                </a:solidFill>
                <a:latin typeface="Tahoma"/>
                <a:cs typeface="Tahoma"/>
              </a:rPr>
              <a:t>49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149884" y="7728801"/>
            <a:ext cx="14554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03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r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oses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70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embangunan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563" y="971994"/>
            <a:ext cx="3962857" cy="3034868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4092016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32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91" y="4081414"/>
            <a:ext cx="17691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Rangkaian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5" b="1" i="1">
                <a:solidFill>
                  <a:srgbClr val="36966A"/>
                </a:solidFill>
                <a:latin typeface="Arial"/>
                <a:cs typeface="Arial"/>
              </a:rPr>
              <a:t>joint</a:t>
            </a:r>
            <a:r>
              <a:rPr dirty="0" sz="800" spc="-25" b="1" i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kolom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dengan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sloof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9299" y="4333094"/>
            <a:ext cx="3843020" cy="2650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8600" marR="5715" indent="-216535">
              <a:lnSpc>
                <a:spcPct val="1333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6.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Setelah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rangkaian sloof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 komponen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 terpasang,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langkah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selanjutnya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memasang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kolom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langkah berikut: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Pasang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 untuk kolom 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mur-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ring-baut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½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kekuatan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setelah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komponen-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kolom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terpasang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vertikal.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Posisi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kotak kecil komponen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selalu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berada pada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posisi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titik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kumpul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pojok/</a:t>
            </a:r>
            <a:r>
              <a:rPr dirty="0" sz="1000" spc="-15" i="1">
                <a:solidFill>
                  <a:srgbClr val="231F20"/>
                </a:solidFill>
                <a:latin typeface="Open Sans"/>
                <a:cs typeface="Open Sans"/>
              </a:rPr>
              <a:t>joint</a:t>
            </a:r>
            <a:r>
              <a:rPr dirty="0" sz="1000" spc="-1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33.</a:t>
            </a:r>
            <a:endParaRPr sz="1000">
              <a:latin typeface="Open Sans"/>
              <a:cs typeface="Open Sans"/>
            </a:endParaRPr>
          </a:p>
          <a:p>
            <a:pPr algn="just" marL="444500" marR="5715" indent="-216535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Gunakan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water-pass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mengecek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komponen-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kolom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terpasang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vertikal.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1544" y="7653300"/>
            <a:ext cx="28130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0">
                <a:solidFill>
                  <a:srgbClr val="E95539"/>
                </a:solidFill>
                <a:latin typeface="Tahoma"/>
                <a:cs typeface="Tahoma"/>
              </a:rPr>
              <a:t>50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56" y="971994"/>
            <a:ext cx="3133470" cy="420436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5261508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33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70" y="5250906"/>
            <a:ext cx="14300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Rangkaian</a:t>
            </a:r>
            <a:r>
              <a:rPr dirty="0" sz="800" spc="-4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komponen</a:t>
            </a:r>
            <a:r>
              <a:rPr dirty="0" sz="800" spc="-4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kolom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9299" y="5502586"/>
            <a:ext cx="3843654" cy="1763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8600" marR="6350" indent="-216535">
              <a:lnSpc>
                <a:spcPct val="1333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7.  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terakhi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perakitan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pemasangan 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balok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atas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langkah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berikut: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Sambungan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kolom-kolom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belum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dikencangkan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penuh.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Lalu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pasang komponen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 untuk balok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(ring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balok)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mur-ring-baut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 ½ kekuatan.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Posisi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kotak kecil komponen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selalu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berada pada posisi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titik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kumpul 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pojok/</a:t>
            </a:r>
            <a:r>
              <a:rPr dirty="0" sz="1000" spc="-15" i="1">
                <a:solidFill>
                  <a:srgbClr val="231F20"/>
                </a:solidFill>
                <a:latin typeface="Open Sans"/>
                <a:cs typeface="Open Sans"/>
              </a:rPr>
              <a:t>joint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sesuai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34.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65507" y="7653300"/>
            <a:ext cx="205104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85">
                <a:solidFill>
                  <a:srgbClr val="E95539"/>
                </a:solidFill>
                <a:latin typeface="Tahoma"/>
                <a:cs typeface="Tahoma"/>
              </a:rPr>
              <a:t>51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149884" y="7728801"/>
            <a:ext cx="14554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03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r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oses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70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embangunan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175299" y="865972"/>
            <a:ext cx="3627120" cy="2472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8600" marR="5080" indent="-216535">
              <a:lnSpc>
                <a:spcPct val="1417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Gunakan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perancah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tangga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dalam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pemasangan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komponen-komponen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balok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memudahkan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pemasangan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hingga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terpasang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lurus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horizontal.</a:t>
            </a:r>
            <a:endParaRPr sz="1000">
              <a:latin typeface="Open Sans"/>
              <a:cs typeface="Open Sans"/>
            </a:endParaRPr>
          </a:p>
          <a:p>
            <a:pPr algn="just" marL="228600" marR="50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Kencangkan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mur-ring-baut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balok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kolom hingga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mencapai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kekuatan penuh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kunci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momen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gaya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torsi</a:t>
            </a:r>
            <a:r>
              <a:rPr dirty="0" sz="1000" spc="5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2,5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Nm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sambil terus-menerus cek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kelurusan dan kerataan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rangkaian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mengunakan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water- 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pass</a:t>
            </a:r>
            <a:r>
              <a:rPr dirty="0" sz="1000" spc="-1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sedang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dikencangkan.</a:t>
            </a:r>
            <a:endParaRPr sz="1000">
              <a:latin typeface="Open Sans"/>
              <a:cs typeface="Open Sans"/>
            </a:endParaRPr>
          </a:p>
          <a:p>
            <a:pPr algn="just" marL="228600" marR="5715" indent="-216535">
              <a:lnSpc>
                <a:spcPct val="141700"/>
              </a:lnSpc>
              <a:spcBef>
                <a:spcPts val="284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Hasil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akhir terpasang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 modul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 m x 3 m x 3 m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terdapat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35.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0195" y="3470795"/>
            <a:ext cx="3539604" cy="3864825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971994" y="7420762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34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679271" y="7410157"/>
            <a:ext cx="24961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Rangkaian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 i="1">
                <a:solidFill>
                  <a:srgbClr val="36966A"/>
                </a:solidFill>
                <a:latin typeface="Open Sans"/>
                <a:cs typeface="Open Sans"/>
              </a:rPr>
              <a:t>joint</a:t>
            </a:r>
            <a:r>
              <a:rPr dirty="0" sz="800" spc="-5" b="1" i="1">
                <a:solidFill>
                  <a:srgbClr val="36966A"/>
                </a:solidFill>
                <a:latin typeface="Open Sans"/>
                <a:cs typeface="Open Sans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komponen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kolom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dengan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 i="1">
                <a:solidFill>
                  <a:srgbClr val="36966A"/>
                </a:solidFill>
                <a:latin typeface="Open Sans"/>
                <a:cs typeface="Open Sans"/>
              </a:rPr>
              <a:t>ringbalk</a:t>
            </a:r>
            <a:endParaRPr sz="8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092515"/>
            <a:ext cx="5760085" cy="4167504"/>
            <a:chOff x="0" y="2092515"/>
            <a:chExt cx="5760085" cy="416750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92515"/>
              <a:ext cx="3103245" cy="250405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7695" y="2092515"/>
              <a:ext cx="2662262" cy="29204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591024"/>
              <a:ext cx="3103245" cy="166844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97695" y="5007444"/>
              <a:ext cx="2662262" cy="12520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8783" y="7653300"/>
            <a:ext cx="2667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45">
                <a:solidFill>
                  <a:srgbClr val="E95539"/>
                </a:solidFill>
                <a:latin typeface="Tahoma"/>
                <a:cs typeface="Tahoma"/>
              </a:rPr>
              <a:t>52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0397" y="971994"/>
            <a:ext cx="4279201" cy="2950832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4007967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35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71" y="3997371"/>
            <a:ext cx="180911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Model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perakitan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satu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modul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 RUSPIN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9299" y="4249051"/>
            <a:ext cx="3843020" cy="3141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8600" marR="5715" indent="-216535">
              <a:lnSpc>
                <a:spcPct val="1333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8.  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Pemeriksaa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1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akhi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dirty="0" sz="1000" spc="-1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</a:t>
            </a:r>
            <a:r>
              <a:rPr dirty="0" sz="1000" spc="-1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1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memeriks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1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kekencangan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sambungan mur-ring-baut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komponen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sloof,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kolom, 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balok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atas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kunci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momen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gaya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torsi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2,5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Nm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sambil terus-menerus melakukan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pemeriksaan: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Kelurusan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kerataan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rangkaian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mengunakan alat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water-pass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yang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sedang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dikencangkan.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Kelengkapan baut,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ring cincin,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ring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plat 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semua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sambungan.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Posisi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kotak kecil komponen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 dipastikan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semuanya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selalu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berada pada posisi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titik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kumpul 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pojok/</a:t>
            </a:r>
            <a:r>
              <a:rPr dirty="0" sz="1000" spc="-15" i="1">
                <a:solidFill>
                  <a:srgbClr val="231F20"/>
                </a:solidFill>
                <a:latin typeface="Open Sans"/>
                <a:cs typeface="Open Sans"/>
              </a:rPr>
              <a:t>joint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struktur.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Kesesuaian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terhadap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tipikal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portal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terpasang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lantai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sesuai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36.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33246" y="7653300"/>
            <a:ext cx="2698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35">
                <a:solidFill>
                  <a:srgbClr val="E95539"/>
                </a:solidFill>
                <a:latin typeface="Tahoma"/>
                <a:cs typeface="Tahoma"/>
              </a:rPr>
              <a:t>53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149884" y="7728801"/>
            <a:ext cx="14554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03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r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oses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70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embangunan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1538" y="971994"/>
            <a:ext cx="2876931" cy="599372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7050875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-40" b="1">
                <a:solidFill>
                  <a:srgbClr val="FFFFFF"/>
                </a:solidFill>
                <a:latin typeface="Arial"/>
                <a:cs typeface="Arial"/>
              </a:rPr>
              <a:t>GAMBA</a:t>
            </a:r>
            <a:r>
              <a:rPr dirty="0" sz="800" spc="-3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8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FFFFFF"/>
                </a:solidFill>
                <a:latin typeface="Arial"/>
                <a:cs typeface="Arial"/>
              </a:rPr>
              <a:t>36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71" y="7040270"/>
            <a:ext cx="2042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Tipikal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portal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struktur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RUSPIN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satu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lantai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62721" y="7653300"/>
            <a:ext cx="259079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75">
                <a:solidFill>
                  <a:srgbClr val="E95539"/>
                </a:solidFill>
                <a:latin typeface="Tahoma"/>
                <a:cs typeface="Tahoma"/>
              </a:rPr>
              <a:t>54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720001" y="1216926"/>
            <a:ext cx="828040" cy="0"/>
          </a:xfrm>
          <a:custGeom>
            <a:avLst/>
            <a:gdLst/>
            <a:ahLst/>
            <a:cxnLst/>
            <a:rect l="l" t="t" r="r" b="b"/>
            <a:pathLst>
              <a:path w="828040" h="0">
                <a:moveTo>
                  <a:pt x="0" y="0"/>
                </a:moveTo>
                <a:lnTo>
                  <a:pt x="828001" y="0"/>
                </a:lnTo>
              </a:path>
            </a:pathLst>
          </a:custGeom>
          <a:ln w="50800">
            <a:solidFill>
              <a:srgbClr val="DAE7D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933899" y="920523"/>
            <a:ext cx="3945254" cy="52368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2000" spc="-15" b="1" i="1">
                <a:solidFill>
                  <a:srgbClr val="36966A"/>
                </a:solidFill>
                <a:latin typeface="Arial"/>
                <a:cs typeface="Arial"/>
              </a:rPr>
              <a:t>3.4</a:t>
            </a:r>
            <a:r>
              <a:rPr dirty="0" sz="2000" spc="75" b="1" i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1300" spc="45" b="1">
                <a:solidFill>
                  <a:srgbClr val="231F20"/>
                </a:solidFill>
                <a:latin typeface="Open Sans"/>
                <a:cs typeface="Open Sans"/>
              </a:rPr>
              <a:t>Operasional</a:t>
            </a:r>
            <a:r>
              <a:rPr dirty="0" sz="1300" spc="-2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45" b="1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3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55" b="1">
                <a:solidFill>
                  <a:srgbClr val="231F20"/>
                </a:solidFill>
                <a:latin typeface="Open Sans"/>
                <a:cs typeface="Open Sans"/>
              </a:rPr>
              <a:t>Pemeliharaan</a:t>
            </a:r>
            <a:endParaRPr sz="1300">
              <a:latin typeface="Open Sans"/>
              <a:cs typeface="Open Sans"/>
            </a:endParaRPr>
          </a:p>
          <a:p>
            <a:pPr algn="just" marL="254000" marR="82550" indent="-216535">
              <a:lnSpc>
                <a:spcPct val="133300"/>
              </a:lnSpc>
              <a:spcBef>
                <a:spcPts val="65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Batasan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penggunaan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selama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penghunian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memperhatikan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hal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berikut:</a:t>
            </a:r>
            <a:endParaRPr sz="1000">
              <a:latin typeface="Open Sans"/>
              <a:cs typeface="Open Sans"/>
            </a:endParaRPr>
          </a:p>
          <a:p>
            <a:pPr algn="just" marL="469900" marR="82550" indent="-216535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Jangan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memasang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paku,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melubangi,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dan/atau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memecahkan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terutama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bagian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tengah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badan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tipis.</a:t>
            </a:r>
            <a:endParaRPr sz="1000">
              <a:latin typeface="Open Sans"/>
              <a:cs typeface="Open Sans"/>
            </a:endParaRPr>
          </a:p>
          <a:p>
            <a:pPr algn="just" marL="469900" marR="81280" indent="-216535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Gunakan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lubang-lubang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sudah ada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komponen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 pemasangan komponen bangunan lain,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misalnya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pemasangan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angkur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pasangan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dinding,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kusen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pintu,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kusen jendela.</a:t>
            </a:r>
            <a:endParaRPr sz="1000">
              <a:latin typeface="Open Sans"/>
              <a:cs typeface="Open Sans"/>
            </a:endParaRPr>
          </a:p>
          <a:p>
            <a:pPr algn="just" marL="254000">
              <a:lnSpc>
                <a:spcPct val="100000"/>
              </a:lnSpc>
              <a:spcBef>
                <a:spcPts val="7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c.</a:t>
            </a:r>
            <a:r>
              <a:rPr dirty="0" sz="1000" spc="6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Bentang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maksimal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diukur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ujung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komponen.</a:t>
            </a:r>
            <a:endParaRPr sz="1000">
              <a:latin typeface="Open Sans"/>
              <a:cs typeface="Open Sans"/>
            </a:endParaRPr>
          </a:p>
          <a:p>
            <a:pPr algn="just" marL="254000">
              <a:lnSpc>
                <a:spcPct val="100000"/>
              </a:lnSpc>
              <a:spcBef>
                <a:spcPts val="7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d. 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Jumlah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tingkat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maksimal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lantai.</a:t>
            </a:r>
            <a:endParaRPr sz="1000">
              <a:latin typeface="Open Sans"/>
              <a:cs typeface="Open Sans"/>
            </a:endParaRPr>
          </a:p>
          <a:p>
            <a:pPr algn="just" marL="254000">
              <a:lnSpc>
                <a:spcPct val="100000"/>
              </a:lnSpc>
              <a:spcBef>
                <a:spcPts val="7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e.</a:t>
            </a:r>
            <a:r>
              <a:rPr dirty="0" sz="1000" spc="5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balok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ring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maksimal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885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kg/m</a:t>
            </a:r>
            <a:r>
              <a:rPr dirty="0" baseline="35353" sz="825">
                <a:solidFill>
                  <a:srgbClr val="231F20"/>
                </a:solidFill>
                <a:latin typeface="Open Sans"/>
                <a:cs typeface="Open Sans"/>
              </a:rPr>
              <a:t>1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endParaRPr sz="1000">
              <a:latin typeface="Open Sans"/>
              <a:cs typeface="Open Sans"/>
            </a:endParaRPr>
          </a:p>
          <a:p>
            <a:pPr algn="just" marL="469900" marR="81280" indent="-216535">
              <a:lnSpc>
                <a:spcPct val="141700"/>
              </a:lnSpc>
              <a:spcBef>
                <a:spcPts val="284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Fleksibilitas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desain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bangunan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dibatasi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menyesuaikan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ukuran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Apabila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diperlukan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ukuran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berbeda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dahulu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analisis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perhitungan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pengujian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laboratorium.</a:t>
            </a:r>
            <a:endParaRPr sz="1000">
              <a:latin typeface="Open Sans"/>
              <a:cs typeface="Open Sans"/>
            </a:endParaRPr>
          </a:p>
          <a:p>
            <a:pPr algn="just" marL="254000" marR="81915" indent="-216535">
              <a:lnSpc>
                <a:spcPct val="1333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Pemeliharaan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alat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memberikan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lapisan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cat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permukaan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7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mur-ring-baut</a:t>
            </a:r>
            <a:r>
              <a:rPr dirty="0" sz="1000" spc="3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3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mencegah</a:t>
            </a:r>
            <a:r>
              <a:rPr dirty="0" sz="1000" spc="3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proses</a:t>
            </a:r>
            <a:r>
              <a:rPr dirty="0" sz="1000" spc="3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korosi</a:t>
            </a:r>
            <a:r>
              <a:rPr dirty="0" sz="1000" spc="3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 sekali. Pada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daerah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mempunyai risiko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korosi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tinggi sebaiknya menggunakan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lapisan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kedap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air.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4744923"/>
            <a:ext cx="828040" cy="0"/>
          </a:xfrm>
          <a:custGeom>
            <a:avLst/>
            <a:gdLst/>
            <a:ahLst/>
            <a:cxnLst/>
            <a:rect l="l" t="t" r="r" b="b"/>
            <a:pathLst>
              <a:path w="828040" h="0">
                <a:moveTo>
                  <a:pt x="0" y="0"/>
                </a:moveTo>
                <a:lnTo>
                  <a:pt x="828001" y="0"/>
                </a:lnTo>
              </a:path>
            </a:pathLst>
          </a:custGeom>
          <a:ln w="50800">
            <a:solidFill>
              <a:srgbClr val="DAE7D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959299" y="4448524"/>
            <a:ext cx="3843654" cy="2524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0"/>
              </a:lnSpc>
            </a:pPr>
            <a:r>
              <a:rPr dirty="0" sz="2000" spc="-15" b="1" i="1">
                <a:solidFill>
                  <a:srgbClr val="36966A"/>
                </a:solidFill>
                <a:latin typeface="Arial"/>
                <a:cs typeface="Arial"/>
              </a:rPr>
              <a:t>4.1</a:t>
            </a:r>
            <a:r>
              <a:rPr dirty="0" sz="2000" spc="95" b="1" i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1300" spc="45" b="1">
                <a:solidFill>
                  <a:srgbClr val="231F20"/>
                </a:solidFill>
                <a:latin typeface="Open Sans"/>
                <a:cs typeface="Open Sans"/>
              </a:rPr>
              <a:t>Pengendalian</a:t>
            </a:r>
            <a:r>
              <a:rPr dirty="0" sz="13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65" b="1">
                <a:solidFill>
                  <a:srgbClr val="231F20"/>
                </a:solidFill>
                <a:latin typeface="Open Sans"/>
                <a:cs typeface="Open Sans"/>
              </a:rPr>
              <a:t>Mutu</a:t>
            </a:r>
            <a:r>
              <a:rPr dirty="0" sz="130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55" b="1">
                <a:solidFill>
                  <a:srgbClr val="231F20"/>
                </a:solidFill>
                <a:latin typeface="Open Sans"/>
                <a:cs typeface="Open Sans"/>
              </a:rPr>
              <a:t>Pekerjaan</a:t>
            </a:r>
            <a:endParaRPr sz="1300">
              <a:latin typeface="Open Sans"/>
              <a:cs typeface="Open Sans"/>
            </a:endParaRPr>
          </a:p>
          <a:p>
            <a:pPr marL="660400">
              <a:lnSpc>
                <a:spcPts val="1490"/>
              </a:lnSpc>
            </a:pPr>
            <a:r>
              <a:rPr dirty="0" sz="1300" spc="55" b="1">
                <a:solidFill>
                  <a:srgbClr val="231F20"/>
                </a:solidFill>
                <a:latin typeface="Open Sans"/>
                <a:cs typeface="Open Sans"/>
              </a:rPr>
              <a:t>Pembuatan</a:t>
            </a:r>
            <a:r>
              <a:rPr dirty="0" sz="1300" spc="-3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35" b="1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endParaRPr sz="13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1.</a:t>
            </a:r>
            <a:r>
              <a:rPr dirty="0" sz="1000" spc="48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5" b="1">
                <a:solidFill>
                  <a:srgbClr val="231F20"/>
                </a:solidFill>
                <a:latin typeface="Lucida Sans"/>
                <a:cs typeface="Lucida Sans"/>
              </a:rPr>
              <a:t>Proses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0" b="1">
                <a:solidFill>
                  <a:srgbClr val="231F20"/>
                </a:solidFill>
                <a:latin typeface="Lucida Sans"/>
                <a:cs typeface="Lucida Sans"/>
              </a:rPr>
              <a:t>Pembuatan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Komponen</a:t>
            </a:r>
            <a:endParaRPr sz="1000">
              <a:latin typeface="Lucida Sans"/>
              <a:cs typeface="Lucida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Pemeliharaan cetakan meliputi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pemeriksaan kesesuaian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ukuran komponen, kekencangan baut, dan kelengkapan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aksesori.</a:t>
            </a:r>
            <a:endParaRPr sz="1000">
              <a:latin typeface="Open Sans"/>
              <a:cs typeface="Open Sans"/>
            </a:endParaRPr>
          </a:p>
          <a:p>
            <a:pPr algn="just" marL="444500" marR="6350" indent="-215900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Pemeliharaan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peralatan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uji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meliputi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slump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0" i="1">
                <a:solidFill>
                  <a:srgbClr val="231F20"/>
                </a:solidFill>
                <a:latin typeface="Open Sans"/>
                <a:cs typeface="Open Sans"/>
              </a:rPr>
              <a:t>test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(kesesuaian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ukuran,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kebersihan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alat,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kelengkapan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aksesori),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mixer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 (kemampuan putaran, kebersihan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alat), 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vibrator</a:t>
            </a:r>
            <a:r>
              <a:rPr dirty="0" sz="1000" spc="-2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(kemampuan getar, kebersihan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alat), alat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potong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(kemampuan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potong,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kebersihan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alat).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"/>
            <a:ext cx="4788001" cy="431994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12994" y="1198437"/>
            <a:ext cx="2080895" cy="1168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860425">
              <a:lnSpc>
                <a:spcPct val="100000"/>
              </a:lnSpc>
              <a:spcBef>
                <a:spcPts val="100"/>
              </a:spcBef>
            </a:pPr>
            <a:r>
              <a:rPr dirty="0" spc="-320">
                <a:solidFill>
                  <a:srgbClr val="FFFFFF"/>
                </a:solidFill>
              </a:rPr>
              <a:t>P</a:t>
            </a:r>
            <a:r>
              <a:rPr dirty="0" spc="-150">
                <a:solidFill>
                  <a:srgbClr val="FFFFFF"/>
                </a:solidFill>
              </a:rPr>
              <a:t>ABRIKASI  </a:t>
            </a:r>
            <a:r>
              <a:rPr dirty="0" spc="-330">
                <a:solidFill>
                  <a:srgbClr val="FFFFFF"/>
                </a:solidFill>
              </a:rPr>
              <a:t>KOMPONEN </a:t>
            </a:r>
            <a:r>
              <a:rPr dirty="0" spc="-325">
                <a:solidFill>
                  <a:srgbClr val="FFFFFF"/>
                </a:solidFill>
              </a:rPr>
              <a:t> </a:t>
            </a:r>
            <a:r>
              <a:rPr dirty="0" spc="-254">
                <a:solidFill>
                  <a:srgbClr val="FFFFFF"/>
                </a:solidFill>
              </a:rPr>
              <a:t>STRUKTUR</a:t>
            </a:r>
            <a:r>
              <a:rPr dirty="0" spc="-20">
                <a:solidFill>
                  <a:srgbClr val="FFFFFF"/>
                </a:solidFill>
              </a:rPr>
              <a:t> </a:t>
            </a:r>
            <a:r>
              <a:rPr dirty="0" spc="-229">
                <a:solidFill>
                  <a:srgbClr val="FFFFFF"/>
                </a:solidFill>
              </a:rPr>
              <a:t>RUSPIN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3910806" y="3335485"/>
            <a:ext cx="782320" cy="1061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800" spc="-470" b="1">
                <a:solidFill>
                  <a:srgbClr val="FFFFFF"/>
                </a:solidFill>
                <a:latin typeface="Calibri"/>
                <a:cs typeface="Calibri"/>
              </a:rPr>
              <a:t>04</a:t>
            </a:r>
            <a:endParaRPr sz="6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3449" y="7653300"/>
            <a:ext cx="2774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5">
                <a:solidFill>
                  <a:srgbClr val="E95539"/>
                </a:solidFill>
                <a:latin typeface="Tahoma"/>
                <a:cs typeface="Tahoma"/>
              </a:rPr>
              <a:t>56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149899" y="865972"/>
            <a:ext cx="3690620" cy="6106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54000" marR="43180" indent="-216535">
              <a:lnSpc>
                <a:spcPct val="1417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Pengendalian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mutu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kuat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beton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berdasarkan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modifikasi syarat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penerimaan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Pasal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26.12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SNI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2847.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Uji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kekuatan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hasil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rata-rata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pengujian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setidaknya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dua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silinder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berukuran 150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x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300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 atau tiga silinder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berukuran 100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x 200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terbuat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 beton 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sampel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berusia 28 hari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usia pengujian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mencapai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10" i="1">
                <a:solidFill>
                  <a:srgbClr val="231F20"/>
                </a:solidFill>
                <a:latin typeface="Open Sans"/>
                <a:cs typeface="Open Sans"/>
              </a:rPr>
              <a:t>f</a:t>
            </a:r>
            <a:r>
              <a:rPr dirty="0" baseline="-35353" sz="825" spc="-15" i="1">
                <a:solidFill>
                  <a:srgbClr val="231F20"/>
                </a:solidFill>
                <a:latin typeface="Open Sans"/>
                <a:cs typeface="Open Sans"/>
              </a:rPr>
              <a:t>c</a:t>
            </a:r>
            <a:r>
              <a:rPr dirty="0" sz="1000" spc="-10" i="1">
                <a:solidFill>
                  <a:srgbClr val="231F20"/>
                </a:solidFill>
                <a:latin typeface="Open Sans"/>
                <a:cs typeface="Open Sans"/>
              </a:rPr>
              <a:t>’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endParaRPr sz="1000">
              <a:latin typeface="Open Sans"/>
              <a:cs typeface="Open Sans"/>
            </a:endParaRPr>
          </a:p>
          <a:p>
            <a:pPr algn="just" marL="254000" marR="43815" indent="431800">
              <a:lnSpc>
                <a:spcPct val="1417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Sampel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spesimen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uji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kekuatan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campuran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memenuhi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salah satu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pilihan:</a:t>
            </a:r>
            <a:endParaRPr sz="1000">
              <a:latin typeface="Open Sans"/>
              <a:cs typeface="Open Sans"/>
            </a:endParaRPr>
          </a:p>
          <a:p>
            <a:pPr algn="just" marL="254000">
              <a:lnSpc>
                <a:spcPct val="100000"/>
              </a:lnSpc>
              <a:spcBef>
                <a:spcPts val="7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1)  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Sekali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110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baseline="35353" sz="825">
                <a:solidFill>
                  <a:srgbClr val="231F20"/>
                </a:solidFill>
                <a:latin typeface="Open Sans"/>
                <a:cs typeface="Open Sans"/>
              </a:rPr>
              <a:t>3</a:t>
            </a:r>
            <a:r>
              <a:rPr dirty="0" baseline="35353" sz="825" spc="157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beton.</a:t>
            </a:r>
            <a:endParaRPr sz="1000">
              <a:latin typeface="Open Sans"/>
              <a:cs typeface="Open Sans"/>
            </a:endParaRPr>
          </a:p>
          <a:p>
            <a:pPr algn="just" marL="469900" marR="43180" indent="-216535">
              <a:lnSpc>
                <a:spcPct val="1417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Sekali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dua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bulan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jika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jumlah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komulatif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produksi lebih dari 38 m</a:t>
            </a:r>
            <a:r>
              <a:rPr dirty="0" baseline="35353" sz="825">
                <a:solidFill>
                  <a:srgbClr val="231F20"/>
                </a:solidFill>
                <a:latin typeface="Open Sans"/>
                <a:cs typeface="Open Sans"/>
              </a:rPr>
              <a:t>3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. Di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ambil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pilihan yang lebih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dahulu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tercapai.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ambil enam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buah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silinder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mendapatkan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nilai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rata-rata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tiga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nilai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spesimen.</a:t>
            </a:r>
            <a:endParaRPr sz="1000">
              <a:latin typeface="Open Sans"/>
              <a:cs typeface="Open Sans"/>
            </a:endParaRPr>
          </a:p>
          <a:p>
            <a:pPr algn="just" marL="254000" marR="43815" indent="431800">
              <a:lnSpc>
                <a:spcPct val="1417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Jika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volume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total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campuran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beton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setelah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dua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bulan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produksi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kurang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38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baseline="35353" sz="825">
                <a:solidFill>
                  <a:srgbClr val="231F20"/>
                </a:solidFill>
                <a:latin typeface="Open Sans"/>
                <a:cs typeface="Open Sans"/>
              </a:rPr>
              <a:t>3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,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pengujian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perlu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dilakukan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jika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bukti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lain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menyatakan 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bahwa beton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 memenuhi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persyaratan dan disetujui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pihak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berwenang.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Misalnya,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hasil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mix</a:t>
            </a:r>
            <a:r>
              <a:rPr dirty="0" sz="1000" spc="-3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design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laboratorium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uji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material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beton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sejenis.</a:t>
            </a:r>
            <a:endParaRPr sz="1000">
              <a:latin typeface="Open Sans"/>
              <a:cs typeface="Open Sans"/>
            </a:endParaRPr>
          </a:p>
          <a:p>
            <a:pPr algn="just" marL="254000" marR="43815" indent="431800">
              <a:lnSpc>
                <a:spcPct val="1417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Kekuatan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campuran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beton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diterima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jika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memenuhi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dua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ketentuan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berikut:</a:t>
            </a:r>
            <a:endParaRPr sz="1000">
              <a:latin typeface="Open Sans"/>
              <a:cs typeface="Open Sans"/>
            </a:endParaRPr>
          </a:p>
          <a:p>
            <a:pPr algn="just" marL="469900" marR="43180" indent="-216535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Rata-rata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tiga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spesimen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pengujian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kekuatan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berurutan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kekuatan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tekan sama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atau melebihi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10" i="1">
                <a:solidFill>
                  <a:srgbClr val="231F20"/>
                </a:solidFill>
                <a:latin typeface="Open Sans"/>
                <a:cs typeface="Open Sans"/>
              </a:rPr>
              <a:t>f</a:t>
            </a:r>
            <a:r>
              <a:rPr dirty="0" baseline="-35353" sz="825" spc="-15" i="1">
                <a:solidFill>
                  <a:srgbClr val="231F20"/>
                </a:solidFill>
                <a:latin typeface="Open Sans"/>
                <a:cs typeface="Open Sans"/>
              </a:rPr>
              <a:t>c</a:t>
            </a:r>
            <a:r>
              <a:rPr dirty="0" sz="1000" spc="-10" i="1">
                <a:solidFill>
                  <a:srgbClr val="231F20"/>
                </a:solidFill>
                <a:latin typeface="Open Sans"/>
                <a:cs typeface="Open Sans"/>
              </a:rPr>
              <a:t>’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36802" y="7653300"/>
            <a:ext cx="2628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60">
                <a:solidFill>
                  <a:srgbClr val="E95539"/>
                </a:solidFill>
                <a:latin typeface="Tahoma"/>
                <a:cs typeface="Tahoma"/>
              </a:rPr>
              <a:t>57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882774" y="7728801"/>
            <a:ext cx="17227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04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70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abrikas</a:t>
            </a:r>
            <a:r>
              <a:rPr dirty="0" sz="900" spc="-85">
                <a:solidFill>
                  <a:srgbClr val="36966A"/>
                </a:solidFill>
                <a:latin typeface="Trebuchet MS"/>
                <a:cs typeface="Trebuchet MS"/>
              </a:rPr>
              <a:t>i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65">
                <a:solidFill>
                  <a:srgbClr val="36966A"/>
                </a:solidFill>
                <a:latin typeface="Trebuchet MS"/>
                <a:cs typeface="Trebuchet MS"/>
              </a:rPr>
              <a:t>K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ompone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Struktu</a:t>
            </a:r>
            <a:r>
              <a:rPr dirty="0" sz="900" spc="-110">
                <a:solidFill>
                  <a:srgbClr val="36966A"/>
                </a:solidFill>
                <a:latin typeface="Trebuchet MS"/>
                <a:cs typeface="Trebuchet MS"/>
              </a:rPr>
              <a:t>r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720001" y="6222250"/>
            <a:ext cx="828040" cy="0"/>
          </a:xfrm>
          <a:custGeom>
            <a:avLst/>
            <a:gdLst/>
            <a:ahLst/>
            <a:cxnLst/>
            <a:rect l="l" t="t" r="r" b="b"/>
            <a:pathLst>
              <a:path w="828040" h="0">
                <a:moveTo>
                  <a:pt x="0" y="0"/>
                </a:moveTo>
                <a:lnTo>
                  <a:pt x="828001" y="0"/>
                </a:lnTo>
              </a:path>
            </a:pathLst>
          </a:custGeom>
          <a:ln w="50800">
            <a:solidFill>
              <a:srgbClr val="DAE7D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908349" y="865972"/>
            <a:ext cx="3982720" cy="6466840"/>
          </a:xfrm>
          <a:prstGeom prst="rect">
            <a:avLst/>
          </a:prstGeom>
        </p:spPr>
        <p:txBody>
          <a:bodyPr wrap="square" lIns="0" tIns="76200" rIns="0" bIns="0" rtlCol="0" vert="horz">
            <a:spAutoFit/>
          </a:bodyPr>
          <a:lstStyle/>
          <a:p>
            <a:pPr algn="just" marL="495300">
              <a:lnSpc>
                <a:spcPct val="100000"/>
              </a:lnSpc>
              <a:spcBef>
                <a:spcPts val="6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2)  </a:t>
            </a:r>
            <a:r>
              <a:rPr dirty="0" sz="1000" spc="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Kekuatan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individu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boleh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lebih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rendah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</a:t>
            </a:r>
            <a:endParaRPr sz="1000">
              <a:latin typeface="Open Sans"/>
              <a:cs typeface="Open Sans"/>
            </a:endParaRPr>
          </a:p>
          <a:p>
            <a:pPr marL="711200">
              <a:lnSpc>
                <a:spcPct val="100000"/>
              </a:lnSpc>
              <a:spcBef>
                <a:spcPts val="500"/>
              </a:spcBef>
            </a:pPr>
            <a:r>
              <a:rPr dirty="0" sz="1000" spc="-15" i="1">
                <a:solidFill>
                  <a:srgbClr val="231F20"/>
                </a:solidFill>
                <a:latin typeface="Open Sans"/>
                <a:cs typeface="Open Sans"/>
              </a:rPr>
              <a:t>f</a:t>
            </a:r>
            <a:r>
              <a:rPr dirty="0" baseline="-35353" sz="825" spc="-22" i="1">
                <a:solidFill>
                  <a:srgbClr val="231F20"/>
                </a:solidFill>
                <a:latin typeface="Open Sans"/>
                <a:cs typeface="Open Sans"/>
              </a:rPr>
              <a:t>c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’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sebesar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3,5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MPa.</a:t>
            </a:r>
            <a:endParaRPr sz="1000">
              <a:latin typeface="Open Sans"/>
              <a:cs typeface="Open Sans"/>
            </a:endParaRPr>
          </a:p>
          <a:p>
            <a:pPr algn="just" marL="495300" marR="94615" indent="431800">
              <a:lnSpc>
                <a:spcPct val="141700"/>
              </a:lnSpc>
              <a:spcBef>
                <a:spcPts val="112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meningkatkan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kekuatan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beton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meningkat, salah satu tindakan atau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lebih dari ketentuan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bawah ini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dilakukan:</a:t>
            </a:r>
            <a:endParaRPr sz="1000">
              <a:latin typeface="Open Sans"/>
              <a:cs typeface="Open Sans"/>
            </a:endParaRPr>
          </a:p>
          <a:p>
            <a:pPr algn="just" marL="711200" marR="94615" indent="-216535">
              <a:lnSpc>
                <a:spcPct val="1417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Meningkatkan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material sementisius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campuran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beton.</a:t>
            </a:r>
            <a:endParaRPr sz="1000">
              <a:latin typeface="Open Sans"/>
              <a:cs typeface="Open Sans"/>
            </a:endParaRPr>
          </a:p>
          <a:p>
            <a:pPr algn="just" marL="495300">
              <a:lnSpc>
                <a:spcPct val="100000"/>
              </a:lnSpc>
              <a:spcBef>
                <a:spcPts val="5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2)  </a:t>
            </a:r>
            <a:r>
              <a:rPr dirty="0" sz="1000" spc="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Reduksi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kontrol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kadar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air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lebih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ketat.</a:t>
            </a:r>
            <a:endParaRPr sz="1000">
              <a:latin typeface="Open Sans"/>
              <a:cs typeface="Open Sans"/>
            </a:endParaRPr>
          </a:p>
          <a:p>
            <a:pPr algn="just" marL="711200" marR="94615" indent="-216535">
              <a:lnSpc>
                <a:spcPct val="1417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Penggunaan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tambahan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mengurangi air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untuk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meningkatkan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dispersi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material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sementisius.</a:t>
            </a:r>
            <a:endParaRPr sz="1000">
              <a:latin typeface="Open Sans"/>
              <a:cs typeface="Open Sans"/>
            </a:endParaRPr>
          </a:p>
          <a:p>
            <a:pPr algn="just" marL="495300">
              <a:lnSpc>
                <a:spcPct val="100000"/>
              </a:lnSpc>
              <a:spcBef>
                <a:spcPts val="5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4)  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Perubahan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proporsi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campuran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beton.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00">
              <a:latin typeface="Open Sans"/>
              <a:cs typeface="Open Sans"/>
            </a:endParaRPr>
          </a:p>
          <a:p>
            <a:pPr marL="63500">
              <a:lnSpc>
                <a:spcPct val="100000"/>
              </a:lnSpc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2.</a:t>
            </a:r>
            <a:r>
              <a:rPr dirty="0" sz="1000" spc="4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5" b="1">
                <a:solidFill>
                  <a:srgbClr val="231F20"/>
                </a:solidFill>
                <a:latin typeface="Lucida Sans"/>
                <a:cs typeface="Lucida Sans"/>
              </a:rPr>
              <a:t>Proses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Pengangkutan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Komponen</a:t>
            </a:r>
            <a:endParaRPr sz="1000">
              <a:latin typeface="Lucida Sans"/>
              <a:cs typeface="Lucida Sans"/>
            </a:endParaRPr>
          </a:p>
          <a:p>
            <a:pPr algn="just" marL="279400" marR="92710" indent="431800">
              <a:lnSpc>
                <a:spcPct val="1333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diangkut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pengiriman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memiliki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umur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minimal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beton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tujuh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hari.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dikirim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setelah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umur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empat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hari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jika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memakai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akselerator/pengeras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 dan dilakukan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hati-hati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serta telah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dibuktikan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memiliki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minimal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setara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tujuh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hari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tanpa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akselerator/pengeras.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Penumpukan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maksimal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sepuluh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lapis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proses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pengiriman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atas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truk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proses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penyimpanan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stok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komponen.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>
              <a:latin typeface="Open Sans"/>
              <a:cs typeface="Open Sans"/>
            </a:endParaRPr>
          </a:p>
          <a:p>
            <a:pPr marL="711200" marR="599440" indent="-648335">
              <a:lnSpc>
                <a:spcPct val="91800"/>
              </a:lnSpc>
            </a:pPr>
            <a:r>
              <a:rPr dirty="0" sz="2000" spc="-15" b="1" i="1">
                <a:solidFill>
                  <a:srgbClr val="36966A"/>
                </a:solidFill>
                <a:latin typeface="Arial"/>
                <a:cs typeface="Arial"/>
              </a:rPr>
              <a:t>4.2</a:t>
            </a:r>
            <a:r>
              <a:rPr dirty="0" sz="2000" spc="90" b="1" i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1300" spc="65" b="1">
                <a:solidFill>
                  <a:srgbClr val="231F20"/>
                </a:solidFill>
                <a:latin typeface="Open Sans"/>
                <a:cs typeface="Open Sans"/>
              </a:rPr>
              <a:t>Alih</a:t>
            </a:r>
            <a:r>
              <a:rPr dirty="0" sz="13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40" b="1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3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40" b="1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3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75" b="1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3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35" b="1">
                <a:solidFill>
                  <a:srgbClr val="231F20"/>
                </a:solidFill>
                <a:latin typeface="Open Sans"/>
                <a:cs typeface="Open Sans"/>
              </a:rPr>
              <a:t>Calon </a:t>
            </a:r>
            <a:r>
              <a:rPr dirty="0" sz="1300" spc="-32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65" b="1">
                <a:solidFill>
                  <a:srgbClr val="231F20"/>
                </a:solidFill>
                <a:latin typeface="Open Sans"/>
                <a:cs typeface="Open Sans"/>
              </a:rPr>
              <a:t>Aplikator</a:t>
            </a:r>
            <a:endParaRPr sz="1300">
              <a:latin typeface="Open Sans"/>
              <a:cs typeface="Open Sans"/>
            </a:endParaRPr>
          </a:p>
          <a:p>
            <a:pPr marL="63500">
              <a:lnSpc>
                <a:spcPct val="100000"/>
              </a:lnSpc>
              <a:spcBef>
                <a:spcPts val="119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1.</a:t>
            </a:r>
            <a:r>
              <a:rPr dirty="0" sz="1000" spc="4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Kuali</a:t>
            </a:r>
            <a:r>
              <a:rPr dirty="0" sz="1000" spc="5" b="1">
                <a:solidFill>
                  <a:srgbClr val="231F20"/>
                </a:solidFill>
                <a:latin typeface="Trebuchet MS"/>
                <a:cs typeface="Trebuchet MS"/>
              </a:rPr>
              <a:t>fi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kasi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5" b="1">
                <a:solidFill>
                  <a:srgbClr val="231F20"/>
                </a:solidFill>
                <a:latin typeface="Lucida Sans"/>
                <a:cs typeface="Lucida Sans"/>
              </a:rPr>
              <a:t>Calon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Aplikator</a:t>
            </a:r>
            <a:endParaRPr sz="1000">
              <a:latin typeface="Lucida Sans"/>
              <a:cs typeface="Lucida Sans"/>
            </a:endParaRPr>
          </a:p>
          <a:p>
            <a:pPr algn="just" marL="279400" marR="94615" indent="431800">
              <a:lnSpc>
                <a:spcPct val="133300"/>
              </a:lnSpc>
              <a:spcBef>
                <a:spcPts val="57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Perusahaa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suda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memilik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statu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badan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hukum 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menjadi calon aplikator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mendaftarkan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diri ke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Pusat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Penelitian</a:t>
            </a:r>
            <a:r>
              <a:rPr dirty="0" sz="1000" spc="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Pengembangan</a:t>
            </a:r>
            <a:r>
              <a:rPr dirty="0" sz="1000" spc="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Pusat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5354" y="7653300"/>
            <a:ext cx="2736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20">
                <a:solidFill>
                  <a:srgbClr val="E95539"/>
                </a:solidFill>
                <a:latin typeface="Tahoma"/>
                <a:cs typeface="Tahoma"/>
              </a:rPr>
              <a:t>58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59272" y="878672"/>
            <a:ext cx="3844925" cy="4376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8600" marR="5080">
              <a:lnSpc>
                <a:spcPct val="1333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Penelitian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Pengembangan</a:t>
            </a:r>
            <a:r>
              <a:rPr dirty="0" sz="1000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Permukiman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(Puskim). Dokumen yang harus dimiliki perusahaan 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untuk 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pendaftaran diantaranya, yaitu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akta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pendirian 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perusahaan, 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kartu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Nomor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Pokok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Wajib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Pajak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(NPWP),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bukti 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pembayaran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pajak.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2.</a:t>
            </a:r>
            <a:r>
              <a:rPr dirty="0" sz="1000" spc="484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0" b="1">
                <a:solidFill>
                  <a:srgbClr val="231F20"/>
                </a:solidFill>
                <a:latin typeface="Lucida Sans"/>
                <a:cs typeface="Lucida Sans"/>
              </a:rPr>
              <a:t>Pelatihan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0" b="1">
                <a:solidFill>
                  <a:srgbClr val="231F20"/>
                </a:solidFill>
                <a:latin typeface="Lucida Sans"/>
                <a:cs typeface="Lucida Sans"/>
              </a:rPr>
              <a:t>Pembuatan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5" b="1">
                <a:solidFill>
                  <a:srgbClr val="231F20"/>
                </a:solidFill>
                <a:latin typeface="Lucida Sans"/>
                <a:cs typeface="Lucida Sans"/>
              </a:rPr>
              <a:t>RUSPIN</a:t>
            </a:r>
            <a:endParaRPr sz="1000">
              <a:latin typeface="Lucida Sans"/>
              <a:cs typeface="Lucida Sans"/>
            </a:endParaRPr>
          </a:p>
          <a:p>
            <a:pPr algn="just" marL="228600" marR="6985" indent="431800">
              <a:lnSpc>
                <a:spcPct val="1333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Diseminasi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 RUSPIN telah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 kepada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beberapa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pihak,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antaranya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Wajako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Bali 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(Gambar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37)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Zeni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Kodam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Udayana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NTT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(Gambar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38).</a:t>
            </a:r>
            <a:r>
              <a:rPr dirty="0" sz="1000" spc="2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Akan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tetapi,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diseminasi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</a:t>
            </a:r>
            <a:r>
              <a:rPr dirty="0" sz="1000" spc="5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hanya 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sebatas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kebutuhan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pelaksanaan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kegiatan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penelitian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pengembangan.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Pelatihan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dalam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menjadi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aplikato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unit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organisasi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lain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lingkungan  Kementerian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PUPR.</a:t>
            </a:r>
            <a:endParaRPr sz="1000">
              <a:latin typeface="Open Sans"/>
              <a:cs typeface="Open Sans"/>
            </a:endParaRPr>
          </a:p>
          <a:p>
            <a:pPr algn="just" marL="228600" marR="6985" indent="431800">
              <a:lnSpc>
                <a:spcPct val="133300"/>
              </a:lnSpc>
              <a:spcBef>
                <a:spcPts val="57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Aplikator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sudah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menandatangani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Perjanjian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Kerja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Sama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(PKS)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didaftar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Puskim,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lalu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kolektif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diusulkan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mengikuti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pelatihan.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Materi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pelatihan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meliput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pembuatan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komponen,</a:t>
            </a:r>
            <a:r>
              <a:rPr dirty="0" sz="10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perakitan  komponen,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perhitungan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biayanya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penyampaian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materi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melalui teori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praktik.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29436" y="7653300"/>
            <a:ext cx="2774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5">
                <a:solidFill>
                  <a:srgbClr val="E95539"/>
                </a:solidFill>
                <a:latin typeface="Tahoma"/>
                <a:cs typeface="Tahoma"/>
              </a:rPr>
              <a:t>59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882774" y="7728801"/>
            <a:ext cx="17227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04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70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abrikas</a:t>
            </a:r>
            <a:r>
              <a:rPr dirty="0" sz="900" spc="-85">
                <a:solidFill>
                  <a:srgbClr val="36966A"/>
                </a:solidFill>
                <a:latin typeface="Trebuchet MS"/>
                <a:cs typeface="Trebuchet MS"/>
              </a:rPr>
              <a:t>i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65">
                <a:solidFill>
                  <a:srgbClr val="36966A"/>
                </a:solidFill>
                <a:latin typeface="Trebuchet MS"/>
                <a:cs typeface="Trebuchet MS"/>
              </a:rPr>
              <a:t>K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ompone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Struktu</a:t>
            </a:r>
            <a:r>
              <a:rPr dirty="0" sz="900" spc="-110">
                <a:solidFill>
                  <a:srgbClr val="36966A"/>
                </a:solidFill>
                <a:latin typeface="Trebuchet MS"/>
                <a:cs typeface="Trebuchet MS"/>
              </a:rPr>
              <a:t>r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529361" y="971994"/>
            <a:ext cx="4258945" cy="4743450"/>
            <a:chOff x="529361" y="971994"/>
            <a:chExt cx="4258945" cy="474345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9361" y="971994"/>
              <a:ext cx="2114219" cy="151721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361" y="2530030"/>
              <a:ext cx="1892134" cy="164181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7162" y="971994"/>
              <a:ext cx="2085670" cy="151888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67648" y="2530030"/>
              <a:ext cx="2314346" cy="164181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1367" y="4206582"/>
              <a:ext cx="1237449" cy="150776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9076" y="4209884"/>
              <a:ext cx="1231645" cy="150061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78073" y="4214241"/>
              <a:ext cx="1709927" cy="1500759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971994" y="5800140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37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679271" y="5789541"/>
            <a:ext cx="23660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Pelatihan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untuk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diseminasi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ke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45" b="1">
                <a:solidFill>
                  <a:srgbClr val="36966A"/>
                </a:solidFill>
                <a:latin typeface="Arial"/>
                <a:cs typeface="Arial"/>
              </a:rPr>
              <a:t>PT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Wajako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di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Bali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46083" y="7653300"/>
            <a:ext cx="2921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45">
                <a:solidFill>
                  <a:srgbClr val="E95539"/>
                </a:solidFill>
                <a:latin typeface="Tahoma"/>
                <a:cs typeface="Tahoma"/>
              </a:rPr>
              <a:t>60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981735" y="971994"/>
            <a:ext cx="3796665" cy="2670175"/>
            <a:chOff x="981735" y="971994"/>
            <a:chExt cx="3796665" cy="2670175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1735" y="975347"/>
              <a:ext cx="1996554" cy="126505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2757" y="971994"/>
              <a:ext cx="1765503" cy="126583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9767" y="2281364"/>
              <a:ext cx="1937423" cy="1360639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971994" y="3727145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38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679271" y="3716540"/>
            <a:ext cx="29121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Pelatihan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untuk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diseminasi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ke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Zeni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Kodam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Udayana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di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NTT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959299" y="4019020"/>
            <a:ext cx="3843020" cy="3414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3.</a:t>
            </a:r>
            <a:r>
              <a:rPr dirty="0" sz="1000" spc="49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Perjanjian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Kerja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0" b="1">
                <a:solidFill>
                  <a:srgbClr val="231F20"/>
                </a:solidFill>
                <a:latin typeface="Lucida Sans"/>
                <a:cs typeface="Lucida Sans"/>
              </a:rPr>
              <a:t>Sama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5" b="1">
                <a:solidFill>
                  <a:srgbClr val="231F20"/>
                </a:solidFill>
                <a:latin typeface="Lucida Sans"/>
                <a:cs typeface="Lucida Sans"/>
              </a:rPr>
              <a:t>sebagai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Aplikator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b="1">
                <a:solidFill>
                  <a:srgbClr val="231F20"/>
                </a:solidFill>
                <a:latin typeface="Lucida Sans"/>
                <a:cs typeface="Lucida Sans"/>
              </a:rPr>
              <a:t>Resmi</a:t>
            </a:r>
            <a:endParaRPr sz="1000">
              <a:latin typeface="Lucida Sans"/>
              <a:cs typeface="Lucida Sans"/>
            </a:endParaRPr>
          </a:p>
          <a:p>
            <a:pPr algn="just" marL="227965" marR="5080" indent="431800">
              <a:lnSpc>
                <a:spcPct val="1333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Calon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aplikator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melakukan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perikatan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melalui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perjanjian kerja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(PKS) 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Puskim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memuat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lingkup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berikut: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Pemberian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melaksanakan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produksi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massal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komersialisasi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berikut invensi 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termuat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dalamnya.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Penyusunan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rencana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kerja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pelaksanaan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produksi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komersialisasi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teknologi.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Pendampingan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teknis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pada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proses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produksi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komersialisasi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teknologi.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Pelaksanaan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produksi dan komersialisasi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hasil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litbang.</a:t>
            </a:r>
            <a:endParaRPr sz="1000">
              <a:latin typeface="Open Sans"/>
              <a:cs typeface="Open Sans"/>
            </a:endParaRPr>
          </a:p>
          <a:p>
            <a:pPr algn="just" marL="444500" marR="5080" indent="-216535">
              <a:lnSpc>
                <a:spcPct val="1417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Pelaporan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terhadap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pencapaian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target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produksi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komersialisasi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teknologi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hasil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litbang.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60046" y="7653300"/>
            <a:ext cx="2159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45">
                <a:solidFill>
                  <a:srgbClr val="E95539"/>
                </a:solidFill>
                <a:latin typeface="Tahoma"/>
                <a:cs typeface="Tahoma"/>
              </a:rPr>
              <a:t>61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882774" y="7728801"/>
            <a:ext cx="17227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04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70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abrikas</a:t>
            </a:r>
            <a:r>
              <a:rPr dirty="0" sz="900" spc="-85">
                <a:solidFill>
                  <a:srgbClr val="36966A"/>
                </a:solidFill>
                <a:latin typeface="Trebuchet MS"/>
                <a:cs typeface="Trebuchet MS"/>
              </a:rPr>
              <a:t>i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65">
                <a:solidFill>
                  <a:srgbClr val="36966A"/>
                </a:solidFill>
                <a:latin typeface="Trebuchet MS"/>
                <a:cs typeface="Trebuchet MS"/>
              </a:rPr>
              <a:t>K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ompone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Struktu</a:t>
            </a:r>
            <a:r>
              <a:rPr dirty="0" sz="900" spc="-110">
                <a:solidFill>
                  <a:srgbClr val="36966A"/>
                </a:solidFill>
                <a:latin typeface="Trebuchet MS"/>
                <a:cs typeface="Trebuchet MS"/>
              </a:rPr>
              <a:t>r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720001" y="5348147"/>
            <a:ext cx="828040" cy="0"/>
          </a:xfrm>
          <a:custGeom>
            <a:avLst/>
            <a:gdLst/>
            <a:ahLst/>
            <a:cxnLst/>
            <a:rect l="l" t="t" r="r" b="b"/>
            <a:pathLst>
              <a:path w="828040" h="0">
                <a:moveTo>
                  <a:pt x="0" y="0"/>
                </a:moveTo>
                <a:lnTo>
                  <a:pt x="828001" y="0"/>
                </a:lnTo>
              </a:path>
            </a:pathLst>
          </a:custGeom>
          <a:ln w="50800">
            <a:solidFill>
              <a:srgbClr val="DAE7D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959299" y="929472"/>
            <a:ext cx="3843654" cy="65030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86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f.   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Penyelenggaraan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diseminasi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alih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teknologi.</a:t>
            </a:r>
            <a:endParaRPr sz="1000">
              <a:latin typeface="Open Sans"/>
              <a:cs typeface="Open Sans"/>
            </a:endParaRPr>
          </a:p>
          <a:p>
            <a:pPr algn="just" marL="228600">
              <a:lnSpc>
                <a:spcPct val="100000"/>
              </a:lnSpc>
              <a:spcBef>
                <a:spcPts val="78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g.  </a:t>
            </a:r>
            <a:r>
              <a:rPr dirty="0" sz="1000" spc="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Pelaksanaan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uji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kendali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mutu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produksi.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Open Sans"/>
              <a:cs typeface="Open Sans"/>
            </a:endParaRPr>
          </a:p>
          <a:p>
            <a:pPr algn="just" marL="228600" marR="5715" indent="431800">
              <a:lnSpc>
                <a:spcPct val="133300"/>
              </a:lnSpc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Aplikator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memberikan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laporan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kerja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tertulis kepada Puskim sekurang-kurangnya dua kali untuk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tahun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memuat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sekurang-kurangnya:</a:t>
            </a:r>
            <a:endParaRPr sz="1000">
              <a:latin typeface="Open Sans"/>
              <a:cs typeface="Open Sans"/>
            </a:endParaRPr>
          </a:p>
          <a:p>
            <a:pPr algn="just" marL="444500" marR="5715" indent="-216535">
              <a:lnSpc>
                <a:spcPct val="1417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Laporan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berisi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data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informasi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mengenai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konsumen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ditargetkan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berhasil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dicapai.</a:t>
            </a:r>
            <a:endParaRPr sz="1000">
              <a:latin typeface="Open Sans"/>
              <a:cs typeface="Open Sans"/>
            </a:endParaRPr>
          </a:p>
          <a:p>
            <a:pPr algn="just" marL="228600">
              <a:lnSpc>
                <a:spcPct val="100000"/>
              </a:lnSpc>
              <a:spcBef>
                <a:spcPts val="7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Improvisasi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teknologi.</a:t>
            </a:r>
            <a:endParaRPr sz="1000">
              <a:latin typeface="Open Sans"/>
              <a:cs typeface="Open Sans"/>
            </a:endParaRPr>
          </a:p>
          <a:p>
            <a:pPr algn="just" marL="228600">
              <a:lnSpc>
                <a:spcPct val="100000"/>
              </a:lnSpc>
              <a:spcBef>
                <a:spcPts val="78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c.</a:t>
            </a:r>
            <a:r>
              <a:rPr dirty="0" sz="1000" spc="6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Kemajuan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produksi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berhasil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dicapai.</a:t>
            </a:r>
            <a:endParaRPr sz="1000">
              <a:latin typeface="Open Sans"/>
              <a:cs typeface="Open Sans"/>
            </a:endParaRPr>
          </a:p>
          <a:p>
            <a:pPr algn="just" marL="444500" marR="5715" indent="-216535">
              <a:lnSpc>
                <a:spcPct val="141700"/>
              </a:lnSpc>
              <a:spcBef>
                <a:spcPts val="284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d.  </a:t>
            </a:r>
            <a:r>
              <a:rPr dirty="0" sz="1000" spc="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Volum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e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produksi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jumlah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penerapan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1000" spc="-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 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berhasil dicapai.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Open Sans"/>
              <a:cs typeface="Open Sans"/>
            </a:endParaRPr>
          </a:p>
          <a:p>
            <a:pPr algn="just" marL="228600" marR="5080" indent="431800">
              <a:lnSpc>
                <a:spcPct val="133300"/>
              </a:lnSpc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Pengaplikasian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aplikator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dalam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proses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penerapannya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berkembang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mengalami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improvisasi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aplikator.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Namun,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perubahan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wajib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dilaporkan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disetujui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Puskim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sebelum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improvisasi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 tersebut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diterapkan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 massal.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>
              <a:latin typeface="Open Sans"/>
              <a:cs typeface="Open Sans"/>
            </a:endParaRPr>
          </a:p>
          <a:p>
            <a:pPr marL="660400" marR="89535" indent="-648335">
              <a:lnSpc>
                <a:spcPct val="91800"/>
              </a:lnSpc>
            </a:pPr>
            <a:r>
              <a:rPr dirty="0" sz="2000" spc="-15" b="1" i="1">
                <a:solidFill>
                  <a:srgbClr val="36966A"/>
                </a:solidFill>
                <a:latin typeface="Arial"/>
                <a:cs typeface="Arial"/>
              </a:rPr>
              <a:t>4.3</a:t>
            </a:r>
            <a:r>
              <a:rPr dirty="0" sz="2000" spc="105" b="1" i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1300" spc="45" b="1">
                <a:solidFill>
                  <a:srgbClr val="231F20"/>
                </a:solidFill>
                <a:latin typeface="Open Sans"/>
                <a:cs typeface="Open Sans"/>
              </a:rPr>
              <a:t>Pengendalian</a:t>
            </a:r>
            <a:r>
              <a:rPr dirty="0" sz="13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65" b="1">
                <a:solidFill>
                  <a:srgbClr val="231F20"/>
                </a:solidFill>
                <a:latin typeface="Open Sans"/>
                <a:cs typeface="Open Sans"/>
              </a:rPr>
              <a:t>Mutu</a:t>
            </a:r>
            <a:r>
              <a:rPr dirty="0" sz="1300" spc="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55" b="1">
                <a:solidFill>
                  <a:srgbClr val="231F20"/>
                </a:solidFill>
                <a:latin typeface="Open Sans"/>
                <a:cs typeface="Open Sans"/>
              </a:rPr>
              <a:t>Pekerjaan</a:t>
            </a:r>
            <a:r>
              <a:rPr dirty="0" sz="13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65" b="1">
                <a:solidFill>
                  <a:srgbClr val="231F20"/>
                </a:solidFill>
                <a:latin typeface="Open Sans"/>
                <a:cs typeface="Open Sans"/>
              </a:rPr>
              <a:t>Aplikator </a:t>
            </a:r>
            <a:r>
              <a:rPr dirty="0" sz="1300" spc="-32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35" b="1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endParaRPr sz="13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1.</a:t>
            </a:r>
            <a:r>
              <a:rPr dirty="0" sz="1000" spc="48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Kontrol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35" b="1">
                <a:solidFill>
                  <a:srgbClr val="231F20"/>
                </a:solidFill>
                <a:latin typeface="Lucida Sans"/>
                <a:cs typeface="Lucida Sans"/>
              </a:rPr>
              <a:t>Mutu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Mandiri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oleh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Aplikator</a:t>
            </a:r>
            <a:endParaRPr sz="1000">
              <a:latin typeface="Lucida Sans"/>
              <a:cs typeface="Lucida Sans"/>
            </a:endParaRPr>
          </a:p>
          <a:p>
            <a:pPr algn="just" marL="228600">
              <a:lnSpc>
                <a:spcPct val="100000"/>
              </a:lnSpc>
              <a:spcBef>
                <a:spcPts val="78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a.</a:t>
            </a:r>
            <a:r>
              <a:rPr dirty="0" sz="1000" spc="5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Pemeriksaan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Keseragaman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Dimensi</a:t>
            </a:r>
            <a:endParaRPr sz="1000">
              <a:latin typeface="Open Sans"/>
              <a:cs typeface="Open Sans"/>
            </a:endParaRPr>
          </a:p>
          <a:p>
            <a:pPr algn="just" marL="444500" marR="5080" indent="431800">
              <a:lnSpc>
                <a:spcPct val="1417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Keseragaman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dimensi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terpasang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dicek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secara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visual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maupun menggunakan alat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ukur.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Dimensi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seragam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terlihat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dari:</a:t>
            </a:r>
            <a:endParaRPr sz="1000">
              <a:latin typeface="Open Sans"/>
              <a:cs typeface="Open Sans"/>
            </a:endParaRPr>
          </a:p>
          <a:p>
            <a:pPr algn="just" marL="444500">
              <a:lnSpc>
                <a:spcPct val="100000"/>
              </a:lnSpc>
              <a:spcBef>
                <a:spcPts val="78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1)  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rangka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balok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kolom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lurus.</a:t>
            </a:r>
            <a:endParaRPr sz="1000">
              <a:latin typeface="Open Sans"/>
              <a:cs typeface="Open Sans"/>
            </a:endParaRPr>
          </a:p>
          <a:p>
            <a:pPr algn="just" marL="444500">
              <a:lnSpc>
                <a:spcPct val="100000"/>
              </a:lnSpc>
              <a:spcBef>
                <a:spcPts val="5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2) 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Adanya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patahan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sambungan.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9299" y="1852346"/>
            <a:ext cx="3718560" cy="4769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265045">
              <a:lnSpc>
                <a:spcPct val="149000"/>
              </a:lnSpc>
              <a:spcBef>
                <a:spcPts val="100"/>
              </a:spcBef>
            </a:pPr>
            <a:r>
              <a:rPr dirty="0" sz="1100" spc="45" b="1">
                <a:solidFill>
                  <a:srgbClr val="231F20"/>
                </a:solidFill>
                <a:latin typeface="Open Sans"/>
                <a:cs typeface="Open Sans"/>
              </a:rPr>
              <a:t>KAT</a:t>
            </a:r>
            <a:r>
              <a:rPr dirty="0" sz="1100" spc="50" b="1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1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30" b="1">
                <a:solidFill>
                  <a:srgbClr val="231F20"/>
                </a:solidFill>
                <a:latin typeface="Open Sans"/>
                <a:cs typeface="Open Sans"/>
              </a:rPr>
              <a:t>PENGANTAR--</a:t>
            </a:r>
            <a:r>
              <a:rPr dirty="0" sz="1100" spc="50" b="1">
                <a:solidFill>
                  <a:srgbClr val="E95539"/>
                </a:solidFill>
                <a:latin typeface="Open Sans"/>
                <a:cs typeface="Open Sans"/>
              </a:rPr>
              <a:t>v  </a:t>
            </a:r>
            <a:r>
              <a:rPr dirty="0" sz="1100" spc="35" b="1">
                <a:solidFill>
                  <a:srgbClr val="231F20"/>
                </a:solidFill>
                <a:latin typeface="Open Sans"/>
                <a:cs typeface="Open Sans"/>
              </a:rPr>
              <a:t>DAFTAR</a:t>
            </a:r>
            <a:r>
              <a:rPr dirty="0" sz="1100" spc="-1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35" b="1">
                <a:solidFill>
                  <a:srgbClr val="231F20"/>
                </a:solidFill>
                <a:latin typeface="Open Sans"/>
                <a:cs typeface="Open Sans"/>
              </a:rPr>
              <a:t>ISI--</a:t>
            </a:r>
            <a:r>
              <a:rPr dirty="0" sz="1100" spc="35" b="1">
                <a:solidFill>
                  <a:srgbClr val="E95539"/>
                </a:solidFill>
                <a:latin typeface="Open Sans"/>
                <a:cs typeface="Open Sans"/>
              </a:rPr>
              <a:t>vii</a:t>
            </a:r>
            <a:endParaRPr sz="1100">
              <a:latin typeface="Open Sans"/>
              <a:cs typeface="Open Sans"/>
            </a:endParaRPr>
          </a:p>
          <a:p>
            <a:pPr marL="12700" marR="602615">
              <a:lnSpc>
                <a:spcPct val="106100"/>
              </a:lnSpc>
              <a:spcBef>
                <a:spcPts val="565"/>
              </a:spcBef>
            </a:pPr>
            <a:r>
              <a:rPr dirty="0" sz="1100" spc="35" b="1">
                <a:solidFill>
                  <a:srgbClr val="E95539"/>
                </a:solidFill>
                <a:latin typeface="Open Sans"/>
                <a:cs typeface="Open Sans"/>
              </a:rPr>
              <a:t>BAB</a:t>
            </a:r>
            <a:r>
              <a:rPr dirty="0" sz="1100" spc="-15" b="1">
                <a:solidFill>
                  <a:srgbClr val="E95539"/>
                </a:solidFill>
                <a:latin typeface="Open Sans"/>
                <a:cs typeface="Open Sans"/>
              </a:rPr>
              <a:t> </a:t>
            </a:r>
            <a:r>
              <a:rPr dirty="0" sz="1100" spc="-5" b="1">
                <a:solidFill>
                  <a:srgbClr val="E95539"/>
                </a:solidFill>
                <a:latin typeface="Open Sans"/>
                <a:cs typeface="Open Sans"/>
              </a:rPr>
              <a:t>01</a:t>
            </a:r>
            <a:r>
              <a:rPr dirty="0" sz="1100" spc="-15" b="1">
                <a:solidFill>
                  <a:srgbClr val="E95539"/>
                </a:solidFill>
                <a:latin typeface="Open Sans"/>
                <a:cs typeface="Open Sans"/>
              </a:rPr>
              <a:t> </a:t>
            </a:r>
            <a:r>
              <a:rPr dirty="0" sz="1100" spc="50" b="1">
                <a:solidFill>
                  <a:srgbClr val="231F20"/>
                </a:solidFill>
                <a:latin typeface="Open Sans"/>
                <a:cs typeface="Open Sans"/>
              </a:rPr>
              <a:t>UPAYA</a:t>
            </a:r>
            <a:r>
              <a:rPr dirty="0" sz="11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30" b="1">
                <a:solidFill>
                  <a:srgbClr val="231F20"/>
                </a:solidFill>
                <a:latin typeface="Open Sans"/>
                <a:cs typeface="Open Sans"/>
              </a:rPr>
              <a:t>PERCEPATAN</a:t>
            </a:r>
            <a:r>
              <a:rPr dirty="0" sz="1100" spc="-1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40" b="1">
                <a:solidFill>
                  <a:srgbClr val="231F20"/>
                </a:solidFill>
                <a:latin typeface="Open Sans"/>
                <a:cs typeface="Open Sans"/>
              </a:rPr>
              <a:t>PEMBANGUNAN </a:t>
            </a:r>
            <a:r>
              <a:rPr dirty="0" sz="1100" spc="-27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20" b="1">
                <a:solidFill>
                  <a:srgbClr val="231F20"/>
                </a:solidFill>
                <a:latin typeface="Open Sans"/>
                <a:cs typeface="Open Sans"/>
              </a:rPr>
              <a:t>RUMAH--</a:t>
            </a:r>
            <a:r>
              <a:rPr dirty="0" sz="1100" spc="20" b="1">
                <a:solidFill>
                  <a:srgbClr val="E95539"/>
                </a:solidFill>
                <a:latin typeface="Open Sans"/>
                <a:cs typeface="Open Sans"/>
              </a:rPr>
              <a:t>1</a:t>
            </a:r>
            <a:endParaRPr sz="1100">
              <a:latin typeface="Open Sans"/>
              <a:cs typeface="Open Sans"/>
            </a:endParaRPr>
          </a:p>
          <a:p>
            <a:pPr marL="228600" marR="325120" indent="-216535">
              <a:lnSpc>
                <a:spcPct val="100000"/>
              </a:lnSpc>
              <a:spcBef>
                <a:spcPts val="54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1.1 Kebutuhan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VS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Kendala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Pembangunan Rumah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Konvensional--1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1.2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Konsep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Pracetak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RUSPIN--10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dirty="0" sz="1100" spc="35" b="1">
                <a:solidFill>
                  <a:srgbClr val="E95539"/>
                </a:solidFill>
                <a:latin typeface="Open Sans"/>
                <a:cs typeface="Open Sans"/>
              </a:rPr>
              <a:t>BAB</a:t>
            </a:r>
            <a:r>
              <a:rPr dirty="0" sz="1100" spc="-5" b="1">
                <a:solidFill>
                  <a:srgbClr val="E95539"/>
                </a:solidFill>
                <a:latin typeface="Open Sans"/>
                <a:cs typeface="Open Sans"/>
              </a:rPr>
              <a:t> 02</a:t>
            </a:r>
            <a:r>
              <a:rPr dirty="0" sz="1100" spc="-10" b="1">
                <a:solidFill>
                  <a:srgbClr val="E95539"/>
                </a:solidFill>
                <a:latin typeface="Open Sans"/>
                <a:cs typeface="Open Sans"/>
              </a:rPr>
              <a:t> </a:t>
            </a:r>
            <a:r>
              <a:rPr dirty="0" sz="1100" spc="35" b="1">
                <a:solidFill>
                  <a:srgbClr val="231F20"/>
                </a:solidFill>
                <a:latin typeface="Open Sans"/>
                <a:cs typeface="Open Sans"/>
              </a:rPr>
              <a:t>MENGENAL</a:t>
            </a:r>
            <a:r>
              <a:rPr dirty="0" sz="11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30" b="1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1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15" b="1">
                <a:solidFill>
                  <a:srgbClr val="231F20"/>
                </a:solidFill>
                <a:latin typeface="Open Sans"/>
                <a:cs typeface="Open Sans"/>
              </a:rPr>
              <a:t>RUSPIN--</a:t>
            </a:r>
            <a:r>
              <a:rPr dirty="0" sz="1100" spc="15" b="1">
                <a:solidFill>
                  <a:srgbClr val="E95539"/>
                </a:solidFill>
                <a:latin typeface="Open Sans"/>
                <a:cs typeface="Open Sans"/>
              </a:rPr>
              <a:t>21</a:t>
            </a: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2.1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Satu--21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2.2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Dua--24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2.3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Pembuatan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Komponen--29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1100" spc="35" b="1">
                <a:solidFill>
                  <a:srgbClr val="E95539"/>
                </a:solidFill>
                <a:latin typeface="Open Sans"/>
                <a:cs typeface="Open Sans"/>
              </a:rPr>
              <a:t>BAB</a:t>
            </a:r>
            <a:r>
              <a:rPr dirty="0" sz="1100" spc="-10" b="1">
                <a:solidFill>
                  <a:srgbClr val="E95539"/>
                </a:solidFill>
                <a:latin typeface="Open Sans"/>
                <a:cs typeface="Open Sans"/>
              </a:rPr>
              <a:t> </a:t>
            </a:r>
            <a:r>
              <a:rPr dirty="0" sz="1100" spc="-5" b="1">
                <a:solidFill>
                  <a:srgbClr val="E95539"/>
                </a:solidFill>
                <a:latin typeface="Open Sans"/>
                <a:cs typeface="Open Sans"/>
              </a:rPr>
              <a:t>03</a:t>
            </a:r>
            <a:r>
              <a:rPr dirty="0" sz="1100" spc="-10" b="1">
                <a:solidFill>
                  <a:srgbClr val="E95539"/>
                </a:solidFill>
                <a:latin typeface="Open Sans"/>
                <a:cs typeface="Open Sans"/>
              </a:rPr>
              <a:t> </a:t>
            </a:r>
            <a:r>
              <a:rPr dirty="0" sz="1100" spc="15" b="1">
                <a:solidFill>
                  <a:srgbClr val="231F20"/>
                </a:solidFill>
                <a:latin typeface="Open Sans"/>
                <a:cs typeface="Open Sans"/>
              </a:rPr>
              <a:t>PROSES</a:t>
            </a:r>
            <a:r>
              <a:rPr dirty="0" sz="1100" spc="-1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40" b="1">
                <a:solidFill>
                  <a:srgbClr val="231F20"/>
                </a:solidFill>
                <a:latin typeface="Open Sans"/>
                <a:cs typeface="Open Sans"/>
              </a:rPr>
              <a:t>PEMBANGUNAN</a:t>
            </a:r>
            <a:r>
              <a:rPr dirty="0" sz="11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15" b="1">
                <a:solidFill>
                  <a:srgbClr val="231F20"/>
                </a:solidFill>
                <a:latin typeface="Open Sans"/>
                <a:cs typeface="Open Sans"/>
              </a:rPr>
              <a:t>RUSPIN--</a:t>
            </a:r>
            <a:r>
              <a:rPr dirty="0" sz="1100" spc="15" b="1">
                <a:solidFill>
                  <a:srgbClr val="E95539"/>
                </a:solidFill>
                <a:latin typeface="Open Sans"/>
                <a:cs typeface="Open Sans"/>
              </a:rPr>
              <a:t>37</a:t>
            </a: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3.1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Menghitung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Kebutuhan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Alat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Sambung--37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3.2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Pemeriksaan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Praperakitan--45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3.3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Perakitan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Komponen--47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3.4 Operasional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Pemeliharaan--54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1100" spc="35" b="1">
                <a:solidFill>
                  <a:srgbClr val="E95539"/>
                </a:solidFill>
                <a:latin typeface="Open Sans"/>
                <a:cs typeface="Open Sans"/>
              </a:rPr>
              <a:t>BAB</a:t>
            </a:r>
            <a:r>
              <a:rPr dirty="0" sz="1100" b="1">
                <a:solidFill>
                  <a:srgbClr val="E95539"/>
                </a:solidFill>
                <a:latin typeface="Open Sans"/>
                <a:cs typeface="Open Sans"/>
              </a:rPr>
              <a:t> </a:t>
            </a:r>
            <a:r>
              <a:rPr dirty="0" sz="1100" spc="-5" b="1">
                <a:solidFill>
                  <a:srgbClr val="E95539"/>
                </a:solidFill>
                <a:latin typeface="Open Sans"/>
                <a:cs typeface="Open Sans"/>
              </a:rPr>
              <a:t>04</a:t>
            </a:r>
            <a:r>
              <a:rPr dirty="0" sz="1100" b="1">
                <a:solidFill>
                  <a:srgbClr val="E95539"/>
                </a:solidFill>
                <a:latin typeface="Open Sans"/>
                <a:cs typeface="Open Sans"/>
              </a:rPr>
              <a:t> </a:t>
            </a:r>
            <a:r>
              <a:rPr dirty="0" sz="1100" spc="40" b="1">
                <a:solidFill>
                  <a:srgbClr val="231F20"/>
                </a:solidFill>
                <a:latin typeface="Open Sans"/>
                <a:cs typeface="Open Sans"/>
              </a:rPr>
              <a:t>PABRIKASI</a:t>
            </a:r>
            <a:r>
              <a:rPr dirty="0" sz="110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30" b="1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10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30" b="1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100" spc="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15" b="1">
                <a:solidFill>
                  <a:srgbClr val="231F20"/>
                </a:solidFill>
                <a:latin typeface="Open Sans"/>
                <a:cs typeface="Open Sans"/>
              </a:rPr>
              <a:t>RUSPIN--</a:t>
            </a:r>
            <a:r>
              <a:rPr dirty="0" sz="1100" spc="15" b="1">
                <a:solidFill>
                  <a:srgbClr val="E95539"/>
                </a:solidFill>
                <a:latin typeface="Open Sans"/>
                <a:cs typeface="Open Sans"/>
              </a:rPr>
              <a:t>55</a:t>
            </a: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4.1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Pengendalian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Mutu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Pekerjaan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Pembuatan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Komponen--55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4.2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Alih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untuk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Calon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Aplikator--57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4.3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Pengendalian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Mutu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Pekerjaan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Aplikator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RUSPIN--61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4.4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Perhitungan</a:t>
            </a:r>
            <a:r>
              <a:rPr dirty="0" sz="10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Biaya--63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47467" y="849075"/>
            <a:ext cx="1253490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70"/>
              <a:t>D</a:t>
            </a:r>
            <a:r>
              <a:rPr dirty="0" spc="-229"/>
              <a:t>AF</a:t>
            </a:r>
            <a:r>
              <a:rPr dirty="0" spc="-280"/>
              <a:t>T</a:t>
            </a:r>
            <a:r>
              <a:rPr dirty="0" spc="-250"/>
              <a:t>AR</a:t>
            </a:r>
            <a:r>
              <a:rPr dirty="0" spc="-20"/>
              <a:t> </a:t>
            </a:r>
            <a:r>
              <a:rPr dirty="0" spc="-70"/>
              <a:t>ISI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231901"/>
            <a:ext cx="4631338" cy="1408098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3322" y="7653300"/>
            <a:ext cx="2774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0">
                <a:solidFill>
                  <a:srgbClr val="E95539"/>
                </a:solidFill>
                <a:latin typeface="Tahoma"/>
                <a:cs typeface="Tahoma"/>
              </a:rPr>
              <a:t>62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175144" y="865972"/>
            <a:ext cx="3628390" cy="6573520"/>
          </a:xfrm>
          <a:prstGeom prst="rect">
            <a:avLst/>
          </a:prstGeom>
        </p:spPr>
        <p:txBody>
          <a:bodyPr wrap="square" lIns="0" tIns="76200" rIns="0" bIns="0" rtlCol="0" vert="horz">
            <a:spAutoFit/>
          </a:bodyPr>
          <a:lstStyle/>
          <a:p>
            <a:pPr algn="just" marL="228600">
              <a:lnSpc>
                <a:spcPct val="100000"/>
              </a:lnSpc>
              <a:spcBef>
                <a:spcPts val="6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3)  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Adanya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celah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antara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komponen.</a:t>
            </a:r>
            <a:endParaRPr sz="1000">
              <a:latin typeface="Open Sans"/>
              <a:cs typeface="Open Sans"/>
            </a:endParaRPr>
          </a:p>
          <a:p>
            <a:pPr algn="just" marL="444500" marR="6350" indent="-216535">
              <a:lnSpc>
                <a:spcPct val="1417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4)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Pergeseran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lubang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sehingga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terpasang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 sempurna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tidak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rapat.</a:t>
            </a:r>
            <a:endParaRPr sz="1000">
              <a:latin typeface="Open Sans"/>
              <a:cs typeface="Open Sans"/>
            </a:endParaRPr>
          </a:p>
          <a:p>
            <a:pPr algn="just" marL="444500" marR="5715" indent="-216535">
              <a:lnSpc>
                <a:spcPct val="1417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5)</a:t>
            </a:r>
            <a:r>
              <a:rPr dirty="0" sz="1000" spc="2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Celah</a:t>
            </a:r>
            <a:r>
              <a:rPr dirty="0" sz="1000" spc="25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terjadi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lebih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5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harus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diperbaiki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pemasangannya.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Jika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memungkinkan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,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diganti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 yang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presisi.</a:t>
            </a:r>
            <a:endParaRPr sz="1000">
              <a:latin typeface="Open Sans"/>
              <a:cs typeface="Open Sans"/>
            </a:endParaRPr>
          </a:p>
          <a:p>
            <a:pPr algn="just" marL="660400" marR="6985" indent="-648335">
              <a:lnSpc>
                <a:spcPct val="188900"/>
              </a:lnSpc>
              <a:spcBef>
                <a:spcPts val="27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Pemeriksaan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Kerusakan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Rangka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Struktur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 spc="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rusak</a:t>
            </a:r>
            <a:r>
              <a:rPr dirty="0" sz="1000" spc="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sampai</a:t>
            </a:r>
            <a:r>
              <a:rPr dirty="0" sz="1000" spc="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kulit</a:t>
            </a:r>
            <a:endParaRPr sz="1000">
              <a:latin typeface="Open Sans"/>
              <a:cs typeface="Open Sans"/>
            </a:endParaRPr>
          </a:p>
          <a:p>
            <a:pPr algn="just" marL="228600" marR="5715">
              <a:lnSpc>
                <a:spcPct val="1417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betonnya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terkelupas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terlihat tulangan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 diganti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baru.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mengalami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retak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rambut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perlu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terlebih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dahulu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dipastikan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bahwa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mengalami retak adalah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beton, bukan plesteran/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acian.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mengalami retak rambut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dapat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diperbaiki 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acian.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retak rambut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pola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mengelilingi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diganti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yang baru karena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mengindikasikan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patah. Kerusakan 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sambungan saat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dibaut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sampai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terlihat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tulangan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diganti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baru.</a:t>
            </a:r>
            <a:endParaRPr sz="1000">
              <a:latin typeface="Open Sans"/>
              <a:cs typeface="Open Sans"/>
            </a:endParaRPr>
          </a:p>
          <a:p>
            <a:pPr algn="just" marL="228600" marR="5080" indent="-216535">
              <a:lnSpc>
                <a:spcPct val="141700"/>
              </a:lnSpc>
              <a:spcBef>
                <a:spcPts val="284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Kelengkapan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Aksesoris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(Alat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Sambung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Mekanik)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Terpasang</a:t>
            </a:r>
            <a:endParaRPr sz="1000">
              <a:latin typeface="Open Sans"/>
              <a:cs typeface="Open Sans"/>
            </a:endParaRPr>
          </a:p>
          <a:p>
            <a:pPr algn="just" marL="228600" marR="5080" indent="431800">
              <a:lnSpc>
                <a:spcPct val="1417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Aksesoris</a:t>
            </a:r>
            <a:r>
              <a:rPr dirty="0" sz="1000" spc="2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baut,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plat,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ring,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 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mur</a:t>
            </a:r>
            <a:r>
              <a:rPr dirty="0" sz="1000" spc="5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dicek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kelengkapannya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fungsi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mekaniknya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dalam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menyatuka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komponen.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Jumla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baut,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,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ring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,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pelat  disesuaikan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desain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digunakan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teba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</a:t>
            </a:r>
            <a:r>
              <a:rPr dirty="0" sz="1000" spc="-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</a:t>
            </a:r>
            <a:r>
              <a:rPr dirty="0" sz="1000" spc="-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minima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</a:t>
            </a:r>
            <a:r>
              <a:rPr dirty="0" sz="1000" spc="-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</a:t>
            </a:r>
            <a:r>
              <a:rPr dirty="0" sz="1000" spc="-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r>
              <a:rPr dirty="0" sz="1000" spc="-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Pengeceka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000" spc="-1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kekencangan  baut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agar tidak ada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terlewat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(belum dikencangkan).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terpasang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karena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dikarenakan</a:t>
            </a:r>
            <a:r>
              <a:rPr dirty="0" sz="1000" spc="-4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kerusakan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drat</a:t>
            </a:r>
            <a:r>
              <a:rPr dirty="0" sz="1000" spc="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</a:t>
            </a:r>
            <a:r>
              <a:rPr dirty="0" sz="1000" spc="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diperbaiki</a:t>
            </a:r>
            <a:r>
              <a:rPr dirty="0" sz="1000" spc="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</a:t>
            </a:r>
            <a:r>
              <a:rPr dirty="0" sz="1000" spc="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diganti</a:t>
            </a:r>
            <a:r>
              <a:rPr dirty="0" sz="1000" spc="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baru.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27785" y="7653300"/>
            <a:ext cx="2806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0">
                <a:solidFill>
                  <a:srgbClr val="E95539"/>
                </a:solidFill>
                <a:latin typeface="Tahoma"/>
                <a:cs typeface="Tahoma"/>
              </a:rPr>
              <a:t>63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882774" y="7728801"/>
            <a:ext cx="17227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04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70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abrikas</a:t>
            </a:r>
            <a:r>
              <a:rPr dirty="0" sz="900" spc="-85">
                <a:solidFill>
                  <a:srgbClr val="36966A"/>
                </a:solidFill>
                <a:latin typeface="Trebuchet MS"/>
                <a:cs typeface="Trebuchet MS"/>
              </a:rPr>
              <a:t>i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65">
                <a:solidFill>
                  <a:srgbClr val="36966A"/>
                </a:solidFill>
                <a:latin typeface="Trebuchet MS"/>
                <a:cs typeface="Trebuchet MS"/>
              </a:rPr>
              <a:t>K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ompone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Struktu</a:t>
            </a:r>
            <a:r>
              <a:rPr dirty="0" sz="900" spc="-110">
                <a:solidFill>
                  <a:srgbClr val="36966A"/>
                </a:solidFill>
                <a:latin typeface="Trebuchet MS"/>
                <a:cs typeface="Trebuchet MS"/>
              </a:rPr>
              <a:t>r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720001" y="3996766"/>
            <a:ext cx="828040" cy="0"/>
          </a:xfrm>
          <a:custGeom>
            <a:avLst/>
            <a:gdLst/>
            <a:ahLst/>
            <a:cxnLst/>
            <a:rect l="l" t="t" r="r" b="b"/>
            <a:pathLst>
              <a:path w="828040" h="0">
                <a:moveTo>
                  <a:pt x="0" y="0"/>
                </a:moveTo>
                <a:lnTo>
                  <a:pt x="828001" y="0"/>
                </a:lnTo>
              </a:path>
            </a:pathLst>
          </a:custGeom>
          <a:ln w="50800">
            <a:solidFill>
              <a:srgbClr val="DAE7D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959246" y="865972"/>
            <a:ext cx="3843654" cy="4450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444500" marR="5080">
              <a:lnSpc>
                <a:spcPct val="1417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Semua baut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terpasang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 dipastikan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terdapat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plat besi/ring baut. Apabila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terdapat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terpasang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mur saja,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 harus dilepas lagi untuk dipasang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ring/plat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besi. Apabila baut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 terpasang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karena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lubang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bautnya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presisi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sehingga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bisa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masuk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lubang baut, lubang komponen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harus dibor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atau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RUSPIN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diganti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yang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baru.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2.</a:t>
            </a:r>
            <a:r>
              <a:rPr dirty="0" sz="1000" spc="484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b="1">
                <a:solidFill>
                  <a:srgbClr val="231F20"/>
                </a:solidFill>
                <a:latin typeface="Lucida Sans"/>
                <a:cs typeface="Lucida Sans"/>
              </a:rPr>
              <a:t>Asesmen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35" b="1">
                <a:solidFill>
                  <a:srgbClr val="231F20"/>
                </a:solidFill>
                <a:latin typeface="Lucida Sans"/>
                <a:cs typeface="Lucida Sans"/>
              </a:rPr>
              <a:t>Mutu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oleh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Puskim</a:t>
            </a:r>
            <a:r>
              <a:rPr dirty="0" sz="1000" spc="-7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5" b="1">
                <a:solidFill>
                  <a:srgbClr val="231F20"/>
                </a:solidFill>
                <a:latin typeface="Lucida Sans"/>
                <a:cs typeface="Lucida Sans"/>
              </a:rPr>
              <a:t>terhadap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Aplikator</a:t>
            </a:r>
            <a:endParaRPr sz="1000">
              <a:latin typeface="Lucida Sans"/>
              <a:cs typeface="Lucida Sans"/>
            </a:endParaRPr>
          </a:p>
          <a:p>
            <a:pPr algn="just" marL="228600" marR="5715" indent="431800">
              <a:lnSpc>
                <a:spcPct val="133300"/>
              </a:lnSpc>
              <a:spcBef>
                <a:spcPts val="56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Hasil uji beton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 alat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hammer </a:t>
            </a:r>
            <a:r>
              <a:rPr dirty="0" sz="1000" spc="-50" i="1">
                <a:solidFill>
                  <a:srgbClr val="231F20"/>
                </a:solidFill>
                <a:latin typeface="Open Sans"/>
                <a:cs typeface="Open Sans"/>
              </a:rPr>
              <a:t>test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dilakukan oleh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tim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kontrol kualitas Balitbang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PUPR selama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waktu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produksi.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15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5" b="1" i="1">
                <a:solidFill>
                  <a:srgbClr val="36966A"/>
                </a:solidFill>
                <a:latin typeface="Arial"/>
                <a:cs typeface="Arial"/>
              </a:rPr>
              <a:t>4.4</a:t>
            </a:r>
            <a:r>
              <a:rPr dirty="0" sz="2000" spc="65" b="1" i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1300" spc="55" b="1">
                <a:solidFill>
                  <a:srgbClr val="231F20"/>
                </a:solidFill>
                <a:latin typeface="Open Sans"/>
                <a:cs typeface="Open Sans"/>
              </a:rPr>
              <a:t>Perhitungan</a:t>
            </a:r>
            <a:r>
              <a:rPr dirty="0" sz="1300" spc="-2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60" b="1">
                <a:solidFill>
                  <a:srgbClr val="231F20"/>
                </a:solidFill>
                <a:latin typeface="Open Sans"/>
                <a:cs typeface="Open Sans"/>
              </a:rPr>
              <a:t>Biaya</a:t>
            </a:r>
            <a:endParaRPr sz="13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1.</a:t>
            </a:r>
            <a:r>
              <a:rPr dirty="0" sz="1000" spc="459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0" b="1">
                <a:solidFill>
                  <a:srgbClr val="231F20"/>
                </a:solidFill>
                <a:latin typeface="Lucida Sans"/>
                <a:cs typeface="Lucida Sans"/>
              </a:rPr>
              <a:t>Pembuatan</a:t>
            </a:r>
            <a:r>
              <a:rPr dirty="0" sz="1000" spc="-8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Komponen</a:t>
            </a:r>
            <a:endParaRPr sz="1000">
              <a:latin typeface="Lucida Sans"/>
              <a:cs typeface="Lucida Sans"/>
            </a:endParaRPr>
          </a:p>
          <a:p>
            <a:pPr algn="just" marL="227965" marR="5715" indent="431800">
              <a:lnSpc>
                <a:spcPct val="133300"/>
              </a:lnSpc>
              <a:spcBef>
                <a:spcPts val="56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Pekerjaan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pembuatan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acuan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modifikasi analisis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harga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pekerjaan dari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Permen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PUPR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11/PRT/M/2013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nilai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overhead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profit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maksimal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15% dari jumlah biaya bahan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tenaga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kerja.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71994" y="5506516"/>
            <a:ext cx="576580" cy="139700"/>
          </a:xfrm>
          <a:prstGeom prst="rect">
            <a:avLst/>
          </a:prstGeom>
          <a:solidFill>
            <a:srgbClr val="F79147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-20" b="1">
                <a:solidFill>
                  <a:srgbClr val="FFFFFF"/>
                </a:solidFill>
                <a:latin typeface="Lucida Sans"/>
                <a:cs typeface="Lucida Sans"/>
              </a:rPr>
              <a:t>TABEL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5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581837" y="5495912"/>
            <a:ext cx="32238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Analisis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harga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satuan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pekerjaan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baseline="30864" sz="675" spc="44" b="1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dirty="0" baseline="30864" sz="675" spc="1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beton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20" b="1" i="1">
                <a:solidFill>
                  <a:srgbClr val="231F20"/>
                </a:solidFill>
                <a:latin typeface="Open Sans"/>
                <a:cs typeface="Open Sans"/>
              </a:rPr>
              <a:t>f</a:t>
            </a:r>
            <a:r>
              <a:rPr dirty="0" baseline="-30864" sz="675" spc="30" b="1" i="1">
                <a:solidFill>
                  <a:srgbClr val="231F20"/>
                </a:solidFill>
                <a:latin typeface="Open Sans"/>
                <a:cs typeface="Open Sans"/>
              </a:rPr>
              <a:t>c</a:t>
            </a:r>
            <a:r>
              <a:rPr dirty="0" sz="800" spc="20" b="1" i="1">
                <a:solidFill>
                  <a:srgbClr val="231F20"/>
                </a:solidFill>
                <a:latin typeface="Open Sans"/>
                <a:cs typeface="Open Sans"/>
              </a:rPr>
              <a:t>’</a:t>
            </a:r>
            <a:r>
              <a:rPr dirty="0" sz="800" b="1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=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26,4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Arial"/>
                <a:cs typeface="Arial"/>
              </a:rPr>
              <a:t>MPa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(K300),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607334" y="5612752"/>
            <a:ext cx="14154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slump</a:t>
            </a:r>
            <a:r>
              <a:rPr dirty="0" sz="800" spc="-2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231F20"/>
                </a:solidFill>
                <a:latin typeface="Arial"/>
                <a:cs typeface="Arial"/>
              </a:rPr>
              <a:t>(12</a:t>
            </a:r>
            <a:r>
              <a:rPr dirty="0" sz="800" spc="-2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Arial"/>
                <a:cs typeface="Arial"/>
              </a:rPr>
              <a:t>±</a:t>
            </a: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231F20"/>
                </a:solidFill>
                <a:latin typeface="Arial"/>
                <a:cs typeface="Arial"/>
              </a:rPr>
              <a:t>2)</a:t>
            </a:r>
            <a:r>
              <a:rPr dirty="0" sz="800" spc="-2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231F20"/>
                </a:solidFill>
                <a:latin typeface="Arial"/>
                <a:cs typeface="Arial"/>
              </a:rPr>
              <a:t>cm,</a:t>
            </a:r>
            <a:r>
              <a:rPr dirty="0" sz="8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 b="1" i="1">
                <a:solidFill>
                  <a:srgbClr val="231F20"/>
                </a:solidFill>
                <a:latin typeface="Open Sans"/>
                <a:cs typeface="Open Sans"/>
              </a:rPr>
              <a:t>w/c</a:t>
            </a:r>
            <a:r>
              <a:rPr dirty="0" sz="800" spc="-10" b="1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=</a:t>
            </a:r>
            <a:r>
              <a:rPr dirty="0" sz="800" spc="-2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0,52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10" name="object 10" descr=""/>
          <p:cNvGraphicFramePr>
            <a:graphicFrameLocks noGrp="1"/>
          </p:cNvGraphicFramePr>
          <p:nvPr/>
        </p:nvGraphicFramePr>
        <p:xfrm>
          <a:off x="825487" y="5771476"/>
          <a:ext cx="4109085" cy="1689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8810"/>
                <a:gridCol w="1085215"/>
                <a:gridCol w="1351280"/>
                <a:gridCol w="1020444"/>
              </a:tblGrid>
              <a:tr h="152400"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Koefisien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4130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700" spc="1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Kode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4130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2755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7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Satuan</a:t>
                      </a:r>
                      <a:r>
                        <a:rPr dirty="0" sz="700" spc="-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(Rp)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4130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7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Jumlah</a:t>
                      </a:r>
                      <a:r>
                        <a:rPr dirty="0" sz="700" spc="-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(Rp)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4130">
                    <a:solidFill>
                      <a:srgbClr val="F68634"/>
                    </a:solidFill>
                  </a:tcPr>
                </a:tc>
              </a:tr>
              <a:tr h="136525">
                <a:tc>
                  <a:txBody>
                    <a:bodyPr/>
                    <a:lstStyle/>
                    <a:p>
                      <a:pPr algn="r" marR="2794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1,65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206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OH</a:t>
                      </a:r>
                      <a:r>
                        <a:rPr dirty="0" sz="7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Pekerja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206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marR="279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0,275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524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OH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Tukang</a:t>
                      </a:r>
                      <a:r>
                        <a:rPr dirty="0" sz="7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batu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524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marR="279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0,028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524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OH</a:t>
                      </a:r>
                      <a:r>
                        <a:rPr dirty="0" sz="7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Kepala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tukang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524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marR="279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0,083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524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OH</a:t>
                      </a:r>
                      <a:r>
                        <a:rPr dirty="0" sz="7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Mandor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524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marR="279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413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524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kg</a:t>
                      </a:r>
                      <a:r>
                        <a:rPr dirty="0" sz="7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Semen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524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marR="279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681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524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kg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Pasir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beton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524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marR="279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1021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524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kg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Kerikil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(</a:t>
                      </a:r>
                      <a:r>
                        <a:rPr dirty="0" sz="700" spc="-5">
                          <a:solidFill>
                            <a:srgbClr val="010202"/>
                          </a:solidFill>
                          <a:latin typeface="Open Sans"/>
                          <a:cs typeface="Open Sans"/>
                        </a:rPr>
                        <a:t>≤</a:t>
                      </a:r>
                      <a:r>
                        <a:rPr dirty="0" sz="700" spc="-20">
                          <a:solidFill>
                            <a:srgbClr val="010202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010202"/>
                          </a:solidFill>
                          <a:latin typeface="Open Sans"/>
                          <a:cs typeface="Open Sans"/>
                        </a:rPr>
                        <a:t>2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mm)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524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marR="279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215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524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Lt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 Air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524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39700">
                <a:tc gridSpan="2"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79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Jumlah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524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39700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79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Overhead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&amp;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profit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524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42875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794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700" spc="2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25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satuan</a:t>
                      </a:r>
                      <a:r>
                        <a:rPr dirty="0" sz="700" spc="-2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3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pekerjaan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778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7260" y="7653300"/>
            <a:ext cx="2698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35">
                <a:solidFill>
                  <a:srgbClr val="E95539"/>
                </a:solidFill>
                <a:latin typeface="Tahoma"/>
                <a:cs typeface="Tahoma"/>
              </a:rPr>
              <a:t>64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71994" y="946035"/>
            <a:ext cx="576580" cy="139700"/>
          </a:xfrm>
          <a:prstGeom prst="rect">
            <a:avLst/>
          </a:prstGeom>
          <a:solidFill>
            <a:srgbClr val="F79147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-20" b="1">
                <a:solidFill>
                  <a:srgbClr val="FFFFFF"/>
                </a:solidFill>
                <a:latin typeface="Lucida Sans"/>
                <a:cs typeface="Lucida Sans"/>
              </a:rPr>
              <a:t>TABEL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6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607237" y="935439"/>
            <a:ext cx="2985770" cy="2641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Analisis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harga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satuan pekerjaan </a:t>
            </a:r>
            <a:r>
              <a:rPr dirty="0" sz="800" b="1">
                <a:solidFill>
                  <a:srgbClr val="231F20"/>
                </a:solidFill>
                <a:latin typeface="Arial"/>
                <a:cs typeface="Arial"/>
              </a:rPr>
              <a:t>pemasangan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dan </a:t>
            </a:r>
            <a:r>
              <a:rPr dirty="0" sz="800" spc="20" b="1">
                <a:solidFill>
                  <a:srgbClr val="231F20"/>
                </a:solidFill>
                <a:latin typeface="Arial"/>
                <a:cs typeface="Arial"/>
              </a:rPr>
              <a:t>membuka </a:t>
            </a:r>
            <a:r>
              <a:rPr dirty="0" sz="800" spc="-2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231F20"/>
                </a:solidFill>
                <a:latin typeface="Arial"/>
                <a:cs typeface="Arial"/>
              </a:rPr>
              <a:t>bekisting</a:t>
            </a: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buah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Arial"/>
                <a:cs typeface="Arial"/>
              </a:rPr>
              <a:t>plat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beton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pracetak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971994" y="1211033"/>
          <a:ext cx="3786504" cy="11931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8810"/>
                <a:gridCol w="999490"/>
                <a:gridCol w="1188085"/>
                <a:gridCol w="947419"/>
              </a:tblGrid>
              <a:tr h="175895"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Koefisien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1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Kode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1936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Satuan</a:t>
                      </a:r>
                      <a:r>
                        <a:rPr dirty="0" sz="700" spc="-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(Rp)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Jumlah</a:t>
                      </a:r>
                      <a:r>
                        <a:rPr dirty="0" sz="700" spc="-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(Rp)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0,053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OH</a:t>
                      </a:r>
                      <a:r>
                        <a:rPr dirty="0" sz="7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Pekerja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0,018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OH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Tukang</a:t>
                      </a:r>
                      <a:r>
                        <a:rPr dirty="0" sz="7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kayu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0,005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OH</a:t>
                      </a:r>
                      <a:r>
                        <a:rPr dirty="0" sz="7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Mandor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31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Overhead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&amp;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profit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31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2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25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satuan</a:t>
                      </a:r>
                      <a:r>
                        <a:rPr dirty="0" sz="700" spc="-2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3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pekerjaan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 descr=""/>
          <p:cNvSpPr txBox="1"/>
          <p:nvPr/>
        </p:nvSpPr>
        <p:spPr>
          <a:xfrm>
            <a:off x="971994" y="2661361"/>
            <a:ext cx="576580" cy="139700"/>
          </a:xfrm>
          <a:prstGeom prst="rect">
            <a:avLst/>
          </a:prstGeom>
          <a:solidFill>
            <a:srgbClr val="F79147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-20" b="1">
                <a:solidFill>
                  <a:srgbClr val="FFFFFF"/>
                </a:solidFill>
                <a:latin typeface="Lucida Sans"/>
                <a:cs typeface="Lucida Sans"/>
              </a:rPr>
              <a:t>TABEL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7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607235" y="2650763"/>
            <a:ext cx="3061970" cy="2641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Analisis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harga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satuan pekerjaan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pembesian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10 </a:t>
            </a: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kg </a:t>
            </a:r>
            <a:r>
              <a:rPr dirty="0" sz="800" b="1">
                <a:solidFill>
                  <a:srgbClr val="231F20"/>
                </a:solidFill>
                <a:latin typeface="Arial"/>
                <a:cs typeface="Arial"/>
              </a:rPr>
              <a:t>dengan 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besi </a:t>
            </a:r>
            <a:r>
              <a:rPr dirty="0" sz="800" spc="-2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polos</a:t>
            </a: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231F20"/>
                </a:solidFill>
                <a:latin typeface="Arial"/>
                <a:cs typeface="Arial"/>
              </a:rPr>
              <a:t>atau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besi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ulir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10" name="object 10" descr=""/>
          <p:cNvGraphicFramePr>
            <a:graphicFrameLocks noGrp="1"/>
          </p:cNvGraphicFramePr>
          <p:nvPr/>
        </p:nvGraphicFramePr>
        <p:xfrm>
          <a:off x="971994" y="2926359"/>
          <a:ext cx="3794760" cy="18713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0400"/>
                <a:gridCol w="1007110"/>
                <a:gridCol w="1170305"/>
                <a:gridCol w="943609"/>
              </a:tblGrid>
              <a:tr h="175895"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Koefisien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1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Kode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18542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Satuan</a:t>
                      </a:r>
                      <a:r>
                        <a:rPr dirty="0" sz="700" spc="-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(Rp)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Jumlah</a:t>
                      </a:r>
                      <a:r>
                        <a:rPr dirty="0" sz="700" spc="-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(Rp)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0,06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OH</a:t>
                      </a:r>
                      <a:r>
                        <a:rPr dirty="0" sz="7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Pekerja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0,06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OH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Tukang</a:t>
                      </a:r>
                      <a:r>
                        <a:rPr dirty="0" sz="7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besi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0,006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OH</a:t>
                      </a:r>
                      <a:r>
                        <a:rPr dirty="0" sz="7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Kepala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tukang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0,003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OH</a:t>
                      </a:r>
                      <a:r>
                        <a:rPr dirty="0" sz="7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Mandor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10,5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kg</a:t>
                      </a:r>
                      <a:r>
                        <a:rPr dirty="0" sz="7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Besi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beton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0,1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kg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Kawat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ikat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beton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31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Jumlah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Overhead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&amp;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profit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2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25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satuan</a:t>
                      </a:r>
                      <a:r>
                        <a:rPr dirty="0" sz="700" spc="-2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3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pekerjaan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1" name="object 11" descr=""/>
          <p:cNvSpPr txBox="1"/>
          <p:nvPr/>
        </p:nvSpPr>
        <p:spPr>
          <a:xfrm>
            <a:off x="971994" y="5055171"/>
            <a:ext cx="576580" cy="139700"/>
          </a:xfrm>
          <a:prstGeom prst="rect">
            <a:avLst/>
          </a:prstGeom>
          <a:solidFill>
            <a:srgbClr val="F79147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-20" b="1">
                <a:solidFill>
                  <a:srgbClr val="FFFFFF"/>
                </a:solidFill>
                <a:latin typeface="Lucida Sans"/>
                <a:cs typeface="Lucida Sans"/>
              </a:rPr>
              <a:t>TABEL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8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607237" y="5044570"/>
            <a:ext cx="3103245" cy="2641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Analisis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harga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satuan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pekerjaan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bh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(135</a:t>
            </a: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231F20"/>
                </a:solidFill>
                <a:latin typeface="Arial"/>
                <a:cs typeface="Arial"/>
              </a:rPr>
              <a:t>cm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231F20"/>
                </a:solidFill>
                <a:latin typeface="Arial"/>
                <a:cs typeface="Arial"/>
              </a:rPr>
              <a:t>x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30 </a:t>
            </a:r>
            <a:r>
              <a:rPr dirty="0" sz="800" spc="-204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231F20"/>
                </a:solidFill>
                <a:latin typeface="Arial"/>
                <a:cs typeface="Arial"/>
              </a:rPr>
              <a:t>cm</a:t>
            </a: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231F20"/>
                </a:solidFill>
                <a:latin typeface="Arial"/>
                <a:cs typeface="Arial"/>
              </a:rPr>
              <a:t>x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10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cm)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13" name="object 13" descr=""/>
          <p:cNvGraphicFramePr>
            <a:graphicFrameLocks noGrp="1"/>
          </p:cNvGraphicFramePr>
          <p:nvPr/>
        </p:nvGraphicFramePr>
        <p:xfrm>
          <a:off x="971994" y="5320157"/>
          <a:ext cx="3852545" cy="16294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0400"/>
                <a:gridCol w="1052195"/>
                <a:gridCol w="1170305"/>
                <a:gridCol w="956310"/>
              </a:tblGrid>
              <a:tr h="175895"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Koefisien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1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Kode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18542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Satuan</a:t>
                      </a:r>
                      <a:r>
                        <a:rPr dirty="0" sz="700" spc="-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(Rp)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Jumlah</a:t>
                      </a:r>
                      <a:r>
                        <a:rPr dirty="0" sz="700" spc="-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(Rp)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</a:tr>
              <a:tr h="3028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r" marR="42545">
                        <a:lnSpc>
                          <a:spcPct val="100000"/>
                        </a:lnSpc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9,43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54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113664">
                        <a:lnSpc>
                          <a:spcPct val="125000"/>
                        </a:lnSpc>
                        <a:spcBef>
                          <a:spcPts val="2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kg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Pembesian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tulangan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8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dan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6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17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0,22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793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</a:t>
                      </a:r>
                      <a:r>
                        <a:rPr dirty="0" baseline="34722" sz="600" spc="-7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</a:t>
                      </a:r>
                      <a:r>
                        <a:rPr dirty="0" baseline="34722" sz="600" spc="67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Kawat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harmonika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0,027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127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</a:t>
                      </a:r>
                      <a:r>
                        <a:rPr dirty="0" baseline="34722" sz="600" spc="-7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</a:t>
                      </a:r>
                      <a:r>
                        <a:rPr dirty="0" baseline="34722" sz="600" spc="7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Beton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komponen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3028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r" marR="42545">
                        <a:lnSpc>
                          <a:spcPct val="100000"/>
                        </a:lnSpc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54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144780">
                        <a:lnSpc>
                          <a:spcPct val="125000"/>
                        </a:lnSpc>
                        <a:spcBef>
                          <a:spcPts val="2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bh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Pemasanga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n dan  pembukaan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cetakan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17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31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Jumlah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31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Overhead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&amp;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profit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2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25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satuan</a:t>
                      </a:r>
                      <a:r>
                        <a:rPr dirty="0" sz="700" spc="-2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3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pekerjaan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29436" y="7653300"/>
            <a:ext cx="2774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5">
                <a:solidFill>
                  <a:srgbClr val="E95539"/>
                </a:solidFill>
                <a:latin typeface="Tahoma"/>
                <a:cs typeface="Tahoma"/>
              </a:rPr>
              <a:t>65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882774" y="7728801"/>
            <a:ext cx="17227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04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70">
                <a:solidFill>
                  <a:srgbClr val="36966A"/>
                </a:solidFill>
                <a:latin typeface="Trebuchet MS"/>
                <a:cs typeface="Trebuchet MS"/>
              </a:rPr>
              <a:t>P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abrikas</a:t>
            </a:r>
            <a:r>
              <a:rPr dirty="0" sz="900" spc="-85">
                <a:solidFill>
                  <a:srgbClr val="36966A"/>
                </a:solidFill>
                <a:latin typeface="Trebuchet MS"/>
                <a:cs typeface="Trebuchet MS"/>
              </a:rPr>
              <a:t>i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65">
                <a:solidFill>
                  <a:srgbClr val="36966A"/>
                </a:solidFill>
                <a:latin typeface="Trebuchet MS"/>
                <a:cs typeface="Trebuchet MS"/>
              </a:rPr>
              <a:t>K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ompone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Struktu</a:t>
            </a:r>
            <a:r>
              <a:rPr dirty="0" sz="900" spc="-110">
                <a:solidFill>
                  <a:srgbClr val="36966A"/>
                </a:solidFill>
                <a:latin typeface="Trebuchet MS"/>
                <a:cs typeface="Trebuchet MS"/>
              </a:rPr>
              <a:t>r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71994" y="946035"/>
            <a:ext cx="576580" cy="139700"/>
          </a:xfrm>
          <a:prstGeom prst="rect">
            <a:avLst/>
          </a:prstGeom>
          <a:solidFill>
            <a:srgbClr val="F79147"/>
          </a:solidFill>
        </p:spPr>
        <p:txBody>
          <a:bodyPr wrap="square" lIns="0" tIns="1905" rIns="0" bIns="0" rtlCol="0" vert="horz">
            <a:spAutoFit/>
          </a:bodyPr>
          <a:lstStyle/>
          <a:p>
            <a:pPr marL="62230">
              <a:lnSpc>
                <a:spcPct val="100000"/>
              </a:lnSpc>
              <a:spcBef>
                <a:spcPts val="15"/>
              </a:spcBef>
            </a:pPr>
            <a:r>
              <a:rPr dirty="0" sz="800" spc="-20" b="1">
                <a:solidFill>
                  <a:srgbClr val="FFFFFF"/>
                </a:solidFill>
                <a:latin typeface="Lucida Sans"/>
                <a:cs typeface="Lucida Sans"/>
              </a:rPr>
              <a:t>TABEL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9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607338" y="935439"/>
            <a:ext cx="3103245" cy="2641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Analisis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harga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satuan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pekerjaan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bh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(150</a:t>
            </a: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231F20"/>
                </a:solidFill>
                <a:latin typeface="Arial"/>
                <a:cs typeface="Arial"/>
              </a:rPr>
              <a:t>cm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231F20"/>
                </a:solidFill>
                <a:latin typeface="Arial"/>
                <a:cs typeface="Arial"/>
              </a:rPr>
              <a:t>x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12 </a:t>
            </a:r>
            <a:r>
              <a:rPr dirty="0" sz="800" spc="-204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231F20"/>
                </a:solidFill>
                <a:latin typeface="Arial"/>
                <a:cs typeface="Arial"/>
              </a:rPr>
              <a:t>cm</a:t>
            </a: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231F20"/>
                </a:solidFill>
                <a:latin typeface="Arial"/>
                <a:cs typeface="Arial"/>
              </a:rPr>
              <a:t>x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12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cm)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971981" y="1211033"/>
          <a:ext cx="3821429" cy="14065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7530"/>
                <a:gridCol w="1212214"/>
                <a:gridCol w="1130300"/>
                <a:gridCol w="908050"/>
              </a:tblGrid>
              <a:tr h="175895">
                <a:tc>
                  <a:txBody>
                    <a:bodyPr/>
                    <a:lstStyle/>
                    <a:p>
                      <a:pPr algn="r" marR="6540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Koefisien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1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Kode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Satuan</a:t>
                      </a:r>
                      <a:r>
                        <a:rPr dirty="0" sz="700" spc="-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(Rp)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Jumlah</a:t>
                      </a:r>
                      <a:r>
                        <a:rPr dirty="0" sz="700" spc="-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(Rp)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3,97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9525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kg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Pembesian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tulangan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 </a:t>
                      </a:r>
                      <a:r>
                        <a:rPr dirty="0" sz="700" spc="-16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8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dan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 6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0,026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</a:t>
                      </a:r>
                      <a:r>
                        <a:rPr dirty="0" baseline="34722" sz="600" spc="-7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</a:t>
                      </a:r>
                      <a:r>
                        <a:rPr dirty="0" baseline="34722" sz="600" spc="7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Beton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komponen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305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bh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Pemasanga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n dan  pembukaan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cetakan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Jumlah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Overhead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&amp;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profit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satuan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pekerjaan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 descr=""/>
          <p:cNvSpPr txBox="1"/>
          <p:nvPr/>
        </p:nvSpPr>
        <p:spPr>
          <a:xfrm>
            <a:off x="959299" y="2745083"/>
            <a:ext cx="3842385" cy="1062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2.</a:t>
            </a: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  </a:t>
            </a:r>
            <a:r>
              <a:rPr dirty="0" sz="1000" spc="-16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25" b="1">
                <a:solidFill>
                  <a:srgbClr val="231F20"/>
                </a:solidFill>
                <a:latin typeface="Lucida Sans"/>
                <a:cs typeface="Lucida Sans"/>
              </a:rPr>
              <a:t>Perakitan</a:t>
            </a:r>
            <a:r>
              <a:rPr dirty="0" sz="1000" spc="-70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Komponen</a:t>
            </a:r>
            <a:endParaRPr sz="1000">
              <a:latin typeface="Lucida Sans"/>
              <a:cs typeface="Lucida Sans"/>
            </a:endParaRPr>
          </a:p>
          <a:p>
            <a:pPr algn="just" marL="227965" marR="5080" indent="431800">
              <a:lnSpc>
                <a:spcPct val="133300"/>
              </a:lnSpc>
              <a:spcBef>
                <a:spcPts val="565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Pekerjaan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perakitan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acuan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modifikasi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analisis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harga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satuan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pekerjaan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Permen</a:t>
            </a:r>
            <a:r>
              <a:rPr dirty="0" sz="10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PUPR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11/PRT/M/2013 dengan nilai </a:t>
            </a:r>
            <a:r>
              <a:rPr dirty="0" sz="1000" spc="-45" i="1">
                <a:solidFill>
                  <a:srgbClr val="231F20"/>
                </a:solidFill>
                <a:latin typeface="Open Sans"/>
                <a:cs typeface="Open Sans"/>
              </a:rPr>
              <a:t>overhead</a:t>
            </a:r>
            <a:r>
              <a:rPr dirty="0" sz="1000" spc="-4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profit maksimal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15%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jumlah biaya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bahan dan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tenaga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kerja.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71994" y="3998722"/>
            <a:ext cx="576580" cy="139700"/>
          </a:xfrm>
          <a:prstGeom prst="rect">
            <a:avLst/>
          </a:prstGeom>
          <a:solidFill>
            <a:srgbClr val="F79147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-10" b="1">
                <a:solidFill>
                  <a:srgbClr val="FFFFFF"/>
                </a:solidFill>
                <a:latin typeface="Lucida Sans"/>
                <a:cs typeface="Lucida Sans"/>
              </a:rPr>
              <a:t>Tabel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10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607338" y="3988122"/>
            <a:ext cx="3077845" cy="2641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Analisis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harga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satuan</a:t>
            </a: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pekerjaan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memasang</a:t>
            </a: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buah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Arial"/>
                <a:cs typeface="Arial"/>
              </a:rPr>
              <a:t>komponen </a:t>
            </a:r>
            <a:r>
              <a:rPr dirty="0" sz="800" spc="-2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231F20"/>
                </a:solidFill>
                <a:latin typeface="Arial"/>
                <a:cs typeface="Arial"/>
              </a:rPr>
              <a:t>(balok)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11" name="object 11" descr=""/>
          <p:cNvGraphicFramePr>
            <a:graphicFrameLocks noGrp="1"/>
          </p:cNvGraphicFramePr>
          <p:nvPr/>
        </p:nvGraphicFramePr>
        <p:xfrm>
          <a:off x="971981" y="4263707"/>
          <a:ext cx="3876040" cy="1362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4200"/>
                <a:gridCol w="1160145"/>
                <a:gridCol w="1170305"/>
                <a:gridCol w="948054"/>
              </a:tblGrid>
              <a:tr h="175895">
                <a:tc>
                  <a:txBody>
                    <a:bodyPr/>
                    <a:lstStyle/>
                    <a:p>
                      <a:pPr algn="r" marR="793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Koefisien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1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Kode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18542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Satuan</a:t>
                      </a:r>
                      <a:r>
                        <a:rPr dirty="0" sz="700" spc="-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(Rp)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Jumlah</a:t>
                      </a:r>
                      <a:r>
                        <a:rPr dirty="0" sz="700" spc="-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(Rp)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0,0505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Pekerja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0,0505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OH</a:t>
                      </a:r>
                      <a:r>
                        <a:rPr dirty="0" sz="7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Tukang</a:t>
                      </a:r>
                      <a:r>
                        <a:rPr dirty="0" sz="7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batu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0,0051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OH</a:t>
                      </a:r>
                      <a:r>
                        <a:rPr dirty="0" sz="700" spc="-4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Kepala</a:t>
                      </a:r>
                      <a:r>
                        <a:rPr dirty="0" sz="7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tukang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0,0025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Mandor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31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Jumlah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381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Overhead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&amp;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profit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2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25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satuan</a:t>
                      </a:r>
                      <a:r>
                        <a:rPr dirty="0" sz="700" spc="-2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3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pekerjaan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2" name="object 12" descr=""/>
          <p:cNvSpPr txBox="1"/>
          <p:nvPr/>
        </p:nvSpPr>
        <p:spPr>
          <a:xfrm>
            <a:off x="971994" y="5883668"/>
            <a:ext cx="576580" cy="139700"/>
          </a:xfrm>
          <a:prstGeom prst="rect">
            <a:avLst/>
          </a:prstGeom>
          <a:solidFill>
            <a:srgbClr val="F79147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-10" b="1">
                <a:solidFill>
                  <a:srgbClr val="FFFFFF"/>
                </a:solidFill>
                <a:latin typeface="Lucida Sans"/>
                <a:cs typeface="Lucida Sans"/>
              </a:rPr>
              <a:t>Tabel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11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607337" y="5873067"/>
            <a:ext cx="3077845" cy="2641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Analisis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harga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satuan</a:t>
            </a: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pekerjaan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memasang</a:t>
            </a: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buah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Arial"/>
                <a:cs typeface="Arial"/>
              </a:rPr>
              <a:t>komponen </a:t>
            </a:r>
            <a:r>
              <a:rPr dirty="0" sz="800" spc="-2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231F20"/>
                </a:solidFill>
                <a:latin typeface="Arial"/>
                <a:cs typeface="Arial"/>
              </a:rPr>
              <a:t>(kolom)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14" name="object 14" descr=""/>
          <p:cNvGraphicFramePr>
            <a:graphicFrameLocks noGrp="1"/>
          </p:cNvGraphicFramePr>
          <p:nvPr/>
        </p:nvGraphicFramePr>
        <p:xfrm>
          <a:off x="971981" y="6148654"/>
          <a:ext cx="3909695" cy="1362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3735"/>
                <a:gridCol w="1048385"/>
                <a:gridCol w="1209675"/>
                <a:gridCol w="965834"/>
              </a:tblGrid>
              <a:tr h="175895">
                <a:tc>
                  <a:txBody>
                    <a:bodyPr/>
                    <a:lstStyle/>
                    <a:p>
                      <a:pPr algn="r" marR="1238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Koefisien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1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Kode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Satuan</a:t>
                      </a:r>
                      <a:r>
                        <a:rPr dirty="0" sz="700" spc="-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(Rp)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7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Jumlah</a:t>
                      </a:r>
                      <a:r>
                        <a:rPr dirty="0" sz="700" spc="-3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(Rp)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6195">
                    <a:solidFill>
                      <a:srgbClr val="F68634"/>
                    </a:solidFill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13081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0,0615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OH</a:t>
                      </a:r>
                      <a:r>
                        <a:rPr dirty="0" sz="7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Pekerja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13081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0,0615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OH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Tukang</a:t>
                      </a:r>
                      <a:r>
                        <a:rPr dirty="0" sz="7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batu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13081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0,0062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OH</a:t>
                      </a:r>
                      <a:r>
                        <a:rPr dirty="0" sz="7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Kepala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tukang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algn="r" marR="13081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0,0031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OH</a:t>
                      </a:r>
                      <a:r>
                        <a:rPr dirty="0" sz="7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Mandor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31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Jumlah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Overhead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&amp;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profit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  <a:solidFill>
                      <a:srgbClr val="FEE3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2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r>
                        <a:rPr dirty="0" sz="700" spc="-25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25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satuan</a:t>
                      </a:r>
                      <a:r>
                        <a:rPr dirty="0" sz="700" spc="-2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3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pekerjaan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47988" y="7653300"/>
            <a:ext cx="2882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60">
                <a:solidFill>
                  <a:srgbClr val="E95539"/>
                </a:solidFill>
                <a:latin typeface="Tahoma"/>
                <a:cs typeface="Tahoma"/>
              </a:rPr>
              <a:t>66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971994" y="946035"/>
            <a:ext cx="576580" cy="139700"/>
          </a:xfrm>
          <a:custGeom>
            <a:avLst/>
            <a:gdLst/>
            <a:ahLst/>
            <a:cxnLst/>
            <a:rect l="l" t="t" r="r" b="b"/>
            <a:pathLst>
              <a:path w="576580" h="139700">
                <a:moveTo>
                  <a:pt x="0" y="139700"/>
                </a:moveTo>
                <a:lnTo>
                  <a:pt x="575995" y="139700"/>
                </a:lnTo>
                <a:lnTo>
                  <a:pt x="575995" y="0"/>
                </a:lnTo>
                <a:lnTo>
                  <a:pt x="0" y="0"/>
                </a:lnTo>
                <a:lnTo>
                  <a:pt x="0" y="139700"/>
                </a:lnTo>
                <a:close/>
              </a:path>
            </a:pathLst>
          </a:custGeom>
          <a:solidFill>
            <a:srgbClr val="F7914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995300" y="935439"/>
            <a:ext cx="4883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0" b="1">
                <a:solidFill>
                  <a:srgbClr val="FFFFFF"/>
                </a:solidFill>
                <a:latin typeface="Lucida Sans"/>
                <a:cs typeface="Lucida Sans"/>
              </a:rPr>
              <a:t>TABEL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00" spc="-60" b="1">
                <a:solidFill>
                  <a:srgbClr val="FFFFFF"/>
                </a:solidFill>
                <a:latin typeface="Lucida Sans"/>
                <a:cs typeface="Lucida Sans"/>
              </a:rPr>
              <a:t>12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07237" y="935439"/>
            <a:ext cx="19215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Rencana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231F20"/>
                </a:solidFill>
                <a:latin typeface="Arial"/>
                <a:cs typeface="Arial"/>
              </a:rPr>
              <a:t>biaya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Arial"/>
                <a:cs typeface="Arial"/>
              </a:rPr>
              <a:t>struktur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231F20"/>
                </a:solidFill>
                <a:latin typeface="Arial"/>
                <a:cs typeface="Arial"/>
              </a:rPr>
              <a:t>RUSPIN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tipe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Arial"/>
                <a:cs typeface="Arial"/>
              </a:rPr>
              <a:t>36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8" name="object 8" descr=""/>
          <p:cNvGraphicFramePr>
            <a:graphicFrameLocks noGrp="1"/>
          </p:cNvGraphicFramePr>
          <p:nvPr/>
        </p:nvGraphicFramePr>
        <p:xfrm>
          <a:off x="971994" y="1094193"/>
          <a:ext cx="4050029" cy="52438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020"/>
                <a:gridCol w="798195"/>
                <a:gridCol w="159384"/>
                <a:gridCol w="1097914"/>
                <a:gridCol w="527050"/>
                <a:gridCol w="327660"/>
                <a:gridCol w="395604"/>
                <a:gridCol w="443229"/>
              </a:tblGrid>
              <a:tr h="4457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dirty="0" sz="7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No.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270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54000">
                        <a:lnSpc>
                          <a:spcPct val="100000"/>
                        </a:lnSpc>
                      </a:pPr>
                      <a:r>
                        <a:rPr dirty="0" sz="7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Pekerjaan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270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313055">
                        <a:lnSpc>
                          <a:spcPct val="100000"/>
                        </a:lnSpc>
                      </a:pP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Spesifikasi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270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93980">
                        <a:lnSpc>
                          <a:spcPct val="100000"/>
                        </a:lnSpc>
                      </a:pP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Volume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270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80645">
                        <a:lnSpc>
                          <a:spcPct val="100000"/>
                        </a:lnSpc>
                      </a:pP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Sat.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1270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4769" marR="57150">
                        <a:lnSpc>
                          <a:spcPct val="125000"/>
                        </a:lnSpc>
                        <a:spcBef>
                          <a:spcPts val="75"/>
                        </a:spcBef>
                      </a:pPr>
                      <a:r>
                        <a:rPr dirty="0" sz="700" spc="-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Harga  </a:t>
                      </a:r>
                      <a:r>
                        <a:rPr dirty="0" sz="7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Satu- </a:t>
                      </a:r>
                      <a:r>
                        <a:rPr dirty="0" sz="700" spc="2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3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an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9525">
                    <a:solidFill>
                      <a:srgbClr val="F68634"/>
                    </a:solidFill>
                  </a:tcPr>
                </a:tc>
                <a:tc>
                  <a:txBody>
                    <a:bodyPr/>
                    <a:lstStyle/>
                    <a:p>
                      <a:pPr marL="88265" marR="56515" indent="-24765">
                        <a:lnSpc>
                          <a:spcPct val="125000"/>
                        </a:lnSpc>
                        <a:spcBef>
                          <a:spcPts val="600"/>
                        </a:spcBef>
                      </a:pPr>
                      <a:r>
                        <a:rPr dirty="0" sz="700" spc="-5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Jumlah  </a:t>
                      </a:r>
                      <a:r>
                        <a:rPr dirty="0" sz="700" spc="20" b="1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Harga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76200">
                    <a:solidFill>
                      <a:srgbClr val="F68634"/>
                    </a:solidFill>
                  </a:tcPr>
                </a:tc>
              </a:tr>
              <a:tr h="166370"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700" spc="25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(Rp)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667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700" spc="25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(Rp)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667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4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5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6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7=4</a:t>
                      </a:r>
                      <a:r>
                        <a:rPr dirty="0" sz="7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x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6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8"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235"/>
                        </a:spcBef>
                        <a:tabLst>
                          <a:tab pos="337185" algn="l"/>
                        </a:tabLst>
                      </a:pPr>
                      <a:r>
                        <a:rPr dirty="0" sz="700" spc="25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A.	</a:t>
                      </a:r>
                      <a:r>
                        <a:rPr dirty="0" sz="700" spc="3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BAHAN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04495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1.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9525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gridSpan="2" rowSpan="4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Komponen</a:t>
                      </a:r>
                      <a:r>
                        <a:rPr dirty="0" sz="7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700">
                        <a:latin typeface="Open Sans"/>
                        <a:cs typeface="Open San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1)</a:t>
                      </a:r>
                      <a:r>
                        <a:rPr dirty="0" sz="7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Kolom</a:t>
                      </a:r>
                      <a:endParaRPr sz="700">
                        <a:latin typeface="Open Sans"/>
                        <a:cs typeface="Open Sans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2)</a:t>
                      </a:r>
                      <a:r>
                        <a:rPr dirty="0" sz="7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Sloof</a:t>
                      </a:r>
                      <a:endParaRPr sz="700">
                        <a:latin typeface="Open Sans"/>
                        <a:cs typeface="Open Sans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3)</a:t>
                      </a:r>
                      <a:r>
                        <a:rPr dirty="0" sz="7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Ringbalk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9525">
                      <a:solidFill>
                        <a:srgbClr val="F68634"/>
                      </a:solidFill>
                      <a:prstDash val="solid"/>
                    </a:lnL>
                    <a:lnR w="9525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0800" marR="167640">
                        <a:lnSpc>
                          <a:spcPct val="125000"/>
                        </a:lnSpc>
                        <a:spcBef>
                          <a:spcPts val="2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Uk.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135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cm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x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30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cm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x </a:t>
                      </a:r>
                      <a:r>
                        <a:rPr dirty="0" sz="700" spc="-16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10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cm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17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9525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9845">
                    <a:lnL w="9525">
                      <a:solidFill>
                        <a:srgbClr val="F68634"/>
                      </a:solidFill>
                      <a:prstDash val="solid"/>
                    </a:lnL>
                    <a:lnR w="9525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48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9525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9845">
                    <a:lnL w="9525">
                      <a:solidFill>
                        <a:srgbClr val="F68634"/>
                      </a:solidFill>
                      <a:prstDash val="solid"/>
                    </a:lnL>
                    <a:lnR w="9525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24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9525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9845">
                    <a:lnL w="9525">
                      <a:solidFill>
                        <a:srgbClr val="F68634"/>
                      </a:solidFill>
                      <a:prstDash val="solid"/>
                    </a:lnL>
                    <a:lnR w="9525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24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302895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2.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Komponen</a:t>
                      </a:r>
                      <a:r>
                        <a:rPr dirty="0" sz="7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0800" marR="167640">
                        <a:lnSpc>
                          <a:spcPct val="125000"/>
                        </a:lnSpc>
                        <a:spcBef>
                          <a:spcPts val="2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Uk.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150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cm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x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12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cm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x </a:t>
                      </a:r>
                      <a:r>
                        <a:rPr dirty="0" sz="700" spc="-16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12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cm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17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18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rowSpan="4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3.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9525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gridSpan="2" rowSpan="4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Mur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Baut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Ø12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9525">
                      <a:solidFill>
                        <a:srgbClr val="F68634"/>
                      </a:solidFill>
                      <a:prstDash val="solid"/>
                    </a:lnL>
                    <a:lnR w="9525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Ø12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mm,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=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100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24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9525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9845">
                    <a:lnL w="9525">
                      <a:solidFill>
                        <a:srgbClr val="F68634"/>
                      </a:solidFill>
                      <a:prstDash val="solid"/>
                    </a:lnL>
                    <a:lnR w="9525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Ø12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mm,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=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6"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192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9525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9845">
                    <a:lnL w="9525">
                      <a:solidFill>
                        <a:srgbClr val="F68634"/>
                      </a:solidFill>
                      <a:prstDash val="solid"/>
                    </a:lnL>
                    <a:lnR w="9525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Ø12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mm,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=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8"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72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9525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9845">
                    <a:lnL w="9525">
                      <a:solidFill>
                        <a:srgbClr val="F68634"/>
                      </a:solidFill>
                      <a:prstDash val="solid"/>
                    </a:lnL>
                    <a:lnR w="9525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Ø12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mm,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=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10"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36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302895"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4.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Plat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Strip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panj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15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cm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0800" marR="170815">
                        <a:lnSpc>
                          <a:spcPct val="125000"/>
                        </a:lnSpc>
                        <a:spcBef>
                          <a:spcPts val="2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x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35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x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150 </a:t>
                      </a:r>
                      <a:r>
                        <a:rPr dirty="0" sz="700" spc="-16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mm;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Lubang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10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cm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17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192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302895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5.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Plat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Strip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panj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25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cm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0800" marR="170815">
                        <a:lnSpc>
                          <a:spcPct val="125000"/>
                        </a:lnSpc>
                        <a:spcBef>
                          <a:spcPts val="2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x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35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x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250 </a:t>
                      </a:r>
                      <a:r>
                        <a:rPr dirty="0" sz="700" spc="-16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mm;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Lob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20</a:t>
                      </a:r>
                      <a:r>
                        <a:rPr dirty="0" sz="700" spc="-1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cm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17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12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302895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6.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0" marR="157480">
                        <a:lnSpc>
                          <a:spcPct val="125000"/>
                        </a:lnSpc>
                        <a:spcBef>
                          <a:spcPts val="25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Ring</a:t>
                      </a:r>
                      <a:r>
                        <a:rPr dirty="0" sz="7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Plat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Øluar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25 </a:t>
                      </a:r>
                      <a:r>
                        <a:rPr dirty="0" sz="700" spc="-16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17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t=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mm,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Øluar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25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mm,</a:t>
                      </a:r>
                      <a:endParaRPr sz="700">
                        <a:latin typeface="Open Sans"/>
                        <a:cs typeface="Open Sans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Ølubang</a:t>
                      </a:r>
                      <a:r>
                        <a:rPr dirty="0" sz="7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12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432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302895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7.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1435" marR="157480">
                        <a:lnSpc>
                          <a:spcPct val="125000"/>
                        </a:lnSpc>
                        <a:spcBef>
                          <a:spcPts val="25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Ring</a:t>
                      </a:r>
                      <a:r>
                        <a:rPr dirty="0" sz="7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Plat</a:t>
                      </a:r>
                      <a:r>
                        <a:rPr dirty="0" sz="700" spc="-2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Øluar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40 </a:t>
                      </a:r>
                      <a:r>
                        <a:rPr dirty="0" sz="700" spc="-16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317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t=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mm,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Øluar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40</a:t>
                      </a:r>
                      <a:r>
                        <a:rPr dirty="0" sz="700" spc="-1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mm,</a:t>
                      </a:r>
                      <a:endParaRPr sz="700">
                        <a:latin typeface="Open Sans"/>
                        <a:cs typeface="Open Sans"/>
                      </a:endParaRPr>
                    </a:p>
                    <a:p>
                      <a:pPr marL="5143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Ølubang</a:t>
                      </a:r>
                      <a:r>
                        <a:rPr dirty="0" sz="700" spc="-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12</a:t>
                      </a:r>
                      <a:r>
                        <a:rPr dirty="0" sz="700" spc="-3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mm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216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 gridSpan="7"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235"/>
                        </a:spcBef>
                        <a:tabLst>
                          <a:tab pos="337820" algn="l"/>
                        </a:tabLst>
                      </a:pPr>
                      <a:r>
                        <a:rPr dirty="0" sz="700" spc="10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B.	</a:t>
                      </a:r>
                      <a:r>
                        <a:rPr dirty="0" sz="700" spc="25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PERAKITAN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1.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Sloof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24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2.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Kolom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66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3.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Ringbalk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24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bh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Sub</a:t>
                      </a:r>
                      <a:r>
                        <a:rPr dirty="0" sz="700" spc="-4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total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-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PPN</a:t>
                      </a:r>
                      <a:r>
                        <a:rPr dirty="0" sz="700" spc="135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10</a:t>
                      </a:r>
                      <a:r>
                        <a:rPr dirty="0" sz="700" spc="-2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dirty="0" sz="70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%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635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700" spc="25" b="1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Total</a:t>
                      </a:r>
                      <a:endParaRPr sz="700">
                        <a:latin typeface="Open Sans"/>
                        <a:cs typeface="Open Sans"/>
                      </a:endParaRPr>
                    </a:p>
                  </a:txBody>
                  <a:tcPr marL="0" marR="0" marB="0" marT="29845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635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68634"/>
                      </a:solidFill>
                      <a:prstDash val="solid"/>
                    </a:lnL>
                    <a:lnR w="12700">
                      <a:solidFill>
                        <a:srgbClr val="F68634"/>
                      </a:solidFill>
                      <a:prstDash val="solid"/>
                    </a:lnR>
                    <a:lnT w="6350">
                      <a:solidFill>
                        <a:srgbClr val="F68634"/>
                      </a:solidFill>
                      <a:prstDash val="solid"/>
                    </a:lnT>
                    <a:lnB w="12700">
                      <a:solidFill>
                        <a:srgbClr val="F68634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4744923"/>
            <a:ext cx="828040" cy="0"/>
          </a:xfrm>
          <a:custGeom>
            <a:avLst/>
            <a:gdLst/>
            <a:ahLst/>
            <a:cxnLst/>
            <a:rect l="l" t="t" r="r" b="b"/>
            <a:pathLst>
              <a:path w="828040" h="0">
                <a:moveTo>
                  <a:pt x="0" y="0"/>
                </a:moveTo>
                <a:lnTo>
                  <a:pt x="828001" y="0"/>
                </a:lnTo>
              </a:path>
            </a:pathLst>
          </a:custGeom>
          <a:ln w="50800">
            <a:solidFill>
              <a:srgbClr val="DAE7D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921199" y="4448524"/>
            <a:ext cx="3919854" cy="2148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800">
              <a:lnSpc>
                <a:spcPts val="1730"/>
              </a:lnSpc>
            </a:pPr>
            <a:r>
              <a:rPr dirty="0" sz="2000" spc="-15" b="1" i="1">
                <a:solidFill>
                  <a:srgbClr val="36966A"/>
                </a:solidFill>
                <a:latin typeface="Arial"/>
                <a:cs typeface="Arial"/>
              </a:rPr>
              <a:t>5.1</a:t>
            </a:r>
            <a:r>
              <a:rPr dirty="0" sz="2000" spc="90" b="1" i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1300" spc="50" b="1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3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55" b="1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3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40" b="1">
                <a:solidFill>
                  <a:srgbClr val="231F20"/>
                </a:solidFill>
                <a:latin typeface="Open Sans"/>
                <a:cs typeface="Open Sans"/>
              </a:rPr>
              <a:t>Dibangun</a:t>
            </a:r>
            <a:r>
              <a:rPr dirty="0" sz="13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40" b="1">
                <a:solidFill>
                  <a:srgbClr val="231F20"/>
                </a:solidFill>
                <a:latin typeface="Open Sans"/>
                <a:cs typeface="Open Sans"/>
              </a:rPr>
              <a:t>oleh</a:t>
            </a:r>
            <a:r>
              <a:rPr dirty="0" sz="13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55" b="1">
                <a:solidFill>
                  <a:srgbClr val="231F20"/>
                </a:solidFill>
                <a:latin typeface="Open Sans"/>
                <a:cs typeface="Open Sans"/>
              </a:rPr>
              <a:t>Balai</a:t>
            </a:r>
            <a:r>
              <a:rPr dirty="0" sz="13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55" b="1">
                <a:solidFill>
                  <a:srgbClr val="231F20"/>
                </a:solidFill>
                <a:latin typeface="Open Sans"/>
                <a:cs typeface="Open Sans"/>
              </a:rPr>
              <a:t>Litbang</a:t>
            </a:r>
            <a:endParaRPr sz="1300">
              <a:latin typeface="Open Sans"/>
              <a:cs typeface="Open Sans"/>
            </a:endParaRPr>
          </a:p>
          <a:p>
            <a:pPr algn="ctr" marL="130810">
              <a:lnSpc>
                <a:spcPts val="1490"/>
              </a:lnSpc>
            </a:pPr>
            <a:r>
              <a:rPr dirty="0" sz="1300" spc="50" b="1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3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60" b="1">
                <a:solidFill>
                  <a:srgbClr val="231F20"/>
                </a:solidFill>
                <a:latin typeface="Open Sans"/>
                <a:cs typeface="Open Sans"/>
              </a:rPr>
              <a:t>Wilayah</a:t>
            </a:r>
            <a:r>
              <a:rPr dirty="0" sz="130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60" b="1">
                <a:solidFill>
                  <a:srgbClr val="231F20"/>
                </a:solidFill>
                <a:latin typeface="Open Sans"/>
                <a:cs typeface="Open Sans"/>
              </a:rPr>
              <a:t>II</a:t>
            </a:r>
            <a:r>
              <a:rPr dirty="0" sz="13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35" b="1">
                <a:solidFill>
                  <a:srgbClr val="231F20"/>
                </a:solidFill>
                <a:latin typeface="Open Sans"/>
                <a:cs typeface="Open Sans"/>
              </a:rPr>
              <a:t>Denpasar</a:t>
            </a:r>
            <a:endParaRPr sz="1300">
              <a:latin typeface="Open Sans"/>
              <a:cs typeface="Open Sans"/>
            </a:endParaRPr>
          </a:p>
          <a:p>
            <a:pPr algn="just" marL="266700" marR="43180" indent="-216535">
              <a:lnSpc>
                <a:spcPct val="133300"/>
              </a:lnSpc>
              <a:spcBef>
                <a:spcPts val="79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Berlokasi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Desa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Pondok</a:t>
            </a:r>
            <a:r>
              <a:rPr dirty="0" sz="1000" spc="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Sawah,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Kota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Kupang,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Provinsi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Nusa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Tenggara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Timur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dibuat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empat</a:t>
            </a:r>
            <a:r>
              <a:rPr dirty="0" sz="1000" spc="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unit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contoh</a:t>
            </a:r>
            <a:r>
              <a:rPr dirty="0" sz="1000" spc="1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luas</a:t>
            </a:r>
            <a:r>
              <a:rPr dirty="0" sz="1000" spc="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</a:t>
            </a:r>
            <a:r>
              <a:rPr dirty="0" sz="1000" spc="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36</a:t>
            </a:r>
            <a:r>
              <a:rPr dirty="0" sz="1000" spc="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baseline="35353" sz="825">
                <a:solidFill>
                  <a:srgbClr val="231F20"/>
                </a:solidFill>
                <a:latin typeface="Open Sans"/>
                <a:cs typeface="Open Sans"/>
              </a:rPr>
              <a:t>2</a:t>
            </a:r>
            <a:r>
              <a:rPr dirty="0" baseline="35353" sz="825" spc="112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 spc="114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endParaRPr sz="1000">
              <a:latin typeface="Open Sans"/>
              <a:cs typeface="Open Sans"/>
            </a:endParaRPr>
          </a:p>
          <a:p>
            <a:pPr algn="just" marL="266700" marR="43180">
              <a:lnSpc>
                <a:spcPct val="1333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39. Struktur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menggunakan RUSPIN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dinding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kombinasi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papan lapis pelepah gewang dan batako.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dimanfaatkan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pegawai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Pemerintah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Kota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Kupang pada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40 yang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mendapat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izin dari Dinas Aset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NTT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selaku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pemilik.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"/>
            <a:ext cx="4788001" cy="431994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57283" y="1198437"/>
            <a:ext cx="1935480" cy="1168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22225">
              <a:lnSpc>
                <a:spcPct val="100000"/>
              </a:lnSpc>
              <a:spcBef>
                <a:spcPts val="100"/>
              </a:spcBef>
            </a:pPr>
            <a:r>
              <a:rPr dirty="0" spc="-250">
                <a:solidFill>
                  <a:srgbClr val="FFFFFF"/>
                </a:solidFill>
              </a:rPr>
              <a:t>PENERA</a:t>
            </a:r>
            <a:r>
              <a:rPr dirty="0" spc="-320">
                <a:solidFill>
                  <a:srgbClr val="FFFFFF"/>
                </a:solidFill>
              </a:rPr>
              <a:t>P</a:t>
            </a:r>
            <a:r>
              <a:rPr dirty="0" spc="-280">
                <a:solidFill>
                  <a:srgbClr val="FFFFFF"/>
                </a:solidFill>
              </a:rPr>
              <a:t>AN</a:t>
            </a:r>
            <a:r>
              <a:rPr dirty="0" spc="-20">
                <a:solidFill>
                  <a:srgbClr val="FFFFFF"/>
                </a:solidFill>
              </a:rPr>
              <a:t> </a:t>
            </a:r>
            <a:r>
              <a:rPr dirty="0" spc="-370">
                <a:solidFill>
                  <a:srgbClr val="FFFFFF"/>
                </a:solidFill>
              </a:rPr>
              <a:t>D</a:t>
            </a:r>
            <a:r>
              <a:rPr dirty="0" spc="-190">
                <a:solidFill>
                  <a:srgbClr val="FFFFFF"/>
                </a:solidFill>
              </a:rPr>
              <a:t>AN  </a:t>
            </a:r>
            <a:r>
              <a:rPr dirty="0" spc="-300">
                <a:solidFill>
                  <a:srgbClr val="FFFFFF"/>
                </a:solidFill>
              </a:rPr>
              <a:t>PENGEM</a:t>
            </a:r>
            <a:r>
              <a:rPr dirty="0" spc="-315">
                <a:solidFill>
                  <a:srgbClr val="FFFFFF"/>
                </a:solidFill>
              </a:rPr>
              <a:t>B</a:t>
            </a:r>
            <a:r>
              <a:rPr dirty="0" spc="-285">
                <a:solidFill>
                  <a:srgbClr val="FFFFFF"/>
                </a:solidFill>
              </a:rPr>
              <a:t>ANGAN</a:t>
            </a:r>
          </a:p>
          <a:p>
            <a:pPr algn="r" marR="5080">
              <a:lnSpc>
                <a:spcPct val="100000"/>
              </a:lnSpc>
            </a:pPr>
            <a:r>
              <a:rPr dirty="0" spc="-229">
                <a:solidFill>
                  <a:srgbClr val="FFFFFF"/>
                </a:solidFill>
              </a:rPr>
              <a:t>RUSPIN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3910806" y="3335485"/>
            <a:ext cx="782320" cy="1061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800" spc="-470" b="1">
                <a:solidFill>
                  <a:srgbClr val="FFFFFF"/>
                </a:solidFill>
                <a:latin typeface="Calibri"/>
                <a:cs typeface="Calibri"/>
              </a:rPr>
              <a:t>05</a:t>
            </a:r>
            <a:endParaRPr sz="6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49893" y="7653300"/>
            <a:ext cx="28448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75">
                <a:solidFill>
                  <a:srgbClr val="E95539"/>
                </a:solidFill>
                <a:latin typeface="Tahoma"/>
                <a:cs typeface="Tahoma"/>
              </a:rPr>
              <a:t>68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2007" y="971994"/>
            <a:ext cx="4247997" cy="110997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71994" y="2167127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39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79270" y="2156522"/>
            <a:ext cx="19665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Tampak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muka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20" b="1">
                <a:solidFill>
                  <a:srgbClr val="36966A"/>
                </a:solidFill>
                <a:latin typeface="Arial"/>
                <a:cs typeface="Arial"/>
              </a:rPr>
              <a:t>rumah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contoh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di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Kupang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971994" y="2484399"/>
            <a:ext cx="4254500" cy="3942079"/>
            <a:chOff x="971994" y="2484399"/>
            <a:chExt cx="4254500" cy="3942079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1036" y="2484399"/>
              <a:ext cx="2579052" cy="205411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1994" y="4581652"/>
              <a:ext cx="2102561" cy="184259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09022" y="2484399"/>
              <a:ext cx="1617129" cy="205370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11906" y="4577130"/>
              <a:ext cx="2114245" cy="1848866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971994" y="6511150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40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679270" y="6500540"/>
            <a:ext cx="11442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Rumah</a:t>
            </a:r>
            <a:r>
              <a:rPr dirty="0" sz="800" spc="-3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contoh</a:t>
            </a:r>
            <a:r>
              <a:rPr dirty="0" sz="800" spc="-3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Kupang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959299" y="6752220"/>
            <a:ext cx="384302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8600" marR="5080" indent="-216535">
              <a:lnSpc>
                <a:spcPct val="1333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Berlokasi di kompleks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Kodam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Udayana,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Kabu-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paten</a:t>
            </a:r>
            <a:r>
              <a:rPr dirty="0" sz="1000" spc="-1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Kefamenanu,</a:t>
            </a:r>
            <a:r>
              <a:rPr dirty="0" sz="1000" spc="-1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Provins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1000" spc="-1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Nusa</a:t>
            </a:r>
            <a:r>
              <a:rPr dirty="0" sz="1000" spc="-1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Tenggar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1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Timu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dirty="0" sz="1000" spc="-1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1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dibuat  dua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unit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tipe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kopel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8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luas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36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23975" y="7653300"/>
            <a:ext cx="2882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60">
                <a:solidFill>
                  <a:srgbClr val="E95539"/>
                </a:solidFill>
                <a:latin typeface="Tahoma"/>
                <a:cs typeface="Tahoma"/>
              </a:rPr>
              <a:t>69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805045" y="7728801"/>
            <a:ext cx="18002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05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0">
                <a:solidFill>
                  <a:srgbClr val="36966A"/>
                </a:solidFill>
                <a:latin typeface="Trebuchet MS"/>
                <a:cs typeface="Trebuchet MS"/>
              </a:rPr>
              <a:t>Penerapan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dan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Pengembangan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149893" y="878672"/>
            <a:ext cx="3678554" cy="838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8100" marR="30480">
              <a:lnSpc>
                <a:spcPct val="133300"/>
              </a:lnSpc>
              <a:spcBef>
                <a:spcPts val="100"/>
              </a:spcBef>
            </a:pP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baseline="35353" sz="825" spc="7">
                <a:solidFill>
                  <a:srgbClr val="231F20"/>
                </a:solidFill>
                <a:latin typeface="Open Sans"/>
                <a:cs typeface="Open Sans"/>
              </a:rPr>
              <a:t>2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 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41. Struktur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menggunakan RUSPIN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dinding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kombinasi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papan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lapis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pelepah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gewang dan batako. Bangunan dimanfaatkan oleh Koramil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Kabupaten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Kefamenanu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sebagai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tempat tinggal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pegawai.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991" y="1849399"/>
            <a:ext cx="2098535" cy="1373568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94546" y="1849399"/>
            <a:ext cx="2089912" cy="1372946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91828" y="3269589"/>
            <a:ext cx="2096160" cy="1373568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0004" y="3269424"/>
            <a:ext cx="2097913" cy="1373568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971994" y="4728286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41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679271" y="4717686"/>
            <a:ext cx="23285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Rumah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contoh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di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Kabupaten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Kiefamenanu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NTT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33899" y="4969366"/>
            <a:ext cx="3906520" cy="144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54000" marR="43180" indent="-216535">
              <a:lnSpc>
                <a:spcPct val="1333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3.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kompleks perkantoran Dinas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Pekerjaan Umum Provinsi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Bali,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Kelurahan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Ubung,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Kecamatan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Denpasar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Utara,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Kota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Denpasar,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Provinsi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dibuat dua unit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luas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setiap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bangunan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36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baseline="35353" sz="825">
                <a:solidFill>
                  <a:srgbClr val="231F20"/>
                </a:solidFill>
                <a:latin typeface="Open Sans"/>
                <a:cs typeface="Open Sans"/>
              </a:rPr>
              <a:t>2</a:t>
            </a:r>
            <a:r>
              <a:rPr dirty="0" baseline="35353" sz="825" spc="7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42.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Struktur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dinding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kombinasi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papan lapis pelepah gewang dan batako. Bangunan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milik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Dinas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Pekerjaan Umum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Provinsi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Bali.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3449" y="7653300"/>
            <a:ext cx="2774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5">
                <a:solidFill>
                  <a:srgbClr val="E95539"/>
                </a:solidFill>
                <a:latin typeface="Tahoma"/>
                <a:cs typeface="Tahoma"/>
              </a:rPr>
              <a:t>70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2996" y="971994"/>
            <a:ext cx="2619019" cy="196422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2996" y="2985960"/>
            <a:ext cx="2619019" cy="1964220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7992" y="5005222"/>
            <a:ext cx="2617635" cy="1963178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971994" y="7053541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42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679271" y="7042947"/>
            <a:ext cx="19215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Rumah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contoh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di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Ubung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Denpasar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Bali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67410" y="7653300"/>
            <a:ext cx="2012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400">
                <a:solidFill>
                  <a:srgbClr val="E95539"/>
                </a:solidFill>
                <a:latin typeface="Tahoma"/>
                <a:cs typeface="Tahoma"/>
              </a:rPr>
              <a:t>71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805045" y="7728801"/>
            <a:ext cx="18002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05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0">
                <a:solidFill>
                  <a:srgbClr val="36966A"/>
                </a:solidFill>
                <a:latin typeface="Trebuchet MS"/>
                <a:cs typeface="Trebuchet MS"/>
              </a:rPr>
              <a:t>Penerapan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dan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Pengembangan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33899" y="878672"/>
            <a:ext cx="3906520" cy="104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54000" marR="43180" indent="-216535">
              <a:lnSpc>
                <a:spcPct val="1333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Berlokasi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Jl.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Pulau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Misol,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Desa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Dauh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Puri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Kauh,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Kota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Denpasar,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Provinsi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dibuat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unit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luas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36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baseline="35353" sz="825">
                <a:solidFill>
                  <a:srgbClr val="231F20"/>
                </a:solidFill>
                <a:latin typeface="Open Sans"/>
                <a:cs typeface="Open Sans"/>
              </a:rPr>
              <a:t>2</a:t>
            </a:r>
            <a:r>
              <a:rPr dirty="0" baseline="35353" sz="825" spc="7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43.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dinding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batako.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milik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Balai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Litbang Perumahan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Wilayah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II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Denpasar.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991" y="1959648"/>
            <a:ext cx="2437257" cy="1218666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9617" y="3238868"/>
            <a:ext cx="2423566" cy="1817662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88032" y="5112283"/>
            <a:ext cx="1187602" cy="1583474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7560" y="5112283"/>
            <a:ext cx="1187602" cy="1583461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31909" y="4358589"/>
            <a:ext cx="1756092" cy="2341473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24936" y="1945906"/>
            <a:ext cx="1763064" cy="2350719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971994" y="6785191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43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679271" y="6774594"/>
            <a:ext cx="23317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Rumah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contoh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di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70" b="1">
                <a:solidFill>
                  <a:srgbClr val="36966A"/>
                </a:solidFill>
                <a:latin typeface="Arial"/>
                <a:cs typeface="Arial"/>
              </a:rPr>
              <a:t>Jl.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Pulau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Misol,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Denpasar,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Bali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3196" y="7653300"/>
            <a:ext cx="2781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0">
                <a:solidFill>
                  <a:srgbClr val="E95539"/>
                </a:solidFill>
                <a:latin typeface="Tahoma"/>
                <a:cs typeface="Tahoma"/>
              </a:rPr>
              <a:t>viii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59299" y="850085"/>
            <a:ext cx="3785870" cy="162052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1100" spc="35" b="1">
                <a:solidFill>
                  <a:srgbClr val="E95539"/>
                </a:solidFill>
                <a:latin typeface="Open Sans"/>
                <a:cs typeface="Open Sans"/>
              </a:rPr>
              <a:t>BAB</a:t>
            </a:r>
            <a:r>
              <a:rPr dirty="0" sz="1100" b="1">
                <a:solidFill>
                  <a:srgbClr val="E95539"/>
                </a:solidFill>
                <a:latin typeface="Open Sans"/>
                <a:cs typeface="Open Sans"/>
              </a:rPr>
              <a:t> </a:t>
            </a:r>
            <a:r>
              <a:rPr dirty="0" sz="1100" spc="-5" b="1">
                <a:solidFill>
                  <a:srgbClr val="E95539"/>
                </a:solidFill>
                <a:latin typeface="Open Sans"/>
                <a:cs typeface="Open Sans"/>
              </a:rPr>
              <a:t>05 </a:t>
            </a:r>
            <a:r>
              <a:rPr dirty="0" sz="1100" spc="40" b="1">
                <a:solidFill>
                  <a:srgbClr val="231F20"/>
                </a:solidFill>
                <a:latin typeface="Open Sans"/>
                <a:cs typeface="Open Sans"/>
              </a:rPr>
              <a:t>PENERAPAN</a:t>
            </a:r>
            <a:r>
              <a:rPr dirty="0" sz="110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40" b="1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1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30" b="1">
                <a:solidFill>
                  <a:srgbClr val="231F20"/>
                </a:solidFill>
                <a:latin typeface="Open Sans"/>
                <a:cs typeface="Open Sans"/>
              </a:rPr>
              <a:t>PENGEMBANGAN</a:t>
            </a:r>
            <a:r>
              <a:rPr dirty="0" sz="110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15" b="1">
                <a:solidFill>
                  <a:srgbClr val="231F20"/>
                </a:solidFill>
                <a:latin typeface="Open Sans"/>
                <a:cs typeface="Open Sans"/>
              </a:rPr>
              <a:t>RUSPIN--</a:t>
            </a:r>
            <a:r>
              <a:rPr dirty="0" sz="1100" spc="15" b="1">
                <a:solidFill>
                  <a:srgbClr val="E95539"/>
                </a:solidFill>
                <a:latin typeface="Open Sans"/>
                <a:cs typeface="Open Sans"/>
              </a:rPr>
              <a:t>67</a:t>
            </a:r>
            <a:endParaRPr sz="1100">
              <a:latin typeface="Open Sans"/>
              <a:cs typeface="Open Sans"/>
            </a:endParaRPr>
          </a:p>
          <a:p>
            <a:pPr marL="228600" marR="391160" indent="-216535">
              <a:lnSpc>
                <a:spcPct val="100000"/>
              </a:lnSpc>
              <a:spcBef>
                <a:spcPts val="54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5.1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Dibangun oleh Balai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Litbang Perumahan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Wilayah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II Denpasar--67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5.2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Dibangun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Aplikator</a:t>
            </a:r>
            <a:r>
              <a:rPr dirty="0" sz="1000" spc="-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RUSPIN--72</a:t>
            </a:r>
            <a:endParaRPr sz="1000">
              <a:latin typeface="Open Sans"/>
              <a:cs typeface="Open Sans"/>
            </a:endParaRPr>
          </a:p>
          <a:p>
            <a:pPr marL="12700" marR="2226945">
              <a:lnSpc>
                <a:spcPct val="149000"/>
              </a:lnSpc>
              <a:spcBef>
                <a:spcPts val="20"/>
              </a:spcBef>
            </a:pPr>
            <a:r>
              <a:rPr dirty="0" sz="1100" spc="35" b="1">
                <a:solidFill>
                  <a:srgbClr val="231F20"/>
                </a:solidFill>
                <a:latin typeface="Open Sans"/>
                <a:cs typeface="Open Sans"/>
              </a:rPr>
              <a:t>DAFTAR </a:t>
            </a:r>
            <a:r>
              <a:rPr dirty="0" sz="1100" spc="20" b="1">
                <a:solidFill>
                  <a:srgbClr val="231F20"/>
                </a:solidFill>
                <a:latin typeface="Open Sans"/>
                <a:cs typeface="Open Sans"/>
              </a:rPr>
              <a:t>PUSTAKA--</a:t>
            </a:r>
            <a:r>
              <a:rPr dirty="0" sz="1100" spc="20" b="1">
                <a:solidFill>
                  <a:srgbClr val="E95539"/>
                </a:solidFill>
                <a:latin typeface="Open Sans"/>
                <a:cs typeface="Open Sans"/>
              </a:rPr>
              <a:t>77 </a:t>
            </a:r>
            <a:r>
              <a:rPr dirty="0" sz="1100" spc="25" b="1">
                <a:solidFill>
                  <a:srgbClr val="E95539"/>
                </a:solidFill>
                <a:latin typeface="Open Sans"/>
                <a:cs typeface="Open Sans"/>
              </a:rPr>
              <a:t> </a:t>
            </a:r>
            <a:r>
              <a:rPr dirty="0" sz="1100" spc="30" b="1">
                <a:solidFill>
                  <a:srgbClr val="231F20"/>
                </a:solidFill>
                <a:latin typeface="Open Sans"/>
                <a:cs typeface="Open Sans"/>
              </a:rPr>
              <a:t>LAMPIRAN--</a:t>
            </a:r>
            <a:r>
              <a:rPr dirty="0" sz="1100" spc="30" b="1">
                <a:solidFill>
                  <a:srgbClr val="E95539"/>
                </a:solidFill>
                <a:latin typeface="Open Sans"/>
                <a:cs typeface="Open Sans"/>
              </a:rPr>
              <a:t>79 </a:t>
            </a:r>
            <a:r>
              <a:rPr dirty="0" sz="1100" spc="35" b="1">
                <a:solidFill>
                  <a:srgbClr val="E95539"/>
                </a:solidFill>
                <a:latin typeface="Open Sans"/>
                <a:cs typeface="Open Sans"/>
              </a:rPr>
              <a:t> </a:t>
            </a:r>
            <a:r>
              <a:rPr dirty="0" sz="1100" spc="25" b="1">
                <a:solidFill>
                  <a:srgbClr val="231F20"/>
                </a:solidFill>
                <a:latin typeface="Open Sans"/>
                <a:cs typeface="Open Sans"/>
              </a:rPr>
              <a:t>TENTAN</a:t>
            </a:r>
            <a:r>
              <a:rPr dirty="0" sz="1100" spc="35" b="1">
                <a:solidFill>
                  <a:srgbClr val="231F20"/>
                </a:solidFill>
                <a:latin typeface="Open Sans"/>
                <a:cs typeface="Open Sans"/>
              </a:rPr>
              <a:t>G</a:t>
            </a:r>
            <a:r>
              <a:rPr dirty="0" sz="11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25" b="1">
                <a:solidFill>
                  <a:srgbClr val="231F20"/>
                </a:solidFill>
                <a:latin typeface="Open Sans"/>
                <a:cs typeface="Open Sans"/>
              </a:rPr>
              <a:t>PENULIS--</a:t>
            </a:r>
            <a:r>
              <a:rPr dirty="0" sz="1100" spc="-5" b="1">
                <a:solidFill>
                  <a:srgbClr val="E95539"/>
                </a:solidFill>
                <a:latin typeface="Open Sans"/>
                <a:cs typeface="Open Sans"/>
              </a:rPr>
              <a:t>95</a:t>
            </a:r>
            <a:endParaRPr sz="11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60688" y="7653300"/>
            <a:ext cx="2628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60">
                <a:solidFill>
                  <a:srgbClr val="E95539"/>
                </a:solidFill>
                <a:latin typeface="Tahoma"/>
                <a:cs typeface="Tahoma"/>
              </a:rPr>
              <a:t>72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720001" y="1216926"/>
            <a:ext cx="828040" cy="0"/>
          </a:xfrm>
          <a:custGeom>
            <a:avLst/>
            <a:gdLst/>
            <a:ahLst/>
            <a:cxnLst/>
            <a:rect l="l" t="t" r="r" b="b"/>
            <a:pathLst>
              <a:path w="828040" h="0">
                <a:moveTo>
                  <a:pt x="0" y="0"/>
                </a:moveTo>
                <a:lnTo>
                  <a:pt x="828001" y="0"/>
                </a:lnTo>
              </a:path>
            </a:pathLst>
          </a:custGeom>
          <a:ln w="50800">
            <a:solidFill>
              <a:srgbClr val="DAE7D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921146" y="920523"/>
            <a:ext cx="3919854" cy="1376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800">
              <a:lnSpc>
                <a:spcPts val="1800"/>
              </a:lnSpc>
            </a:pPr>
            <a:r>
              <a:rPr dirty="0" sz="2000" spc="-15" b="1" i="1">
                <a:solidFill>
                  <a:srgbClr val="36966A"/>
                </a:solidFill>
                <a:latin typeface="Arial"/>
                <a:cs typeface="Arial"/>
              </a:rPr>
              <a:t>5.2</a:t>
            </a:r>
            <a:r>
              <a:rPr dirty="0" sz="2000" spc="90" b="1" i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1300" spc="50" b="1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3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55" b="1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3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40" b="1">
                <a:solidFill>
                  <a:srgbClr val="231F20"/>
                </a:solidFill>
                <a:latin typeface="Open Sans"/>
                <a:cs typeface="Open Sans"/>
              </a:rPr>
              <a:t>Dibangun</a:t>
            </a:r>
            <a:r>
              <a:rPr dirty="0" sz="13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65" b="1">
                <a:solidFill>
                  <a:srgbClr val="231F20"/>
                </a:solidFill>
                <a:latin typeface="Open Sans"/>
                <a:cs typeface="Open Sans"/>
              </a:rPr>
              <a:t>Aplikator</a:t>
            </a:r>
            <a:r>
              <a:rPr dirty="0" sz="13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35" b="1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endParaRPr sz="1300">
              <a:latin typeface="Open Sans"/>
              <a:cs typeface="Open Sans"/>
            </a:endParaRPr>
          </a:p>
          <a:p>
            <a:pPr algn="just" marL="50800" marR="43180" indent="431800">
              <a:lnSpc>
                <a:spcPct val="133300"/>
              </a:lnSpc>
              <a:spcBef>
                <a:spcPts val="935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 Desa Wado, Kecamatan Wado, Kabupaten Sumedang,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Provinsi Jawa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Barat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dibangun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tiga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unit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luas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antar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27-36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baseline="35353" sz="825" spc="22">
                <a:solidFill>
                  <a:srgbClr val="231F20"/>
                </a:solidFill>
                <a:latin typeface="Open Sans"/>
                <a:cs typeface="Open Sans"/>
              </a:rPr>
              <a:t>2</a:t>
            </a:r>
            <a:r>
              <a:rPr dirty="0" baseline="35353" sz="825" spc="-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r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44.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  RUSPIN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dinding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batako.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ini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adalah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milik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warga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Desa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Wado.</a:t>
            </a:r>
            <a:endParaRPr sz="1000">
              <a:latin typeface="Open Sans"/>
              <a:cs typeface="Open Sans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870927" y="2322258"/>
            <a:ext cx="4022090" cy="1447165"/>
            <a:chOff x="870927" y="2322258"/>
            <a:chExt cx="4022090" cy="1447165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1713" y="2322258"/>
              <a:ext cx="2000796" cy="144678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0927" y="2322258"/>
              <a:ext cx="1976348" cy="1446136"/>
            </a:xfrm>
            <a:prstGeom prst="rect">
              <a:avLst/>
            </a:prstGeom>
          </p:spPr>
        </p:pic>
      </p:grp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96400" y="3836670"/>
            <a:ext cx="1996109" cy="1482331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7486" y="3836670"/>
            <a:ext cx="1976348" cy="1482331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971994" y="5404142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44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679271" y="5393541"/>
            <a:ext cx="30308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Rumah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struktur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RUSPIN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di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Desa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Wado,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Kabupaten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 Sumedang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33899" y="5645221"/>
            <a:ext cx="3893820" cy="144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53365" marR="30480" indent="-215900">
              <a:lnSpc>
                <a:spcPct val="1333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Berlokasi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Jl.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Penamparan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(belakang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Mitra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10),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Kota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Denpasar,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Provinsi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Bali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dibangun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unit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 luas bangunan 36 m</a:t>
            </a:r>
            <a:r>
              <a:rPr dirty="0" baseline="35353" sz="825">
                <a:solidFill>
                  <a:srgbClr val="231F20"/>
                </a:solidFill>
                <a:latin typeface="Open Sans"/>
                <a:cs typeface="Open Sans"/>
              </a:rPr>
              <a:t>2</a:t>
            </a:r>
            <a:r>
              <a:rPr dirty="0" baseline="35353" sz="825" spc="7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45. Struktur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dinding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batako.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didesain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konsep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kebun,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atas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permintaan pemilik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rumah. Pembangunan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hingga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finishing 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memakan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waktu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selama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bulan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 minggu.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35151" y="7653300"/>
            <a:ext cx="26606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50">
                <a:solidFill>
                  <a:srgbClr val="E95539"/>
                </a:solidFill>
                <a:latin typeface="Tahoma"/>
                <a:cs typeface="Tahoma"/>
              </a:rPr>
              <a:t>73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805045" y="7728801"/>
            <a:ext cx="18002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05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0">
                <a:solidFill>
                  <a:srgbClr val="36966A"/>
                </a:solidFill>
                <a:latin typeface="Trebuchet MS"/>
                <a:cs typeface="Trebuchet MS"/>
              </a:rPr>
              <a:t>Penerapan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dan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Pengembangan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829183" y="971994"/>
            <a:ext cx="4119879" cy="5695950"/>
            <a:chOff x="829183" y="971994"/>
            <a:chExt cx="4119879" cy="569595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8989" y="972667"/>
              <a:ext cx="1998637" cy="151371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16999" y="971994"/>
              <a:ext cx="2018296" cy="1513713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9183" y="2508491"/>
              <a:ext cx="4119499" cy="4159313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971994" y="6752958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45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679271" y="6742355"/>
            <a:ext cx="3089275" cy="2641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Rumah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struktur 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RUSPIN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di </a:t>
            </a:r>
            <a:r>
              <a:rPr dirty="0" sz="800" spc="-70" b="1">
                <a:solidFill>
                  <a:srgbClr val="36966A"/>
                </a:solidFill>
                <a:latin typeface="Arial"/>
                <a:cs typeface="Arial"/>
              </a:rPr>
              <a:t>Jl.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Penamparan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(belakang </a:t>
            </a:r>
            <a:r>
              <a:rPr dirty="0" sz="800" spc="30" b="1">
                <a:solidFill>
                  <a:srgbClr val="36966A"/>
                </a:solidFill>
                <a:latin typeface="Arial"/>
                <a:cs typeface="Arial"/>
              </a:rPr>
              <a:t>Mitra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10), </a:t>
            </a:r>
            <a:r>
              <a:rPr dirty="0" sz="800" spc="-2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Kota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Denpasar,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Provinsi Bali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71738" y="7653300"/>
            <a:ext cx="22796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05">
                <a:solidFill>
                  <a:srgbClr val="E95539"/>
                </a:solidFill>
                <a:latin typeface="Tahoma"/>
                <a:cs typeface="Tahoma"/>
              </a:rPr>
              <a:t>74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33899" y="878672"/>
            <a:ext cx="3906520" cy="838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4000" marR="43180" indent="-216535">
              <a:lnSpc>
                <a:spcPct val="1333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2.</a:t>
            </a:r>
            <a:r>
              <a:rPr dirty="0" sz="1000" spc="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Berlokasi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Monang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Maning,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Kota</a:t>
            </a:r>
            <a:r>
              <a:rPr dirty="0" sz="1000" spc="1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Denpasar,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Provinsi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Bali,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dibangun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unit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luas</a:t>
            </a:r>
            <a:r>
              <a:rPr dirty="0" sz="1000" spc="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endParaRPr sz="1000">
              <a:latin typeface="Open Sans"/>
              <a:cs typeface="Open Sans"/>
            </a:endParaRPr>
          </a:p>
          <a:p>
            <a:pPr marL="254000" marR="44450">
              <a:lnSpc>
                <a:spcPct val="133300"/>
              </a:lnSpc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36</a:t>
            </a:r>
            <a:r>
              <a:rPr dirty="0" sz="1000" spc="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baseline="35353" sz="825" spc="7">
                <a:solidFill>
                  <a:srgbClr val="231F20"/>
                </a:solidFill>
                <a:latin typeface="Open Sans"/>
                <a:cs typeface="Open Sans"/>
              </a:rPr>
              <a:t>2</a:t>
            </a:r>
            <a:r>
              <a:rPr dirty="0" baseline="35353" sz="825" spc="112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</a:t>
            </a:r>
            <a:r>
              <a:rPr dirty="0" sz="1000" spc="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Gambar</a:t>
            </a:r>
            <a:r>
              <a:rPr dirty="0" sz="1000" spc="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46.</a:t>
            </a:r>
            <a:r>
              <a:rPr dirty="0" sz="1000" spc="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Struktur</a:t>
            </a:r>
            <a:r>
              <a:rPr dirty="0" sz="1000" spc="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 spc="10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 dinding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batako.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9855" y="1742706"/>
            <a:ext cx="3191103" cy="179499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9625" y="1742706"/>
            <a:ext cx="1000378" cy="1794992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2007" y="3586289"/>
            <a:ext cx="2105977" cy="1579600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26498" y="3585540"/>
            <a:ext cx="2089670" cy="1583105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971994" y="5253786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46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679271" y="5243190"/>
            <a:ext cx="2945130" cy="2641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Rumah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struktur 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RUSPIN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di </a:t>
            </a:r>
            <a:r>
              <a:rPr dirty="0" sz="800" spc="10" b="1">
                <a:solidFill>
                  <a:srgbClr val="36966A"/>
                </a:solidFill>
                <a:latin typeface="Arial"/>
                <a:cs typeface="Arial"/>
              </a:rPr>
              <a:t>Monang Maning, 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Kota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Denpasar, </a:t>
            </a:r>
            <a:r>
              <a:rPr dirty="0" sz="800" spc="-2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Provinsi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Bali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33899" y="5611710"/>
            <a:ext cx="3906520" cy="144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54000" marR="43180" indent="-216535">
              <a:lnSpc>
                <a:spcPct val="1333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3.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Berlokasi di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Jl.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Bung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Tomo Gang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10, Kota Denpasar,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Provinsi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Bali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dibangun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unit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luas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-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18 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baseline="35353" sz="825" spc="7">
                <a:solidFill>
                  <a:srgbClr val="231F20"/>
                </a:solidFill>
                <a:latin typeface="Open Sans"/>
                <a:cs typeface="Open Sans"/>
              </a:rPr>
              <a:t>2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 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47. Struktur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menggunakan RUSPIN </a:t>
            </a:r>
            <a:r>
              <a:rPr dirty="0" sz="1000" spc="-2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dinding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batako.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merupakan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bagian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Program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Beri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Perusahaan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Daerah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Air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Minum (PDAM) dan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Pemerintah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Kota Denpasar. Bangunan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awal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berupa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tidak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layak huni.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36802" y="7653300"/>
            <a:ext cx="2628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60">
                <a:solidFill>
                  <a:srgbClr val="E95539"/>
                </a:solidFill>
                <a:latin typeface="Tahoma"/>
                <a:cs typeface="Tahoma"/>
              </a:rPr>
              <a:t>75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805045" y="7728801"/>
            <a:ext cx="18002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E95539"/>
                </a:solidFill>
                <a:latin typeface="Calibri"/>
                <a:cs typeface="Calibri"/>
              </a:rPr>
              <a:t>BAB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E95539"/>
                </a:solidFill>
                <a:latin typeface="Calibri"/>
                <a:cs typeface="Calibri"/>
              </a:rPr>
              <a:t>05</a:t>
            </a:r>
            <a:r>
              <a:rPr dirty="0" sz="1200" spc="-85" b="1">
                <a:solidFill>
                  <a:srgbClr val="E95539"/>
                </a:solidFill>
                <a:latin typeface="Calibri"/>
                <a:cs typeface="Calibri"/>
              </a:rPr>
              <a:t> </a:t>
            </a:r>
            <a:r>
              <a:rPr dirty="0" sz="900" spc="-150">
                <a:solidFill>
                  <a:srgbClr val="36966A"/>
                </a:solidFill>
                <a:latin typeface="Trebuchet MS"/>
                <a:cs typeface="Trebuchet MS"/>
              </a:rPr>
              <a:t>Penerapan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dan</a:t>
            </a:r>
            <a:r>
              <a:rPr dirty="0" sz="900" spc="-13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5">
                <a:solidFill>
                  <a:srgbClr val="36966A"/>
                </a:solidFill>
                <a:latin typeface="Trebuchet MS"/>
                <a:cs typeface="Trebuchet MS"/>
              </a:rPr>
              <a:t>Pengembangan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35">
                <a:solidFill>
                  <a:srgbClr val="36966A"/>
                </a:solidFill>
                <a:latin typeface="Trebuchet MS"/>
                <a:cs typeface="Trebuchet MS"/>
              </a:rPr>
              <a:t>RUSPIN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004" y="2741739"/>
            <a:ext cx="2096376" cy="1644141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84589" y="2741739"/>
            <a:ext cx="2102777" cy="1650847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83344" y="976922"/>
            <a:ext cx="2104656" cy="1712925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0004" y="971994"/>
            <a:ext cx="2094179" cy="1716811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971994" y="4579315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47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679271" y="4568718"/>
            <a:ext cx="2719070" cy="26416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Rumah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struktur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RUSPIN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di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70" b="1">
                <a:solidFill>
                  <a:srgbClr val="36966A"/>
                </a:solidFill>
                <a:latin typeface="Arial"/>
                <a:cs typeface="Arial"/>
              </a:rPr>
              <a:t>Jl.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Bung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Tomo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Gang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10,</a:t>
            </a:r>
            <a:r>
              <a:rPr dirty="0" sz="800" spc="-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Kota </a:t>
            </a:r>
            <a:r>
              <a:rPr dirty="0" sz="800" spc="-2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Denpasar,</a:t>
            </a:r>
            <a:r>
              <a:rPr dirty="0" sz="800" spc="-2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Provinsi Bali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959299" y="4937238"/>
            <a:ext cx="3843654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28600" marR="5080" indent="-216535">
              <a:lnSpc>
                <a:spcPct val="1333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Berlokasi di </a:t>
            </a:r>
            <a:r>
              <a:rPr dirty="0" sz="1000">
                <a:solidFill>
                  <a:srgbClr val="212121"/>
                </a:solidFill>
                <a:latin typeface="Open Sans"/>
                <a:cs typeface="Open Sans"/>
              </a:rPr>
              <a:t>Kecamatan </a:t>
            </a:r>
            <a:r>
              <a:rPr dirty="0" sz="1000" spc="-5">
                <a:solidFill>
                  <a:srgbClr val="212121"/>
                </a:solidFill>
                <a:latin typeface="Open Sans"/>
                <a:cs typeface="Open Sans"/>
              </a:rPr>
              <a:t>Tanjung, </a:t>
            </a:r>
            <a:r>
              <a:rPr dirty="0" sz="1000">
                <a:solidFill>
                  <a:srgbClr val="212121"/>
                </a:solidFill>
                <a:latin typeface="Open Sans"/>
                <a:cs typeface="Open Sans"/>
              </a:rPr>
              <a:t>Kabupaten </a:t>
            </a:r>
            <a:r>
              <a:rPr dirty="0" sz="1000" spc="-5">
                <a:solidFill>
                  <a:srgbClr val="212121"/>
                </a:solidFill>
                <a:latin typeface="Open Sans"/>
                <a:cs typeface="Open Sans"/>
              </a:rPr>
              <a:t>Lombok Utara, </a:t>
            </a:r>
            <a:r>
              <a:rPr dirty="0" sz="1000">
                <a:solidFill>
                  <a:srgbClr val="212121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12121"/>
                </a:solidFill>
                <a:latin typeface="Open Sans"/>
                <a:cs typeface="Open Sans"/>
              </a:rPr>
              <a:t>Provinsi</a:t>
            </a:r>
            <a:r>
              <a:rPr dirty="0" sz="1000">
                <a:solidFill>
                  <a:srgbClr val="212121"/>
                </a:solidFill>
                <a:latin typeface="Open Sans"/>
                <a:cs typeface="Open Sans"/>
              </a:rPr>
              <a:t> Nusa</a:t>
            </a:r>
            <a:r>
              <a:rPr dirty="0" sz="1000" spc="5">
                <a:solidFill>
                  <a:srgbClr val="212121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12121"/>
                </a:solidFill>
                <a:latin typeface="Open Sans"/>
                <a:cs typeface="Open Sans"/>
              </a:rPr>
              <a:t>Tenggara</a:t>
            </a:r>
            <a:r>
              <a:rPr dirty="0" sz="1000">
                <a:solidFill>
                  <a:srgbClr val="212121"/>
                </a:solidFill>
                <a:latin typeface="Open Sans"/>
                <a:cs typeface="Open Sans"/>
              </a:rPr>
              <a:t> Barat</a:t>
            </a:r>
            <a:r>
              <a:rPr dirty="0" sz="1000" spc="5">
                <a:solidFill>
                  <a:srgbClr val="212121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telah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dibangun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satu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unit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 ukuran 12 m x 60 m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sesuai Gambar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48. Struktur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menggunakan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RUSPIN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dengan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dinding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batako.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Bangunan</a:t>
            </a:r>
            <a:r>
              <a:rPr dirty="0" sz="1000" spc="-5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merupakan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pembangunan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kembali</a:t>
            </a:r>
            <a:r>
              <a:rPr dirty="0" sz="1000" spc="-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Pasar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Tanjung</a:t>
            </a:r>
            <a:r>
              <a:rPr dirty="0" sz="10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terkena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gempa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 Lombok tahun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2018.</a:t>
            </a:r>
            <a:endParaRPr sz="1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5354" y="7653300"/>
            <a:ext cx="2736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20">
                <a:solidFill>
                  <a:srgbClr val="E95539"/>
                </a:solidFill>
                <a:latin typeface="Tahoma"/>
                <a:cs typeface="Tahoma"/>
              </a:rPr>
              <a:t>76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994" y="973734"/>
            <a:ext cx="2090559" cy="1567611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29445" y="971994"/>
            <a:ext cx="2090559" cy="1567611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1994" y="2612694"/>
            <a:ext cx="2090559" cy="1567611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29445" y="2617914"/>
            <a:ext cx="2090559" cy="1567611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971994" y="4372267"/>
            <a:ext cx="648335" cy="139700"/>
          </a:xfrm>
          <a:prstGeom prst="rect">
            <a:avLst/>
          </a:prstGeom>
          <a:solidFill>
            <a:srgbClr val="36966A"/>
          </a:solidFill>
        </p:spPr>
        <p:txBody>
          <a:bodyPr wrap="square" lIns="0" tIns="190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5"/>
              </a:spcBef>
            </a:pPr>
            <a:r>
              <a:rPr dirty="0" sz="800" spc="20" b="1">
                <a:solidFill>
                  <a:srgbClr val="FFFFFF"/>
                </a:solidFill>
                <a:latin typeface="Open Sans"/>
                <a:cs typeface="Open Sans"/>
              </a:rPr>
              <a:t>GAMBAR</a:t>
            </a:r>
            <a:r>
              <a:rPr dirty="0" sz="800" spc="-40" b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Open Sans"/>
                <a:cs typeface="Open Sans"/>
              </a:rPr>
              <a:t>48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679271" y="4361662"/>
            <a:ext cx="2945130" cy="38100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0"/>
              </a:spcBef>
            </a:pP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Bangunan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pasar dengan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struktur </a:t>
            </a:r>
            <a:r>
              <a:rPr dirty="0" sz="800" spc="-25" b="1">
                <a:solidFill>
                  <a:srgbClr val="36966A"/>
                </a:solidFill>
                <a:latin typeface="Arial"/>
                <a:cs typeface="Arial"/>
              </a:rPr>
              <a:t>RUSPIN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di Kecamatan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Tanjung,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Kabupaten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Lombok </a:t>
            </a:r>
            <a:r>
              <a:rPr dirty="0" sz="800" spc="15" b="1">
                <a:solidFill>
                  <a:srgbClr val="36966A"/>
                </a:solidFill>
                <a:latin typeface="Arial"/>
                <a:cs typeface="Arial"/>
              </a:rPr>
              <a:t>Utara, </a:t>
            </a:r>
            <a:r>
              <a:rPr dirty="0" sz="800" spc="-15" b="1">
                <a:solidFill>
                  <a:srgbClr val="36966A"/>
                </a:solidFill>
                <a:latin typeface="Arial"/>
                <a:cs typeface="Arial"/>
              </a:rPr>
              <a:t>Provinsi </a:t>
            </a:r>
            <a:r>
              <a:rPr dirty="0" sz="800" b="1">
                <a:solidFill>
                  <a:srgbClr val="36966A"/>
                </a:solidFill>
                <a:latin typeface="Arial"/>
                <a:cs typeface="Arial"/>
              </a:rPr>
              <a:t>Nusa </a:t>
            </a:r>
            <a:r>
              <a:rPr dirty="0" sz="800" spc="-5" b="1">
                <a:solidFill>
                  <a:srgbClr val="36966A"/>
                </a:solidFill>
                <a:latin typeface="Arial"/>
                <a:cs typeface="Arial"/>
              </a:rPr>
              <a:t>Tenggara </a:t>
            </a:r>
            <a:r>
              <a:rPr dirty="0" sz="800" spc="-210" b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800" spc="5" b="1">
                <a:solidFill>
                  <a:srgbClr val="36966A"/>
                </a:solidFill>
                <a:latin typeface="Arial"/>
                <a:cs typeface="Arial"/>
              </a:rPr>
              <a:t>Barat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404091" y="6752276"/>
            <a:ext cx="3224530" cy="19050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dirty="0" sz="1100" spc="-35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100" spc="17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35" i="1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100" spc="17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25" i="1">
                <a:solidFill>
                  <a:srgbClr val="231F20"/>
                </a:solidFill>
                <a:latin typeface="Open Sans"/>
                <a:cs typeface="Open Sans"/>
              </a:rPr>
              <a:t>bagi</a:t>
            </a:r>
            <a:r>
              <a:rPr dirty="0" sz="1100" spc="17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25" i="1">
                <a:solidFill>
                  <a:srgbClr val="231F20"/>
                </a:solidFill>
                <a:latin typeface="Open Sans"/>
                <a:cs typeface="Open Sans"/>
              </a:rPr>
              <a:t>Masyarakat</a:t>
            </a:r>
            <a:r>
              <a:rPr dirty="0" sz="1100" spc="17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45" i="1">
                <a:solidFill>
                  <a:srgbClr val="231F20"/>
                </a:solidFill>
                <a:latin typeface="Open Sans"/>
                <a:cs typeface="Open Sans"/>
              </a:rPr>
              <a:t>Berpenghasil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404091" y="6961826"/>
            <a:ext cx="1057910" cy="19050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  <a:tabLst>
                <a:tab pos="662305" algn="l"/>
              </a:tabLst>
            </a:pPr>
            <a:r>
              <a:rPr dirty="0" sz="1100" spc="-40" i="1">
                <a:solidFill>
                  <a:srgbClr val="231F20"/>
                </a:solidFill>
                <a:latin typeface="Open Sans"/>
                <a:cs typeface="Open Sans"/>
              </a:rPr>
              <a:t>Rendah</a:t>
            </a:r>
            <a:r>
              <a:rPr dirty="0" sz="1100" spc="-40" i="1">
                <a:solidFill>
                  <a:srgbClr val="231F20"/>
                </a:solidFill>
                <a:latin typeface="Open Sans"/>
                <a:cs typeface="Open Sans"/>
              </a:rPr>
              <a:t>	</a:t>
            </a:r>
            <a:r>
              <a:rPr dirty="0" sz="1100" spc="-45" i="1">
                <a:solidFill>
                  <a:srgbClr val="231F20"/>
                </a:solidFill>
                <a:latin typeface="Open Sans"/>
                <a:cs typeface="Open Sans"/>
              </a:rPr>
              <a:t>(MBR).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655278" y="6961826"/>
            <a:ext cx="1969770" cy="19050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  <a:tabLst>
                <a:tab pos="856615" algn="l"/>
                <a:tab pos="1506855" algn="l"/>
              </a:tabLst>
            </a:pP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Direktorat	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Jendra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l	Anggar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404091" y="7171376"/>
            <a:ext cx="1569720" cy="19050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Kementerian Keuangan.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871345">
              <a:lnSpc>
                <a:spcPct val="100000"/>
              </a:lnSpc>
              <a:spcBef>
                <a:spcPts val="100"/>
              </a:spcBef>
            </a:pPr>
            <a:r>
              <a:rPr dirty="0" spc="-370"/>
              <a:t>D</a:t>
            </a:r>
            <a:r>
              <a:rPr dirty="0" spc="-229"/>
              <a:t>AF</a:t>
            </a:r>
            <a:r>
              <a:rPr dirty="0" spc="-280"/>
              <a:t>T</a:t>
            </a:r>
            <a:r>
              <a:rPr dirty="0" spc="-250"/>
              <a:t>AR</a:t>
            </a:r>
            <a:r>
              <a:rPr dirty="0" spc="-20"/>
              <a:t> </a:t>
            </a:r>
            <a:r>
              <a:rPr dirty="0" spc="-265"/>
              <a:t>PUS</a:t>
            </a:r>
            <a:r>
              <a:rPr dirty="0" spc="-300"/>
              <a:t>T</a:t>
            </a:r>
            <a:r>
              <a:rPr dirty="0" spc="-235"/>
              <a:t>AKA</a:t>
            </a:r>
          </a:p>
        </p:txBody>
      </p:sp>
      <p:grpSp>
        <p:nvGrpSpPr>
          <p:cNvPr id="7" name="object 7" descr=""/>
          <p:cNvGrpSpPr/>
          <p:nvPr/>
        </p:nvGrpSpPr>
        <p:grpSpPr>
          <a:xfrm>
            <a:off x="0" y="6842671"/>
            <a:ext cx="4643120" cy="1797685"/>
            <a:chOff x="0" y="6842671"/>
            <a:chExt cx="4643120" cy="1797685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842671"/>
              <a:ext cx="4642802" cy="179732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9865" y="6842671"/>
              <a:ext cx="3232937" cy="9229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9865" y="7004825"/>
              <a:ext cx="1036205" cy="12824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61564" y="7004825"/>
              <a:ext cx="2181237" cy="13970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7713" y="7217994"/>
              <a:ext cx="1544332" cy="136067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959299" y="1586580"/>
            <a:ext cx="3843020" cy="5774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444500" marR="5080" indent="-432434">
              <a:lnSpc>
                <a:spcPct val="125000"/>
              </a:lnSpc>
              <a:spcBef>
                <a:spcPts val="100"/>
              </a:spcBef>
            </a:pP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Badan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Pusat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Statistik.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2016.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“Statistik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dan 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Permukiman</a:t>
            </a:r>
            <a:r>
              <a:rPr dirty="0" sz="11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2016.”</a:t>
            </a:r>
            <a:r>
              <a:rPr dirty="0" sz="11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Survei</a:t>
            </a:r>
            <a:r>
              <a:rPr dirty="0" sz="11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Sosial</a:t>
            </a:r>
            <a:r>
              <a:rPr dirty="0" sz="1100" spc="-2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Ekonomi</a:t>
            </a:r>
            <a:r>
              <a:rPr dirty="0" sz="11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Nasional- </a:t>
            </a:r>
            <a:r>
              <a:rPr dirty="0" sz="1100" spc="-2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Modul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Kesehatan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Perumahan.</a:t>
            </a:r>
            <a:endParaRPr sz="1100">
              <a:latin typeface="Open Sans"/>
              <a:cs typeface="Open Sans"/>
            </a:endParaRPr>
          </a:p>
          <a:p>
            <a:pPr algn="just" marL="444500" marR="5080" indent="-432434">
              <a:lnSpc>
                <a:spcPct val="125000"/>
              </a:lnSpc>
              <a:spcBef>
                <a:spcPts val="1135"/>
              </a:spcBef>
            </a:pP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BPLW II. 2016.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“Pengembangan Teknologi Rumah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Sistem 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Panel</a:t>
            </a:r>
            <a:r>
              <a:rPr dirty="0" sz="1100" spc="2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Instan</a:t>
            </a:r>
            <a:r>
              <a:rPr dirty="0" sz="1100" spc="2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(RUSPIN)</a:t>
            </a:r>
            <a:r>
              <a:rPr dirty="0" sz="1100" spc="2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Dua</a:t>
            </a:r>
            <a:r>
              <a:rPr dirty="0" sz="1100" spc="2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Lantai</a:t>
            </a:r>
            <a:r>
              <a:rPr dirty="0" sz="1100" spc="2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100" spc="2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Provinsi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Bali.”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Laporan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Akhir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Kegiatan.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Denpasar: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Balai 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Pengembangan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Litbang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Wilayah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II 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Denpasar.</a:t>
            </a:r>
            <a:endParaRPr sz="1100">
              <a:latin typeface="Open Sans"/>
              <a:cs typeface="Open Sans"/>
            </a:endParaRPr>
          </a:p>
          <a:p>
            <a:pPr algn="just" marL="444500" marR="5080" indent="-432434">
              <a:lnSpc>
                <a:spcPct val="125000"/>
              </a:lnSpc>
              <a:spcBef>
                <a:spcPts val="1130"/>
              </a:spcBef>
            </a:pP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BPTPT.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2013.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“Inovasi</a:t>
            </a:r>
            <a:r>
              <a:rPr dirty="0" sz="1100" spc="2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Komponen</a:t>
            </a:r>
            <a:r>
              <a:rPr dirty="0" sz="1100" spc="29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100" spc="28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Sederhana 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Sehat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Sistem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Bongkar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Pasang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untuk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Peningkatan </a:t>
            </a:r>
            <a:r>
              <a:rPr dirty="0" sz="1100" spc="-2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Efektivitas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Efisiensi.”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Laporan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Akhir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Kegiatan. </a:t>
            </a:r>
            <a:r>
              <a:rPr dirty="0" sz="1100" spc="-2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Denpasar: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Balai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Pengembangan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Teknologi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Perumahan Tradisional</a:t>
            </a:r>
            <a:r>
              <a:rPr dirty="0" sz="11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Denpasar.</a:t>
            </a:r>
            <a:endParaRPr sz="1100">
              <a:latin typeface="Open Sans"/>
              <a:cs typeface="Open Sans"/>
            </a:endParaRPr>
          </a:p>
          <a:p>
            <a:pPr algn="just" marL="444500" marR="5080" indent="-432434">
              <a:lnSpc>
                <a:spcPct val="125000"/>
              </a:lnSpc>
              <a:spcBef>
                <a:spcPts val="1135"/>
              </a:spcBef>
            </a:pP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BPTPT.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2015.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“Pengembangan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Teknologi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Sistem 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Panel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Instan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(RUSPIN).”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Laporan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Akhir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Kegiatan. 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Denpasar: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Balai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Pengembangan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Teknologi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Perumahan Tradisional</a:t>
            </a:r>
            <a:r>
              <a:rPr dirty="0" sz="1100" spc="-1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Denpasar.</a:t>
            </a:r>
            <a:endParaRPr sz="1100">
              <a:latin typeface="Open Sans"/>
              <a:cs typeface="Open Sans"/>
            </a:endParaRPr>
          </a:p>
          <a:p>
            <a:pPr algn="just" marL="444500" marR="5715" indent="-432434">
              <a:lnSpc>
                <a:spcPct val="125000"/>
              </a:lnSpc>
              <a:spcBef>
                <a:spcPts val="1135"/>
              </a:spcBef>
            </a:pP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Jaya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,</a:t>
            </a:r>
            <a:r>
              <a:rPr dirty="0" sz="11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Sulaeman.</a:t>
            </a:r>
            <a:r>
              <a:rPr dirty="0" sz="11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2014.</a:t>
            </a:r>
            <a:r>
              <a:rPr dirty="0" sz="11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“KT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T</a:t>
            </a:r>
            <a:r>
              <a:rPr dirty="0" sz="11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BUMI</a:t>
            </a:r>
            <a:r>
              <a:rPr dirty="0" sz="11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dari</a:t>
            </a:r>
            <a:r>
              <a:rPr dirty="0" sz="11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Masa</a:t>
            </a:r>
            <a:r>
              <a:rPr dirty="0" sz="11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ke</a:t>
            </a:r>
            <a:r>
              <a:rPr dirty="0" sz="1100" spc="-6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Masa”.</a:t>
            </a:r>
            <a:r>
              <a:rPr dirty="0" sz="1100" spc="-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35" i="1">
                <a:solidFill>
                  <a:srgbClr val="231F20"/>
                </a:solidFill>
                <a:latin typeface="Open Sans"/>
                <a:cs typeface="Open Sans"/>
              </a:rPr>
              <a:t>http://  </a:t>
            </a:r>
            <a:r>
              <a:rPr dirty="0" sz="1100" spc="-30" i="1">
                <a:solidFill>
                  <a:srgbClr val="231F20"/>
                </a:solidFill>
                <a:latin typeface="Open Sans"/>
                <a:cs typeface="Open Sans"/>
              </a:rPr>
              <a:t>sulaimandjaya.blogspot.co.id/</a:t>
            </a:r>
            <a:r>
              <a:rPr dirty="0" sz="1100" spc="-30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r>
              <a:rPr dirty="0" sz="1100" spc="-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Diakses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pada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Jumat,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tanggal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16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Juli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2019.</a:t>
            </a:r>
            <a:endParaRPr sz="11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Open Sans"/>
              <a:cs typeface="Open Sans"/>
            </a:endParaRPr>
          </a:p>
          <a:p>
            <a:pPr algn="just" marL="12700">
              <a:lnSpc>
                <a:spcPct val="100000"/>
              </a:lnSpc>
            </a:pP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Kementerian</a:t>
            </a:r>
            <a:r>
              <a:rPr dirty="0" sz="11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Keuangan.</a:t>
            </a:r>
            <a:r>
              <a:rPr dirty="0" sz="11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2015.</a:t>
            </a:r>
            <a:r>
              <a:rPr dirty="0" sz="1100" spc="-4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35" i="1">
                <a:solidFill>
                  <a:srgbClr val="231F20"/>
                </a:solidFill>
                <a:latin typeface="Open Sans"/>
                <a:cs typeface="Open Sans"/>
              </a:rPr>
              <a:t>Peran</a:t>
            </a:r>
            <a:r>
              <a:rPr dirty="0" sz="11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65" i="1">
                <a:solidFill>
                  <a:srgbClr val="231F20"/>
                </a:solidFill>
                <a:latin typeface="Open Sans"/>
                <a:cs typeface="Open Sans"/>
              </a:rPr>
              <a:t>APB</a:t>
            </a:r>
            <a:r>
              <a:rPr dirty="0" sz="1100" spc="-70" i="1">
                <a:solidFill>
                  <a:srgbClr val="231F20"/>
                </a:solidFill>
                <a:latin typeface="Open Sans"/>
                <a:cs typeface="Open Sans"/>
              </a:rPr>
              <a:t>N</a:t>
            </a:r>
            <a:r>
              <a:rPr dirty="0" sz="11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20" i="1">
                <a:solidFill>
                  <a:srgbClr val="231F20"/>
                </a:solidFill>
                <a:latin typeface="Open Sans"/>
                <a:cs typeface="Open Sans"/>
              </a:rPr>
              <a:t>dala</a:t>
            </a:r>
            <a:r>
              <a:rPr dirty="0" sz="1100" spc="-30" i="1">
                <a:solidFill>
                  <a:srgbClr val="231F20"/>
                </a:solidFill>
                <a:latin typeface="Open Sans"/>
                <a:cs typeface="Open Sans"/>
              </a:rPr>
              <a:t>m</a:t>
            </a:r>
            <a:r>
              <a:rPr dirty="0" sz="11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35" i="1">
                <a:solidFill>
                  <a:srgbClr val="231F20"/>
                </a:solidFill>
                <a:latin typeface="Open Sans"/>
                <a:cs typeface="Open Sans"/>
              </a:rPr>
              <a:t>Mengatasi</a:t>
            </a:r>
            <a:endParaRPr sz="1100">
              <a:latin typeface="Open Sans"/>
              <a:cs typeface="Open Sans"/>
            </a:endParaRPr>
          </a:p>
          <a:p>
            <a:pPr algn="just" marL="444500" marR="5715" indent="3223895">
              <a:lnSpc>
                <a:spcPct val="125000"/>
              </a:lnSpc>
            </a:pPr>
            <a:r>
              <a:rPr dirty="0" sz="1100" spc="-20" i="1">
                <a:solidFill>
                  <a:srgbClr val="231F20"/>
                </a:solidFill>
                <a:latin typeface="Open Sans"/>
                <a:cs typeface="Open Sans"/>
              </a:rPr>
              <a:t>an  </a:t>
            </a:r>
            <a:r>
              <a:rPr dirty="0" sz="1100" spc="-45" i="1">
                <a:solidFill>
                  <a:srgbClr val="231F20"/>
                </a:solidFill>
                <a:latin typeface="Open Sans"/>
                <a:cs typeface="Open Sans"/>
              </a:rPr>
              <a:t>Rendah</a:t>
            </a:r>
            <a:r>
              <a:rPr dirty="0" sz="1100" spc="-40" i="1">
                <a:solidFill>
                  <a:srgbClr val="231F20"/>
                </a:solidFill>
                <a:latin typeface="Open Sans"/>
                <a:cs typeface="Open Sans"/>
              </a:rPr>
              <a:t> (MBR).</a:t>
            </a:r>
            <a:r>
              <a:rPr dirty="0" sz="1100" spc="-3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Direktorat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Jendral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Anggaran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Kementerian Keuangan.</a:t>
            </a:r>
            <a:endParaRPr sz="11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7259" y="7653300"/>
            <a:ext cx="2698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35">
                <a:solidFill>
                  <a:srgbClr val="E95539"/>
                </a:solidFill>
                <a:latin typeface="Tahoma"/>
                <a:cs typeface="Tahoma"/>
              </a:rPr>
              <a:t>78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59299" y="884580"/>
            <a:ext cx="3856990" cy="4229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444500" marR="8890" indent="-432434">
              <a:lnSpc>
                <a:spcPct val="125000"/>
              </a:lnSpc>
              <a:spcBef>
                <a:spcPts val="100"/>
              </a:spcBef>
            </a:pP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Pakpahan,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Deddy H. 2015.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“‘The Three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Musketeers’, Solusi 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Atasi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Perumahan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di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Indonesia.”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35" i="1">
                <a:solidFill>
                  <a:srgbClr val="231F20"/>
                </a:solidFill>
                <a:latin typeface="Open Sans"/>
                <a:cs typeface="Open Sans"/>
              </a:rPr>
              <a:t>http:// </a:t>
            </a:r>
            <a:r>
              <a:rPr dirty="0" sz="11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45" i="1">
                <a:solidFill>
                  <a:srgbClr val="231F20"/>
                </a:solidFill>
                <a:latin typeface="Open Sans"/>
                <a:cs typeface="Open Sans"/>
              </a:rPr>
              <a:t>jktproperty.com/three-musketeers--solusi-atasi-  </a:t>
            </a:r>
            <a:r>
              <a:rPr dirty="0" sz="1100" spc="-35" i="1">
                <a:solidFill>
                  <a:srgbClr val="231F20"/>
                </a:solidFill>
                <a:latin typeface="Open Sans"/>
                <a:cs typeface="Open Sans"/>
              </a:rPr>
              <a:t>backlog--perumahan-di-indonesia.</a:t>
            </a:r>
            <a:r>
              <a:rPr dirty="0" sz="11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Diunduh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pada 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tanggal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10 Maret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2019.</a:t>
            </a:r>
            <a:endParaRPr sz="1100">
              <a:latin typeface="Open Sans"/>
              <a:cs typeface="Open Sans"/>
            </a:endParaRPr>
          </a:p>
          <a:p>
            <a:pPr algn="just" marL="444500" marR="17780" indent="-432434">
              <a:lnSpc>
                <a:spcPct val="125000"/>
              </a:lnSpc>
              <a:spcBef>
                <a:spcPts val="1135"/>
              </a:spcBef>
            </a:pP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Pusat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Data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Informasi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Kesejahteraan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Sosial.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2012. 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0" i="1">
                <a:solidFill>
                  <a:srgbClr val="231F20"/>
                </a:solidFill>
                <a:latin typeface="Open Sans"/>
                <a:cs typeface="Open Sans"/>
              </a:rPr>
              <a:t>Kementerian</a:t>
            </a:r>
            <a:r>
              <a:rPr dirty="0" sz="1100" spc="-4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25" i="1">
                <a:solidFill>
                  <a:srgbClr val="231F20"/>
                </a:solidFill>
                <a:latin typeface="Open Sans"/>
                <a:cs typeface="Open Sans"/>
              </a:rPr>
              <a:t>Sosial</a:t>
            </a:r>
            <a:r>
              <a:rPr dirty="0" sz="1100" spc="-2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25" i="1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100" spc="-2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40" i="1">
                <a:solidFill>
                  <a:srgbClr val="231F20"/>
                </a:solidFill>
                <a:latin typeface="Open Sans"/>
                <a:cs typeface="Open Sans"/>
              </a:rPr>
              <a:t>Angka,</a:t>
            </a:r>
            <a:r>
              <a:rPr dirty="0" sz="1100" spc="-3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40" i="1">
                <a:solidFill>
                  <a:srgbClr val="231F20"/>
                </a:solidFill>
                <a:latin typeface="Open Sans"/>
                <a:cs typeface="Open Sans"/>
              </a:rPr>
              <a:t>Pembangunan </a:t>
            </a:r>
            <a:r>
              <a:rPr dirty="0" sz="1100" spc="-3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40" i="1">
                <a:solidFill>
                  <a:srgbClr val="231F20"/>
                </a:solidFill>
                <a:latin typeface="Open Sans"/>
                <a:cs typeface="Open Sans"/>
              </a:rPr>
              <a:t>Kesejahteraan </a:t>
            </a:r>
            <a:r>
              <a:rPr dirty="0" sz="1100" spc="-25" i="1">
                <a:solidFill>
                  <a:srgbClr val="231F20"/>
                </a:solidFill>
                <a:latin typeface="Open Sans"/>
                <a:cs typeface="Open Sans"/>
              </a:rPr>
              <a:t>Sosial, </a:t>
            </a:r>
            <a:r>
              <a:rPr dirty="0" sz="1100" spc="-30" i="1">
                <a:solidFill>
                  <a:srgbClr val="231F20"/>
                </a:solidFill>
                <a:latin typeface="Open Sans"/>
                <a:cs typeface="Open Sans"/>
              </a:rPr>
              <a:t>Badan </a:t>
            </a:r>
            <a:r>
              <a:rPr dirty="0" sz="1100" spc="-35" i="1">
                <a:solidFill>
                  <a:srgbClr val="231F20"/>
                </a:solidFill>
                <a:latin typeface="Open Sans"/>
                <a:cs typeface="Open Sans"/>
              </a:rPr>
              <a:t>Pendidikan </a:t>
            </a:r>
            <a:r>
              <a:rPr dirty="0" sz="1100" spc="-30" i="1">
                <a:solidFill>
                  <a:srgbClr val="231F20"/>
                </a:solidFill>
                <a:latin typeface="Open Sans"/>
                <a:cs typeface="Open Sans"/>
              </a:rPr>
              <a:t>dan Penelitian </a:t>
            </a:r>
            <a:r>
              <a:rPr dirty="0" sz="11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40" i="1">
                <a:solidFill>
                  <a:srgbClr val="231F20"/>
                </a:solidFill>
                <a:latin typeface="Open Sans"/>
                <a:cs typeface="Open Sans"/>
              </a:rPr>
              <a:t>Kesejahteraan</a:t>
            </a:r>
            <a:r>
              <a:rPr dirty="0" sz="1100" spc="-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25" i="1">
                <a:solidFill>
                  <a:srgbClr val="231F20"/>
                </a:solidFill>
                <a:latin typeface="Open Sans"/>
                <a:cs typeface="Open Sans"/>
              </a:rPr>
              <a:t>Sosial.</a:t>
            </a:r>
            <a:r>
              <a:rPr dirty="0" sz="110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Kementerian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Sosial.</a:t>
            </a:r>
            <a:endParaRPr sz="1100">
              <a:latin typeface="Open Sans"/>
              <a:cs typeface="Open Sans"/>
            </a:endParaRPr>
          </a:p>
          <a:p>
            <a:pPr algn="just" marL="444500" marR="19050" indent="-432434">
              <a:lnSpc>
                <a:spcPct val="125000"/>
              </a:lnSpc>
              <a:spcBef>
                <a:spcPts val="1130"/>
              </a:spcBef>
            </a:pP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Puslitbang Perumahan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dan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Permukiman.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2017. </a:t>
            </a:r>
            <a:r>
              <a:rPr dirty="0" sz="1100" spc="-30" i="1">
                <a:solidFill>
                  <a:srgbClr val="231F20"/>
                </a:solidFill>
                <a:latin typeface="Open Sans"/>
                <a:cs typeface="Open Sans"/>
              </a:rPr>
              <a:t>Panduan </a:t>
            </a:r>
            <a:r>
              <a:rPr dirty="0" sz="11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40" i="1">
                <a:solidFill>
                  <a:srgbClr val="231F20"/>
                </a:solidFill>
                <a:latin typeface="Open Sans"/>
                <a:cs typeface="Open Sans"/>
              </a:rPr>
              <a:t>Pembangunan</a:t>
            </a:r>
            <a:r>
              <a:rPr dirty="0" sz="1100" spc="-35" i="1">
                <a:solidFill>
                  <a:srgbClr val="231F20"/>
                </a:solidFill>
                <a:latin typeface="Open Sans"/>
                <a:cs typeface="Open Sans"/>
              </a:rPr>
              <a:t> Perumahan</a:t>
            </a:r>
            <a:r>
              <a:rPr dirty="0" sz="1100" spc="-30" i="1">
                <a:solidFill>
                  <a:srgbClr val="231F20"/>
                </a:solidFill>
                <a:latin typeface="Open Sans"/>
                <a:cs typeface="Open Sans"/>
              </a:rPr>
              <a:t> dan</a:t>
            </a:r>
            <a:r>
              <a:rPr dirty="0" sz="1100" spc="-2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40" i="1">
                <a:solidFill>
                  <a:srgbClr val="231F20"/>
                </a:solidFill>
                <a:latin typeface="Open Sans"/>
                <a:cs typeface="Open Sans"/>
              </a:rPr>
              <a:t>Permukiman</a:t>
            </a:r>
            <a:r>
              <a:rPr dirty="0" sz="1100" spc="-35" i="1">
                <a:solidFill>
                  <a:srgbClr val="231F20"/>
                </a:solidFill>
                <a:latin typeface="Open Sans"/>
                <a:cs typeface="Open Sans"/>
              </a:rPr>
              <a:t> Per- </a:t>
            </a:r>
            <a:r>
              <a:rPr dirty="0" sz="11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35" i="1">
                <a:solidFill>
                  <a:srgbClr val="231F20"/>
                </a:solidFill>
                <a:latin typeface="Open Sans"/>
                <a:cs typeface="Open Sans"/>
              </a:rPr>
              <a:t>desaan,</a:t>
            </a:r>
            <a:r>
              <a:rPr dirty="0" sz="1100" spc="-3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25" i="1">
                <a:solidFill>
                  <a:srgbClr val="231F20"/>
                </a:solidFill>
                <a:latin typeface="Open Sans"/>
                <a:cs typeface="Open Sans"/>
              </a:rPr>
              <a:t>Dasar-Dasar</a:t>
            </a:r>
            <a:r>
              <a:rPr dirty="0" sz="1100" spc="-2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40" i="1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100" spc="-35" i="1">
                <a:solidFill>
                  <a:srgbClr val="231F20"/>
                </a:solidFill>
                <a:latin typeface="Open Sans"/>
                <a:cs typeface="Open Sans"/>
              </a:rPr>
              <a:t> Sehat</a:t>
            </a:r>
            <a:r>
              <a:rPr dirty="0" sz="1100" spc="-35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r>
              <a:rPr dirty="0" sz="11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Kementerian 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Pekerjaan Umum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dan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 Perumahan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Rakyat.</a:t>
            </a:r>
            <a:endParaRPr sz="1100">
              <a:latin typeface="Open Sans"/>
              <a:cs typeface="Open Sans"/>
            </a:endParaRPr>
          </a:p>
          <a:p>
            <a:pPr algn="just" marL="444500" marR="5080" indent="-432434">
              <a:lnSpc>
                <a:spcPct val="125000"/>
              </a:lnSpc>
              <a:spcBef>
                <a:spcPts val="1135"/>
              </a:spcBef>
            </a:pP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Supriyatna,</a:t>
            </a:r>
            <a:r>
              <a:rPr dirty="0" sz="1100" spc="-1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Yaya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r>
              <a:rPr dirty="0" sz="1100" spc="-1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2007.</a:t>
            </a:r>
            <a:r>
              <a:rPr dirty="0" sz="1100" spc="-1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"Pemanfaatan</a:t>
            </a:r>
            <a:r>
              <a:rPr dirty="0" sz="1100" spc="-1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Teknolog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i</a:t>
            </a:r>
            <a:r>
              <a:rPr dirty="0" sz="1100" spc="-1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dalam</a:t>
            </a:r>
            <a:r>
              <a:rPr dirty="0" sz="1100" spc="-1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Pen- 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yelenggaraan Konstruksi Masa Depan di Indonesia." </a:t>
            </a:r>
            <a:r>
              <a:rPr dirty="0" sz="1100" spc="-27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85" i="1">
                <a:solidFill>
                  <a:srgbClr val="231F20"/>
                </a:solidFill>
                <a:latin typeface="Open Sans"/>
                <a:cs typeface="Open Sans"/>
                <a:hlinkClick r:id="rId2"/>
              </a:rPr>
              <a:t>http://ya2supriyatna.blogspot.com/2007/01/ </a:t>
            </a:r>
            <a:r>
              <a:rPr dirty="0" sz="1100" spc="90" i="1">
                <a:solidFill>
                  <a:srgbClr val="231F20"/>
                </a:solidFill>
                <a:latin typeface="Open Sans"/>
                <a:cs typeface="Open Sans"/>
                <a:hlinkClick r:id="rId2"/>
              </a:rPr>
              <a:t> </a:t>
            </a:r>
            <a:r>
              <a:rPr dirty="0" sz="1100" spc="-35" i="1">
                <a:solidFill>
                  <a:srgbClr val="231F20"/>
                </a:solidFill>
                <a:latin typeface="Open Sans"/>
                <a:cs typeface="Open Sans"/>
              </a:rPr>
              <a:t>pemanfaatan-teknologi-dalam.html</a:t>
            </a:r>
            <a:r>
              <a:rPr dirty="0" sz="1100" spc="-35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r>
              <a:rPr dirty="0" sz="11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Diunduh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pada </a:t>
            </a:r>
            <a:r>
              <a:rPr dirty="0" sz="11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tanggal 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11 </a:t>
            </a:r>
            <a:r>
              <a:rPr dirty="0" sz="1100" spc="-5">
                <a:solidFill>
                  <a:srgbClr val="231F20"/>
                </a:solidFill>
                <a:latin typeface="Open Sans"/>
                <a:cs typeface="Open Sans"/>
              </a:rPr>
              <a:t>Juli</a:t>
            </a:r>
            <a:r>
              <a:rPr dirty="0" sz="1100">
                <a:solidFill>
                  <a:srgbClr val="231F20"/>
                </a:solidFill>
                <a:latin typeface="Open Sans"/>
                <a:cs typeface="Open Sans"/>
              </a:rPr>
              <a:t> 2019.</a:t>
            </a:r>
            <a:endParaRPr sz="11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10265" y="3927056"/>
            <a:ext cx="788035" cy="1123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50" spc="-45" b="1">
                <a:solidFill>
                  <a:srgbClr val="231F20"/>
                </a:solidFill>
                <a:latin typeface="Arial"/>
                <a:cs typeface="Arial"/>
              </a:rPr>
              <a:t>KRITERIA</a:t>
            </a:r>
            <a:r>
              <a:rPr dirty="0" sz="5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 b="1">
                <a:solidFill>
                  <a:srgbClr val="231F20"/>
                </a:solidFill>
                <a:latin typeface="Arial"/>
                <a:cs typeface="Arial"/>
              </a:rPr>
              <a:t>ADMINISTRASI</a:t>
            </a:r>
            <a:endParaRPr sz="55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806881" y="2519057"/>
          <a:ext cx="3924300" cy="1315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520"/>
                <a:gridCol w="829310"/>
                <a:gridCol w="1177290"/>
                <a:gridCol w="209550"/>
                <a:gridCol w="205739"/>
                <a:gridCol w="433069"/>
                <a:gridCol w="433069"/>
                <a:gridCol w="410210"/>
              </a:tblGrid>
              <a:tr h="93980">
                <a:tc rowSpan="2"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4572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952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5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Indikato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Assessment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4572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1285">
                        <a:lnSpc>
                          <a:spcPts val="645"/>
                        </a:lnSpc>
                      </a:pPr>
                      <a:r>
                        <a:rPr dirty="0" sz="550" spc="-4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Acuan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 marL="3175">
                        <a:lnSpc>
                          <a:spcPts val="645"/>
                        </a:lnSpc>
                      </a:pPr>
                      <a:r>
                        <a:rPr dirty="0" sz="5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Checklist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Keterangan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4572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572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572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 spc="-4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Form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 spc="-5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SOP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Ada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Tidak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Ada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572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635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Legalitas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Nama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Workshops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635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Penanggung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Jawab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635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Lokasi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Kepastian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Lokasi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Workshops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635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Struktur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Organisasi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Penanggung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jawa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admin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Penanggung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Jawab</a:t>
                      </a: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Produksi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Penanggung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Jawab</a:t>
                      </a: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Mutu/QC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5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Prosedur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Kontrak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Sub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Kontrak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Pelaporan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Laporan</a:t>
                      </a: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Produksi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Harian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Laporan</a:t>
                      </a: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Stok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Mingguan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Serah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Terima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Evaluasi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Prosedur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Serah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Terima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Evaluasi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Kepuasan</a:t>
                      </a: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Pelanggan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 descr=""/>
          <p:cNvSpPr txBox="1"/>
          <p:nvPr/>
        </p:nvSpPr>
        <p:spPr>
          <a:xfrm>
            <a:off x="810208" y="1622217"/>
            <a:ext cx="2835910" cy="9042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100455">
              <a:lnSpc>
                <a:spcPct val="100000"/>
              </a:lnSpc>
              <a:spcBef>
                <a:spcPts val="114"/>
              </a:spcBef>
            </a:pPr>
            <a:r>
              <a:rPr dirty="0" sz="650" spc="-55" b="1">
                <a:solidFill>
                  <a:srgbClr val="231F20"/>
                </a:solidFill>
                <a:latin typeface="Arial"/>
                <a:cs typeface="Arial"/>
              </a:rPr>
              <a:t>DAFTAR</a:t>
            </a:r>
            <a:r>
              <a:rPr dirty="0" sz="6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45" b="1">
                <a:solidFill>
                  <a:srgbClr val="231F20"/>
                </a:solidFill>
                <a:latin typeface="Arial"/>
                <a:cs typeface="Arial"/>
              </a:rPr>
              <a:t>SIMA</a:t>
            </a:r>
            <a:r>
              <a:rPr dirty="0" sz="650" spc="-45" b="1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dirty="0" sz="6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45" b="1">
                <a:solidFill>
                  <a:srgbClr val="231F20"/>
                </a:solidFill>
                <a:latin typeface="Arial"/>
                <a:cs typeface="Arial"/>
              </a:rPr>
              <a:t>DOKUMEN</a:t>
            </a:r>
            <a:r>
              <a:rPr dirty="0" sz="6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65" b="1">
                <a:solidFill>
                  <a:srgbClr val="231F20"/>
                </a:solidFill>
                <a:latin typeface="Arial"/>
                <a:cs typeface="Arial"/>
              </a:rPr>
              <a:t>WORKSHOP</a:t>
            </a:r>
            <a:r>
              <a:rPr dirty="0" sz="6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60" b="1">
                <a:solidFill>
                  <a:srgbClr val="231F20"/>
                </a:solidFill>
                <a:latin typeface="Arial"/>
                <a:cs typeface="Arial"/>
              </a:rPr>
              <a:t>RUSPIN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00">
              <a:latin typeface="Arial"/>
              <a:cs typeface="Arial"/>
            </a:endParaRPr>
          </a:p>
          <a:p>
            <a:pPr algn="just" marL="12700" marR="2263775">
              <a:lnSpc>
                <a:spcPct val="112799"/>
              </a:lnSpc>
              <a:tabLst>
                <a:tab pos="547370" algn="l"/>
              </a:tabLst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Nama </a:t>
            </a:r>
            <a:r>
              <a:rPr dirty="0" sz="550" spc="-5">
                <a:solidFill>
                  <a:srgbClr val="231F20"/>
                </a:solidFill>
                <a:latin typeface="Arial"/>
                <a:cs typeface="Arial"/>
              </a:rPr>
              <a:t>Aplikator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 </a:t>
            </a:r>
            <a:r>
              <a:rPr dirty="0" sz="550" spc="-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Lokasi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Workshop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  </a:t>
            </a:r>
            <a:r>
              <a:rPr dirty="0" sz="550" spc="-15">
                <a:solidFill>
                  <a:srgbClr val="231F20"/>
                </a:solidFill>
                <a:latin typeface="Arial"/>
                <a:cs typeface="Arial"/>
              </a:rPr>
              <a:t>Tanggal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Periksa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 </a:t>
            </a:r>
            <a:r>
              <a:rPr dirty="0" sz="550" spc="-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5">
                <a:solidFill>
                  <a:srgbClr val="231F20"/>
                </a:solidFill>
                <a:latin typeface="Arial"/>
                <a:cs typeface="Arial"/>
              </a:rPr>
              <a:t>Tim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QC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550" spc="-45" b="1">
                <a:solidFill>
                  <a:srgbClr val="231F20"/>
                </a:solidFill>
                <a:latin typeface="Arial"/>
                <a:cs typeface="Arial"/>
              </a:rPr>
              <a:t>KRITERIA</a:t>
            </a:r>
            <a:r>
              <a:rPr dirty="0" sz="5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 b="1">
                <a:solidFill>
                  <a:srgbClr val="231F20"/>
                </a:solidFill>
                <a:latin typeface="Arial"/>
                <a:cs typeface="Arial"/>
              </a:rPr>
              <a:t>ADMINISTRASI</a:t>
            </a:r>
            <a:endParaRPr sz="550">
              <a:latin typeface="Arial"/>
              <a:cs typeface="Arial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806881" y="4031843"/>
          <a:ext cx="3924300" cy="291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520"/>
                <a:gridCol w="829310"/>
                <a:gridCol w="1177290"/>
                <a:gridCol w="209550"/>
                <a:gridCol w="205739"/>
                <a:gridCol w="433069"/>
                <a:gridCol w="433069"/>
                <a:gridCol w="410210"/>
              </a:tblGrid>
              <a:tr h="93980">
                <a:tc rowSpan="2"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4572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952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5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Indikato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Assessment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4572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1285">
                        <a:lnSpc>
                          <a:spcPts val="645"/>
                        </a:lnSpc>
                      </a:pPr>
                      <a:r>
                        <a:rPr dirty="0" sz="550" spc="-4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Acuan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 marL="3175">
                        <a:lnSpc>
                          <a:spcPts val="645"/>
                        </a:lnSpc>
                      </a:pPr>
                      <a:r>
                        <a:rPr dirty="0" sz="5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Checklist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Keterangan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4572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572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572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-4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Form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-5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SOP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-4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Sesuai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Tidak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Sesuai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572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5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Tenaga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Perekrutan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Pelatihan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Tenaga/Sertifikasi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55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Peralatan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Pemeliharaan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Molding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635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Peralatan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Uji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6350">
                        <a:lnSpc>
                          <a:spcPts val="625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5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r>
                        <a:rPr dirty="0" sz="5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Fabrikasi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25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Besi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Dia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625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6350">
                        <a:lnSpc>
                          <a:spcPts val="625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25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Besi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Dia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 spc="-5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Semen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5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r>
                        <a:rPr dirty="0" sz="55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Alam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Pasir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635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Kerikil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55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Penulangan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Komponen</a:t>
                      </a: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Komponen</a:t>
                      </a: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Mutu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Beton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Komponen</a:t>
                      </a: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Komponen</a:t>
                      </a: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20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Metoda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Curring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2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Prosedur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Curring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4699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20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15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54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2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Tim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Curring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699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16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5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Inspeks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Produk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Visual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17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destruktif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tes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630"/>
                        </a:lnSpc>
                        <a:spcBef>
                          <a:spcPts val="1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18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2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Tanda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identita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produk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19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5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Storage/packaging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Prosedur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Storage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4572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20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Packaging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572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21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Handling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550" spc="-4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Aksesoris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Penyediaan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Aksesoris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4572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23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QC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Aksesoris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572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24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5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Instalasi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5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Prosedur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Instalasi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Pengawasan</a:t>
                      </a:r>
                      <a:r>
                        <a:rPr dirty="0" sz="5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Pendampingan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26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Inspeks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Akhir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27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Percontohan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struktur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28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5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Upaya</a:t>
                      </a:r>
                      <a:r>
                        <a:rPr dirty="0" sz="55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Perbaikan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5"/>
                        </a:spcBef>
                      </a:pPr>
                      <a:r>
                        <a:rPr dirty="0" sz="55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Warranty/Penggantian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ts val="630"/>
                        </a:lnSpc>
                        <a:spcBef>
                          <a:spcPts val="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3980">
                <a:tc>
                  <a:txBody>
                    <a:bodyPr/>
                    <a:lstStyle/>
                    <a:p>
                      <a:pPr algn="r" marR="5715">
                        <a:lnSpc>
                          <a:spcPts val="625"/>
                        </a:lnSpc>
                        <a:spcBef>
                          <a:spcPts val="15"/>
                        </a:spcBef>
                      </a:pPr>
                      <a:r>
                        <a:rPr dirty="0" sz="5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29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25"/>
                        </a:lnSpc>
                        <a:spcBef>
                          <a:spcPts val="15"/>
                        </a:spcBef>
                      </a:pPr>
                      <a:r>
                        <a:rPr dirty="0" sz="5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Prosedur</a:t>
                      </a:r>
                      <a:r>
                        <a:rPr dirty="0" sz="550" spc="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Penggantian/Pengembalian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object 6" descr=""/>
          <p:cNvSpPr txBox="1"/>
          <p:nvPr/>
        </p:nvSpPr>
        <p:spPr>
          <a:xfrm>
            <a:off x="810265" y="7049320"/>
            <a:ext cx="828040" cy="1123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Penanggung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50">
                <a:solidFill>
                  <a:srgbClr val="231F20"/>
                </a:solidFill>
                <a:latin typeface="Cambria"/>
                <a:cs typeface="Cambria"/>
              </a:rPr>
              <a:t>J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awab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">
                <a:solidFill>
                  <a:srgbClr val="231F20"/>
                </a:solidFill>
                <a:latin typeface="Arial"/>
                <a:cs typeface="Arial"/>
              </a:rPr>
              <a:t>Aplikat</a:t>
            </a:r>
            <a:endParaRPr sz="5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057770" y="7041136"/>
            <a:ext cx="967740" cy="403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3970" marR="5080" indent="365760">
              <a:lnSpc>
                <a:spcPct val="112799"/>
              </a:lnSpc>
              <a:spcBef>
                <a:spcPts val="95"/>
              </a:spcBef>
              <a:tabLst>
                <a:tab pos="203200" algn="l"/>
              </a:tabLst>
            </a:pPr>
            <a:r>
              <a:rPr dirty="0" sz="550" spc="-55">
                <a:solidFill>
                  <a:srgbClr val="231F20"/>
                </a:solidFill>
                <a:latin typeface="Arial"/>
                <a:cs typeface="Arial"/>
              </a:rPr>
              <a:t>Tim</a:t>
            </a:r>
            <a:r>
              <a:rPr dirty="0" sz="5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">
                <a:solidFill>
                  <a:srgbClr val="231F20"/>
                </a:solidFill>
                <a:latin typeface="Arial"/>
                <a:cs typeface="Arial"/>
              </a:rPr>
              <a:t>Quality</a:t>
            </a:r>
            <a:r>
              <a:rPr dirty="0" sz="5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Control,  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1.	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................................</a:t>
            </a:r>
            <a:endParaRPr sz="55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  <a:spcBef>
                <a:spcPts val="85"/>
              </a:spcBef>
              <a:tabLst>
                <a:tab pos="203200" algn="l"/>
              </a:tabLst>
            </a:pP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2.	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................................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  <a:tabLst>
                <a:tab pos="201295" algn="l"/>
              </a:tabLst>
            </a:pP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3.	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................................</a:t>
            </a:r>
            <a:endParaRPr sz="55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10265" y="7332557"/>
            <a:ext cx="770255" cy="1123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</a:t>
            </a:r>
            <a:endParaRPr sz="55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587310" y="849075"/>
            <a:ext cx="1212850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4"/>
              <a:t>LAMPIRAN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47988" y="7653300"/>
            <a:ext cx="2882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60">
                <a:solidFill>
                  <a:srgbClr val="E95539"/>
                </a:solidFill>
                <a:latin typeface="Tahoma"/>
                <a:cs typeface="Tahoma"/>
              </a:rPr>
              <a:t>80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928473" y="1664809"/>
          <a:ext cx="2036445" cy="428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050"/>
                <a:gridCol w="1088390"/>
                <a:gridCol w="802640"/>
              </a:tblGrid>
              <a:tr h="109855">
                <a:tc>
                  <a:txBody>
                    <a:bodyPr/>
                    <a:lstStyle/>
                    <a:p>
                      <a:pPr algn="ctr" marR="31115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dirty="0" sz="650" spc="-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ϭ͘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1270"/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dirty="0" sz="650" spc="-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:ĞŶiƐ</a:t>
                      </a:r>
                      <a:r>
                        <a:rPr dirty="0" sz="650" spc="-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ƵƐaŚa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127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750"/>
                        </a:lnSpc>
                        <a:spcBef>
                          <a:spcPts val="10"/>
                        </a:spcBef>
                        <a:tabLst>
                          <a:tab pos="344805" algn="l"/>
                        </a:tabLst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͗	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BaĚaŶ</a:t>
                      </a:r>
                      <a:r>
                        <a:rPr dirty="0" sz="650" spc="-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hƐaŚa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1270"/>
                </a:tc>
              </a:tr>
              <a:tr h="104775">
                <a:tc>
                  <a:txBody>
                    <a:bodyPr/>
                    <a:lstStyle/>
                    <a:p>
                      <a:pPr algn="ctr" marR="31115">
                        <a:lnSpc>
                          <a:spcPts val="730"/>
                        </a:lnSpc>
                      </a:pPr>
                      <a:r>
                        <a:rPr dirty="0" sz="650" spc="-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2͘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730"/>
                        </a:lnSpc>
                      </a:pPr>
                      <a:r>
                        <a:rPr dirty="0" sz="650" spc="-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Eaŵa</a:t>
                      </a:r>
                      <a:r>
                        <a:rPr dirty="0" sz="650" spc="-3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AƉůiŬaƚŽƌ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73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͗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</a:tr>
              <a:tr h="106045">
                <a:tc>
                  <a:txBody>
                    <a:bodyPr/>
                    <a:lstStyle/>
                    <a:p>
                      <a:pPr algn="ctr" marR="31115">
                        <a:lnSpc>
                          <a:spcPts val="740"/>
                        </a:lnSpc>
                      </a:pPr>
                      <a:r>
                        <a:rPr dirty="0" sz="650" spc="-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ϯ͘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740"/>
                        </a:lnSpc>
                      </a:pPr>
                      <a:r>
                        <a:rPr dirty="0" sz="650" spc="-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WĞŶaŶŐŐƵŶŐ</a:t>
                      </a:r>
                      <a:r>
                        <a:rPr dirty="0" sz="650" spc="2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jaǁaď</a:t>
                      </a:r>
                      <a:r>
                        <a:rPr dirty="0" sz="650" spc="2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50" spc="-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AƉůiŬaƚŽƌ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74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͗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</a:tr>
              <a:tr h="107950">
                <a:tc>
                  <a:txBody>
                    <a:bodyPr/>
                    <a:lstStyle/>
                    <a:p>
                      <a:pPr algn="ctr" marR="19685">
                        <a:lnSpc>
                          <a:spcPts val="750"/>
                        </a:lnSpc>
                      </a:pPr>
                      <a:r>
                        <a:rPr dirty="0" sz="6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4.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75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Lokasi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Workshop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75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͗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6" name="object 6" descr=""/>
          <p:cNvSpPr txBox="1"/>
          <p:nvPr/>
        </p:nvSpPr>
        <p:spPr>
          <a:xfrm>
            <a:off x="2403234" y="942710"/>
            <a:ext cx="1544955" cy="835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34035" indent="331470">
              <a:lnSpc>
                <a:spcPct val="111000"/>
              </a:lnSpc>
              <a:spcBef>
                <a:spcPts val="100"/>
              </a:spcBef>
            </a:pPr>
            <a:r>
              <a:rPr dirty="0" sz="750" spc="-65" b="1">
                <a:solidFill>
                  <a:srgbClr val="231F20"/>
                </a:solidFill>
                <a:latin typeface="Arial"/>
                <a:cs typeface="Arial"/>
              </a:rPr>
              <a:t>FORM</a:t>
            </a:r>
            <a:r>
              <a:rPr dirty="0" sz="75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5" b="1">
                <a:solidFill>
                  <a:srgbClr val="231F20"/>
                </a:solidFill>
                <a:latin typeface="Arial"/>
                <a:cs typeface="Arial"/>
              </a:rPr>
              <a:t>1  </a:t>
            </a:r>
            <a:r>
              <a:rPr dirty="0" sz="750" spc="-95" b="1">
                <a:solidFill>
                  <a:srgbClr val="231F20"/>
                </a:solidFill>
                <a:latin typeface="Arial"/>
                <a:cs typeface="Arial"/>
              </a:rPr>
              <a:t>STRUKTU</a:t>
            </a:r>
            <a:r>
              <a:rPr dirty="0" sz="750" spc="-95" b="1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75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65" b="1">
                <a:solidFill>
                  <a:srgbClr val="231F20"/>
                </a:solidFill>
                <a:latin typeface="Arial"/>
                <a:cs typeface="Arial"/>
              </a:rPr>
              <a:t>ORGANISASI</a:t>
            </a:r>
            <a:endParaRPr sz="75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  <a:spcBef>
                <a:spcPts val="95"/>
              </a:spcBef>
            </a:pPr>
            <a:r>
              <a:rPr dirty="0" sz="750" spc="-55" b="1" i="1">
                <a:solidFill>
                  <a:srgbClr val="231F20"/>
                </a:solidFill>
                <a:latin typeface="Arial"/>
                <a:cs typeface="Arial"/>
              </a:rPr>
              <a:t>"NAM</a:t>
            </a:r>
            <a:r>
              <a:rPr dirty="0" sz="750" spc="-55" b="1" i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750" spc="-10" b="1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85" b="1" i="1">
                <a:solidFill>
                  <a:srgbClr val="231F20"/>
                </a:solidFill>
                <a:latin typeface="Arial"/>
                <a:cs typeface="Arial"/>
              </a:rPr>
              <a:t>APLIKATOR"</a:t>
            </a:r>
            <a:endParaRPr sz="75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85"/>
              </a:spcBef>
            </a:pPr>
            <a:r>
              <a:rPr dirty="0" sz="650" spc="-50" i="1">
                <a:solidFill>
                  <a:srgbClr val="231F20"/>
                </a:solidFill>
                <a:latin typeface="Arial"/>
                <a:cs typeface="Arial"/>
              </a:rPr>
              <a:t>"Lokasi</a:t>
            </a:r>
            <a:r>
              <a:rPr dirty="0" sz="650" spc="-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35" i="1">
                <a:solidFill>
                  <a:srgbClr val="231F20"/>
                </a:solidFill>
                <a:latin typeface="Arial"/>
                <a:cs typeface="Arial"/>
              </a:rPr>
              <a:t>Workshop"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650" spc="-5">
                <a:solidFill>
                  <a:srgbClr val="231F20"/>
                </a:solidFill>
                <a:latin typeface="Calibri"/>
                <a:cs typeface="Calibri"/>
              </a:rPr>
              <a:t>WĞƌŽƌaŶŐaŶ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899326" y="4216066"/>
            <a:ext cx="1022350" cy="55943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160"/>
              </a:spcBef>
            </a:pPr>
            <a:r>
              <a:rPr dirty="0" sz="650" spc="-45">
                <a:solidFill>
                  <a:srgbClr val="231F20"/>
                </a:solidFill>
                <a:latin typeface="Arial"/>
                <a:cs typeface="Arial"/>
              </a:rPr>
              <a:t>…...........,</a:t>
            </a:r>
            <a:r>
              <a:rPr dirty="0" sz="6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40">
                <a:solidFill>
                  <a:srgbClr val="231F20"/>
                </a:solidFill>
                <a:latin typeface="Arial"/>
                <a:cs typeface="Arial"/>
              </a:rPr>
              <a:t>…...............2019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650" spc="-50">
                <a:solidFill>
                  <a:srgbClr val="231F20"/>
                </a:solidFill>
                <a:latin typeface="Arial"/>
                <a:cs typeface="Arial"/>
              </a:rPr>
              <a:t>Penanggung</a:t>
            </a:r>
            <a:r>
              <a:rPr dirty="0" sz="6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45">
                <a:solidFill>
                  <a:srgbClr val="231F20"/>
                </a:solidFill>
                <a:latin typeface="Cambria"/>
                <a:cs typeface="Cambria"/>
              </a:rPr>
              <a:t>J</a:t>
            </a:r>
            <a:r>
              <a:rPr dirty="0" sz="650" spc="-15">
                <a:solidFill>
                  <a:srgbClr val="231F20"/>
                </a:solidFill>
                <a:latin typeface="Arial"/>
                <a:cs typeface="Arial"/>
              </a:rPr>
              <a:t>awab</a:t>
            </a:r>
            <a:r>
              <a:rPr dirty="0" sz="6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20">
                <a:solidFill>
                  <a:srgbClr val="231F20"/>
                </a:solidFill>
                <a:latin typeface="Arial"/>
                <a:cs typeface="Arial"/>
              </a:rPr>
              <a:t>Aplikator,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00">
              <a:latin typeface="Arial"/>
              <a:cs typeface="Arial"/>
            </a:endParaRPr>
          </a:p>
          <a:p>
            <a:pPr marL="65405">
              <a:lnSpc>
                <a:spcPct val="100000"/>
              </a:lnSpc>
            </a:pPr>
            <a:r>
              <a:rPr dirty="0" sz="650" spc="-4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</a:t>
            </a:r>
            <a:endParaRPr sz="650">
              <a:latin typeface="Arial"/>
              <a:cs typeface="Arial"/>
            </a:endParaRPr>
          </a:p>
        </p:txBody>
      </p:sp>
      <p:graphicFrame>
        <p:nvGraphicFramePr>
          <p:cNvPr id="8" name="object 8" descr=""/>
          <p:cNvGraphicFramePr>
            <a:graphicFrameLocks noGrp="1"/>
          </p:cNvGraphicFramePr>
          <p:nvPr/>
        </p:nvGraphicFramePr>
        <p:xfrm>
          <a:off x="914984" y="3062325"/>
          <a:ext cx="3371215" cy="1169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485"/>
                <a:gridCol w="1112520"/>
                <a:gridCol w="1305560"/>
                <a:gridCol w="748664"/>
              </a:tblGrid>
              <a:tr h="106045">
                <a:tc>
                  <a:txBody>
                    <a:bodyPr/>
                    <a:lstStyle/>
                    <a:p>
                      <a:pPr algn="r" marR="27305">
                        <a:lnSpc>
                          <a:spcPts val="740"/>
                        </a:lnSpc>
                      </a:pPr>
                      <a:r>
                        <a:rPr dirty="0" sz="650" spc="-3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No.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ts val="740"/>
                        </a:lnSpc>
                      </a:pPr>
                      <a:r>
                        <a:rPr dirty="0" sz="650" spc="-4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Jabatan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ts val="740"/>
                        </a:lnSpc>
                      </a:pPr>
                      <a:r>
                        <a:rPr dirty="0" sz="650" spc="-3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Nama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740"/>
                        </a:lnSpc>
                      </a:pPr>
                      <a:r>
                        <a:rPr dirty="0" sz="6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Nomor</a:t>
                      </a:r>
                      <a:r>
                        <a:rPr dirty="0" sz="65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Identitas</a:t>
                      </a:r>
                      <a:r>
                        <a:rPr dirty="0" sz="65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KTP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6680">
                <a:tc>
                  <a:txBody>
                    <a:bodyPr/>
                    <a:lstStyle/>
                    <a:p>
                      <a:pPr algn="r" marR="6350">
                        <a:lnSpc>
                          <a:spcPts val="74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74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Anggota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tim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Administrasi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6045">
                <a:tc rowSpan="7">
                  <a:txBody>
                    <a:bodyPr/>
                    <a:lstStyle/>
                    <a:p>
                      <a:pPr algn="r" marR="6350">
                        <a:lnSpc>
                          <a:spcPts val="76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74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Anggota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tim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Produksi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4604">
                        <a:lnSpc>
                          <a:spcPts val="76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1)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Tukang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Besi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4604">
                        <a:lnSpc>
                          <a:spcPts val="76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2)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Tukang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Rakit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Tulangan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4604">
                        <a:lnSpc>
                          <a:spcPts val="76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3)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Tukang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Cor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6680">
                <a:tc rowSpan="2">
                  <a:txBody>
                    <a:bodyPr/>
                    <a:lstStyle/>
                    <a:p>
                      <a:pPr algn="r" marR="6350">
                        <a:lnSpc>
                          <a:spcPts val="76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4604">
                        <a:lnSpc>
                          <a:spcPts val="76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Anggota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tim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Mutu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9" name="object 9" descr=""/>
          <p:cNvSpPr txBox="1"/>
          <p:nvPr/>
        </p:nvSpPr>
        <p:spPr>
          <a:xfrm>
            <a:off x="1756872" y="2943972"/>
            <a:ext cx="812800" cy="124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50" spc="-80" b="1">
                <a:solidFill>
                  <a:srgbClr val="231F20"/>
                </a:solidFill>
                <a:latin typeface="Arial"/>
                <a:cs typeface="Arial"/>
              </a:rPr>
              <a:t>PERSONIL</a:t>
            </a:r>
            <a:r>
              <a:rPr dirty="0" sz="65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75" b="1">
                <a:solidFill>
                  <a:srgbClr val="231F20"/>
                </a:solidFill>
                <a:latin typeface="Arial"/>
                <a:cs typeface="Arial"/>
              </a:rPr>
              <a:t>WORKSHOP</a:t>
            </a:r>
            <a:endParaRPr sz="65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693950" y="2187594"/>
            <a:ext cx="939165" cy="124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50" spc="-55" b="1">
                <a:solidFill>
                  <a:srgbClr val="231F20"/>
                </a:solidFill>
                <a:latin typeface="Arial"/>
                <a:cs typeface="Arial"/>
              </a:rPr>
              <a:t>MANAJEMEN</a:t>
            </a:r>
            <a:r>
              <a:rPr dirty="0" sz="65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75" b="1">
                <a:solidFill>
                  <a:srgbClr val="231F20"/>
                </a:solidFill>
                <a:latin typeface="Arial"/>
                <a:cs typeface="Arial"/>
              </a:rPr>
              <a:t>WORKSHOP</a:t>
            </a:r>
            <a:endParaRPr sz="650">
              <a:latin typeface="Arial"/>
              <a:cs typeface="Arial"/>
            </a:endParaRPr>
          </a:p>
        </p:txBody>
      </p:sp>
      <p:graphicFrame>
        <p:nvGraphicFramePr>
          <p:cNvPr id="11" name="object 11" descr=""/>
          <p:cNvGraphicFramePr>
            <a:graphicFrameLocks noGrp="1"/>
          </p:cNvGraphicFramePr>
          <p:nvPr/>
        </p:nvGraphicFramePr>
        <p:xfrm>
          <a:off x="914984" y="2305964"/>
          <a:ext cx="3984625" cy="541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485"/>
                <a:gridCol w="1112520"/>
                <a:gridCol w="1305560"/>
                <a:gridCol w="748664"/>
                <a:gridCol w="613410"/>
              </a:tblGrid>
              <a:tr h="106045">
                <a:tc>
                  <a:txBody>
                    <a:bodyPr/>
                    <a:lstStyle/>
                    <a:p>
                      <a:pPr algn="r" marR="27305">
                        <a:lnSpc>
                          <a:spcPts val="740"/>
                        </a:lnSpc>
                      </a:pPr>
                      <a:r>
                        <a:rPr dirty="0" sz="650" spc="-3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No.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ts val="740"/>
                        </a:lnSpc>
                      </a:pPr>
                      <a:r>
                        <a:rPr dirty="0" sz="650" spc="-4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Jabatan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ts val="740"/>
                        </a:lnSpc>
                      </a:pPr>
                      <a:r>
                        <a:rPr dirty="0" sz="650" spc="-3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Nama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740"/>
                        </a:lnSpc>
                      </a:pPr>
                      <a:r>
                        <a:rPr dirty="0" sz="6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Nomor</a:t>
                      </a:r>
                      <a:r>
                        <a:rPr dirty="0" sz="65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Identitas</a:t>
                      </a:r>
                      <a:r>
                        <a:rPr dirty="0" sz="65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KTP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ts val="740"/>
                        </a:lnSpc>
                      </a:pPr>
                      <a:r>
                        <a:rPr dirty="0" sz="6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Nomor</a:t>
                      </a:r>
                      <a:r>
                        <a:rPr dirty="0" sz="65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HP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16205">
                <a:tc>
                  <a:txBody>
                    <a:bodyPr/>
                    <a:lstStyle/>
                    <a:p>
                      <a:pPr algn="r" marR="6350">
                        <a:lnSpc>
                          <a:spcPts val="760"/>
                        </a:lnSpc>
                        <a:spcBef>
                          <a:spcPts val="55"/>
                        </a:spcBef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Penanggung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jawa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Workshop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6045">
                <a:tc>
                  <a:txBody>
                    <a:bodyPr/>
                    <a:lstStyle/>
                    <a:p>
                      <a:pPr algn="r" marR="6350">
                        <a:lnSpc>
                          <a:spcPts val="74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74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Penanggung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jawa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Administrasi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6680">
                <a:tc>
                  <a:txBody>
                    <a:bodyPr/>
                    <a:lstStyle/>
                    <a:p>
                      <a:pPr algn="r" marR="6350">
                        <a:lnSpc>
                          <a:spcPts val="74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74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Penanggung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jawa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Produksi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6045">
                <a:tc>
                  <a:txBody>
                    <a:bodyPr/>
                    <a:lstStyle/>
                    <a:p>
                      <a:pPr algn="r" marR="6350">
                        <a:lnSpc>
                          <a:spcPts val="74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740"/>
                        </a:lnSpc>
                      </a:pP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Penanggung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jawa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Mutu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2" name="object 12" descr=""/>
          <p:cNvSpPr/>
          <p:nvPr/>
        </p:nvSpPr>
        <p:spPr>
          <a:xfrm>
            <a:off x="2360498" y="1665884"/>
            <a:ext cx="137160" cy="113664"/>
          </a:xfrm>
          <a:custGeom>
            <a:avLst/>
            <a:gdLst/>
            <a:ahLst/>
            <a:cxnLst/>
            <a:rect l="l" t="t" r="r" b="b"/>
            <a:pathLst>
              <a:path w="137160" h="113664">
                <a:moveTo>
                  <a:pt x="136550" y="0"/>
                </a:moveTo>
                <a:lnTo>
                  <a:pt x="130149" y="0"/>
                </a:lnTo>
                <a:lnTo>
                  <a:pt x="130149" y="6400"/>
                </a:lnTo>
                <a:lnTo>
                  <a:pt x="130149" y="106680"/>
                </a:lnTo>
                <a:lnTo>
                  <a:pt x="6400" y="106680"/>
                </a:lnTo>
                <a:lnTo>
                  <a:pt x="6400" y="6400"/>
                </a:lnTo>
                <a:lnTo>
                  <a:pt x="130149" y="6400"/>
                </a:lnTo>
                <a:lnTo>
                  <a:pt x="130149" y="0"/>
                </a:lnTo>
                <a:lnTo>
                  <a:pt x="6400" y="0"/>
                </a:lnTo>
                <a:lnTo>
                  <a:pt x="0" y="0"/>
                </a:lnTo>
                <a:lnTo>
                  <a:pt x="0" y="113080"/>
                </a:lnTo>
                <a:lnTo>
                  <a:pt x="6400" y="113080"/>
                </a:lnTo>
                <a:lnTo>
                  <a:pt x="130149" y="113080"/>
                </a:lnTo>
                <a:lnTo>
                  <a:pt x="136550" y="113080"/>
                </a:lnTo>
                <a:lnTo>
                  <a:pt x="136550" y="106680"/>
                </a:lnTo>
                <a:lnTo>
                  <a:pt x="136550" y="6400"/>
                </a:lnTo>
                <a:lnTo>
                  <a:pt x="1365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3400628" y="1665884"/>
            <a:ext cx="137160" cy="113664"/>
          </a:xfrm>
          <a:custGeom>
            <a:avLst/>
            <a:gdLst/>
            <a:ahLst/>
            <a:cxnLst/>
            <a:rect l="l" t="t" r="r" b="b"/>
            <a:pathLst>
              <a:path w="137160" h="113664">
                <a:moveTo>
                  <a:pt x="136550" y="0"/>
                </a:moveTo>
                <a:lnTo>
                  <a:pt x="130149" y="0"/>
                </a:lnTo>
                <a:lnTo>
                  <a:pt x="130149" y="6400"/>
                </a:lnTo>
                <a:lnTo>
                  <a:pt x="130149" y="106680"/>
                </a:lnTo>
                <a:lnTo>
                  <a:pt x="6400" y="106680"/>
                </a:lnTo>
                <a:lnTo>
                  <a:pt x="6400" y="6400"/>
                </a:lnTo>
                <a:lnTo>
                  <a:pt x="130149" y="6400"/>
                </a:lnTo>
                <a:lnTo>
                  <a:pt x="130149" y="0"/>
                </a:lnTo>
                <a:lnTo>
                  <a:pt x="6400" y="0"/>
                </a:lnTo>
                <a:lnTo>
                  <a:pt x="0" y="0"/>
                </a:lnTo>
                <a:lnTo>
                  <a:pt x="0" y="113080"/>
                </a:lnTo>
                <a:lnTo>
                  <a:pt x="6400" y="113080"/>
                </a:lnTo>
                <a:lnTo>
                  <a:pt x="130149" y="113080"/>
                </a:lnTo>
                <a:lnTo>
                  <a:pt x="136550" y="113080"/>
                </a:lnTo>
                <a:lnTo>
                  <a:pt x="136550" y="106680"/>
                </a:lnTo>
                <a:lnTo>
                  <a:pt x="136550" y="6400"/>
                </a:lnTo>
                <a:lnTo>
                  <a:pt x="1365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61951" y="7653300"/>
            <a:ext cx="2120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60">
                <a:solidFill>
                  <a:srgbClr val="E95539"/>
                </a:solidFill>
                <a:latin typeface="Tahoma"/>
                <a:cs typeface="Tahoma"/>
              </a:rPr>
              <a:t>81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4134862" y="7728801"/>
            <a:ext cx="47053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95">
                <a:solidFill>
                  <a:srgbClr val="E95539"/>
                </a:solidFill>
                <a:latin typeface="Trebuchet MS"/>
                <a:cs typeface="Trebuchet MS"/>
              </a:rPr>
              <a:t>Lampiran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00229" y="1445995"/>
            <a:ext cx="780415" cy="489584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algn="r" marR="88265">
              <a:lnSpc>
                <a:spcPct val="100000"/>
              </a:lnSpc>
              <a:spcBef>
                <a:spcPts val="165"/>
              </a:spcBef>
            </a:pPr>
            <a:r>
              <a:rPr dirty="0" sz="550" spc="-10" b="1">
                <a:solidFill>
                  <a:srgbClr val="231F20"/>
                </a:solidFill>
                <a:latin typeface="Arial"/>
                <a:cs typeface="Arial"/>
              </a:rPr>
              <a:t>1.</a:t>
            </a:r>
            <a:r>
              <a:rPr dirty="0" sz="550" spc="1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1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 b="1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r>
              <a:rPr dirty="0" sz="55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 b="1">
                <a:solidFill>
                  <a:srgbClr val="231F20"/>
                </a:solidFill>
                <a:latin typeface="Arial"/>
                <a:cs typeface="Arial"/>
              </a:rPr>
              <a:t>Fabrikasi</a:t>
            </a:r>
            <a:endParaRPr sz="550">
              <a:latin typeface="Arial"/>
              <a:cs typeface="Arial"/>
            </a:endParaRPr>
          </a:p>
          <a:p>
            <a:pPr algn="r" marR="98425">
              <a:lnSpc>
                <a:spcPct val="100000"/>
              </a:lnSpc>
              <a:spcBef>
                <a:spcPts val="70"/>
              </a:spcBef>
            </a:pP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1)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 i="1">
                <a:solidFill>
                  <a:srgbClr val="231F20"/>
                </a:solidFill>
                <a:latin typeface="Arial"/>
                <a:cs typeface="Arial"/>
              </a:rPr>
              <a:t>Tulangan</a:t>
            </a:r>
            <a:r>
              <a:rPr dirty="0" sz="550" spc="-4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 i="1">
                <a:solidFill>
                  <a:srgbClr val="231F20"/>
                </a:solidFill>
                <a:latin typeface="Arial"/>
                <a:cs typeface="Arial"/>
              </a:rPr>
              <a:t>utama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5"/>
              </a:spcBef>
            </a:pP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2)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 i="1">
                <a:solidFill>
                  <a:srgbClr val="231F20"/>
                </a:solidFill>
                <a:latin typeface="Arial"/>
                <a:cs typeface="Arial"/>
              </a:rPr>
              <a:t>Tulangan</a:t>
            </a:r>
            <a:r>
              <a:rPr dirty="0" sz="550" spc="-4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 i="1">
                <a:solidFill>
                  <a:srgbClr val="231F20"/>
                </a:solidFill>
                <a:latin typeface="Arial"/>
                <a:cs typeface="Arial"/>
              </a:rPr>
              <a:t>sengkang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</a:pP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3)</a:t>
            </a:r>
            <a:r>
              <a:rPr dirty="0" sz="550" spc="10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70" i="1">
                <a:solidFill>
                  <a:srgbClr val="231F20"/>
                </a:solidFill>
                <a:latin typeface="Arial"/>
                <a:cs typeface="Arial"/>
              </a:rPr>
              <a:t>Semen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</a:pP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4)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5" i="1">
                <a:solidFill>
                  <a:srgbClr val="231F20"/>
                </a:solidFill>
                <a:latin typeface="Arial"/>
                <a:cs typeface="Arial"/>
              </a:rPr>
              <a:t>Bahan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" i="1">
                <a:solidFill>
                  <a:srgbClr val="231F20"/>
                </a:solidFill>
                <a:latin typeface="Arial"/>
                <a:cs typeface="Arial"/>
              </a:rPr>
              <a:t>aditif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 i="1">
                <a:solidFill>
                  <a:srgbClr val="231F20"/>
                </a:solidFill>
                <a:latin typeface="Arial"/>
                <a:cs typeface="Arial"/>
              </a:rPr>
              <a:t>beton</a:t>
            </a:r>
            <a:endParaRPr sz="55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320313" y="1538698"/>
            <a:ext cx="41275" cy="211454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533668" y="1538698"/>
            <a:ext cx="321945" cy="211454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550" spc="20">
                <a:solidFill>
                  <a:srgbClr val="231F20"/>
                </a:solidFill>
                <a:latin typeface="Cambria"/>
                <a:cs typeface="Cambria"/>
              </a:rPr>
              <a:t></a:t>
            </a:r>
            <a:r>
              <a:rPr dirty="0" sz="55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55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z="550" spc="20">
                <a:solidFill>
                  <a:srgbClr val="231F20"/>
                </a:solidFill>
                <a:latin typeface="Cambria"/>
                <a:cs typeface="Cambria"/>
              </a:rPr>
              <a:t></a:t>
            </a:r>
            <a:r>
              <a:rPr dirty="0" sz="55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55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55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565728" y="1559052"/>
            <a:ext cx="413384" cy="93345"/>
          </a:xfrm>
          <a:prstGeom prst="rect">
            <a:avLst/>
          </a:prstGeom>
          <a:ln w="5334">
            <a:solidFill>
              <a:srgbClr val="231F20"/>
            </a:solidFill>
          </a:ln>
        </p:spPr>
        <p:txBody>
          <a:bodyPr wrap="square" lIns="0" tIns="635" rIns="0" bIns="0" rtlCol="0" vert="horz">
            <a:spAutoFit/>
          </a:bodyPr>
          <a:lstStyle/>
          <a:p>
            <a:pPr algn="r" marR="635">
              <a:lnSpc>
                <a:spcPct val="100000"/>
              </a:lnSpc>
              <a:spcBef>
                <a:spcPts val="5"/>
              </a:spcBef>
            </a:pPr>
            <a:r>
              <a:rPr dirty="0" sz="550" spc="-9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55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050008" y="1538698"/>
            <a:ext cx="322580" cy="211454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550" spc="20">
                <a:solidFill>
                  <a:srgbClr val="231F20"/>
                </a:solidFill>
                <a:latin typeface="Cambria"/>
                <a:cs typeface="Cambria"/>
              </a:rPr>
              <a:t></a:t>
            </a:r>
            <a:r>
              <a:rPr dirty="0" sz="55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55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z="550" spc="20">
                <a:solidFill>
                  <a:srgbClr val="231F20"/>
                </a:solidFill>
                <a:latin typeface="Cambria"/>
                <a:cs typeface="Cambria"/>
              </a:rPr>
              <a:t></a:t>
            </a:r>
            <a:r>
              <a:rPr dirty="0" sz="55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55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55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565728" y="1651863"/>
            <a:ext cx="413384" cy="93345"/>
          </a:xfrm>
          <a:prstGeom prst="rect">
            <a:avLst/>
          </a:prstGeom>
          <a:ln w="5334">
            <a:solidFill>
              <a:srgbClr val="231F20"/>
            </a:solidFill>
          </a:ln>
        </p:spPr>
        <p:txBody>
          <a:bodyPr wrap="square" lIns="0" tIns="635" rIns="0" bIns="0" rtlCol="0" vert="horz">
            <a:spAutoFit/>
          </a:bodyPr>
          <a:lstStyle/>
          <a:p>
            <a:pPr algn="r" marR="635">
              <a:lnSpc>
                <a:spcPct val="100000"/>
              </a:lnSpc>
              <a:spcBef>
                <a:spcPts val="5"/>
              </a:spcBef>
            </a:pPr>
            <a:r>
              <a:rPr dirty="0" sz="550" spc="-9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55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3977189" y="1538840"/>
            <a:ext cx="834390" cy="21145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604" marR="5080" indent="-2540">
              <a:lnSpc>
                <a:spcPct val="110700"/>
              </a:lnSpc>
              <a:spcBef>
                <a:spcPts val="95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(tuliskan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hasil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ukur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diameter) 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(tuliskan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hasil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ukur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diameter)</a:t>
            </a:r>
            <a:endParaRPr sz="55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320313" y="1724391"/>
            <a:ext cx="561340" cy="211454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r>
              <a:rPr dirty="0" sz="550" spc="2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.............................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r>
              <a:rPr dirty="0" sz="550" spc="2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.............................</a:t>
            </a:r>
            <a:endParaRPr sz="55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049293" y="1724391"/>
            <a:ext cx="1360805" cy="21145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0700"/>
              </a:lnSpc>
              <a:spcBef>
                <a:spcPts val="95"/>
              </a:spcBef>
            </a:pP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(tuliskan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jenis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merk,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misal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70">
                <a:solidFill>
                  <a:srgbClr val="231F20"/>
                </a:solidFill>
                <a:latin typeface="Arial"/>
                <a:cs typeface="Arial"/>
              </a:rPr>
              <a:t>PCC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Indocement)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(tuliska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jeni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merk,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misal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SikaCim)</a:t>
            </a:r>
            <a:endParaRPr sz="55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533668" y="2188340"/>
            <a:ext cx="325120" cy="396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550" spc="20">
                <a:solidFill>
                  <a:srgbClr val="231F20"/>
                </a:solidFill>
                <a:latin typeface="Cambria"/>
                <a:cs typeface="Cambria"/>
              </a:rPr>
              <a:t></a:t>
            </a:r>
            <a:r>
              <a:rPr dirty="0" sz="550" spc="15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dirty="0" sz="5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45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550">
              <a:latin typeface="Arial"/>
              <a:cs typeface="Arial"/>
            </a:endParaRPr>
          </a:p>
          <a:p>
            <a:pPr marL="12700" marR="5080" indent="-635">
              <a:lnSpc>
                <a:spcPct val="110700"/>
              </a:lnSpc>
            </a:pPr>
            <a:r>
              <a:rPr dirty="0" sz="550" spc="20">
                <a:solidFill>
                  <a:srgbClr val="231F20"/>
                </a:solidFill>
                <a:latin typeface="Cambria"/>
                <a:cs typeface="Cambria"/>
              </a:rPr>
              <a:t> 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5% </a:t>
            </a:r>
            <a:r>
              <a:rPr dirty="0" sz="5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Tidak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">
                <a:solidFill>
                  <a:srgbClr val="231F20"/>
                </a:solidFill>
                <a:latin typeface="Arial"/>
                <a:cs typeface="Arial"/>
              </a:rPr>
              <a:t>Ada 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Halus</a:t>
            </a:r>
            <a:endParaRPr sz="55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3050008" y="2188340"/>
            <a:ext cx="1424305" cy="396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550" spc="20">
                <a:solidFill>
                  <a:srgbClr val="231F20"/>
                </a:solidFill>
                <a:latin typeface="Cambria"/>
                <a:cs typeface="Cambria"/>
              </a:rPr>
              <a:t></a:t>
            </a:r>
            <a:r>
              <a:rPr dirty="0" sz="550" spc="5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9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550" spc="20">
                <a:solidFill>
                  <a:srgbClr val="231F20"/>
                </a:solidFill>
                <a:latin typeface="Cambria"/>
                <a:cs typeface="Cambria"/>
              </a:rPr>
              <a:t></a:t>
            </a:r>
            <a:r>
              <a:rPr dirty="0" sz="550" spc="-15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5%</a:t>
            </a:r>
            <a:endParaRPr sz="550">
              <a:latin typeface="Arial"/>
              <a:cs typeface="Arial"/>
            </a:endParaRPr>
          </a:p>
          <a:p>
            <a:pPr marL="12700" marR="5080">
              <a:lnSpc>
                <a:spcPct val="110700"/>
              </a:lnSpc>
              <a:tabLst>
                <a:tab pos="528955" algn="l"/>
              </a:tabLst>
            </a:pP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Ada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(visual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tercampur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sisa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tumbuhan,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65">
                <a:solidFill>
                  <a:srgbClr val="231F20"/>
                </a:solidFill>
                <a:latin typeface="Arial"/>
                <a:cs typeface="Arial"/>
              </a:rPr>
              <a:t>humus,</a:t>
            </a:r>
            <a:r>
              <a:rPr dirty="0" sz="55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dsb) 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Sedang	Kasar</a:t>
            </a:r>
            <a:endParaRPr sz="55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900229" y="2002789"/>
            <a:ext cx="997585" cy="953769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550" spc="-10" b="1">
                <a:solidFill>
                  <a:srgbClr val="231F20"/>
                </a:solidFill>
                <a:latin typeface="Arial"/>
                <a:cs typeface="Arial"/>
              </a:rPr>
              <a:t>2.</a:t>
            </a:r>
            <a:r>
              <a:rPr dirty="0" sz="550" spc="4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 b="1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r>
              <a:rPr dirty="0" sz="55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 b="1">
                <a:solidFill>
                  <a:srgbClr val="231F20"/>
                </a:solidFill>
                <a:latin typeface="Arial"/>
                <a:cs typeface="Arial"/>
              </a:rPr>
              <a:t>Alam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</a:pP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1)</a:t>
            </a:r>
            <a:r>
              <a:rPr dirty="0" sz="550" spc="-40" i="1">
                <a:solidFill>
                  <a:srgbClr val="231F20"/>
                </a:solidFill>
                <a:latin typeface="Arial"/>
                <a:cs typeface="Arial"/>
              </a:rPr>
              <a:t> Pasir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(1)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Ukuran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maksimal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">
                <a:solidFill>
                  <a:srgbClr val="231F20"/>
                </a:solidFill>
                <a:latin typeface="Arial"/>
                <a:cs typeface="Arial"/>
              </a:rPr>
              <a:t>agregat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5"/>
              </a:spcBef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(2)</a:t>
            </a:r>
            <a:r>
              <a:rPr dirty="0" sz="55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Kadar</a:t>
            </a:r>
            <a:r>
              <a:rPr dirty="0" sz="5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lumpur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(3)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Kandungan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5">
                <a:solidFill>
                  <a:srgbClr val="231F20"/>
                </a:solidFill>
                <a:latin typeface="Arial"/>
                <a:cs typeface="Arial"/>
              </a:rPr>
              <a:t>organik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(4)</a:t>
            </a:r>
            <a:r>
              <a:rPr dirty="0" sz="550" spc="11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Gradasi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5">
                <a:solidFill>
                  <a:srgbClr val="231F20"/>
                </a:solidFill>
                <a:latin typeface="Arial"/>
                <a:cs typeface="Arial"/>
              </a:rPr>
              <a:t>butiran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</a:pP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2)</a:t>
            </a:r>
            <a:r>
              <a:rPr dirty="0" sz="550" spc="-3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0" i="1">
                <a:solidFill>
                  <a:srgbClr val="231F20"/>
                </a:solidFill>
                <a:latin typeface="Arial"/>
                <a:cs typeface="Arial"/>
              </a:rPr>
              <a:t>Kerikil/Split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(1)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Ukuran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maksimal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">
                <a:solidFill>
                  <a:srgbClr val="231F20"/>
                </a:solidFill>
                <a:latin typeface="Arial"/>
                <a:cs typeface="Arial"/>
              </a:rPr>
              <a:t>agregat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(2)</a:t>
            </a:r>
            <a:r>
              <a:rPr dirty="0" sz="55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Kadar</a:t>
            </a:r>
            <a:r>
              <a:rPr dirty="0" sz="5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lumpur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(3)</a:t>
            </a:r>
            <a:r>
              <a:rPr dirty="0" sz="550" spc="11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Gradasi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5">
                <a:solidFill>
                  <a:srgbClr val="231F20"/>
                </a:solidFill>
                <a:latin typeface="Arial"/>
                <a:cs typeface="Arial"/>
              </a:rPr>
              <a:t>butiran</a:t>
            </a:r>
            <a:endParaRPr sz="55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320313" y="2095564"/>
            <a:ext cx="41910" cy="8604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533811" y="2652216"/>
            <a:ext cx="361950" cy="30416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550" spc="20">
                <a:solidFill>
                  <a:srgbClr val="231F20"/>
                </a:solidFill>
                <a:latin typeface="Cambria"/>
                <a:cs typeface="Cambria"/>
              </a:rPr>
              <a:t></a:t>
            </a:r>
            <a:r>
              <a:rPr dirty="0" sz="550" spc="15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20</a:t>
            </a:r>
            <a:r>
              <a:rPr dirty="0" sz="5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55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550">
              <a:latin typeface="Arial"/>
              <a:cs typeface="Arial"/>
            </a:endParaRPr>
          </a:p>
          <a:p>
            <a:pPr marL="12700" marR="174625" indent="-635">
              <a:lnSpc>
                <a:spcPct val="110700"/>
              </a:lnSpc>
            </a:pPr>
            <a:r>
              <a:rPr dirty="0" sz="550" spc="20">
                <a:solidFill>
                  <a:srgbClr val="231F20"/>
                </a:solidFill>
                <a:latin typeface="Cambria"/>
                <a:cs typeface="Cambria"/>
              </a:rPr>
              <a:t></a:t>
            </a:r>
            <a:r>
              <a:rPr dirty="0" sz="550" spc="3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550" spc="-125">
                <a:solidFill>
                  <a:srgbClr val="231F20"/>
                </a:solidFill>
                <a:latin typeface="Arial"/>
                <a:cs typeface="Arial"/>
              </a:rPr>
              <a:t>1% </a:t>
            </a:r>
            <a:r>
              <a:rPr dirty="0" sz="5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Halus</a:t>
            </a:r>
            <a:endParaRPr sz="55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050150" y="2652216"/>
            <a:ext cx="361950" cy="30416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550" spc="20">
                <a:solidFill>
                  <a:srgbClr val="231F20"/>
                </a:solidFill>
                <a:latin typeface="Cambria"/>
                <a:cs typeface="Cambria"/>
              </a:rPr>
              <a:t></a:t>
            </a:r>
            <a:r>
              <a:rPr dirty="0" sz="550" spc="15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20</a:t>
            </a:r>
            <a:r>
              <a:rPr dirty="0" sz="5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55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550">
              <a:latin typeface="Arial"/>
              <a:cs typeface="Arial"/>
            </a:endParaRPr>
          </a:p>
          <a:p>
            <a:pPr marL="12700" marR="119380" indent="-635">
              <a:lnSpc>
                <a:spcPct val="110700"/>
              </a:lnSpc>
            </a:pPr>
            <a:r>
              <a:rPr dirty="0" sz="550" spc="20">
                <a:solidFill>
                  <a:srgbClr val="231F20"/>
                </a:solidFill>
                <a:latin typeface="Cambria"/>
                <a:cs typeface="Cambria"/>
              </a:rPr>
              <a:t> 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1% </a:t>
            </a:r>
            <a:r>
              <a:rPr dirty="0" sz="5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Sedang</a:t>
            </a:r>
            <a:endParaRPr sz="55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3566838" y="2844772"/>
            <a:ext cx="191770" cy="111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Kasar</a:t>
            </a:r>
            <a:endParaRPr sz="55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3565728" y="3229660"/>
            <a:ext cx="413384" cy="93345"/>
          </a:xfrm>
          <a:prstGeom prst="rect">
            <a:avLst/>
          </a:prstGeom>
          <a:ln w="5334">
            <a:solidFill>
              <a:srgbClr val="231F20"/>
            </a:solidFill>
          </a:ln>
        </p:spPr>
        <p:txBody>
          <a:bodyPr wrap="square" lIns="0" tIns="635" rIns="0" bIns="0" rtlCol="0" vert="horz">
            <a:spAutoFit/>
          </a:bodyPr>
          <a:lstStyle/>
          <a:p>
            <a:pPr algn="r" marR="4445">
              <a:lnSpc>
                <a:spcPct val="100000"/>
              </a:lnSpc>
              <a:spcBef>
                <a:spcPts val="5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bh</a:t>
            </a:r>
            <a:endParaRPr sz="55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3565728" y="3322472"/>
            <a:ext cx="413384" cy="93345"/>
          </a:xfrm>
          <a:prstGeom prst="rect">
            <a:avLst/>
          </a:prstGeom>
          <a:ln w="5334">
            <a:solidFill>
              <a:srgbClr val="231F20"/>
            </a:solidFill>
          </a:ln>
        </p:spPr>
        <p:txBody>
          <a:bodyPr wrap="square" lIns="0" tIns="635" rIns="0" bIns="0" rtlCol="0" vert="horz">
            <a:spAutoFit/>
          </a:bodyPr>
          <a:lstStyle/>
          <a:p>
            <a:pPr algn="r" marR="3810">
              <a:lnSpc>
                <a:spcPct val="100000"/>
              </a:lnSpc>
              <a:spcBef>
                <a:spcPts val="5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bh</a:t>
            </a:r>
            <a:endParaRPr sz="55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3979691" y="3208940"/>
            <a:ext cx="606425" cy="21145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-635">
              <a:lnSpc>
                <a:spcPct val="110700"/>
              </a:lnSpc>
              <a:spcBef>
                <a:spcPts val="95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(tuliskan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hasil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hitung) 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(tuliskan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hasil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hitung)</a:t>
            </a:r>
            <a:endParaRPr sz="55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2533882" y="3208940"/>
            <a:ext cx="287020" cy="48958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83820" indent="-635">
              <a:lnSpc>
                <a:spcPct val="110700"/>
              </a:lnSpc>
              <a:spcBef>
                <a:spcPts val="95"/>
              </a:spcBef>
            </a:pP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Sesuai  Sesuai  Sesuai</a:t>
            </a:r>
            <a:endParaRPr sz="550">
              <a:latin typeface="Arial"/>
              <a:cs typeface="Arial"/>
            </a:endParaRPr>
          </a:p>
          <a:p>
            <a:pPr algn="just" marL="12700" marR="5080" indent="-635">
              <a:lnSpc>
                <a:spcPct val="110700"/>
              </a:lnSpc>
            </a:pPr>
            <a:r>
              <a:rPr dirty="0" sz="550" spc="20">
                <a:solidFill>
                  <a:srgbClr val="231F20"/>
                </a:solidFill>
                <a:latin typeface="Cambria"/>
                <a:cs typeface="Cambria"/>
              </a:rPr>
              <a:t></a:t>
            </a:r>
            <a:r>
              <a:rPr dirty="0" sz="550" spc="-5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0">
                <a:solidFill>
                  <a:srgbClr val="231F20"/>
                </a:solidFill>
                <a:latin typeface="Arial"/>
                <a:cs typeface="Arial"/>
              </a:rPr>
              <a:t>mm </a:t>
            </a:r>
            <a:r>
              <a:rPr dirty="0" sz="550" spc="-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Sesuai</a:t>
            </a:r>
            <a:endParaRPr sz="550">
              <a:latin typeface="Arial"/>
              <a:cs typeface="Arial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3050222" y="3208940"/>
            <a:ext cx="385445" cy="48958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3335" marR="5080" indent="-635">
              <a:lnSpc>
                <a:spcPct val="110700"/>
              </a:lnSpc>
              <a:spcBef>
                <a:spcPts val="95"/>
              </a:spcBef>
            </a:pP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Tidak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Sesuai 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Tidak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Sesuai 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Tidak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Sesuai</a:t>
            </a:r>
            <a:endParaRPr sz="550">
              <a:latin typeface="Arial"/>
              <a:cs typeface="Arial"/>
            </a:endParaRPr>
          </a:p>
          <a:p>
            <a:pPr algn="just" marL="12700" marR="5080" indent="-635">
              <a:lnSpc>
                <a:spcPct val="110700"/>
              </a:lnSpc>
            </a:pPr>
            <a:r>
              <a:rPr dirty="0" sz="550" spc="20">
                <a:solidFill>
                  <a:srgbClr val="231F20"/>
                </a:solidFill>
                <a:latin typeface="Cambria"/>
                <a:cs typeface="Cambria"/>
              </a:rPr>
              <a:t> 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30 </a:t>
            </a:r>
            <a:r>
              <a:rPr dirty="0" sz="550" spc="-85">
                <a:solidFill>
                  <a:srgbClr val="231F20"/>
                </a:solidFill>
                <a:latin typeface="Arial"/>
                <a:cs typeface="Arial"/>
              </a:rPr>
              <a:t>mm </a:t>
            </a:r>
            <a:r>
              <a:rPr dirty="0" sz="550" spc="-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Tidak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Sesuai</a:t>
            </a:r>
            <a:endParaRPr sz="550">
              <a:latin typeface="Arial"/>
              <a:cs typeface="Arial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3565728" y="3786530"/>
            <a:ext cx="413384" cy="93345"/>
          </a:xfrm>
          <a:prstGeom prst="rect">
            <a:avLst/>
          </a:prstGeom>
          <a:ln w="5334">
            <a:solidFill>
              <a:srgbClr val="231F2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r" marR="4445">
              <a:lnSpc>
                <a:spcPct val="100000"/>
              </a:lnSpc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bh</a:t>
            </a:r>
            <a:endParaRPr sz="550">
              <a:latin typeface="Arial"/>
              <a:cs typeface="Arial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3565728" y="3879341"/>
            <a:ext cx="413384" cy="93345"/>
          </a:xfrm>
          <a:prstGeom prst="rect">
            <a:avLst/>
          </a:prstGeom>
          <a:ln w="5334">
            <a:solidFill>
              <a:srgbClr val="231F2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r" marR="3810">
              <a:lnSpc>
                <a:spcPct val="100000"/>
              </a:lnSpc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bh</a:t>
            </a:r>
            <a:endParaRPr sz="550">
              <a:latin typeface="Arial"/>
              <a:cs typeface="Arial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3979691" y="3765592"/>
            <a:ext cx="606425" cy="21145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-635">
              <a:lnSpc>
                <a:spcPct val="110700"/>
              </a:lnSpc>
              <a:spcBef>
                <a:spcPts val="95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(tuliskan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hasil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hitung) 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(tuliskan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hasil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hitung)</a:t>
            </a:r>
            <a:endParaRPr sz="55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2533882" y="3765592"/>
            <a:ext cx="287020" cy="48958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83820" indent="-635">
              <a:lnSpc>
                <a:spcPct val="110700"/>
              </a:lnSpc>
              <a:spcBef>
                <a:spcPts val="95"/>
              </a:spcBef>
            </a:pP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Sesuai  Sesuai  Sesuai</a:t>
            </a:r>
            <a:endParaRPr sz="550">
              <a:latin typeface="Arial"/>
              <a:cs typeface="Arial"/>
            </a:endParaRPr>
          </a:p>
          <a:p>
            <a:pPr algn="just" marL="12700" marR="5080" indent="-635">
              <a:lnSpc>
                <a:spcPct val="110700"/>
              </a:lnSpc>
            </a:pPr>
            <a:r>
              <a:rPr dirty="0" sz="550" spc="20">
                <a:solidFill>
                  <a:srgbClr val="231F20"/>
                </a:solidFill>
                <a:latin typeface="Cambria"/>
                <a:cs typeface="Cambria"/>
              </a:rPr>
              <a:t></a:t>
            </a:r>
            <a:r>
              <a:rPr dirty="0" sz="550" spc="-5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0">
                <a:solidFill>
                  <a:srgbClr val="231F20"/>
                </a:solidFill>
                <a:latin typeface="Arial"/>
                <a:cs typeface="Arial"/>
              </a:rPr>
              <a:t>mm </a:t>
            </a:r>
            <a:r>
              <a:rPr dirty="0" sz="550" spc="-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Sesuai</a:t>
            </a:r>
            <a:endParaRPr sz="550">
              <a:latin typeface="Arial"/>
              <a:cs typeface="Arial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3050222" y="3765592"/>
            <a:ext cx="385445" cy="48958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3335" marR="5080" indent="-635">
              <a:lnSpc>
                <a:spcPct val="110700"/>
              </a:lnSpc>
              <a:spcBef>
                <a:spcPts val="95"/>
              </a:spcBef>
            </a:pP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Tidak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Sesuai 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Tidak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Sesuai 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Tidak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Sesuai</a:t>
            </a:r>
            <a:endParaRPr sz="550">
              <a:latin typeface="Arial"/>
              <a:cs typeface="Arial"/>
            </a:endParaRPr>
          </a:p>
          <a:p>
            <a:pPr algn="just" marL="12700" marR="5080" indent="-635">
              <a:lnSpc>
                <a:spcPct val="110700"/>
              </a:lnSpc>
            </a:pPr>
            <a:r>
              <a:rPr dirty="0" sz="550" spc="20">
                <a:solidFill>
                  <a:srgbClr val="231F20"/>
                </a:solidFill>
                <a:latin typeface="Cambria"/>
                <a:cs typeface="Cambria"/>
              </a:rPr>
              <a:t> 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30 </a:t>
            </a:r>
            <a:r>
              <a:rPr dirty="0" sz="550" spc="-85">
                <a:solidFill>
                  <a:srgbClr val="231F20"/>
                </a:solidFill>
                <a:latin typeface="Arial"/>
                <a:cs typeface="Arial"/>
              </a:rPr>
              <a:t>mm </a:t>
            </a:r>
            <a:r>
              <a:rPr dirty="0" sz="550" spc="-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Tidak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Sesuai</a:t>
            </a:r>
            <a:endParaRPr sz="550">
              <a:latin typeface="Arial"/>
              <a:cs typeface="Arial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900443" y="3023389"/>
            <a:ext cx="1462405" cy="132461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550" spc="-10" b="1">
                <a:solidFill>
                  <a:srgbClr val="231F20"/>
                </a:solidFill>
                <a:latin typeface="Arial"/>
                <a:cs typeface="Arial"/>
              </a:rPr>
              <a:t>3.</a:t>
            </a:r>
            <a:r>
              <a:rPr dirty="0" sz="550" spc="-10" b="1">
                <a:solidFill>
                  <a:srgbClr val="231F20"/>
                </a:solidFill>
                <a:latin typeface="Arial"/>
                <a:cs typeface="Arial"/>
              </a:rPr>
              <a:t>   </a:t>
            </a:r>
            <a:r>
              <a:rPr dirty="0" sz="550" spc="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 b="1">
                <a:solidFill>
                  <a:srgbClr val="231F20"/>
                </a:solidFill>
                <a:latin typeface="Arial"/>
                <a:cs typeface="Arial"/>
              </a:rPr>
              <a:t>Penulangan</a:t>
            </a:r>
            <a:r>
              <a:rPr dirty="0" sz="5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 b="1">
                <a:solidFill>
                  <a:srgbClr val="231F20"/>
                </a:solidFill>
                <a:latin typeface="Arial"/>
                <a:cs typeface="Arial"/>
              </a:rPr>
              <a:t>dibandingkan</a:t>
            </a:r>
            <a:r>
              <a:rPr dirty="0" sz="5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 b="1">
                <a:solidFill>
                  <a:srgbClr val="231F20"/>
                </a:solidFill>
                <a:latin typeface="Arial"/>
                <a:cs typeface="Arial"/>
              </a:rPr>
              <a:t>gambar</a:t>
            </a:r>
            <a:r>
              <a:rPr dirty="0" sz="5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 b="1">
                <a:solidFill>
                  <a:srgbClr val="231F20"/>
                </a:solidFill>
                <a:latin typeface="Arial"/>
                <a:cs typeface="Arial"/>
              </a:rPr>
              <a:t>teknis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  <a:tabLst>
                <a:tab pos="1432560" algn="l"/>
              </a:tabLst>
            </a:pP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1)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0" i="1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550" spc="-5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  <a:tabLst>
                <a:tab pos="1432560" algn="l"/>
              </a:tabLst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(1)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Jumlah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tulangan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utama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5"/>
              </a:spcBef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(2)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Jumlah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tulangan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kacamata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cincin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     </a:t>
            </a:r>
            <a:r>
              <a:rPr dirty="0" sz="550" spc="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(3)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60">
                <a:solidFill>
                  <a:srgbClr val="231F20"/>
                </a:solidFill>
                <a:latin typeface="Arial"/>
                <a:cs typeface="Arial"/>
              </a:rPr>
              <a:t>Susunan</a:t>
            </a:r>
            <a:r>
              <a:rPr dirty="0" sz="5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tulangan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kacamata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cincin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   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  <a:tabLst>
                <a:tab pos="1432560" algn="l"/>
              </a:tabLst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(4)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Panjang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kait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tulangan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  <a:tabLst>
                <a:tab pos="1432560" algn="l"/>
              </a:tabLst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(5)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Dimensi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">
                <a:solidFill>
                  <a:srgbClr val="231F20"/>
                </a:solidFill>
                <a:latin typeface="Arial"/>
                <a:cs typeface="Arial"/>
              </a:rPr>
              <a:t>detail</a:t>
            </a:r>
            <a:r>
              <a:rPr dirty="0" sz="5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ukuran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  <a:tabLst>
                <a:tab pos="1432560" algn="l"/>
              </a:tabLst>
            </a:pP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2)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0" i="1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550" spc="-5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  <a:tabLst>
                <a:tab pos="1432560" algn="l"/>
              </a:tabLst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(1)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Jumlah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tulangan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utama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(2)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Jumlah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tulangan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kacamata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cincin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     </a:t>
            </a:r>
            <a:r>
              <a:rPr dirty="0" sz="550" spc="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(3)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60">
                <a:solidFill>
                  <a:srgbClr val="231F20"/>
                </a:solidFill>
                <a:latin typeface="Arial"/>
                <a:cs typeface="Arial"/>
              </a:rPr>
              <a:t>Susunan</a:t>
            </a:r>
            <a:r>
              <a:rPr dirty="0" sz="5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tulangan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kacamata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cincin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   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  <a:tabLst>
                <a:tab pos="1432560" algn="l"/>
              </a:tabLst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(4)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Panjang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kait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tulangan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5"/>
              </a:spcBef>
              <a:tabLst>
                <a:tab pos="1432560" algn="l"/>
              </a:tabLst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(5)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Dimensi</a:t>
            </a:r>
            <a:r>
              <a:rPr dirty="0" sz="5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">
                <a:solidFill>
                  <a:srgbClr val="231F20"/>
                </a:solidFill>
                <a:latin typeface="Arial"/>
                <a:cs typeface="Arial"/>
              </a:rPr>
              <a:t>detail</a:t>
            </a:r>
            <a:r>
              <a:rPr dirty="0" sz="5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ukuran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  <a:tabLst>
                <a:tab pos="1432560" algn="l"/>
              </a:tabLst>
            </a:pP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4)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0" i="1">
                <a:solidFill>
                  <a:srgbClr val="231F20"/>
                </a:solidFill>
                <a:latin typeface="Arial"/>
                <a:cs typeface="Arial"/>
              </a:rPr>
              <a:t>Catatan</a:t>
            </a:r>
            <a:r>
              <a:rPr dirty="0" sz="550" spc="-3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 i="1">
                <a:solidFill>
                  <a:srgbClr val="231F20"/>
                </a:solidFill>
                <a:latin typeface="Arial"/>
                <a:cs typeface="Arial"/>
              </a:rPr>
              <a:t>lainny</a:t>
            </a:r>
            <a:r>
              <a:rPr dirty="0" sz="550" spc="-35" i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0" i="1">
                <a:solidFill>
                  <a:srgbClr val="231F20"/>
                </a:solidFill>
                <a:latin typeface="Arial"/>
                <a:cs typeface="Arial"/>
              </a:rPr>
              <a:t>(bila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5" i="1">
                <a:solidFill>
                  <a:srgbClr val="231F20"/>
                </a:solidFill>
                <a:latin typeface="Arial"/>
                <a:cs typeface="Arial"/>
              </a:rPr>
              <a:t>masih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 i="1">
                <a:solidFill>
                  <a:srgbClr val="231F20"/>
                </a:solidFill>
                <a:latin typeface="Arial"/>
                <a:cs typeface="Arial"/>
              </a:rPr>
              <a:t>ada)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2320527" y="4886115"/>
            <a:ext cx="41275" cy="111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2401849" y="4900269"/>
            <a:ext cx="131445" cy="93345"/>
          </a:xfrm>
          <a:prstGeom prst="rect">
            <a:avLst/>
          </a:prstGeom>
          <a:ln w="5333">
            <a:solidFill>
              <a:srgbClr val="231F2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22860">
              <a:lnSpc>
                <a:spcPct val="100000"/>
              </a:lnSpc>
            </a:pP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1,0</a:t>
            </a:r>
            <a:endParaRPr sz="550">
              <a:latin typeface="Arial"/>
              <a:cs typeface="Arial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2533917" y="4886115"/>
            <a:ext cx="212090" cy="111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-60">
                <a:solidFill>
                  <a:srgbClr val="231F20"/>
                </a:solidFill>
                <a:latin typeface="Arial"/>
                <a:cs typeface="Arial"/>
              </a:rPr>
              <a:t>Semen</a:t>
            </a:r>
            <a:endParaRPr sz="550">
              <a:latin typeface="Arial"/>
              <a:cs typeface="Arial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2918180" y="4900269"/>
            <a:ext cx="131445" cy="93345"/>
          </a:xfrm>
          <a:prstGeom prst="rect">
            <a:avLst/>
          </a:prstGeom>
          <a:ln w="5333">
            <a:solidFill>
              <a:srgbClr val="231F2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22860">
              <a:lnSpc>
                <a:spcPct val="100000"/>
              </a:lnSpc>
            </a:pP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1,5</a:t>
            </a:r>
            <a:endParaRPr sz="550">
              <a:latin typeface="Arial"/>
              <a:cs typeface="Arial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3050289" y="4886115"/>
            <a:ext cx="164465" cy="111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Pasir</a:t>
            </a:r>
            <a:endParaRPr sz="55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3434511" y="4900269"/>
            <a:ext cx="131445" cy="93345"/>
          </a:xfrm>
          <a:prstGeom prst="rect">
            <a:avLst/>
          </a:prstGeom>
          <a:ln w="5334">
            <a:solidFill>
              <a:srgbClr val="231F2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22860">
              <a:lnSpc>
                <a:spcPct val="100000"/>
              </a:lnSpc>
            </a:pP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2,0</a:t>
            </a:r>
            <a:endParaRPr sz="550">
              <a:latin typeface="Arial"/>
              <a:cs typeface="Arial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3566671" y="4886115"/>
            <a:ext cx="203200" cy="111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-15">
                <a:solidFill>
                  <a:srgbClr val="231F20"/>
                </a:solidFill>
                <a:latin typeface="Arial"/>
                <a:cs typeface="Arial"/>
              </a:rPr>
              <a:t>Kerikil</a:t>
            </a:r>
            <a:endParaRPr sz="550">
              <a:latin typeface="Arial"/>
              <a:cs typeface="Arial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3979669" y="4886115"/>
            <a:ext cx="899160" cy="1117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(tuliskan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5">
                <a:solidFill>
                  <a:srgbClr val="231F20"/>
                </a:solidFill>
                <a:latin typeface="Arial"/>
                <a:cs typeface="Arial"/>
              </a:rPr>
              <a:t>angka</a:t>
            </a:r>
            <a:r>
              <a:rPr dirty="0" sz="5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perbandingan)</a:t>
            </a:r>
            <a:endParaRPr sz="550">
              <a:latin typeface="Arial"/>
              <a:cs typeface="Arial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900443" y="4786335"/>
            <a:ext cx="807720" cy="30416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550" spc="-10" b="1">
                <a:solidFill>
                  <a:srgbClr val="231F20"/>
                </a:solidFill>
                <a:latin typeface="Arial"/>
                <a:cs typeface="Arial"/>
              </a:rPr>
              <a:t>4.</a:t>
            </a:r>
            <a:r>
              <a:rPr dirty="0" sz="550" spc="-10" b="1">
                <a:solidFill>
                  <a:srgbClr val="231F20"/>
                </a:solidFill>
                <a:latin typeface="Arial"/>
                <a:cs typeface="Arial"/>
              </a:rPr>
              <a:t>   </a:t>
            </a:r>
            <a:r>
              <a:rPr dirty="0" sz="550" spc="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 b="1">
                <a:solidFill>
                  <a:srgbClr val="231F20"/>
                </a:solidFill>
                <a:latin typeface="Arial"/>
                <a:cs typeface="Arial"/>
              </a:rPr>
              <a:t>Mutu</a:t>
            </a:r>
            <a:r>
              <a:rPr dirty="0" sz="5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0" b="1">
                <a:solidFill>
                  <a:srgbClr val="231F20"/>
                </a:solidFill>
                <a:latin typeface="Arial"/>
                <a:cs typeface="Arial"/>
              </a:rPr>
              <a:t>Beton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</a:pP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1)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5" i="1">
                <a:solidFill>
                  <a:srgbClr val="231F20"/>
                </a:solidFill>
                <a:latin typeface="Arial"/>
                <a:cs typeface="Arial"/>
              </a:rPr>
              <a:t>Komposisi</a:t>
            </a:r>
            <a:r>
              <a:rPr dirty="0" sz="550" spc="-4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45" i="1">
                <a:solidFill>
                  <a:srgbClr val="231F20"/>
                </a:solidFill>
                <a:latin typeface="Arial"/>
                <a:cs typeface="Arial"/>
              </a:rPr>
              <a:t>campuran</a:t>
            </a:r>
            <a:endParaRPr sz="5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70"/>
              </a:spcBef>
            </a:pP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2)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0" i="1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550" spc="-5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i="1">
                <a:solidFill>
                  <a:srgbClr val="231F20"/>
                </a:solidFill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2227512" y="927747"/>
            <a:ext cx="1329690" cy="45085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180"/>
              </a:spcBef>
            </a:pPr>
            <a:r>
              <a:rPr dirty="0" sz="650" spc="-55" b="1">
                <a:solidFill>
                  <a:srgbClr val="231F20"/>
                </a:solidFill>
                <a:latin typeface="Arial"/>
                <a:cs typeface="Arial"/>
              </a:rPr>
              <a:t>FORM</a:t>
            </a:r>
            <a:r>
              <a:rPr dirty="0" sz="65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15" b="1">
                <a:solidFill>
                  <a:srgbClr val="231F20"/>
                </a:solidFill>
                <a:latin typeface="Arial"/>
                <a:cs typeface="Arial"/>
              </a:rPr>
              <a:t>2</a:t>
            </a:r>
            <a:endParaRPr sz="6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dirty="0" sz="650" spc="-60" b="1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r>
              <a:rPr dirty="0" sz="65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35" b="1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65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45" b="1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65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65" b="1">
                <a:solidFill>
                  <a:srgbClr val="231F20"/>
                </a:solidFill>
                <a:latin typeface="Arial"/>
                <a:cs typeface="Arial"/>
              </a:rPr>
              <a:t>RUSPIN</a:t>
            </a:r>
            <a:endParaRPr sz="650">
              <a:latin typeface="Arial"/>
              <a:cs typeface="Arial"/>
            </a:endParaRPr>
          </a:p>
          <a:p>
            <a:pPr algn="ctr" marR="6350">
              <a:lnSpc>
                <a:spcPct val="100000"/>
              </a:lnSpc>
              <a:spcBef>
                <a:spcPts val="85"/>
              </a:spcBef>
            </a:pPr>
            <a:r>
              <a:rPr dirty="0" sz="650" spc="-50" b="1" i="1">
                <a:solidFill>
                  <a:srgbClr val="231F20"/>
                </a:solidFill>
                <a:latin typeface="Arial"/>
                <a:cs typeface="Arial"/>
              </a:rPr>
              <a:t>"NAM</a:t>
            </a:r>
            <a:r>
              <a:rPr dirty="0" sz="650" spc="-45" b="1" i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650" spc="-10" b="1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75" b="1" i="1">
                <a:solidFill>
                  <a:srgbClr val="231F20"/>
                </a:solidFill>
                <a:latin typeface="Arial"/>
                <a:cs typeface="Arial"/>
              </a:rPr>
              <a:t>APLIKATOR"</a:t>
            </a:r>
            <a:endParaRPr sz="650">
              <a:latin typeface="Arial"/>
              <a:cs typeface="Arial"/>
            </a:endParaRPr>
          </a:p>
          <a:p>
            <a:pPr algn="ctr" marR="5715">
              <a:lnSpc>
                <a:spcPct val="100000"/>
              </a:lnSpc>
              <a:spcBef>
                <a:spcPts val="95"/>
              </a:spcBef>
            </a:pPr>
            <a:r>
              <a:rPr dirty="0" sz="550" spc="-40" i="1">
                <a:solidFill>
                  <a:srgbClr val="231F20"/>
                </a:solidFill>
                <a:latin typeface="Arial"/>
                <a:cs typeface="Arial"/>
              </a:rPr>
              <a:t>"Lokasi</a:t>
            </a:r>
            <a:r>
              <a:rPr dirty="0" sz="550" spc="-4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 i="1">
                <a:solidFill>
                  <a:srgbClr val="231F20"/>
                </a:solidFill>
                <a:latin typeface="Arial"/>
                <a:cs typeface="Arial"/>
              </a:rPr>
              <a:t>Workshop"</a:t>
            </a:r>
            <a:endParaRPr sz="550">
              <a:latin typeface="Arial"/>
              <a:cs typeface="Arial"/>
            </a:endParaRPr>
          </a:p>
        </p:txBody>
      </p:sp>
      <p:sp>
        <p:nvSpPr>
          <p:cNvPr id="42" name="object 42" descr=""/>
          <p:cNvSpPr/>
          <p:nvPr/>
        </p:nvSpPr>
        <p:spPr>
          <a:xfrm>
            <a:off x="2399182" y="1556384"/>
            <a:ext cx="137160" cy="191135"/>
          </a:xfrm>
          <a:custGeom>
            <a:avLst/>
            <a:gdLst/>
            <a:ahLst/>
            <a:cxnLst/>
            <a:rect l="l" t="t" r="r" b="b"/>
            <a:pathLst>
              <a:path w="137160" h="191135">
                <a:moveTo>
                  <a:pt x="136550" y="0"/>
                </a:moveTo>
                <a:lnTo>
                  <a:pt x="131216" y="0"/>
                </a:lnTo>
                <a:lnTo>
                  <a:pt x="131216" y="5334"/>
                </a:lnTo>
                <a:lnTo>
                  <a:pt x="131216" y="92811"/>
                </a:lnTo>
                <a:lnTo>
                  <a:pt x="131216" y="98145"/>
                </a:lnTo>
                <a:lnTo>
                  <a:pt x="131216" y="185623"/>
                </a:lnTo>
                <a:lnTo>
                  <a:pt x="5334" y="185623"/>
                </a:lnTo>
                <a:lnTo>
                  <a:pt x="5334" y="98145"/>
                </a:lnTo>
                <a:lnTo>
                  <a:pt x="131216" y="98145"/>
                </a:lnTo>
                <a:lnTo>
                  <a:pt x="131216" y="92811"/>
                </a:lnTo>
                <a:lnTo>
                  <a:pt x="5334" y="92811"/>
                </a:lnTo>
                <a:lnTo>
                  <a:pt x="5334" y="5334"/>
                </a:lnTo>
                <a:lnTo>
                  <a:pt x="131216" y="5334"/>
                </a:lnTo>
                <a:lnTo>
                  <a:pt x="131216" y="0"/>
                </a:lnTo>
                <a:lnTo>
                  <a:pt x="5334" y="0"/>
                </a:lnTo>
                <a:lnTo>
                  <a:pt x="0" y="0"/>
                </a:lnTo>
                <a:lnTo>
                  <a:pt x="0" y="190957"/>
                </a:lnTo>
                <a:lnTo>
                  <a:pt x="5334" y="190957"/>
                </a:lnTo>
                <a:lnTo>
                  <a:pt x="131216" y="190957"/>
                </a:lnTo>
                <a:lnTo>
                  <a:pt x="136550" y="190957"/>
                </a:lnTo>
                <a:lnTo>
                  <a:pt x="136550" y="185623"/>
                </a:lnTo>
                <a:lnTo>
                  <a:pt x="136550" y="98145"/>
                </a:lnTo>
                <a:lnTo>
                  <a:pt x="136550" y="92811"/>
                </a:lnTo>
                <a:lnTo>
                  <a:pt x="136550" y="5334"/>
                </a:lnTo>
                <a:lnTo>
                  <a:pt x="1365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2915513" y="1556384"/>
            <a:ext cx="137160" cy="191135"/>
          </a:xfrm>
          <a:custGeom>
            <a:avLst/>
            <a:gdLst/>
            <a:ahLst/>
            <a:cxnLst/>
            <a:rect l="l" t="t" r="r" b="b"/>
            <a:pathLst>
              <a:path w="137160" h="191135">
                <a:moveTo>
                  <a:pt x="136550" y="0"/>
                </a:moveTo>
                <a:lnTo>
                  <a:pt x="131216" y="0"/>
                </a:lnTo>
                <a:lnTo>
                  <a:pt x="131216" y="5334"/>
                </a:lnTo>
                <a:lnTo>
                  <a:pt x="131216" y="92811"/>
                </a:lnTo>
                <a:lnTo>
                  <a:pt x="131216" y="98145"/>
                </a:lnTo>
                <a:lnTo>
                  <a:pt x="131216" y="185623"/>
                </a:lnTo>
                <a:lnTo>
                  <a:pt x="5334" y="185623"/>
                </a:lnTo>
                <a:lnTo>
                  <a:pt x="5334" y="98145"/>
                </a:lnTo>
                <a:lnTo>
                  <a:pt x="131216" y="98145"/>
                </a:lnTo>
                <a:lnTo>
                  <a:pt x="131216" y="92811"/>
                </a:lnTo>
                <a:lnTo>
                  <a:pt x="5334" y="92811"/>
                </a:lnTo>
                <a:lnTo>
                  <a:pt x="5334" y="5334"/>
                </a:lnTo>
                <a:lnTo>
                  <a:pt x="131216" y="5334"/>
                </a:lnTo>
                <a:lnTo>
                  <a:pt x="131216" y="0"/>
                </a:lnTo>
                <a:lnTo>
                  <a:pt x="5334" y="0"/>
                </a:lnTo>
                <a:lnTo>
                  <a:pt x="0" y="0"/>
                </a:lnTo>
                <a:lnTo>
                  <a:pt x="0" y="190957"/>
                </a:lnTo>
                <a:lnTo>
                  <a:pt x="5334" y="190957"/>
                </a:lnTo>
                <a:lnTo>
                  <a:pt x="131216" y="190957"/>
                </a:lnTo>
                <a:lnTo>
                  <a:pt x="136550" y="190957"/>
                </a:lnTo>
                <a:lnTo>
                  <a:pt x="136550" y="185623"/>
                </a:lnTo>
                <a:lnTo>
                  <a:pt x="136550" y="98145"/>
                </a:lnTo>
                <a:lnTo>
                  <a:pt x="136550" y="92811"/>
                </a:lnTo>
                <a:lnTo>
                  <a:pt x="136550" y="5334"/>
                </a:lnTo>
                <a:lnTo>
                  <a:pt x="1365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44" name="object 44" descr=""/>
          <p:cNvGraphicFramePr>
            <a:graphicFrameLocks noGrp="1"/>
          </p:cNvGraphicFramePr>
          <p:nvPr/>
        </p:nvGraphicFramePr>
        <p:xfrm>
          <a:off x="2399182" y="2206066"/>
          <a:ext cx="13716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445"/>
              </a:tblGrid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5" name="object 45" descr=""/>
          <p:cNvGraphicFramePr>
            <a:graphicFrameLocks noGrp="1"/>
          </p:cNvGraphicFramePr>
          <p:nvPr/>
        </p:nvGraphicFramePr>
        <p:xfrm>
          <a:off x="2399182" y="2670124"/>
          <a:ext cx="137160" cy="278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445"/>
              </a:tblGrid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6" name="object 46" descr=""/>
          <p:cNvGraphicFramePr>
            <a:graphicFrameLocks noGrp="1"/>
          </p:cNvGraphicFramePr>
          <p:nvPr/>
        </p:nvGraphicFramePr>
        <p:xfrm>
          <a:off x="2399182" y="3226993"/>
          <a:ext cx="137160" cy="463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445"/>
              </a:tblGrid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7" name="object 47" descr=""/>
          <p:cNvGraphicFramePr>
            <a:graphicFrameLocks noGrp="1"/>
          </p:cNvGraphicFramePr>
          <p:nvPr/>
        </p:nvGraphicFramePr>
        <p:xfrm>
          <a:off x="2399182" y="3783863"/>
          <a:ext cx="137160" cy="463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445"/>
              </a:tblGrid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8" name="object 48" descr=""/>
          <p:cNvSpPr/>
          <p:nvPr/>
        </p:nvSpPr>
        <p:spPr>
          <a:xfrm>
            <a:off x="3046729" y="5088559"/>
            <a:ext cx="5715" cy="186055"/>
          </a:xfrm>
          <a:custGeom>
            <a:avLst/>
            <a:gdLst/>
            <a:ahLst/>
            <a:cxnLst/>
            <a:rect l="l" t="t" r="r" b="b"/>
            <a:pathLst>
              <a:path w="5714" h="186054">
                <a:moveTo>
                  <a:pt x="5333" y="0"/>
                </a:moveTo>
                <a:lnTo>
                  <a:pt x="0" y="0"/>
                </a:lnTo>
                <a:lnTo>
                  <a:pt x="0" y="185623"/>
                </a:lnTo>
                <a:lnTo>
                  <a:pt x="5333" y="185623"/>
                </a:lnTo>
                <a:lnTo>
                  <a:pt x="533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49" name="object 49" descr=""/>
          <p:cNvGraphicFramePr>
            <a:graphicFrameLocks noGrp="1"/>
          </p:cNvGraphicFramePr>
          <p:nvPr/>
        </p:nvGraphicFramePr>
        <p:xfrm>
          <a:off x="2915513" y="2206066"/>
          <a:ext cx="13716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445"/>
              </a:tblGrid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0" name="object 50" descr=""/>
          <p:cNvGraphicFramePr>
            <a:graphicFrameLocks noGrp="1"/>
          </p:cNvGraphicFramePr>
          <p:nvPr/>
        </p:nvGraphicFramePr>
        <p:xfrm>
          <a:off x="2915513" y="2670124"/>
          <a:ext cx="137160" cy="278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445"/>
              </a:tblGrid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1" name="object 51" descr=""/>
          <p:cNvGraphicFramePr>
            <a:graphicFrameLocks noGrp="1"/>
          </p:cNvGraphicFramePr>
          <p:nvPr/>
        </p:nvGraphicFramePr>
        <p:xfrm>
          <a:off x="2915513" y="3226993"/>
          <a:ext cx="137160" cy="463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445"/>
              </a:tblGrid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2" name="object 52" descr=""/>
          <p:cNvGraphicFramePr>
            <a:graphicFrameLocks noGrp="1"/>
          </p:cNvGraphicFramePr>
          <p:nvPr/>
        </p:nvGraphicFramePr>
        <p:xfrm>
          <a:off x="2915513" y="3783863"/>
          <a:ext cx="137160" cy="463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445"/>
              </a:tblGrid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2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3" name="object 53" descr=""/>
          <p:cNvGraphicFramePr>
            <a:graphicFrameLocks noGrp="1"/>
          </p:cNvGraphicFramePr>
          <p:nvPr/>
        </p:nvGraphicFramePr>
        <p:xfrm>
          <a:off x="1033678" y="5085892"/>
          <a:ext cx="3868420" cy="927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5250"/>
                <a:gridCol w="130809"/>
                <a:gridCol w="384809"/>
                <a:gridCol w="130810"/>
                <a:gridCol w="1849120"/>
              </a:tblGrid>
              <a:tr h="92710">
                <a:tc>
                  <a:txBody>
                    <a:bodyPr/>
                    <a:lstStyle/>
                    <a:p>
                      <a:pPr marL="13335">
                        <a:lnSpc>
                          <a:spcPts val="630"/>
                        </a:lnSpc>
                        <a:tabLst>
                          <a:tab pos="1296670" algn="l"/>
                        </a:tabLst>
                      </a:pP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(1)</a:t>
                      </a:r>
                      <a:r>
                        <a:rPr dirty="0" sz="550" spc="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4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Kehalusan</a:t>
                      </a:r>
                      <a:r>
                        <a:rPr dirty="0" sz="550" spc="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permukaan	: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635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630"/>
                        </a:lnSpc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Cukup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halus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635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630"/>
                        </a:lnSpc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Kasar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berongga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92710">
                <a:tc>
                  <a:txBody>
                    <a:bodyPr/>
                    <a:lstStyle/>
                    <a:p>
                      <a:pPr marL="13335">
                        <a:lnSpc>
                          <a:spcPts val="630"/>
                        </a:lnSpc>
                        <a:tabLst>
                          <a:tab pos="1296670" algn="l"/>
                        </a:tabLst>
                      </a:pP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(2)</a:t>
                      </a:r>
                      <a:r>
                        <a:rPr dirty="0" sz="550" spc="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Kerataan</a:t>
                      </a:r>
                      <a:r>
                        <a:rPr dirty="0" sz="550" spc="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permukaan	: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635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630"/>
                        </a:lnSpc>
                      </a:pPr>
                      <a:r>
                        <a:rPr dirty="0" sz="55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Rata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635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630"/>
                        </a:lnSpc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Tidak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rata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92710">
                <a:tc>
                  <a:txBody>
                    <a:bodyPr/>
                    <a:lstStyle/>
                    <a:p>
                      <a:pPr marL="13335">
                        <a:lnSpc>
                          <a:spcPts val="630"/>
                        </a:lnSpc>
                      </a:pPr>
                      <a:r>
                        <a:rPr dirty="0" sz="550" i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3)</a:t>
                      </a:r>
                      <a:r>
                        <a:rPr dirty="0" sz="550" i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i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Komponen</a:t>
                      </a:r>
                      <a:r>
                        <a:rPr dirty="0" sz="550" i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i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92710">
                <a:tc>
                  <a:txBody>
                    <a:bodyPr/>
                    <a:lstStyle/>
                    <a:p>
                      <a:pPr marL="13335">
                        <a:lnSpc>
                          <a:spcPts val="630"/>
                        </a:lnSpc>
                        <a:tabLst>
                          <a:tab pos="1296670" algn="l"/>
                        </a:tabLst>
                      </a:pP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(1)</a:t>
                      </a:r>
                      <a:r>
                        <a:rPr dirty="0" sz="550" spc="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4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Kehalusan</a:t>
                      </a:r>
                      <a:r>
                        <a:rPr dirty="0" sz="550" spc="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permukaan	: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635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630"/>
                        </a:lnSpc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Cukup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halus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630"/>
                        </a:lnSpc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Kasar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berongga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</a:tcPr>
                </a:tc>
              </a:tr>
              <a:tr h="92710">
                <a:tc>
                  <a:txBody>
                    <a:bodyPr/>
                    <a:lstStyle/>
                    <a:p>
                      <a:pPr marL="13335">
                        <a:lnSpc>
                          <a:spcPts val="630"/>
                        </a:lnSpc>
                        <a:tabLst>
                          <a:tab pos="1296670" algn="l"/>
                        </a:tabLst>
                      </a:pP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(2)</a:t>
                      </a:r>
                      <a:r>
                        <a:rPr dirty="0" sz="550" spc="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Kerataan</a:t>
                      </a:r>
                      <a:r>
                        <a:rPr dirty="0" sz="550" spc="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permukaan	: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635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630"/>
                        </a:lnSpc>
                      </a:pPr>
                      <a:r>
                        <a:rPr dirty="0" sz="55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Rata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630"/>
                        </a:lnSpc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Tidak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rata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</a:tcPr>
                </a:tc>
              </a:tr>
              <a:tr h="92710"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</a:pPr>
                      <a:r>
                        <a:rPr dirty="0" sz="550" i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4)</a:t>
                      </a:r>
                      <a:r>
                        <a:rPr dirty="0" sz="550" i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i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Catatan</a:t>
                      </a:r>
                      <a:r>
                        <a:rPr dirty="0" sz="550" i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5" i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lainny</a:t>
                      </a:r>
                      <a:r>
                        <a:rPr dirty="0" sz="550" i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550" i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i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(bila</a:t>
                      </a:r>
                      <a:r>
                        <a:rPr dirty="0" sz="550" i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i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masih</a:t>
                      </a:r>
                      <a:r>
                        <a:rPr dirty="0" sz="550" i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i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ada)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4" name="object 54" descr=""/>
          <p:cNvSpPr txBox="1"/>
          <p:nvPr/>
        </p:nvSpPr>
        <p:spPr>
          <a:xfrm>
            <a:off x="3564225" y="6079957"/>
            <a:ext cx="789940" cy="375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4799"/>
              </a:lnSpc>
              <a:spcBef>
                <a:spcPts val="95"/>
              </a:spcBef>
            </a:pPr>
            <a:r>
              <a:rPr dirty="0" sz="500">
                <a:solidFill>
                  <a:srgbClr val="231F20"/>
                </a:solidFill>
                <a:latin typeface="Calibri"/>
                <a:cs typeface="Calibri"/>
              </a:rPr>
              <a:t>͙͕͘͘͘͘͘͘͘͘͘͘͘                         </a:t>
            </a:r>
            <a:r>
              <a:rPr dirty="0" sz="500" spc="-45">
                <a:solidFill>
                  <a:srgbClr val="231F20"/>
                </a:solidFill>
                <a:latin typeface="Calibri"/>
                <a:cs typeface="Calibri"/>
              </a:rPr>
              <a:t>͙͘͘͘͘͘͘͘͘͘͘͘͘͘͘͘2Ϭϭϵ </a:t>
            </a:r>
            <a:r>
              <a:rPr dirty="0" sz="500" spc="-4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500" spc="5">
                <a:solidFill>
                  <a:srgbClr val="231F20"/>
                </a:solidFill>
                <a:latin typeface="Calibri"/>
                <a:cs typeface="Calibri"/>
              </a:rPr>
              <a:t>WĞŶaŶŐŐƵŶŐ   :aǁaď </a:t>
            </a:r>
            <a:r>
              <a:rPr dirty="0" sz="500" spc="1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500" spc="-55">
                <a:solidFill>
                  <a:srgbClr val="231F20"/>
                </a:solidFill>
                <a:latin typeface="Calibri"/>
                <a:cs typeface="Calibri"/>
              </a:rPr>
              <a:t>WƌŽĚƵŬƐi͕</a:t>
            </a: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500">
                <a:solidFill>
                  <a:srgbClr val="231F20"/>
                </a:solidFill>
                <a:latin typeface="Calibri"/>
                <a:cs typeface="Calibri"/>
              </a:rPr>
              <a:t>͘͘͘͘͘͘͘͘͘͘͘͘͘͘͘͘͘͘͘͘͘͘͘͘͘͘͘͘͘͘͘͘͘͘͘͘͘͘͘͘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5" name="object 55" descr=""/>
          <p:cNvSpPr/>
          <p:nvPr/>
        </p:nvSpPr>
        <p:spPr>
          <a:xfrm>
            <a:off x="2530398" y="5088559"/>
            <a:ext cx="5715" cy="186055"/>
          </a:xfrm>
          <a:custGeom>
            <a:avLst/>
            <a:gdLst/>
            <a:ahLst/>
            <a:cxnLst/>
            <a:rect l="l" t="t" r="r" b="b"/>
            <a:pathLst>
              <a:path w="5714" h="186054">
                <a:moveTo>
                  <a:pt x="5333" y="0"/>
                </a:moveTo>
                <a:lnTo>
                  <a:pt x="0" y="0"/>
                </a:lnTo>
                <a:lnTo>
                  <a:pt x="0" y="185623"/>
                </a:lnTo>
                <a:lnTo>
                  <a:pt x="5333" y="185623"/>
                </a:lnTo>
                <a:lnTo>
                  <a:pt x="533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3431844" y="2484500"/>
            <a:ext cx="137160" cy="98425"/>
          </a:xfrm>
          <a:custGeom>
            <a:avLst/>
            <a:gdLst/>
            <a:ahLst/>
            <a:cxnLst/>
            <a:rect l="l" t="t" r="r" b="b"/>
            <a:pathLst>
              <a:path w="137160" h="98425">
                <a:moveTo>
                  <a:pt x="136550" y="0"/>
                </a:moveTo>
                <a:lnTo>
                  <a:pt x="131216" y="0"/>
                </a:lnTo>
                <a:lnTo>
                  <a:pt x="131216" y="5334"/>
                </a:lnTo>
                <a:lnTo>
                  <a:pt x="131216" y="92811"/>
                </a:lnTo>
                <a:lnTo>
                  <a:pt x="5334" y="92811"/>
                </a:lnTo>
                <a:lnTo>
                  <a:pt x="5334" y="5334"/>
                </a:lnTo>
                <a:lnTo>
                  <a:pt x="131216" y="5334"/>
                </a:lnTo>
                <a:lnTo>
                  <a:pt x="131216" y="0"/>
                </a:lnTo>
                <a:lnTo>
                  <a:pt x="5334" y="0"/>
                </a:lnTo>
                <a:lnTo>
                  <a:pt x="0" y="0"/>
                </a:lnTo>
                <a:lnTo>
                  <a:pt x="0" y="98145"/>
                </a:lnTo>
                <a:lnTo>
                  <a:pt x="5334" y="98145"/>
                </a:lnTo>
                <a:lnTo>
                  <a:pt x="131216" y="98145"/>
                </a:lnTo>
                <a:lnTo>
                  <a:pt x="136550" y="98145"/>
                </a:lnTo>
                <a:lnTo>
                  <a:pt x="136550" y="92811"/>
                </a:lnTo>
                <a:lnTo>
                  <a:pt x="136550" y="5334"/>
                </a:lnTo>
                <a:lnTo>
                  <a:pt x="1365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3431844" y="2855747"/>
            <a:ext cx="137160" cy="98425"/>
          </a:xfrm>
          <a:custGeom>
            <a:avLst/>
            <a:gdLst/>
            <a:ahLst/>
            <a:cxnLst/>
            <a:rect l="l" t="t" r="r" b="b"/>
            <a:pathLst>
              <a:path w="137160" h="98425">
                <a:moveTo>
                  <a:pt x="136550" y="0"/>
                </a:moveTo>
                <a:lnTo>
                  <a:pt x="131216" y="0"/>
                </a:lnTo>
                <a:lnTo>
                  <a:pt x="131216" y="5334"/>
                </a:lnTo>
                <a:lnTo>
                  <a:pt x="131216" y="92811"/>
                </a:lnTo>
                <a:lnTo>
                  <a:pt x="5334" y="92811"/>
                </a:lnTo>
                <a:lnTo>
                  <a:pt x="5334" y="5334"/>
                </a:lnTo>
                <a:lnTo>
                  <a:pt x="131216" y="5334"/>
                </a:lnTo>
                <a:lnTo>
                  <a:pt x="131216" y="0"/>
                </a:lnTo>
                <a:lnTo>
                  <a:pt x="5334" y="0"/>
                </a:lnTo>
                <a:lnTo>
                  <a:pt x="0" y="0"/>
                </a:lnTo>
                <a:lnTo>
                  <a:pt x="0" y="98145"/>
                </a:lnTo>
                <a:lnTo>
                  <a:pt x="5334" y="98145"/>
                </a:lnTo>
                <a:lnTo>
                  <a:pt x="131216" y="98145"/>
                </a:lnTo>
                <a:lnTo>
                  <a:pt x="136550" y="98145"/>
                </a:lnTo>
                <a:lnTo>
                  <a:pt x="136550" y="92811"/>
                </a:lnTo>
                <a:lnTo>
                  <a:pt x="136550" y="5334"/>
                </a:lnTo>
                <a:lnTo>
                  <a:pt x="1365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033678" y="4340732"/>
            <a:ext cx="3868420" cy="377190"/>
          </a:xfrm>
          <a:custGeom>
            <a:avLst/>
            <a:gdLst/>
            <a:ahLst/>
            <a:cxnLst/>
            <a:rect l="l" t="t" r="r" b="b"/>
            <a:pathLst>
              <a:path w="3868420" h="377189">
                <a:moveTo>
                  <a:pt x="3868216" y="0"/>
                </a:moveTo>
                <a:lnTo>
                  <a:pt x="3862882" y="0"/>
                </a:lnTo>
                <a:lnTo>
                  <a:pt x="3862882" y="5334"/>
                </a:lnTo>
                <a:lnTo>
                  <a:pt x="3862882" y="371246"/>
                </a:lnTo>
                <a:lnTo>
                  <a:pt x="5334" y="371246"/>
                </a:lnTo>
                <a:lnTo>
                  <a:pt x="5334" y="5334"/>
                </a:lnTo>
                <a:lnTo>
                  <a:pt x="3862882" y="5334"/>
                </a:lnTo>
                <a:lnTo>
                  <a:pt x="3862882" y="0"/>
                </a:lnTo>
                <a:lnTo>
                  <a:pt x="5334" y="0"/>
                </a:lnTo>
                <a:lnTo>
                  <a:pt x="0" y="0"/>
                </a:lnTo>
                <a:lnTo>
                  <a:pt x="0" y="376580"/>
                </a:lnTo>
                <a:lnTo>
                  <a:pt x="5334" y="376580"/>
                </a:lnTo>
                <a:lnTo>
                  <a:pt x="3862882" y="376580"/>
                </a:lnTo>
                <a:lnTo>
                  <a:pt x="3868216" y="376580"/>
                </a:lnTo>
                <a:lnTo>
                  <a:pt x="3868216" y="371246"/>
                </a:lnTo>
                <a:lnTo>
                  <a:pt x="3868216" y="5334"/>
                </a:lnTo>
                <a:lnTo>
                  <a:pt x="386821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"/>
            <a:ext cx="4788001" cy="4319943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720001" y="4744923"/>
            <a:ext cx="828040" cy="0"/>
          </a:xfrm>
          <a:custGeom>
            <a:avLst/>
            <a:gdLst/>
            <a:ahLst/>
            <a:cxnLst/>
            <a:rect l="l" t="t" r="r" b="b"/>
            <a:pathLst>
              <a:path w="828040" h="0">
                <a:moveTo>
                  <a:pt x="0" y="0"/>
                </a:moveTo>
                <a:lnTo>
                  <a:pt x="828001" y="0"/>
                </a:lnTo>
              </a:path>
            </a:pathLst>
          </a:custGeom>
          <a:ln w="50800">
            <a:solidFill>
              <a:srgbClr val="DAE7D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959299" y="4448524"/>
            <a:ext cx="3844290" cy="2776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0"/>
              </a:lnSpc>
            </a:pPr>
            <a:r>
              <a:rPr dirty="0" sz="2000" spc="-15" b="1" i="1">
                <a:solidFill>
                  <a:srgbClr val="36966A"/>
                </a:solidFill>
                <a:latin typeface="Arial"/>
                <a:cs typeface="Arial"/>
              </a:rPr>
              <a:t>1.1</a:t>
            </a:r>
            <a:r>
              <a:rPr dirty="0" sz="2000" spc="95" b="1" i="1">
                <a:solidFill>
                  <a:srgbClr val="36966A"/>
                </a:solidFill>
                <a:latin typeface="Arial"/>
                <a:cs typeface="Arial"/>
              </a:rPr>
              <a:t> </a:t>
            </a:r>
            <a:r>
              <a:rPr dirty="0" sz="1300" spc="50" b="1">
                <a:solidFill>
                  <a:srgbClr val="231F20"/>
                </a:solidFill>
                <a:latin typeface="Open Sans"/>
                <a:cs typeface="Open Sans"/>
              </a:rPr>
              <a:t>Kebutuhan</a:t>
            </a:r>
            <a:r>
              <a:rPr dirty="0" sz="13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50" b="1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300" spc="-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35" b="1">
                <a:solidFill>
                  <a:srgbClr val="231F20"/>
                </a:solidFill>
                <a:latin typeface="Open Sans"/>
                <a:cs typeface="Open Sans"/>
              </a:rPr>
              <a:t>VS</a:t>
            </a:r>
            <a:r>
              <a:rPr dirty="0" sz="13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45" b="1">
                <a:solidFill>
                  <a:srgbClr val="231F20"/>
                </a:solidFill>
                <a:latin typeface="Open Sans"/>
                <a:cs typeface="Open Sans"/>
              </a:rPr>
              <a:t>Kendala</a:t>
            </a:r>
            <a:endParaRPr sz="1300">
              <a:latin typeface="Open Sans"/>
              <a:cs typeface="Open Sans"/>
            </a:endParaRPr>
          </a:p>
          <a:p>
            <a:pPr marL="660400">
              <a:lnSpc>
                <a:spcPts val="1490"/>
              </a:lnSpc>
            </a:pPr>
            <a:r>
              <a:rPr dirty="0" sz="1300" spc="45" b="1">
                <a:solidFill>
                  <a:srgbClr val="231F20"/>
                </a:solidFill>
                <a:latin typeface="Open Sans"/>
                <a:cs typeface="Open Sans"/>
              </a:rPr>
              <a:t>Pembangunan</a:t>
            </a:r>
            <a:r>
              <a:rPr dirty="0" sz="1300" spc="-15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50" b="1">
                <a:solidFill>
                  <a:srgbClr val="231F20"/>
                </a:solidFill>
                <a:latin typeface="Open Sans"/>
                <a:cs typeface="Open Sans"/>
              </a:rPr>
              <a:t>Rumah</a:t>
            </a:r>
            <a:r>
              <a:rPr dirty="0" sz="1300" spc="-10" b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300" spc="45" b="1">
                <a:solidFill>
                  <a:srgbClr val="231F20"/>
                </a:solidFill>
                <a:latin typeface="Open Sans"/>
                <a:cs typeface="Open Sans"/>
              </a:rPr>
              <a:t>Konvensional</a:t>
            </a:r>
            <a:endParaRPr sz="13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1.</a:t>
            </a:r>
            <a:r>
              <a:rPr dirty="0" sz="1000" spc="-20" b="1">
                <a:solidFill>
                  <a:srgbClr val="231F20"/>
                </a:solidFill>
                <a:latin typeface="Lucida Sans"/>
                <a:cs typeface="Lucida Sans"/>
              </a:rPr>
              <a:t>  </a:t>
            </a:r>
            <a:r>
              <a:rPr dirty="0" sz="1000" spc="-16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0" b="1">
                <a:solidFill>
                  <a:srgbClr val="231F20"/>
                </a:solidFill>
                <a:latin typeface="Lucida Sans"/>
                <a:cs typeface="Lucida Sans"/>
              </a:rPr>
              <a:t>Gambara</a:t>
            </a:r>
            <a:r>
              <a:rPr dirty="0" sz="1000" spc="15" b="1">
                <a:solidFill>
                  <a:srgbClr val="231F20"/>
                </a:solidFill>
                <a:latin typeface="Lucida Sans"/>
                <a:cs typeface="Lucida Sans"/>
              </a:rPr>
              <a:t>n</a:t>
            </a:r>
            <a:r>
              <a:rPr dirty="0" sz="1000" spc="-14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Backlog</a:t>
            </a:r>
            <a:r>
              <a:rPr dirty="0" sz="1000" spc="-14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5" b="1">
                <a:solidFill>
                  <a:srgbClr val="231F20"/>
                </a:solidFill>
                <a:latin typeface="Lucida Sans"/>
                <a:cs typeface="Lucida Sans"/>
              </a:rPr>
              <a:t>Rumah</a:t>
            </a:r>
            <a:r>
              <a:rPr dirty="0" sz="1000" spc="-14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b="1">
                <a:solidFill>
                  <a:srgbClr val="231F20"/>
                </a:solidFill>
                <a:latin typeface="Lucida Sans"/>
                <a:cs typeface="Lucida Sans"/>
              </a:rPr>
              <a:t>da</a:t>
            </a:r>
            <a:r>
              <a:rPr dirty="0" sz="1000" spc="5" b="1">
                <a:solidFill>
                  <a:srgbClr val="231F20"/>
                </a:solidFill>
                <a:latin typeface="Lucida Sans"/>
                <a:cs typeface="Lucida Sans"/>
              </a:rPr>
              <a:t>n</a:t>
            </a:r>
            <a:r>
              <a:rPr dirty="0" sz="1000" spc="-14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5" b="1">
                <a:solidFill>
                  <a:srgbClr val="231F20"/>
                </a:solidFill>
                <a:latin typeface="Lucida Sans"/>
                <a:cs typeface="Lucida Sans"/>
              </a:rPr>
              <a:t>Rumah</a:t>
            </a:r>
            <a:r>
              <a:rPr dirty="0" sz="1000" spc="-14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15" b="1">
                <a:solidFill>
                  <a:srgbClr val="231F20"/>
                </a:solidFill>
                <a:latin typeface="Lucida Sans"/>
                <a:cs typeface="Lucida Sans"/>
              </a:rPr>
              <a:t>Tidak</a:t>
            </a:r>
            <a:r>
              <a:rPr dirty="0" sz="1000" spc="-14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15" b="1">
                <a:solidFill>
                  <a:srgbClr val="231F20"/>
                </a:solidFill>
                <a:latin typeface="Lucida Sans"/>
                <a:cs typeface="Lucida Sans"/>
              </a:rPr>
              <a:t>Laya</a:t>
            </a:r>
            <a:r>
              <a:rPr dirty="0" sz="1000" spc="25" b="1">
                <a:solidFill>
                  <a:srgbClr val="231F20"/>
                </a:solidFill>
                <a:latin typeface="Lucida Sans"/>
                <a:cs typeface="Lucida Sans"/>
              </a:rPr>
              <a:t>k</a:t>
            </a:r>
            <a:r>
              <a:rPr dirty="0" sz="1000" spc="-145" b="1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dirty="0" sz="1000" spc="-5" b="1">
                <a:solidFill>
                  <a:srgbClr val="231F20"/>
                </a:solidFill>
                <a:latin typeface="Lucida Sans"/>
                <a:cs typeface="Lucida Sans"/>
              </a:rPr>
              <a:t>Huni</a:t>
            </a:r>
            <a:endParaRPr sz="1000">
              <a:latin typeface="Lucida Sans"/>
              <a:cs typeface="Lucida Sans"/>
            </a:endParaRPr>
          </a:p>
          <a:p>
            <a:pPr marL="228600">
              <a:lnSpc>
                <a:spcPct val="100000"/>
              </a:lnSpc>
              <a:spcBef>
                <a:spcPts val="780"/>
              </a:spcBef>
            </a:pPr>
            <a:r>
              <a:rPr dirty="0" sz="1000" spc="5" b="1">
                <a:solidFill>
                  <a:srgbClr val="231F20"/>
                </a:solidFill>
                <a:latin typeface="Arial"/>
                <a:cs typeface="Arial"/>
              </a:rPr>
              <a:t>a. </a:t>
            </a:r>
            <a:r>
              <a:rPr dirty="0" sz="1000" spc="26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Perspektif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 Backlog</a:t>
            </a:r>
            <a:r>
              <a:rPr dirty="0" sz="10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5" b="1">
                <a:solidFill>
                  <a:srgbClr val="231F20"/>
                </a:solidFill>
                <a:latin typeface="Arial"/>
                <a:cs typeface="Arial"/>
              </a:rPr>
              <a:t>Perumahan</a:t>
            </a:r>
            <a:endParaRPr sz="1000">
              <a:latin typeface="Arial"/>
              <a:cs typeface="Arial"/>
            </a:endParaRPr>
          </a:p>
          <a:p>
            <a:pPr algn="just" marL="444500" marR="5080" indent="431800">
              <a:lnSpc>
                <a:spcPct val="141700"/>
              </a:lnSpc>
              <a:spcBef>
                <a:spcPts val="570"/>
              </a:spcBef>
            </a:pP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Pembahasan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kebutuhan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rumah tidak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lepas dari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pembahasan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,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akhir</a:t>
            </a:r>
            <a:r>
              <a:rPr dirty="0" sz="1000" spc="-5">
                <a:solidFill>
                  <a:srgbClr val="231F20"/>
                </a:solidFill>
                <a:latin typeface="Cambria Math"/>
                <a:cs typeface="Cambria Math"/>
              </a:rPr>
              <a:t>-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akhir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ini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sering</a:t>
            </a:r>
            <a:r>
              <a:rPr dirty="0" sz="1000" spc="-3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dijadikan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pembahasan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beberapa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instansi,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terkait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dengan</a:t>
            </a:r>
            <a:r>
              <a:rPr dirty="0" sz="1000" spc="-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adanya </a:t>
            </a:r>
            <a:r>
              <a:rPr dirty="0" sz="1000" spc="-25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ketidaksamaan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informasi</a:t>
            </a:r>
            <a:r>
              <a:rPr dirty="0" sz="1000" spc="26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200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yang   dikeluarkan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oleh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instansi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berbeda.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Hal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tersebut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 dapat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dilihat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dari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pernyataan-pernyataan yang dikeluarkan oleh beberapa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instansi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terkait. Tahun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2010, </a:t>
            </a:r>
            <a:r>
              <a:rPr dirty="0" sz="1000" spc="-5">
                <a:solidFill>
                  <a:srgbClr val="231F20"/>
                </a:solidFill>
                <a:latin typeface="Open Sans"/>
                <a:cs typeface="Open Sans"/>
              </a:rPr>
              <a:t>menurut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data Kemenpera,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-25" i="1">
                <a:solidFill>
                  <a:srgbClr val="231F20"/>
                </a:solidFill>
                <a:latin typeface="Open Sans"/>
                <a:cs typeface="Open Sans"/>
              </a:rPr>
              <a:t>backlog</a:t>
            </a:r>
            <a:r>
              <a:rPr dirty="0" sz="1000" spc="85" i="1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sebanyak</a:t>
            </a:r>
            <a:r>
              <a:rPr dirty="0" sz="1000" spc="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8,2</a:t>
            </a:r>
            <a:r>
              <a:rPr dirty="0" sz="1000" spc="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Open Sans"/>
                <a:cs typeface="Open Sans"/>
              </a:rPr>
              <a:t>juta</a:t>
            </a:r>
            <a:r>
              <a:rPr dirty="0" sz="1000" spc="2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rumah,</a:t>
            </a:r>
            <a:r>
              <a:rPr dirty="0" sz="1000" spc="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>
                <a:solidFill>
                  <a:srgbClr val="231F20"/>
                </a:solidFill>
                <a:latin typeface="Open Sans"/>
                <a:cs typeface="Open Sans"/>
              </a:rPr>
              <a:t>sedangkan</a:t>
            </a:r>
            <a:r>
              <a:rPr dirty="0" sz="1000" spc="35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dirty="0" sz="1000" spc="10">
                <a:solidFill>
                  <a:srgbClr val="231F20"/>
                </a:solidFill>
                <a:latin typeface="Open Sans"/>
                <a:cs typeface="Open Sans"/>
              </a:rPr>
              <a:t>data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68829" y="1198437"/>
            <a:ext cx="2223770" cy="1168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r" marL="433070" marR="5080" indent="-421005">
              <a:lnSpc>
                <a:spcPct val="100000"/>
              </a:lnSpc>
              <a:spcBef>
                <a:spcPts val="100"/>
              </a:spcBef>
            </a:pPr>
            <a:r>
              <a:rPr dirty="0" spc="-385">
                <a:solidFill>
                  <a:srgbClr val="FFFFFF"/>
                </a:solidFill>
              </a:rPr>
              <a:t>U</a:t>
            </a:r>
            <a:r>
              <a:rPr dirty="0" spc="-315">
                <a:solidFill>
                  <a:srgbClr val="FFFFFF"/>
                </a:solidFill>
              </a:rPr>
              <a:t>P</a:t>
            </a:r>
            <a:r>
              <a:rPr dirty="0" spc="-409">
                <a:solidFill>
                  <a:srgbClr val="FFFFFF"/>
                </a:solidFill>
              </a:rPr>
              <a:t>A</a:t>
            </a:r>
            <a:r>
              <a:rPr dirty="0" spc="-215">
                <a:solidFill>
                  <a:srgbClr val="FFFFFF"/>
                </a:solidFill>
              </a:rPr>
              <a:t>Y</a:t>
            </a:r>
            <a:r>
              <a:rPr dirty="0" spc="-265">
                <a:solidFill>
                  <a:srgbClr val="FFFFFF"/>
                </a:solidFill>
              </a:rPr>
              <a:t>A</a:t>
            </a:r>
            <a:r>
              <a:rPr dirty="0" spc="-20">
                <a:solidFill>
                  <a:srgbClr val="FFFFFF"/>
                </a:solidFill>
              </a:rPr>
              <a:t> </a:t>
            </a:r>
            <a:r>
              <a:rPr dirty="0" spc="-225">
                <a:solidFill>
                  <a:srgbClr val="FFFFFF"/>
                </a:solidFill>
              </a:rPr>
              <a:t>PE</a:t>
            </a:r>
            <a:r>
              <a:rPr dirty="0" spc="-285">
                <a:solidFill>
                  <a:srgbClr val="FFFFFF"/>
                </a:solidFill>
              </a:rPr>
              <a:t>R</a:t>
            </a:r>
            <a:r>
              <a:rPr dirty="0" spc="-229">
                <a:solidFill>
                  <a:srgbClr val="FFFFFF"/>
                </a:solidFill>
              </a:rPr>
              <a:t>CE</a:t>
            </a:r>
            <a:r>
              <a:rPr dirty="0" spc="-315">
                <a:solidFill>
                  <a:srgbClr val="FFFFFF"/>
                </a:solidFill>
              </a:rPr>
              <a:t>P</a:t>
            </a:r>
            <a:r>
              <a:rPr dirty="0" spc="-390">
                <a:solidFill>
                  <a:srgbClr val="FFFFFF"/>
                </a:solidFill>
              </a:rPr>
              <a:t>A</a:t>
            </a:r>
            <a:r>
              <a:rPr dirty="0" spc="-265">
                <a:solidFill>
                  <a:srgbClr val="FFFFFF"/>
                </a:solidFill>
              </a:rPr>
              <a:t>T</a:t>
            </a:r>
            <a:r>
              <a:rPr dirty="0" spc="-190">
                <a:solidFill>
                  <a:srgbClr val="FFFFFF"/>
                </a:solidFill>
              </a:rPr>
              <a:t>AN  </a:t>
            </a:r>
            <a:r>
              <a:rPr dirty="0" spc="-320">
                <a:solidFill>
                  <a:srgbClr val="FFFFFF"/>
                </a:solidFill>
              </a:rPr>
              <a:t>PEM</a:t>
            </a:r>
            <a:r>
              <a:rPr dirty="0" spc="-325">
                <a:solidFill>
                  <a:srgbClr val="FFFFFF"/>
                </a:solidFill>
              </a:rPr>
              <a:t>B</a:t>
            </a:r>
            <a:r>
              <a:rPr dirty="0" spc="-300">
                <a:solidFill>
                  <a:srgbClr val="FFFFFF"/>
                </a:solidFill>
              </a:rPr>
              <a:t>ANGUNAN</a:t>
            </a:r>
          </a:p>
          <a:p>
            <a:pPr algn="r" marR="5080">
              <a:lnSpc>
                <a:spcPct val="100000"/>
              </a:lnSpc>
            </a:pPr>
            <a:r>
              <a:rPr dirty="0" spc="-365">
                <a:solidFill>
                  <a:srgbClr val="FFFFFF"/>
                </a:solidFill>
              </a:rPr>
              <a:t>RUMAH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3910806" y="3335485"/>
            <a:ext cx="782320" cy="1061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800" spc="-470" b="1">
                <a:solidFill>
                  <a:srgbClr val="FFFFFF"/>
                </a:solidFill>
                <a:latin typeface="Calibri"/>
                <a:cs typeface="Calibri"/>
              </a:rPr>
              <a:t>01</a:t>
            </a:r>
            <a:endParaRPr sz="6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5227" y="7653300"/>
            <a:ext cx="2736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14">
                <a:solidFill>
                  <a:srgbClr val="E95539"/>
                </a:solidFill>
                <a:latin typeface="Tahoma"/>
                <a:cs typeface="Tahoma"/>
              </a:rPr>
              <a:t>82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3335590" y="1766468"/>
            <a:ext cx="506095" cy="3448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2700" marR="21590" indent="39370">
              <a:lnSpc>
                <a:spcPct val="114300"/>
              </a:lnSpc>
              <a:spcBef>
                <a:spcPts val="95"/>
              </a:spcBef>
            </a:pPr>
            <a:r>
              <a:rPr dirty="0" sz="600" spc="5">
                <a:solidFill>
                  <a:srgbClr val="231F20"/>
                </a:solidFill>
                <a:latin typeface="Calibri"/>
                <a:cs typeface="Calibri"/>
              </a:rPr>
              <a:t>hŵƵƌ ďĞƚŽŶ </a:t>
            </a:r>
            <a:r>
              <a:rPr dirty="0" sz="600">
                <a:solidFill>
                  <a:srgbClr val="231F20"/>
                </a:solidFill>
                <a:latin typeface="Calibri"/>
                <a:cs typeface="Calibri"/>
              </a:rPr>
              <a:t>͗ </a:t>
            </a:r>
            <a:r>
              <a:rPr dirty="0" sz="600" spc="-12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600" spc="5">
                <a:solidFill>
                  <a:srgbClr val="231F20"/>
                </a:solidFill>
                <a:latin typeface="Calibri"/>
                <a:cs typeface="Calibri"/>
              </a:rPr>
              <a:t>CaŵƉ͘</a:t>
            </a:r>
            <a:r>
              <a:rPr dirty="0" sz="600" spc="-2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600" spc="5">
                <a:solidFill>
                  <a:srgbClr val="231F20"/>
                </a:solidFill>
                <a:latin typeface="Calibri"/>
                <a:cs typeface="Calibri"/>
              </a:rPr>
              <a:t>BĞƚŽŶ</a:t>
            </a:r>
            <a:r>
              <a:rPr dirty="0" sz="600" spc="-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600">
                <a:solidFill>
                  <a:srgbClr val="231F20"/>
                </a:solidFill>
                <a:latin typeface="Calibri"/>
                <a:cs typeface="Calibri"/>
              </a:rPr>
              <a:t>͗</a:t>
            </a:r>
            <a:endParaRPr sz="6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45"/>
              </a:spcBef>
            </a:pPr>
            <a:r>
              <a:rPr dirty="0" sz="600">
                <a:solidFill>
                  <a:srgbClr val="231F20"/>
                </a:solidFill>
                <a:latin typeface="Calibri"/>
                <a:cs typeface="Calibri"/>
              </a:rPr>
              <a:t>daŶŐŐaů</a:t>
            </a:r>
            <a:r>
              <a:rPr dirty="0" sz="60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600">
                <a:solidFill>
                  <a:srgbClr val="231F20"/>
                </a:solidFill>
                <a:latin typeface="Calibri"/>
                <a:cs typeface="Calibri"/>
              </a:rPr>
              <a:t>͗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335413" y="1865606"/>
            <a:ext cx="392430" cy="2457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0200"/>
              </a:lnSpc>
              <a:spcBef>
                <a:spcPts val="95"/>
              </a:spcBef>
            </a:pPr>
            <a:r>
              <a:rPr dirty="0" sz="600" spc="20">
                <a:solidFill>
                  <a:srgbClr val="231F20"/>
                </a:solidFill>
                <a:latin typeface="Calibri"/>
                <a:cs typeface="Calibri"/>
              </a:rPr>
              <a:t>ΎKďjĞŬ</a:t>
            </a:r>
            <a:r>
              <a:rPr dirty="0" sz="600" spc="-3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600">
                <a:solidFill>
                  <a:srgbClr val="231F20"/>
                </a:solidFill>
                <a:latin typeface="Calibri"/>
                <a:cs typeface="Calibri"/>
              </a:rPr>
              <a:t>hji</a:t>
            </a:r>
            <a:r>
              <a:rPr dirty="0" sz="600" spc="-3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600">
                <a:solidFill>
                  <a:srgbClr val="231F20"/>
                </a:solidFill>
                <a:latin typeface="Calibri"/>
                <a:cs typeface="Calibri"/>
              </a:rPr>
              <a:t>͗ </a:t>
            </a:r>
            <a:r>
              <a:rPr dirty="0" sz="600" spc="-12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600" spc="5">
                <a:solidFill>
                  <a:srgbClr val="231F20"/>
                </a:solidFill>
                <a:latin typeface="Calibri"/>
                <a:cs typeface="Calibri"/>
              </a:rPr>
              <a:t>Ύ^ƵĚƵƚ</a:t>
            </a:r>
            <a:r>
              <a:rPr dirty="0" sz="600" spc="-2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600">
                <a:solidFill>
                  <a:srgbClr val="231F20"/>
                </a:solidFill>
                <a:latin typeface="Calibri"/>
                <a:cs typeface="Calibri"/>
              </a:rPr>
              <a:t>hji</a:t>
            </a:r>
            <a:r>
              <a:rPr dirty="0" sz="600" spc="-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600">
                <a:solidFill>
                  <a:srgbClr val="231F20"/>
                </a:solidFill>
                <a:latin typeface="Calibri"/>
                <a:cs typeface="Calibri"/>
              </a:rPr>
              <a:t>͗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793392" y="1861774"/>
            <a:ext cx="770255" cy="243840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51435">
              <a:lnSpc>
                <a:spcPct val="100000"/>
              </a:lnSpc>
              <a:spcBef>
                <a:spcPts val="270"/>
              </a:spcBef>
              <a:tabLst>
                <a:tab pos="289560" algn="l"/>
                <a:tab pos="580390" algn="l"/>
              </a:tabLst>
            </a:pPr>
            <a:r>
              <a:rPr dirty="0" sz="600" spc="5">
                <a:solidFill>
                  <a:srgbClr val="231F20"/>
                </a:solidFill>
                <a:latin typeface="Calibri"/>
                <a:cs typeface="Calibri"/>
              </a:rPr>
              <a:t>Wϭ	W2	Wϯ</a:t>
            </a:r>
            <a:endParaRPr sz="6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165"/>
              </a:spcBef>
            </a:pPr>
            <a:r>
              <a:rPr dirty="0" sz="550" spc="5">
                <a:solidFill>
                  <a:srgbClr val="231F20"/>
                </a:solidFill>
                <a:latin typeface="Calibri"/>
                <a:cs typeface="Calibri"/>
              </a:rPr>
              <a:t>A;Ϭ</a:t>
            </a:r>
            <a:r>
              <a:rPr dirty="0" baseline="47619" sz="525" spc="7">
                <a:solidFill>
                  <a:srgbClr val="231F20"/>
                </a:solidFill>
                <a:latin typeface="Calibri"/>
                <a:cs typeface="Calibri"/>
              </a:rPr>
              <a:t>Ϭ</a:t>
            </a:r>
            <a:r>
              <a:rPr dirty="0" sz="550" spc="5">
                <a:solidFill>
                  <a:srgbClr val="231F20"/>
                </a:solidFill>
                <a:latin typeface="Calibri"/>
                <a:cs typeface="Calibri"/>
              </a:rPr>
              <a:t>Ϳ   </a:t>
            </a:r>
            <a:r>
              <a:rPr dirty="0" sz="550" spc="13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550" spc="10">
                <a:solidFill>
                  <a:srgbClr val="231F20"/>
                </a:solidFill>
                <a:latin typeface="Calibri"/>
                <a:cs typeface="Calibri"/>
              </a:rPr>
              <a:t>B;ϵϬ</a:t>
            </a:r>
            <a:r>
              <a:rPr dirty="0" baseline="47619" sz="525" spc="15">
                <a:solidFill>
                  <a:srgbClr val="231F20"/>
                </a:solidFill>
                <a:latin typeface="Calibri"/>
                <a:cs typeface="Calibri"/>
              </a:rPr>
              <a:t>Ϭ</a:t>
            </a:r>
            <a:r>
              <a:rPr dirty="0" sz="550" spc="10">
                <a:solidFill>
                  <a:srgbClr val="231F20"/>
                </a:solidFill>
                <a:latin typeface="Calibri"/>
                <a:cs typeface="Calibri"/>
              </a:rPr>
              <a:t>Ϳ  </a:t>
            </a:r>
            <a:r>
              <a:rPr dirty="0" sz="550" spc="9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550" spc="-15">
                <a:solidFill>
                  <a:srgbClr val="231F20"/>
                </a:solidFill>
                <a:latin typeface="Calibri"/>
                <a:cs typeface="Calibri"/>
              </a:rPr>
              <a:t>C;−ϵϬ</a:t>
            </a:r>
            <a:r>
              <a:rPr dirty="0" baseline="47619" sz="525" spc="-22">
                <a:solidFill>
                  <a:srgbClr val="231F20"/>
                </a:solidFill>
                <a:latin typeface="Calibri"/>
                <a:cs typeface="Calibri"/>
              </a:rPr>
              <a:t>Ϭ</a:t>
            </a:r>
            <a:r>
              <a:rPr dirty="0" sz="550" spc="-15">
                <a:solidFill>
                  <a:srgbClr val="231F20"/>
                </a:solidFill>
                <a:latin typeface="Calibri"/>
                <a:cs typeface="Calibri"/>
              </a:rPr>
              <a:t>Ϳ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335462" y="5268092"/>
            <a:ext cx="906780" cy="1193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600" spc="10">
                <a:solidFill>
                  <a:srgbClr val="231F20"/>
                </a:solidFill>
                <a:latin typeface="Calibri"/>
                <a:cs typeface="Calibri"/>
              </a:rPr>
              <a:t>Ύ</a:t>
            </a:r>
            <a:r>
              <a:rPr dirty="0" sz="600" spc="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600" spc="-5">
                <a:solidFill>
                  <a:srgbClr val="231F20"/>
                </a:solidFill>
                <a:latin typeface="Calibri"/>
                <a:cs typeface="Calibri"/>
              </a:rPr>
              <a:t>&gt;iŶŐŬaƌi</a:t>
            </a:r>
            <a:r>
              <a:rPr dirty="0" sz="600" spc="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600" spc="5">
                <a:solidFill>
                  <a:srgbClr val="231F20"/>
                </a:solidFill>
                <a:latin typeface="Calibri"/>
                <a:cs typeface="Calibri"/>
              </a:rPr>
              <a:t>ƵŶƚƵŬ</a:t>
            </a:r>
            <a:r>
              <a:rPr dirty="0" sz="600" spc="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600" spc="-65">
                <a:solidFill>
                  <a:srgbClr val="231F20"/>
                </a:solidFill>
                <a:latin typeface="Calibri"/>
                <a:cs typeface="Calibri"/>
              </a:rPr>
              <a:t>ŬĞƚĞƌaŶŐaŶ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374489" y="6525873"/>
            <a:ext cx="935355" cy="1193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600" spc="5">
                <a:solidFill>
                  <a:srgbClr val="231F20"/>
                </a:solidFill>
                <a:latin typeface="Calibri"/>
                <a:cs typeface="Calibri"/>
              </a:rPr>
              <a:t>WĞŶaŶŐŐƵŶŐ :aǁaď</a:t>
            </a:r>
            <a:r>
              <a:rPr dirty="0" sz="600" spc="1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600" spc="-75">
                <a:solidFill>
                  <a:srgbClr val="231F20"/>
                </a:solidFill>
                <a:latin typeface="Calibri"/>
                <a:cs typeface="Calibri"/>
              </a:rPr>
              <a:t>AƉůiŬaƚŽƌ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332903" y="7048588"/>
            <a:ext cx="1014730" cy="1282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600">
                <a:solidFill>
                  <a:srgbClr val="231F20"/>
                </a:solidFill>
                <a:latin typeface="Calibri"/>
                <a:cs typeface="Calibri"/>
              </a:rPr>
              <a:t>;</a:t>
            </a:r>
            <a:r>
              <a:rPr dirty="0" sz="60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600">
                <a:solidFill>
                  <a:srgbClr val="231F20"/>
                </a:solidFill>
                <a:latin typeface="Calibri"/>
                <a:cs typeface="Calibri"/>
              </a:rPr>
              <a:t>͘͘͘͘͘͘͘͘͘͘͘͘͘͘͘͘͘͘͘͘͘͘͘͘͘͘͘͘͘͘͘͘͘͘͘͘͘͘͘͘͘͘͘͘͘͘</a:t>
            </a:r>
            <a:r>
              <a:rPr dirty="0" sz="600" spc="-5">
                <a:solidFill>
                  <a:srgbClr val="231F20"/>
                </a:solidFill>
                <a:latin typeface="Calibri"/>
                <a:cs typeface="Calibri"/>
              </a:rPr>
              <a:t>͘</a:t>
            </a:r>
            <a:r>
              <a:rPr dirty="0" sz="650" spc="5">
                <a:solidFill>
                  <a:srgbClr val="231F20"/>
                </a:solidFill>
                <a:latin typeface="Calibri"/>
                <a:cs typeface="Calibri"/>
              </a:rPr>
              <a:t>Ϳ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475136" y="5475057"/>
            <a:ext cx="733425" cy="1193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600" spc="5">
                <a:solidFill>
                  <a:srgbClr val="231F20"/>
                </a:solidFill>
                <a:latin typeface="Calibri"/>
                <a:cs typeface="Calibri"/>
              </a:rPr>
              <a:t>WĞŶaŶŐŐƵŶŐ</a:t>
            </a:r>
            <a:r>
              <a:rPr dirty="0" sz="60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600" spc="5">
                <a:solidFill>
                  <a:srgbClr val="231F20"/>
                </a:solidFill>
                <a:latin typeface="Calibri"/>
                <a:cs typeface="Calibri"/>
              </a:rPr>
              <a:t>:aǁaď</a:t>
            </a:r>
            <a:r>
              <a:rPr dirty="0" sz="60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600" spc="-80">
                <a:solidFill>
                  <a:srgbClr val="231F20"/>
                </a:solidFill>
                <a:latin typeface="Calibri"/>
                <a:cs typeface="Calibri"/>
              </a:rPr>
              <a:t>hji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360969" y="5997772"/>
            <a:ext cx="958215" cy="1282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600">
                <a:solidFill>
                  <a:srgbClr val="231F20"/>
                </a:solidFill>
                <a:latin typeface="Calibri"/>
                <a:cs typeface="Calibri"/>
              </a:rPr>
              <a:t>;͘͘͘͘͘͘͘͘͘͘͘͘͘͘͘͘͘͘͘͘͘͘͘͘͘͘͘͘͘͘͘͘͘͘͘͘͘͘͘͘͘͘͘͘͘͘</a:t>
            </a:r>
            <a:r>
              <a:rPr dirty="0" sz="650">
                <a:solidFill>
                  <a:srgbClr val="231F20"/>
                </a:solidFill>
                <a:latin typeface="Calibri"/>
                <a:cs typeface="Calibri"/>
              </a:rPr>
              <a:t>Ϳ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360216" y="5997788"/>
            <a:ext cx="971550" cy="1282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600" spc="-5">
                <a:solidFill>
                  <a:srgbClr val="231F20"/>
                </a:solidFill>
                <a:latin typeface="Calibri"/>
                <a:cs typeface="Calibri"/>
              </a:rPr>
              <a:t>;͘͘͘͘͘͘͘͘͘͘͘͘͘͘͘͘͘͘͘͘͘͘͘͘͘͘͘͘͘͘͘͘͘͘͘͘͘͘͘͘͘͘͘͘͘͘</a:t>
            </a:r>
            <a:r>
              <a:rPr dirty="0" sz="650" spc="-5">
                <a:solidFill>
                  <a:srgbClr val="231F20"/>
                </a:solidFill>
                <a:latin typeface="Calibri"/>
                <a:cs typeface="Calibri"/>
              </a:rPr>
              <a:t>Ϳ</a:t>
            </a:r>
            <a:r>
              <a:rPr dirty="0" sz="600" spc="-5">
                <a:solidFill>
                  <a:srgbClr val="231F20"/>
                </a:solidFill>
                <a:latin typeface="Calibri"/>
                <a:cs typeface="Calibri"/>
              </a:rPr>
              <a:t>͘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719728" y="5475056"/>
            <a:ext cx="259715" cy="1193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600" spc="5">
                <a:solidFill>
                  <a:srgbClr val="231F20"/>
                </a:solidFill>
                <a:latin typeface="Calibri"/>
                <a:cs typeface="Calibri"/>
              </a:rPr>
              <a:t>WĞŶŐƵji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15" name="object 15" descr=""/>
          <p:cNvGraphicFramePr>
            <a:graphicFrameLocks noGrp="1"/>
          </p:cNvGraphicFramePr>
          <p:nvPr/>
        </p:nvGraphicFramePr>
        <p:xfrm>
          <a:off x="1330528" y="2215883"/>
          <a:ext cx="3036570" cy="3054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7205"/>
                <a:gridCol w="267970"/>
                <a:gridCol w="241300"/>
                <a:gridCol w="497205"/>
                <a:gridCol w="497205"/>
                <a:gridCol w="508635"/>
                <a:gridCol w="519430"/>
              </a:tblGrid>
              <a:tr h="229235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 gridSpan="2" rowSpan="2">
                  <a:txBody>
                    <a:bodyPr/>
                    <a:lstStyle/>
                    <a:p>
                      <a:pPr algn="ctr" marR="698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65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Hasil</a:t>
                      </a:r>
                      <a:endParaRPr sz="650">
                        <a:latin typeface="Calibri"/>
                        <a:cs typeface="Calibri"/>
                      </a:endParaRPr>
                    </a:p>
                    <a:p>
                      <a:pPr algn="ctr" marL="93345" marR="99060">
                        <a:lnSpc>
                          <a:spcPct val="111000"/>
                        </a:lnSpc>
                      </a:pPr>
                      <a:r>
                        <a:rPr dirty="0" sz="650" b="1" i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Hammer </a:t>
                      </a:r>
                      <a:r>
                        <a:rPr dirty="0" sz="650" b="1" i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50" spc="5" b="1" i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Test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65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Hasil</a:t>
                      </a:r>
                      <a:r>
                        <a:rPr dirty="0" sz="650" spc="-1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5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Pembacaan</a:t>
                      </a:r>
                      <a:r>
                        <a:rPr dirty="0" sz="650" spc="-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5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Grafik</a:t>
                      </a:r>
                      <a:endParaRPr sz="650">
                        <a:latin typeface="Calibri"/>
                        <a:cs typeface="Calibri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65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Umur</a:t>
                      </a:r>
                      <a:r>
                        <a:rPr dirty="0" sz="650" spc="-2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5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Beton</a:t>
                      </a:r>
                      <a:r>
                        <a:rPr dirty="0" sz="650" spc="-1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5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(Hari)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 rowSpan="2">
                  <a:txBody>
                    <a:bodyPr/>
                    <a:lstStyle/>
                    <a:p>
                      <a:pPr marL="254635" marR="87630" indent="-160020">
                        <a:lnSpc>
                          <a:spcPct val="111000"/>
                        </a:lnSpc>
                        <a:spcBef>
                          <a:spcPts val="375"/>
                        </a:spcBef>
                      </a:pPr>
                      <a:r>
                        <a:rPr dirty="0" sz="65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Hasil</a:t>
                      </a:r>
                      <a:r>
                        <a:rPr dirty="0" sz="650" spc="-2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5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Pembacaan</a:t>
                      </a:r>
                      <a:r>
                        <a:rPr dirty="0" sz="650" spc="-2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5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Grafik </a:t>
                      </a:r>
                      <a:r>
                        <a:rPr dirty="0" sz="650" spc="-13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5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(Umur</a:t>
                      </a:r>
                      <a:r>
                        <a:rPr dirty="0" sz="650" spc="-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5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28</a:t>
                      </a:r>
                      <a:r>
                        <a:rPr dirty="0" sz="650" spc="-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5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hari)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4762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0985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54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dirty="0" sz="65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6EC1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dirty="0" sz="65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6EC13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762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0985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dirty="0" sz="65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K1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dirty="0" sz="65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K2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dirty="0" sz="65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K1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dirty="0" sz="65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K2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dirty="0" sz="65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K1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dirty="0" sz="65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K2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</a:tr>
              <a:tr h="1244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60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(Kg/cm</a:t>
                      </a:r>
                      <a:r>
                        <a:rPr dirty="0" baseline="41666" sz="600" spc="7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60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1968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60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(Kg/cm</a:t>
                      </a:r>
                      <a:r>
                        <a:rPr dirty="0" baseline="41666" sz="600" spc="7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60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1968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60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(Kg/cm</a:t>
                      </a:r>
                      <a:r>
                        <a:rPr dirty="0" baseline="41666" sz="600" spc="7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60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1968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60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(Kg/cm</a:t>
                      </a:r>
                      <a:r>
                        <a:rPr dirty="0" baseline="41666" sz="600" spc="7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60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1968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FBF6B1"/>
                    </a:solidFill>
                  </a:tcPr>
                </a:tc>
              </a:tr>
              <a:tr h="11557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444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ϯ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ϰ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ϱ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ϲ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ϳ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ϴ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ϭϬ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6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ϭϭ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6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6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ϭϯ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6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ϭϰ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6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ϭϱ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6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ϭϲ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6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ϭϳ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600" spc="-4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 spc="3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ϭϵ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9220"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6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9700">
                <a:tc gridSpan="5">
                  <a:txBody>
                    <a:bodyPr/>
                    <a:lstStyle/>
                    <a:p>
                      <a:pPr algn="r" marR="31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Zaƚa−ƌaƚa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HiƚƵŶŐaŶ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93C95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93C954"/>
                    </a:solidFill>
                  </a:tcPr>
                </a:tc>
              </a:tr>
              <a:tr h="139700">
                <a:tc gridSpan="5">
                  <a:txBody>
                    <a:bodyPr/>
                    <a:lstStyle/>
                    <a:p>
                      <a:pPr marL="11239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60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Rata-rata</a:t>
                      </a:r>
                      <a:r>
                        <a:rPr dirty="0" sz="600" spc="-2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0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Hitungan</a:t>
                      </a:r>
                      <a:r>
                        <a:rPr dirty="0" sz="600" spc="-2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60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Aktual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93C95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  <a:solidFill>
                      <a:srgbClr val="93C954"/>
                    </a:solidFill>
                  </a:tcPr>
                </a:tc>
              </a:tr>
            </a:tbl>
          </a:graphicData>
        </a:graphic>
      </p:graphicFrame>
      <p:sp>
        <p:nvSpPr>
          <p:cNvPr id="16" name="object 16" descr=""/>
          <p:cNvSpPr txBox="1"/>
          <p:nvPr/>
        </p:nvSpPr>
        <p:spPr>
          <a:xfrm>
            <a:off x="2094992" y="935395"/>
            <a:ext cx="1503680" cy="52832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algn="ctr" marL="3810">
              <a:lnSpc>
                <a:spcPct val="100000"/>
              </a:lnSpc>
              <a:spcBef>
                <a:spcPts val="215"/>
              </a:spcBef>
            </a:pPr>
            <a:r>
              <a:rPr dirty="0" sz="750" spc="-50" b="1">
                <a:solidFill>
                  <a:srgbClr val="231F20"/>
                </a:solidFill>
                <a:latin typeface="Arial"/>
                <a:cs typeface="Arial"/>
              </a:rPr>
              <a:t>FORM</a:t>
            </a:r>
            <a:r>
              <a:rPr dirty="0" sz="7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5" b="1">
                <a:solidFill>
                  <a:srgbClr val="231F20"/>
                </a:solidFill>
                <a:latin typeface="Arial"/>
                <a:cs typeface="Arial"/>
              </a:rPr>
              <a:t>3</a:t>
            </a:r>
            <a:endParaRPr sz="7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z="750" spc="-50" b="1">
                <a:solidFill>
                  <a:srgbClr val="231F20"/>
                </a:solidFill>
                <a:latin typeface="Arial"/>
                <a:cs typeface="Arial"/>
              </a:rPr>
              <a:t>HAMMER</a:t>
            </a:r>
            <a:r>
              <a:rPr dirty="0" sz="7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10" b="1">
                <a:solidFill>
                  <a:srgbClr val="231F20"/>
                </a:solidFill>
                <a:latin typeface="Arial"/>
                <a:cs typeface="Arial"/>
              </a:rPr>
              <a:t>TEST</a:t>
            </a:r>
            <a:r>
              <a:rPr dirty="0" sz="7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70" b="1">
                <a:solidFill>
                  <a:srgbClr val="231F20"/>
                </a:solidFill>
                <a:latin typeface="Arial"/>
                <a:cs typeface="Arial"/>
              </a:rPr>
              <a:t>BETON</a:t>
            </a:r>
            <a:r>
              <a:rPr dirty="0" sz="7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 b="1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endParaRPr sz="750">
              <a:latin typeface="Arial"/>
              <a:cs typeface="Arial"/>
            </a:endParaRPr>
          </a:p>
          <a:p>
            <a:pPr algn="ctr" marR="5080">
              <a:lnSpc>
                <a:spcPct val="100000"/>
              </a:lnSpc>
              <a:spcBef>
                <a:spcPts val="125"/>
              </a:spcBef>
            </a:pPr>
            <a:r>
              <a:rPr dirty="0" sz="750" spc="-40" b="1" i="1">
                <a:solidFill>
                  <a:srgbClr val="231F20"/>
                </a:solidFill>
                <a:latin typeface="Arial"/>
                <a:cs typeface="Arial"/>
              </a:rPr>
              <a:t>"NAM</a:t>
            </a:r>
            <a:r>
              <a:rPr dirty="0" sz="750" spc="-40" b="1" i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750" spc="-5" b="1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75" b="1" i="1">
                <a:solidFill>
                  <a:srgbClr val="231F20"/>
                </a:solidFill>
                <a:latin typeface="Arial"/>
                <a:cs typeface="Arial"/>
              </a:rPr>
              <a:t>APLIKATOR"</a:t>
            </a:r>
            <a:endParaRPr sz="750">
              <a:latin typeface="Arial"/>
              <a:cs typeface="Arial"/>
            </a:endParaRPr>
          </a:p>
          <a:p>
            <a:pPr algn="ctr" marR="3810">
              <a:lnSpc>
                <a:spcPct val="100000"/>
              </a:lnSpc>
              <a:spcBef>
                <a:spcPts val="110"/>
              </a:spcBef>
            </a:pPr>
            <a:r>
              <a:rPr dirty="0" sz="650" spc="-40" i="1">
                <a:solidFill>
                  <a:srgbClr val="231F20"/>
                </a:solidFill>
                <a:latin typeface="Arial"/>
                <a:cs typeface="Arial"/>
              </a:rPr>
              <a:t>"Lokasi</a:t>
            </a:r>
            <a:r>
              <a:rPr dirty="0" sz="650" spc="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25" i="1">
                <a:solidFill>
                  <a:srgbClr val="231F20"/>
                </a:solidFill>
                <a:latin typeface="Arial"/>
                <a:cs typeface="Arial"/>
              </a:rPr>
              <a:t>Workshop"</a:t>
            </a:r>
            <a:endParaRPr sz="650">
              <a:latin typeface="Arial"/>
              <a:cs typeface="Arial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1390" y="1996122"/>
            <a:ext cx="268833" cy="6400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1390" y="2106002"/>
            <a:ext cx="268833" cy="6400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57573" y="1996122"/>
            <a:ext cx="9601" cy="6400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57573" y="2106002"/>
            <a:ext cx="9601" cy="6400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36037" y="1703819"/>
            <a:ext cx="393649" cy="411784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30323" y="1972152"/>
            <a:ext cx="177088" cy="156767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4158" y="695695"/>
            <a:ext cx="4393731" cy="438010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47101" y="4729690"/>
            <a:ext cx="346710" cy="276860"/>
          </a:xfrm>
          <a:prstGeom prst="rect">
            <a:avLst/>
          </a:prstGeom>
        </p:spPr>
        <p:txBody>
          <a:bodyPr wrap="square" lIns="0" tIns="19050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2000">
                <a:solidFill>
                  <a:srgbClr val="E95539"/>
                </a:solidFill>
                <a:latin typeface="Tahoma"/>
                <a:cs typeface="Tahoma"/>
              </a:rPr>
              <a:t>83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95299" y="4134862"/>
            <a:ext cx="206375" cy="470534"/>
          </a:xfrm>
          <a:prstGeom prst="rect">
            <a:avLst/>
          </a:prstGeom>
        </p:spPr>
        <p:txBody>
          <a:bodyPr wrap="square" lIns="0" tIns="2540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200" spc="-195">
                <a:solidFill>
                  <a:srgbClr val="E95539"/>
                </a:solidFill>
                <a:latin typeface="Trebuchet MS"/>
                <a:cs typeface="Trebuchet MS"/>
              </a:rPr>
              <a:t>Lampiran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720001" y="4580140"/>
            <a:ext cx="288290" cy="455930"/>
          </a:xfrm>
          <a:custGeom>
            <a:avLst/>
            <a:gdLst/>
            <a:ahLst/>
            <a:cxnLst/>
            <a:rect l="l" t="t" r="r" b="b"/>
            <a:pathLst>
              <a:path w="288290" h="455929">
                <a:moveTo>
                  <a:pt x="210604" y="455396"/>
                </a:moveTo>
                <a:lnTo>
                  <a:pt x="287997" y="309600"/>
                </a:lnTo>
                <a:lnTo>
                  <a:pt x="180009" y="0"/>
                </a:lnTo>
                <a:lnTo>
                  <a:pt x="180009" y="79197"/>
                </a:lnTo>
                <a:lnTo>
                  <a:pt x="0" y="77393"/>
                </a:lnTo>
              </a:path>
            </a:pathLst>
          </a:custGeom>
          <a:ln w="19050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3732008" y="923852"/>
            <a:ext cx="1546225" cy="6483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552450">
              <a:lnSpc>
                <a:spcPct val="111300"/>
              </a:lnSpc>
              <a:spcBef>
                <a:spcPts val="95"/>
              </a:spcBef>
            </a:pPr>
            <a:r>
              <a:rPr dirty="0" sz="950" spc="-80" b="1">
                <a:solidFill>
                  <a:srgbClr val="231F20"/>
                </a:solidFill>
                <a:latin typeface="Arial"/>
                <a:cs typeface="Arial"/>
              </a:rPr>
              <a:t>FORM</a:t>
            </a:r>
            <a:r>
              <a:rPr dirty="0" sz="95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15" b="1">
                <a:solidFill>
                  <a:srgbClr val="231F20"/>
                </a:solidFill>
                <a:latin typeface="Arial"/>
                <a:cs typeface="Arial"/>
              </a:rPr>
              <a:t>4  </a:t>
            </a:r>
            <a:r>
              <a:rPr dirty="0" sz="950" spc="-80" b="1">
                <a:solidFill>
                  <a:srgbClr val="231F20"/>
                </a:solidFill>
                <a:latin typeface="Arial"/>
                <a:cs typeface="Arial"/>
              </a:rPr>
              <a:t>LAPORAN</a:t>
            </a:r>
            <a:r>
              <a:rPr dirty="0" sz="95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110" b="1">
                <a:solidFill>
                  <a:srgbClr val="231F20"/>
                </a:solidFill>
                <a:latin typeface="Arial"/>
                <a:cs typeface="Arial"/>
              </a:rPr>
              <a:t>STO</a:t>
            </a:r>
            <a:r>
              <a:rPr dirty="0" sz="950" spc="-110" b="1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dirty="0" sz="95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70" b="1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endParaRPr sz="950">
              <a:latin typeface="Arial"/>
              <a:cs typeface="Arial"/>
            </a:endParaRPr>
          </a:p>
          <a:p>
            <a:pPr marL="241935">
              <a:lnSpc>
                <a:spcPct val="100000"/>
              </a:lnSpc>
              <a:spcBef>
                <a:spcPts val="130"/>
              </a:spcBef>
            </a:pPr>
            <a:r>
              <a:rPr dirty="0" sz="950" spc="-70" b="1" i="1">
                <a:solidFill>
                  <a:srgbClr val="231F20"/>
                </a:solidFill>
                <a:latin typeface="Arial"/>
                <a:cs typeface="Arial"/>
              </a:rPr>
              <a:t>"NAM</a:t>
            </a:r>
            <a:r>
              <a:rPr dirty="0" sz="950" spc="-70" b="1" i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950" spc="-10" b="1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110" b="1" i="1">
                <a:solidFill>
                  <a:srgbClr val="231F20"/>
                </a:solidFill>
                <a:latin typeface="Arial"/>
                <a:cs typeface="Arial"/>
              </a:rPr>
              <a:t>APLIKATOR"</a:t>
            </a:r>
            <a:endParaRPr sz="950">
              <a:latin typeface="Arial"/>
              <a:cs typeface="Arial"/>
            </a:endParaRPr>
          </a:p>
          <a:p>
            <a:pPr marL="372745">
              <a:lnSpc>
                <a:spcPct val="100000"/>
              </a:lnSpc>
              <a:spcBef>
                <a:spcPts val="135"/>
              </a:spcBef>
            </a:pPr>
            <a:r>
              <a:rPr dirty="0" sz="800" spc="-50" i="1">
                <a:solidFill>
                  <a:srgbClr val="231F20"/>
                </a:solidFill>
                <a:latin typeface="Arial"/>
                <a:cs typeface="Arial"/>
              </a:rPr>
              <a:t>"Lokasi</a:t>
            </a:r>
            <a:r>
              <a:rPr dirty="0" sz="800" spc="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231F20"/>
                </a:solidFill>
                <a:latin typeface="Arial"/>
                <a:cs typeface="Arial"/>
              </a:rPr>
              <a:t>Workshop"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1601533" y="1702777"/>
          <a:ext cx="5795010" cy="2434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3690"/>
                <a:gridCol w="793750"/>
                <a:gridCol w="779779"/>
                <a:gridCol w="779780"/>
                <a:gridCol w="779779"/>
                <a:gridCol w="779779"/>
                <a:gridCol w="779779"/>
                <a:gridCol w="779779"/>
              </a:tblGrid>
              <a:tr h="135255">
                <a:tc rowSpan="2"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dirty="0" sz="80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No͘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4769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3304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danggal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4769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9065">
                        <a:lnSpc>
                          <a:spcPts val="940"/>
                        </a:lnSpc>
                      </a:pP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Jumlah</a:t>
                      </a:r>
                      <a:r>
                        <a:rPr dirty="0" sz="800" spc="-1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 spc="1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ProĚuksi</a:t>
                      </a:r>
                      <a:r>
                        <a:rPr dirty="0" sz="800" spc="-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Panel</a:t>
                      </a:r>
                      <a:r>
                        <a:rPr dirty="0" sz="800" spc="-1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(buah)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940"/>
                        </a:lnSpc>
                      </a:pPr>
                      <a:r>
                        <a:rPr dirty="0" sz="800" spc="1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ProĚuksi</a:t>
                      </a:r>
                      <a:r>
                        <a:rPr dirty="0" sz="800" spc="-3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Rmh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800" spc="4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d͘ϯϲ</a:t>
                      </a:r>
                      <a:r>
                        <a:rPr dirty="0" sz="800" spc="-2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(unit)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46685">
                        <a:lnSpc>
                          <a:spcPts val="940"/>
                        </a:lnSpc>
                      </a:pP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Jumlah</a:t>
                      </a:r>
                      <a:r>
                        <a:rPr dirty="0" sz="800" spc="-1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Panel</a:t>
                      </a:r>
                      <a:r>
                        <a:rPr dirty="0" sz="800" spc="-1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derkirim</a:t>
                      </a:r>
                      <a:r>
                        <a:rPr dirty="0" sz="800" spc="-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(buah)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 marL="95885">
                        <a:lnSpc>
                          <a:spcPts val="940"/>
                        </a:lnSpc>
                      </a:pP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derkirim</a:t>
                      </a:r>
                      <a:r>
                        <a:rPr dirty="0" sz="800" spc="-3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Rmh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651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800" spc="4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d͘ϯϲ</a:t>
                      </a:r>
                      <a:r>
                        <a:rPr dirty="0" sz="800" spc="-2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 spc="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(unit)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4769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4769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950"/>
                        </a:lnSpc>
                        <a:spcBef>
                          <a:spcPts val="15"/>
                        </a:spcBef>
                      </a:pP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950"/>
                        </a:lnSpc>
                        <a:spcBef>
                          <a:spcPts val="15"/>
                        </a:spcBef>
                      </a:pP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950"/>
                        </a:lnSpc>
                        <a:spcBef>
                          <a:spcPts val="15"/>
                        </a:spcBef>
                      </a:pP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950"/>
                        </a:lnSpc>
                        <a:spcBef>
                          <a:spcPts val="15"/>
                        </a:spcBef>
                      </a:pP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ϭϵ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ϯ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ϱ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ϭϵ2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ϯϲ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70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2ϯ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ϳ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2ϰ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RekaƉ</a:t>
                      </a:r>
                      <a:r>
                        <a:rPr dirty="0" sz="800" spc="-3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Dingguan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ϲ72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12ϲ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288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4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ϱϰ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70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ϯ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2ϱ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2ϲ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7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2ϴϴ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1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ϱϰ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ϯ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ϯ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2ϳ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1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14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2ϴ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14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ϱ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Ϭϯ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14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Ϭϯ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14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ϳ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ϯ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Ϭϯ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RekaƉ</a:t>
                      </a:r>
                      <a:r>
                        <a:rPr dirty="0" sz="800" spc="-3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Dingguan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ϲ72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3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12ϲ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6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ϰ8Ϭ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3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ϵϬ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ϱ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4158" y="695695"/>
            <a:ext cx="4393731" cy="438010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47101" y="759165"/>
            <a:ext cx="346710" cy="266065"/>
          </a:xfrm>
          <a:prstGeom prst="rect">
            <a:avLst/>
          </a:prstGeom>
        </p:spPr>
        <p:txBody>
          <a:bodyPr wrap="square" lIns="0" tIns="19050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2000">
                <a:solidFill>
                  <a:srgbClr val="E95539"/>
                </a:solidFill>
                <a:latin typeface="Tahoma"/>
                <a:cs typeface="Tahoma"/>
              </a:rPr>
              <a:t>84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02322" y="1142899"/>
            <a:ext cx="206375" cy="3043555"/>
          </a:xfrm>
          <a:prstGeom prst="rect">
            <a:avLst/>
          </a:prstGeom>
        </p:spPr>
        <p:txBody>
          <a:bodyPr wrap="square" lIns="0" tIns="6985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720001" y="720001"/>
            <a:ext cx="288290" cy="455930"/>
          </a:xfrm>
          <a:custGeom>
            <a:avLst/>
            <a:gdLst/>
            <a:ahLst/>
            <a:cxnLst/>
            <a:rect l="l" t="t" r="r" b="b"/>
            <a:pathLst>
              <a:path w="288290" h="455930">
                <a:moveTo>
                  <a:pt x="210604" y="0"/>
                </a:moveTo>
                <a:lnTo>
                  <a:pt x="287997" y="145796"/>
                </a:lnTo>
                <a:lnTo>
                  <a:pt x="180009" y="455396"/>
                </a:lnTo>
                <a:lnTo>
                  <a:pt x="180009" y="376199"/>
                </a:lnTo>
                <a:lnTo>
                  <a:pt x="0" y="378002"/>
                </a:lnTo>
              </a:path>
            </a:pathLst>
          </a:custGeom>
          <a:ln w="19050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3572261" y="914358"/>
            <a:ext cx="1487805" cy="6483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522605">
              <a:lnSpc>
                <a:spcPct val="111300"/>
              </a:lnSpc>
              <a:spcBef>
                <a:spcPts val="95"/>
              </a:spcBef>
            </a:pPr>
            <a:r>
              <a:rPr dirty="0" sz="950" spc="-80" b="1">
                <a:solidFill>
                  <a:srgbClr val="231F20"/>
                </a:solidFill>
                <a:latin typeface="Arial"/>
                <a:cs typeface="Arial"/>
              </a:rPr>
              <a:t>FORM</a:t>
            </a:r>
            <a:r>
              <a:rPr dirty="0" sz="95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15" b="1">
                <a:solidFill>
                  <a:srgbClr val="231F20"/>
                </a:solidFill>
                <a:latin typeface="Arial"/>
                <a:cs typeface="Arial"/>
              </a:rPr>
              <a:t>5  </a:t>
            </a:r>
            <a:r>
              <a:rPr dirty="0" sz="950" spc="-80" b="1">
                <a:solidFill>
                  <a:srgbClr val="231F20"/>
                </a:solidFill>
                <a:latin typeface="Arial"/>
                <a:cs typeface="Arial"/>
              </a:rPr>
              <a:t>LAPORAN</a:t>
            </a:r>
            <a:r>
              <a:rPr dirty="0" sz="95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110" b="1">
                <a:solidFill>
                  <a:srgbClr val="231F20"/>
                </a:solidFill>
                <a:latin typeface="Arial"/>
                <a:cs typeface="Arial"/>
              </a:rPr>
              <a:t>STO</a:t>
            </a:r>
            <a:r>
              <a:rPr dirty="0" sz="950" spc="-110" b="1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dirty="0" sz="95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110" b="1">
                <a:solidFill>
                  <a:srgbClr val="231F20"/>
                </a:solidFill>
                <a:latin typeface="Arial"/>
                <a:cs typeface="Arial"/>
              </a:rPr>
              <a:t>AKSESORIS</a:t>
            </a:r>
            <a:endParaRPr sz="950">
              <a:latin typeface="Arial"/>
              <a:cs typeface="Arial"/>
            </a:endParaRPr>
          </a:p>
          <a:p>
            <a:pPr marL="212090">
              <a:lnSpc>
                <a:spcPct val="100000"/>
              </a:lnSpc>
              <a:spcBef>
                <a:spcPts val="130"/>
              </a:spcBef>
            </a:pPr>
            <a:r>
              <a:rPr dirty="0" sz="950" spc="-70" b="1" i="1">
                <a:solidFill>
                  <a:srgbClr val="231F20"/>
                </a:solidFill>
                <a:latin typeface="Arial"/>
                <a:cs typeface="Arial"/>
              </a:rPr>
              <a:t>"NAM</a:t>
            </a:r>
            <a:r>
              <a:rPr dirty="0" sz="950" spc="-70" b="1" i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950" spc="-10" b="1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110" b="1" i="1">
                <a:solidFill>
                  <a:srgbClr val="231F20"/>
                </a:solidFill>
                <a:latin typeface="Arial"/>
                <a:cs typeface="Arial"/>
              </a:rPr>
              <a:t>APLIKATOR"</a:t>
            </a:r>
            <a:endParaRPr sz="95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  <a:spcBef>
                <a:spcPts val="135"/>
              </a:spcBef>
            </a:pPr>
            <a:r>
              <a:rPr dirty="0" sz="800" spc="-50" i="1">
                <a:solidFill>
                  <a:srgbClr val="231F20"/>
                </a:solidFill>
                <a:latin typeface="Arial"/>
                <a:cs typeface="Arial"/>
              </a:rPr>
              <a:t>"Lokasi</a:t>
            </a:r>
            <a:r>
              <a:rPr dirty="0" sz="800" spc="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0" i="1">
                <a:solidFill>
                  <a:srgbClr val="231F20"/>
                </a:solidFill>
                <a:latin typeface="Arial"/>
                <a:cs typeface="Arial"/>
              </a:rPr>
              <a:t>Workshop"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1272108" y="1693291"/>
          <a:ext cx="6554470" cy="2434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3690"/>
                <a:gridCol w="793750"/>
                <a:gridCol w="566420"/>
                <a:gridCol w="566419"/>
                <a:gridCol w="566419"/>
                <a:gridCol w="566420"/>
                <a:gridCol w="779779"/>
                <a:gridCol w="566420"/>
                <a:gridCol w="566420"/>
                <a:gridCol w="779779"/>
                <a:gridCol w="480059"/>
              </a:tblGrid>
              <a:tr h="135255">
                <a:tc rowSpan="2"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No.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4769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3304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Tanggal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4769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marL="1270">
                        <a:lnSpc>
                          <a:spcPts val="940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Baut</a:t>
                      </a:r>
                      <a:r>
                        <a:rPr dirty="0" sz="80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Ø12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 marL="3175">
                        <a:lnSpc>
                          <a:spcPts val="940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Plat</a:t>
                      </a:r>
                      <a:r>
                        <a:rPr dirty="0" sz="80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Strip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 marL="4445">
                        <a:lnSpc>
                          <a:spcPts val="940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Plat</a:t>
                      </a:r>
                      <a:r>
                        <a:rPr dirty="0" sz="80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Ring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Angkur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41910">
                        <a:lnSpc>
                          <a:spcPts val="950"/>
                        </a:lnSpc>
                        <a:spcBef>
                          <a:spcPts val="114"/>
                        </a:spcBef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Ø10</a:t>
                      </a:r>
                      <a:r>
                        <a:rPr dirty="0" sz="800" spc="-25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mm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4769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4769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ts val="950"/>
                        </a:lnSpc>
                        <a:spcBef>
                          <a:spcPts val="15"/>
                        </a:spcBef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100</a:t>
                      </a:r>
                      <a:r>
                        <a:rPr dirty="0" sz="80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950"/>
                        </a:lnSpc>
                        <a:spcBef>
                          <a:spcPts val="15"/>
                        </a:spcBef>
                      </a:pPr>
                      <a:r>
                        <a:rPr dirty="0" sz="800" spc="30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6"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190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78740">
                        <a:lnSpc>
                          <a:spcPts val="950"/>
                        </a:lnSpc>
                        <a:spcBef>
                          <a:spcPts val="15"/>
                        </a:spcBef>
                      </a:pPr>
                      <a:r>
                        <a:rPr dirty="0" sz="800" spc="-20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8</a:t>
                      </a:r>
                      <a:r>
                        <a:rPr dirty="0" sz="800" spc="-2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”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ts val="950"/>
                        </a:lnSpc>
                        <a:spcBef>
                          <a:spcPts val="15"/>
                        </a:spcBef>
                      </a:pPr>
                      <a:r>
                        <a:rPr dirty="0" sz="800" spc="-20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10</a:t>
                      </a:r>
                      <a:r>
                        <a:rPr dirty="0" sz="800" spc="-2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"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1610">
                        <a:lnSpc>
                          <a:spcPts val="950"/>
                        </a:lnSpc>
                        <a:spcBef>
                          <a:spcPts val="15"/>
                        </a:spcBef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50</a:t>
                      </a:r>
                      <a:r>
                        <a:rPr dirty="0" sz="80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ts val="950"/>
                        </a:lnSpc>
                        <a:spcBef>
                          <a:spcPts val="15"/>
                        </a:spcBef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50</a:t>
                      </a:r>
                      <a:r>
                        <a:rPr dirty="0" sz="80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ts val="950"/>
                        </a:lnSpc>
                        <a:spcBef>
                          <a:spcPts val="15"/>
                        </a:spcBef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Ø25</a:t>
                      </a:r>
                      <a:r>
                        <a:rPr dirty="0" sz="800" spc="-25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mm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190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804">
                        <a:lnSpc>
                          <a:spcPts val="950"/>
                        </a:lnSpc>
                        <a:spcBef>
                          <a:spcPts val="15"/>
                        </a:spcBef>
                      </a:pPr>
                      <a:r>
                        <a:rPr dirty="0" sz="80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Ø4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dirty="0" sz="80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ϭϴ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ϭϵ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ϯ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ϱ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2ϯ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ϳ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2ϰ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Rekap</a:t>
                      </a:r>
                      <a:r>
                        <a:rPr dirty="0" sz="800" spc="-2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Mingguan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2ϱ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2ϲ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ϯ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2ϳ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2ϴ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ϱ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Ϭϯ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ϲ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Ϭϯ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 algn="r"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ϳ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ϯ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Ϭϯ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−</a:t>
                      </a:r>
                      <a:r>
                        <a:rPr dirty="0" sz="800" spc="5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2Ϭϭϵ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Rekap</a:t>
                      </a:r>
                      <a:r>
                        <a:rPr dirty="0" sz="800" spc="-25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800" spc="10" b="1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Mingguan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31341" y="7653300"/>
            <a:ext cx="2736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20">
                <a:solidFill>
                  <a:srgbClr val="E95539"/>
                </a:solidFill>
                <a:latin typeface="Tahoma"/>
                <a:cs typeface="Tahoma"/>
              </a:rPr>
              <a:t>85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4134862" y="7728801"/>
            <a:ext cx="47053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95">
                <a:solidFill>
                  <a:srgbClr val="E95539"/>
                </a:solidFill>
                <a:latin typeface="Trebuchet MS"/>
                <a:cs typeface="Trebuchet MS"/>
              </a:rPr>
              <a:t>Lampiran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0140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29" h="288290">
                <a:moveTo>
                  <a:pt x="455396" y="77393"/>
                </a:moveTo>
                <a:lnTo>
                  <a:pt x="309600" y="0"/>
                </a:lnTo>
                <a:lnTo>
                  <a:pt x="0" y="107988"/>
                </a:lnTo>
                <a:lnTo>
                  <a:pt x="79197" y="107988"/>
                </a:lnTo>
                <a:lnTo>
                  <a:pt x="77393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19852" y="1515911"/>
            <a:ext cx="1527175" cy="6007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Telah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">
                <a:solidFill>
                  <a:srgbClr val="231F20"/>
                </a:solidFill>
                <a:latin typeface="Arial"/>
                <a:cs typeface="Arial"/>
              </a:rPr>
              <a:t>diterima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oleh: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Arial"/>
              <a:cs typeface="Arial"/>
            </a:endParaRPr>
          </a:p>
          <a:p>
            <a:pPr marL="348615">
              <a:lnSpc>
                <a:spcPct val="100000"/>
              </a:lnSpc>
              <a:spcBef>
                <a:spcPts val="5"/>
              </a:spcBef>
              <a:tabLst>
                <a:tab pos="708025" algn="l"/>
              </a:tabLst>
            </a:pP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Nama	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 marL="348615">
              <a:lnSpc>
                <a:spcPct val="100000"/>
              </a:lnSpc>
              <a:spcBef>
                <a:spcPts val="100"/>
              </a:spcBef>
              <a:tabLst>
                <a:tab pos="708025" algn="l"/>
              </a:tabLst>
            </a:pPr>
            <a:r>
              <a:rPr dirty="0" sz="550" spc="-5">
                <a:solidFill>
                  <a:srgbClr val="231F20"/>
                </a:solidFill>
                <a:latin typeface="Arial"/>
                <a:cs typeface="Arial"/>
              </a:rPr>
              <a:t>Alamat	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5">
                <a:solidFill>
                  <a:srgbClr val="231F20"/>
                </a:solidFill>
                <a:latin typeface="Arial"/>
                <a:cs typeface="Arial"/>
              </a:rPr>
              <a:t>RUSPIN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dengan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detail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5">
                <a:solidFill>
                  <a:srgbClr val="231F20"/>
                </a:solidFill>
                <a:latin typeface="Arial"/>
                <a:cs typeface="Arial"/>
              </a:rPr>
              <a:t>sebagai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berikut:</a:t>
            </a:r>
            <a:endParaRPr sz="550">
              <a:latin typeface="Arial"/>
              <a:cs typeface="Arial"/>
            </a:endParaRPr>
          </a:p>
        </p:txBody>
      </p:sp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916546" y="2206028"/>
          <a:ext cx="3937000" cy="4229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915"/>
                <a:gridCol w="359410"/>
                <a:gridCol w="359409"/>
                <a:gridCol w="359409"/>
                <a:gridCol w="359410"/>
                <a:gridCol w="359410"/>
                <a:gridCol w="359410"/>
                <a:gridCol w="359410"/>
                <a:gridCol w="359410"/>
                <a:gridCol w="359409"/>
                <a:gridCol w="359410"/>
              </a:tblGrid>
              <a:tr h="9652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z="55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No.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4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Jumlah</a:t>
                      </a:r>
                      <a:r>
                        <a:rPr dirty="0" sz="450" spc="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450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Komponen</a:t>
                      </a:r>
                      <a:r>
                        <a:rPr dirty="0" sz="450" spc="-10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4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(buah)</a:t>
                      </a:r>
                      <a:endParaRPr sz="450">
                        <a:latin typeface="Arial"/>
                        <a:cs typeface="Arial"/>
                      </a:endParaRPr>
                    </a:p>
                  </a:txBody>
                  <a:tcPr marL="0" marR="0" marB="0" marT="1333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8">
                  <a:txBody>
                    <a:bodyPr/>
                    <a:lstStyle/>
                    <a:p>
                      <a:pPr algn="ctr" marL="24130">
                        <a:lnSpc>
                          <a:spcPts val="630"/>
                        </a:lnSpc>
                        <a:spcBef>
                          <a:spcPts val="30"/>
                        </a:spcBef>
                      </a:pPr>
                      <a:r>
                        <a:rPr dirty="0" sz="550" spc="-3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Aksesoris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381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3335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marL="571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dirty="0" sz="55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K1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6731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marL="571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dirty="0" sz="55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6731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Baut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Ø12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22225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Plat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Strip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22034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Plat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Ring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965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731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731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640"/>
                        </a:lnSpc>
                        <a:spcBef>
                          <a:spcPts val="25"/>
                        </a:spcBef>
                      </a:pP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100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1430">
                        <a:lnSpc>
                          <a:spcPts val="640"/>
                        </a:lnSpc>
                        <a:spcBef>
                          <a:spcPts val="25"/>
                        </a:spcBef>
                      </a:pPr>
                      <a:r>
                        <a:rPr dirty="0" sz="550" spc="-5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6</a:t>
                      </a:r>
                      <a:r>
                        <a:rPr dirty="0" sz="55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”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9370">
                        <a:lnSpc>
                          <a:spcPts val="640"/>
                        </a:lnSpc>
                        <a:spcBef>
                          <a:spcPts val="25"/>
                        </a:spcBef>
                      </a:pPr>
                      <a:r>
                        <a:rPr dirty="0" sz="550" spc="-5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8</a:t>
                      </a:r>
                      <a:r>
                        <a:rPr dirty="0" sz="55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”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ts val="640"/>
                        </a:lnSpc>
                        <a:spcBef>
                          <a:spcPts val="25"/>
                        </a:spcBef>
                      </a:pPr>
                      <a:r>
                        <a:rPr dirty="0" sz="550" spc="-5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10</a:t>
                      </a:r>
                      <a:r>
                        <a:rPr dirty="0" sz="55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"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ts val="640"/>
                        </a:lnSpc>
                        <a:spcBef>
                          <a:spcPts val="25"/>
                        </a:spcBef>
                      </a:pPr>
                      <a:r>
                        <a:rPr dirty="0" sz="550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50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640"/>
                        </a:lnSpc>
                        <a:spcBef>
                          <a:spcPts val="25"/>
                        </a:spcBef>
                      </a:pPr>
                      <a:r>
                        <a:rPr dirty="0" sz="550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50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ts val="640"/>
                        </a:lnSpc>
                        <a:spcBef>
                          <a:spcPts val="25"/>
                        </a:spcBef>
                      </a:pPr>
                      <a:r>
                        <a:rPr dirty="0" sz="550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Ø25</a:t>
                      </a:r>
                      <a:r>
                        <a:rPr dirty="0" sz="550" spc="-10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mm</a:t>
                      </a:r>
                      <a:endParaRPr sz="550">
                        <a:latin typeface="Trebuchet MS"/>
                        <a:cs typeface="Trebuchet MS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ts val="640"/>
                        </a:lnSpc>
                        <a:spcBef>
                          <a:spcPts val="25"/>
                        </a:spcBef>
                      </a:pPr>
                      <a:r>
                        <a:rPr dirty="0" sz="55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Ø4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6520">
                <a:tc>
                  <a:txBody>
                    <a:bodyPr/>
                    <a:lstStyle/>
                    <a:p>
                      <a:pPr algn="r" marR="5715">
                        <a:lnSpc>
                          <a:spcPts val="630"/>
                        </a:lnSpc>
                        <a:spcBef>
                          <a:spcPts val="30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381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 descr=""/>
          <p:cNvSpPr txBox="1"/>
          <p:nvPr/>
        </p:nvSpPr>
        <p:spPr>
          <a:xfrm>
            <a:off x="2418723" y="965876"/>
            <a:ext cx="938530" cy="47117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650" spc="-35" b="1">
                <a:solidFill>
                  <a:srgbClr val="231F20"/>
                </a:solidFill>
                <a:latin typeface="Arial"/>
                <a:cs typeface="Arial"/>
              </a:rPr>
              <a:t>FORM</a:t>
            </a:r>
            <a:r>
              <a:rPr dirty="0" sz="65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b="1">
                <a:solidFill>
                  <a:srgbClr val="231F20"/>
                </a:solidFill>
                <a:latin typeface="Arial"/>
                <a:cs typeface="Arial"/>
              </a:rPr>
              <a:t>6</a:t>
            </a:r>
            <a:endParaRPr sz="6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z="650" spc="-70" b="1">
                <a:solidFill>
                  <a:srgbClr val="231F20"/>
                </a:solidFill>
                <a:latin typeface="Arial"/>
                <a:cs typeface="Arial"/>
              </a:rPr>
              <a:t>SERA</a:t>
            </a:r>
            <a:r>
              <a:rPr dirty="0" sz="650" spc="-65" b="1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65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40" b="1">
                <a:solidFill>
                  <a:srgbClr val="231F20"/>
                </a:solidFill>
                <a:latin typeface="Arial"/>
                <a:cs typeface="Arial"/>
              </a:rPr>
              <a:t>TERIMA</a:t>
            </a:r>
            <a:r>
              <a:rPr dirty="0" sz="65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40" b="1">
                <a:solidFill>
                  <a:srgbClr val="231F20"/>
                </a:solidFill>
                <a:latin typeface="Arial"/>
                <a:cs typeface="Arial"/>
              </a:rPr>
              <a:t>PRODUK</a:t>
            </a:r>
            <a:endParaRPr sz="650">
              <a:latin typeface="Arial"/>
              <a:cs typeface="Arial"/>
            </a:endParaRPr>
          </a:p>
          <a:p>
            <a:pPr algn="ctr" marR="9525">
              <a:lnSpc>
                <a:spcPct val="100000"/>
              </a:lnSpc>
              <a:spcBef>
                <a:spcPts val="125"/>
              </a:spcBef>
            </a:pPr>
            <a:r>
              <a:rPr dirty="0" sz="650" spc="-30" b="1" i="1">
                <a:solidFill>
                  <a:srgbClr val="231F20"/>
                </a:solidFill>
                <a:latin typeface="Arial"/>
                <a:cs typeface="Arial"/>
              </a:rPr>
              <a:t>"NAM</a:t>
            </a:r>
            <a:r>
              <a:rPr dirty="0" sz="650" spc="-25" b="1" i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650" b="1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60" b="1" i="1">
                <a:solidFill>
                  <a:srgbClr val="231F20"/>
                </a:solidFill>
                <a:latin typeface="Arial"/>
                <a:cs typeface="Arial"/>
              </a:rPr>
              <a:t>APLIKATOR"</a:t>
            </a:r>
            <a:endParaRPr sz="650">
              <a:latin typeface="Arial"/>
              <a:cs typeface="Arial"/>
            </a:endParaRPr>
          </a:p>
          <a:p>
            <a:pPr algn="ctr" marR="6350">
              <a:lnSpc>
                <a:spcPct val="100000"/>
              </a:lnSpc>
              <a:spcBef>
                <a:spcPts val="130"/>
              </a:spcBef>
            </a:pPr>
            <a:r>
              <a:rPr dirty="0" sz="550" spc="-30" i="1">
                <a:solidFill>
                  <a:srgbClr val="231F20"/>
                </a:solidFill>
                <a:latin typeface="Arial"/>
                <a:cs typeface="Arial"/>
              </a:rPr>
              <a:t>"Lokasi</a:t>
            </a:r>
            <a:r>
              <a:rPr dirty="0" sz="550" spc="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0" i="1">
                <a:solidFill>
                  <a:srgbClr val="231F20"/>
                </a:solidFill>
                <a:latin typeface="Arial"/>
                <a:cs typeface="Arial"/>
              </a:rPr>
              <a:t>Workshop"</a:t>
            </a:r>
            <a:endParaRPr sz="55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357282" y="3105464"/>
            <a:ext cx="534035" cy="11557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50">
                <a:solidFill>
                  <a:srgbClr val="231F20"/>
                </a:solidFill>
                <a:latin typeface="Calibri"/>
                <a:cs typeface="Calibri"/>
              </a:rPr>
              <a:t>͘͘͘͘͘͘͘͘͘͘͘͘͘͘͘͘͘͘͘͘͘͘͘͘͘͘͘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454558" y="3105464"/>
            <a:ext cx="628015" cy="11557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50">
                <a:solidFill>
                  <a:srgbClr val="231F20"/>
                </a:solidFill>
                <a:latin typeface="Calibri"/>
                <a:cs typeface="Calibri"/>
              </a:rPr>
              <a:t>͘͘͘͘͘͘͘͘͘͘͘͘͘͘͘͘͘͘͘͘͘͘͘͘͘͘͘͘͘͘͘͘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368157" y="2709682"/>
            <a:ext cx="805180" cy="2197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05410" marR="5080" indent="-93345">
              <a:lnSpc>
                <a:spcPct val="115799"/>
              </a:lnSpc>
              <a:spcBef>
                <a:spcPts val="90"/>
              </a:spcBef>
            </a:pPr>
            <a:r>
              <a:rPr dirty="0" sz="550">
                <a:solidFill>
                  <a:srgbClr val="231F20"/>
                </a:solidFill>
                <a:latin typeface="Calibri"/>
                <a:cs typeface="Calibri"/>
              </a:rPr>
              <a:t>͙͕͘͘͘͘͘͘͘͘͘͘͘                                      </a:t>
            </a:r>
            <a:r>
              <a:rPr dirty="0" sz="550" spc="-50">
                <a:solidFill>
                  <a:srgbClr val="231F20"/>
                </a:solidFill>
                <a:latin typeface="Calibri"/>
                <a:cs typeface="Calibri"/>
              </a:rPr>
              <a:t>͙͘͘͘͘͘͘͘͘͘͘͘͘͘͘͘2Ϭϭϵ </a:t>
            </a:r>
            <a:r>
              <a:rPr dirty="0" sz="550" spc="-4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550" spc="30">
                <a:solidFill>
                  <a:srgbClr val="231F20"/>
                </a:solidFill>
                <a:latin typeface="Calibri"/>
                <a:cs typeface="Calibri"/>
              </a:rPr>
              <a:t>zaŶŐ</a:t>
            </a:r>
            <a:r>
              <a:rPr dirty="0" sz="550" spc="-2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550" spc="20">
                <a:solidFill>
                  <a:srgbClr val="231F20"/>
                </a:solidFill>
                <a:latin typeface="Calibri"/>
                <a:cs typeface="Calibri"/>
              </a:rPr>
              <a:t>ŵĞŶǇĞƌaŚŬaŶ͕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369006" y="2814228"/>
            <a:ext cx="519430" cy="11557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50" spc="30">
                <a:solidFill>
                  <a:srgbClr val="231F20"/>
                </a:solidFill>
                <a:latin typeface="Calibri"/>
                <a:cs typeface="Calibri"/>
              </a:rPr>
              <a:t>zaŶŐ</a:t>
            </a:r>
            <a:r>
              <a:rPr dirty="0" sz="5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550" spc="15">
                <a:solidFill>
                  <a:srgbClr val="231F20"/>
                </a:solidFill>
                <a:latin typeface="Calibri"/>
                <a:cs typeface="Calibri"/>
              </a:rPr>
              <a:t>ŵĞŶĞƌiŵa͕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18909" y="4393280"/>
            <a:ext cx="1103630" cy="69913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650" b="1">
                <a:solidFill>
                  <a:srgbClr val="231F20"/>
                </a:solidFill>
                <a:latin typeface="Arial"/>
                <a:cs typeface="Arial"/>
              </a:rPr>
              <a:t>1.   </a:t>
            </a:r>
            <a:r>
              <a:rPr dirty="0" sz="650" spc="1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20" b="1">
                <a:solidFill>
                  <a:srgbClr val="231F20"/>
                </a:solidFill>
                <a:latin typeface="Arial"/>
                <a:cs typeface="Arial"/>
              </a:rPr>
              <a:t>Data</a:t>
            </a:r>
            <a:r>
              <a:rPr dirty="0" sz="65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25" b="1">
                <a:solidFill>
                  <a:srgbClr val="231F20"/>
                </a:solidFill>
                <a:latin typeface="Arial"/>
                <a:cs typeface="Arial"/>
              </a:rPr>
              <a:t>pelanggan</a:t>
            </a:r>
            <a:r>
              <a:rPr dirty="0" sz="65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50" b="1">
                <a:solidFill>
                  <a:srgbClr val="231F20"/>
                </a:solidFill>
                <a:latin typeface="Arial"/>
                <a:cs typeface="Arial"/>
              </a:rPr>
              <a:t>RUSPIN:</a:t>
            </a:r>
            <a:endParaRPr sz="650">
              <a:latin typeface="Arial"/>
              <a:cs typeface="Arial"/>
            </a:endParaRPr>
          </a:p>
          <a:p>
            <a:pPr marL="188595">
              <a:lnSpc>
                <a:spcPct val="100000"/>
              </a:lnSpc>
              <a:spcBef>
                <a:spcPts val="105"/>
              </a:spcBef>
            </a:pPr>
            <a:r>
              <a:rPr dirty="0" sz="650" spc="-10">
                <a:solidFill>
                  <a:srgbClr val="231F20"/>
                </a:solidFill>
                <a:latin typeface="Arial"/>
                <a:cs typeface="Arial"/>
              </a:rPr>
              <a:t>1)</a:t>
            </a:r>
            <a:r>
              <a:rPr dirty="0" sz="6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20">
                <a:solidFill>
                  <a:srgbClr val="231F20"/>
                </a:solidFill>
                <a:latin typeface="Arial"/>
                <a:cs typeface="Arial"/>
              </a:rPr>
              <a:t>Nama</a:t>
            </a:r>
            <a:endParaRPr sz="650">
              <a:latin typeface="Arial"/>
              <a:cs typeface="Arial"/>
            </a:endParaRPr>
          </a:p>
          <a:p>
            <a:pPr marL="188595">
              <a:lnSpc>
                <a:spcPct val="100000"/>
              </a:lnSpc>
              <a:spcBef>
                <a:spcPts val="105"/>
              </a:spcBef>
            </a:pPr>
            <a:r>
              <a:rPr dirty="0" sz="650" spc="-10">
                <a:solidFill>
                  <a:srgbClr val="231F20"/>
                </a:solidFill>
                <a:latin typeface="Arial"/>
                <a:cs typeface="Arial"/>
              </a:rPr>
              <a:t>2)</a:t>
            </a:r>
            <a:r>
              <a:rPr dirty="0" sz="6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10">
                <a:solidFill>
                  <a:srgbClr val="231F20"/>
                </a:solidFill>
                <a:latin typeface="Arial"/>
                <a:cs typeface="Arial"/>
              </a:rPr>
              <a:t>Alamat</a:t>
            </a:r>
            <a:endParaRPr sz="650">
              <a:latin typeface="Arial"/>
              <a:cs typeface="Arial"/>
            </a:endParaRPr>
          </a:p>
          <a:p>
            <a:pPr marL="188595">
              <a:lnSpc>
                <a:spcPct val="100000"/>
              </a:lnSpc>
              <a:spcBef>
                <a:spcPts val="100"/>
              </a:spcBef>
            </a:pPr>
            <a:r>
              <a:rPr dirty="0" sz="650" spc="-10">
                <a:solidFill>
                  <a:srgbClr val="231F20"/>
                </a:solidFill>
                <a:latin typeface="Arial"/>
                <a:cs typeface="Arial"/>
              </a:rPr>
              <a:t>3)</a:t>
            </a:r>
            <a:r>
              <a:rPr dirty="0" sz="6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25">
                <a:solidFill>
                  <a:srgbClr val="231F20"/>
                </a:solidFill>
                <a:latin typeface="Arial"/>
                <a:cs typeface="Arial"/>
              </a:rPr>
              <a:t>No.</a:t>
            </a:r>
            <a:r>
              <a:rPr dirty="0" sz="6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75">
                <a:solidFill>
                  <a:srgbClr val="231F20"/>
                </a:solidFill>
                <a:latin typeface="Arial"/>
                <a:cs typeface="Arial"/>
              </a:rPr>
              <a:t>HP</a:t>
            </a:r>
            <a:endParaRPr sz="650">
              <a:latin typeface="Arial"/>
              <a:cs typeface="Arial"/>
            </a:endParaRPr>
          </a:p>
          <a:p>
            <a:pPr marL="188595">
              <a:lnSpc>
                <a:spcPct val="100000"/>
              </a:lnSpc>
              <a:spcBef>
                <a:spcPts val="105"/>
              </a:spcBef>
            </a:pPr>
            <a:r>
              <a:rPr dirty="0" sz="650" spc="-10">
                <a:solidFill>
                  <a:srgbClr val="231F20"/>
                </a:solidFill>
                <a:latin typeface="Arial"/>
                <a:cs typeface="Arial"/>
              </a:rPr>
              <a:t>4)</a:t>
            </a:r>
            <a:r>
              <a:rPr dirty="0" sz="6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40">
                <a:solidFill>
                  <a:srgbClr val="231F20"/>
                </a:solidFill>
                <a:latin typeface="Arial"/>
                <a:cs typeface="Arial"/>
              </a:rPr>
              <a:t>Lokasi</a:t>
            </a:r>
            <a:r>
              <a:rPr dirty="0" sz="6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15">
                <a:solidFill>
                  <a:srgbClr val="231F20"/>
                </a:solidFill>
                <a:latin typeface="Arial"/>
                <a:cs typeface="Arial"/>
              </a:rPr>
              <a:t>terpasang</a:t>
            </a:r>
            <a:r>
              <a:rPr dirty="0" sz="6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25">
                <a:solidFill>
                  <a:srgbClr val="231F20"/>
                </a:solidFill>
                <a:latin typeface="Arial"/>
                <a:cs typeface="Arial"/>
              </a:rPr>
              <a:t>T.36</a:t>
            </a:r>
            <a:endParaRPr sz="650">
              <a:latin typeface="Arial"/>
              <a:cs typeface="Arial"/>
            </a:endParaRPr>
          </a:p>
          <a:p>
            <a:pPr marL="188595">
              <a:lnSpc>
                <a:spcPct val="100000"/>
              </a:lnSpc>
              <a:spcBef>
                <a:spcPts val="105"/>
              </a:spcBef>
            </a:pPr>
            <a:r>
              <a:rPr dirty="0" sz="650" spc="-10">
                <a:solidFill>
                  <a:srgbClr val="231F20"/>
                </a:solidFill>
                <a:latin typeface="Arial"/>
                <a:cs typeface="Arial"/>
              </a:rPr>
              <a:t>5)</a:t>
            </a:r>
            <a:r>
              <a:rPr dirty="0" sz="6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45">
                <a:solidFill>
                  <a:srgbClr val="231F20"/>
                </a:solidFill>
                <a:latin typeface="Arial"/>
                <a:cs typeface="Arial"/>
              </a:rPr>
              <a:t>Jumlah</a:t>
            </a:r>
            <a:r>
              <a:rPr dirty="0" sz="6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30">
                <a:solidFill>
                  <a:srgbClr val="231F20"/>
                </a:solidFill>
                <a:latin typeface="Arial"/>
                <a:cs typeface="Arial"/>
              </a:rPr>
              <a:t>unit</a:t>
            </a:r>
            <a:r>
              <a:rPr dirty="0" sz="6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25">
                <a:solidFill>
                  <a:srgbClr val="231F20"/>
                </a:solidFill>
                <a:latin typeface="Arial"/>
                <a:cs typeface="Arial"/>
              </a:rPr>
              <a:t>T.36</a:t>
            </a:r>
            <a:endParaRPr sz="65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273149" y="4505532"/>
            <a:ext cx="45085" cy="58674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650" spc="-35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650" spc="-35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650" spc="-35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0" spc="-35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650" spc="-35">
                <a:solidFill>
                  <a:srgbClr val="231F20"/>
                </a:solidFill>
                <a:latin typeface="Arial"/>
                <a:cs typeface="Arial"/>
              </a:rPr>
              <a:t>:</a:t>
            </a:r>
            <a:endParaRPr sz="65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818909" y="5186789"/>
            <a:ext cx="817244" cy="1301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50" b="1">
                <a:solidFill>
                  <a:srgbClr val="231F20"/>
                </a:solidFill>
                <a:latin typeface="Arial"/>
                <a:cs typeface="Arial"/>
              </a:rPr>
              <a:t>2.    </a:t>
            </a:r>
            <a:r>
              <a:rPr dirty="0" sz="650" spc="-7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30" b="1">
                <a:solidFill>
                  <a:srgbClr val="231F20"/>
                </a:solidFill>
                <a:latin typeface="Arial"/>
                <a:cs typeface="Arial"/>
              </a:rPr>
              <a:t>Evaluasi</a:t>
            </a:r>
            <a:r>
              <a:rPr dirty="0" sz="65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25" b="1">
                <a:solidFill>
                  <a:srgbClr val="231F20"/>
                </a:solidFill>
                <a:latin typeface="Arial"/>
                <a:cs typeface="Arial"/>
              </a:rPr>
              <a:t>Kinerja:</a:t>
            </a:r>
            <a:endParaRPr sz="65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818909" y="6421800"/>
            <a:ext cx="94615" cy="1301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50" b="1">
                <a:solidFill>
                  <a:srgbClr val="231F20"/>
                </a:solidFill>
                <a:latin typeface="Arial"/>
                <a:cs typeface="Arial"/>
              </a:rPr>
              <a:t>3.</a:t>
            </a:r>
            <a:endParaRPr sz="65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993004" y="6431244"/>
            <a:ext cx="477520" cy="1123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50" spc="-25" b="1">
                <a:solidFill>
                  <a:srgbClr val="231F20"/>
                </a:solidFill>
                <a:latin typeface="Arial"/>
                <a:cs typeface="Arial"/>
              </a:rPr>
              <a:t>Keluhan/Saran</a:t>
            </a:r>
            <a:endParaRPr sz="55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135541" y="3653395"/>
            <a:ext cx="1573530" cy="541020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85"/>
              </a:spcBef>
            </a:pPr>
            <a:r>
              <a:rPr dirty="0" sz="800" spc="-70" b="1">
                <a:solidFill>
                  <a:srgbClr val="231F20"/>
                </a:solidFill>
                <a:latin typeface="Arial"/>
                <a:cs typeface="Arial"/>
              </a:rPr>
              <a:t>FORM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7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dirty="0" sz="800" spc="-80" b="1">
                <a:solidFill>
                  <a:srgbClr val="231F20"/>
                </a:solidFill>
                <a:latin typeface="Arial"/>
                <a:cs typeface="Arial"/>
              </a:rPr>
              <a:t>EVALUASI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80" b="1">
                <a:solidFill>
                  <a:srgbClr val="231F20"/>
                </a:solidFill>
                <a:latin typeface="Arial"/>
                <a:cs typeface="Arial"/>
              </a:rPr>
              <a:t>KEPUASAN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5" b="1">
                <a:solidFill>
                  <a:srgbClr val="231F20"/>
                </a:solidFill>
                <a:latin typeface="Arial"/>
                <a:cs typeface="Arial"/>
              </a:rPr>
              <a:t>PELANGGAN</a:t>
            </a:r>
            <a:endParaRPr sz="800">
              <a:latin typeface="Arial"/>
              <a:cs typeface="Arial"/>
            </a:endParaRPr>
          </a:p>
          <a:p>
            <a:pPr algn="ctr" marR="9525">
              <a:lnSpc>
                <a:spcPct val="100000"/>
              </a:lnSpc>
              <a:spcBef>
                <a:spcPts val="90"/>
              </a:spcBef>
            </a:pPr>
            <a:r>
              <a:rPr dirty="0" sz="800" spc="-65" b="1" i="1">
                <a:solidFill>
                  <a:srgbClr val="231F20"/>
                </a:solidFill>
                <a:latin typeface="Arial"/>
                <a:cs typeface="Arial"/>
              </a:rPr>
              <a:t>"NAM</a:t>
            </a:r>
            <a:r>
              <a:rPr dirty="0" sz="800" spc="-60" b="1" i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10" b="1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95" b="1" i="1">
                <a:solidFill>
                  <a:srgbClr val="231F20"/>
                </a:solidFill>
                <a:latin typeface="Arial"/>
                <a:cs typeface="Arial"/>
              </a:rPr>
              <a:t>APLIKATOR"</a:t>
            </a:r>
            <a:endParaRPr sz="800">
              <a:latin typeface="Arial"/>
              <a:cs typeface="Arial"/>
            </a:endParaRPr>
          </a:p>
          <a:p>
            <a:pPr algn="ctr" marR="7620">
              <a:lnSpc>
                <a:spcPct val="100000"/>
              </a:lnSpc>
              <a:spcBef>
                <a:spcPts val="125"/>
              </a:spcBef>
            </a:pPr>
            <a:r>
              <a:rPr dirty="0" sz="650" spc="-35" i="1">
                <a:solidFill>
                  <a:srgbClr val="231F20"/>
                </a:solidFill>
                <a:latin typeface="Arial"/>
                <a:cs typeface="Arial"/>
              </a:rPr>
              <a:t>"Lokasi</a:t>
            </a:r>
            <a:r>
              <a:rPr dirty="0" sz="650" spc="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50" spc="-20" i="1">
                <a:solidFill>
                  <a:srgbClr val="231F20"/>
                </a:solidFill>
                <a:latin typeface="Arial"/>
                <a:cs typeface="Arial"/>
              </a:rPr>
              <a:t>Workshop"</a:t>
            </a:r>
            <a:endParaRPr sz="650">
              <a:latin typeface="Arial"/>
              <a:cs typeface="Arial"/>
            </a:endParaRPr>
          </a:p>
        </p:txBody>
      </p:sp>
      <p:graphicFrame>
        <p:nvGraphicFramePr>
          <p:cNvPr id="18" name="object 18" descr=""/>
          <p:cNvGraphicFramePr>
            <a:graphicFrameLocks noGrp="1"/>
          </p:cNvGraphicFramePr>
          <p:nvPr/>
        </p:nvGraphicFramePr>
        <p:xfrm>
          <a:off x="790613" y="5309755"/>
          <a:ext cx="4258945" cy="10064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120"/>
                <a:gridCol w="1277620"/>
                <a:gridCol w="396239"/>
                <a:gridCol w="396239"/>
                <a:gridCol w="396239"/>
                <a:gridCol w="396239"/>
                <a:gridCol w="396239"/>
                <a:gridCol w="396239"/>
                <a:gridCol w="396239"/>
              </a:tblGrid>
              <a:tr h="224154"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650" spc="-1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No.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650" spc="-2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Uraian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558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5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Sangat</a:t>
                      </a:r>
                      <a:r>
                        <a:rPr dirty="0" sz="50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Buruk</a:t>
                      </a:r>
                      <a:endParaRPr sz="500">
                        <a:latin typeface="Arial"/>
                        <a:cs typeface="Arial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50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(0-20)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500" spc="-4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Buruk</a:t>
                      </a:r>
                      <a:endParaRPr sz="500">
                        <a:latin typeface="Arial"/>
                        <a:cs typeface="Arial"/>
                      </a:endParaRPr>
                    </a:p>
                    <a:p>
                      <a:pPr marL="9906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50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(21-40)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500" spc="-4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Cukup</a:t>
                      </a:r>
                      <a:endParaRPr sz="500">
                        <a:latin typeface="Arial"/>
                        <a:cs typeface="Arial"/>
                      </a:endParaRPr>
                    </a:p>
                    <a:p>
                      <a:pPr marL="10858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50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(41-60)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500" spc="-3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</a:t>
                      </a:r>
                      <a:endParaRPr sz="500">
                        <a:latin typeface="Arial"/>
                        <a:cs typeface="Arial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50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(61-80)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5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Sangat</a:t>
                      </a:r>
                      <a:r>
                        <a:rPr dirty="0" sz="50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</a:t>
                      </a:r>
                      <a:endParaRPr sz="500">
                        <a:latin typeface="Arial"/>
                        <a:cs typeface="Arial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50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(81-100)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</a:pPr>
                      <a:r>
                        <a:rPr dirty="0" sz="500" spc="-3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Jumlah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5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Nilai</a:t>
                      </a:r>
                      <a:r>
                        <a:rPr dirty="0" sz="50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Rata-</a:t>
                      </a:r>
                      <a:endParaRPr sz="500">
                        <a:latin typeface="Arial"/>
                        <a:cs typeface="Arial"/>
                      </a:endParaRPr>
                    </a:p>
                    <a:p>
                      <a:pPr algn="ctr" marL="1841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500" spc="-15" b="1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dirty="0" sz="500" spc="-1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ata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B="0" marT="273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11760">
                <a:tc row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6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655"/>
                        </a:lnSpc>
                        <a:spcBef>
                          <a:spcPts val="125"/>
                        </a:spcBef>
                      </a:pP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Evaluasi</a:t>
                      </a:r>
                      <a:r>
                        <a:rPr dirty="0" sz="55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Kinerja</a:t>
                      </a:r>
                      <a:r>
                        <a:rPr dirty="0" sz="55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Administrasi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58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117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655"/>
                        </a:lnSpc>
                        <a:spcBef>
                          <a:spcPts val="12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1)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Kemudahan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Informas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Komunikasi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58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11760">
                <a:tc rowSpan="5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6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655"/>
                        </a:lnSpc>
                        <a:spcBef>
                          <a:spcPts val="125"/>
                        </a:spcBef>
                      </a:pP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Evaluasi</a:t>
                      </a:r>
                      <a:r>
                        <a:rPr dirty="0" sz="55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Kinerja</a:t>
                      </a:r>
                      <a:r>
                        <a:rPr dirty="0" sz="55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Teknis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58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117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1)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Ketepatan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Waktu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079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117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2)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Kualitas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Barang/Jasa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079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117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3)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Kemudahan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Pelayanan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079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117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5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4)</a:t>
                      </a:r>
                      <a:r>
                        <a:rPr dirty="0" sz="55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Tanggapan</a:t>
                      </a:r>
                      <a:r>
                        <a:rPr dirty="0" sz="5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Atas</a:t>
                      </a:r>
                      <a:r>
                        <a:rPr dirty="0" sz="55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55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Keluhan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B="0" marT="1079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9" name="object 19" descr=""/>
          <p:cNvSpPr/>
          <p:nvPr/>
        </p:nvSpPr>
        <p:spPr>
          <a:xfrm>
            <a:off x="790613" y="6544665"/>
            <a:ext cx="4258945" cy="904875"/>
          </a:xfrm>
          <a:custGeom>
            <a:avLst/>
            <a:gdLst/>
            <a:ahLst/>
            <a:cxnLst/>
            <a:rect l="l" t="t" r="r" b="b"/>
            <a:pathLst>
              <a:path w="4258945" h="904875">
                <a:moveTo>
                  <a:pt x="4258729" y="0"/>
                </a:moveTo>
                <a:lnTo>
                  <a:pt x="4252430" y="0"/>
                </a:lnTo>
                <a:lnTo>
                  <a:pt x="4252430" y="6299"/>
                </a:lnTo>
                <a:lnTo>
                  <a:pt x="4252430" y="898131"/>
                </a:lnTo>
                <a:lnTo>
                  <a:pt x="6299" y="898131"/>
                </a:lnTo>
                <a:lnTo>
                  <a:pt x="6299" y="6299"/>
                </a:lnTo>
                <a:lnTo>
                  <a:pt x="4252430" y="6299"/>
                </a:lnTo>
                <a:lnTo>
                  <a:pt x="4252430" y="0"/>
                </a:lnTo>
                <a:lnTo>
                  <a:pt x="6299" y="0"/>
                </a:lnTo>
                <a:lnTo>
                  <a:pt x="0" y="0"/>
                </a:lnTo>
                <a:lnTo>
                  <a:pt x="0" y="904417"/>
                </a:lnTo>
                <a:lnTo>
                  <a:pt x="6299" y="904417"/>
                </a:lnTo>
                <a:lnTo>
                  <a:pt x="4252430" y="904417"/>
                </a:lnTo>
                <a:lnTo>
                  <a:pt x="4258716" y="904417"/>
                </a:lnTo>
                <a:lnTo>
                  <a:pt x="4258729" y="898131"/>
                </a:lnTo>
                <a:lnTo>
                  <a:pt x="4258716" y="6299"/>
                </a:lnTo>
                <a:lnTo>
                  <a:pt x="425872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4158" y="695695"/>
            <a:ext cx="4393731" cy="438010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47101" y="749893"/>
            <a:ext cx="346710" cy="284480"/>
          </a:xfrm>
          <a:prstGeom prst="rect">
            <a:avLst/>
          </a:prstGeom>
        </p:spPr>
        <p:txBody>
          <a:bodyPr wrap="square" lIns="0" tIns="19050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2000">
                <a:solidFill>
                  <a:srgbClr val="E95539"/>
                </a:solidFill>
                <a:latin typeface="Tahoma"/>
                <a:cs typeface="Tahoma"/>
              </a:rPr>
              <a:t>86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02322" y="1142899"/>
            <a:ext cx="206375" cy="3043555"/>
          </a:xfrm>
          <a:prstGeom prst="rect">
            <a:avLst/>
          </a:prstGeom>
        </p:spPr>
        <p:txBody>
          <a:bodyPr wrap="square" lIns="0" tIns="6985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720001" y="720001"/>
            <a:ext cx="288290" cy="455930"/>
          </a:xfrm>
          <a:custGeom>
            <a:avLst/>
            <a:gdLst/>
            <a:ahLst/>
            <a:cxnLst/>
            <a:rect l="l" t="t" r="r" b="b"/>
            <a:pathLst>
              <a:path w="288290" h="455930">
                <a:moveTo>
                  <a:pt x="210604" y="0"/>
                </a:moveTo>
                <a:lnTo>
                  <a:pt x="287997" y="145796"/>
                </a:lnTo>
                <a:lnTo>
                  <a:pt x="180009" y="455396"/>
                </a:lnTo>
                <a:lnTo>
                  <a:pt x="180009" y="376199"/>
                </a:lnTo>
                <a:lnTo>
                  <a:pt x="0" y="378002"/>
                </a:lnTo>
              </a:path>
            </a:pathLst>
          </a:custGeom>
          <a:ln w="19050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1129157" y="1569548"/>
          <a:ext cx="6634480" cy="30022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295"/>
                <a:gridCol w="577215"/>
                <a:gridCol w="325120"/>
                <a:gridCol w="328930"/>
                <a:gridCol w="963930"/>
                <a:gridCol w="977900"/>
                <a:gridCol w="2702560"/>
                <a:gridCol w="549910"/>
              </a:tblGrid>
              <a:tr h="31623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600" spc="-1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81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176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600" spc="-3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Tanggal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81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600" spc="-3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Cetakan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81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600" spc="-3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Jumlah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81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Tindakan</a:t>
                      </a: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Pemeliharaan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81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Kondisi</a:t>
                      </a: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akhir*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81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18478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600" spc="-3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Keterangan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810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ts val="570"/>
                        </a:lnSpc>
                      </a:pPr>
                      <a:r>
                        <a:rPr dirty="0" sz="600" spc="-2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Paraf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algn="ctr" marL="62865" marR="60325">
                        <a:lnSpc>
                          <a:spcPct val="106500"/>
                        </a:lnSpc>
                      </a:pP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Penanggung  </a:t>
                      </a: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jawab</a:t>
                      </a: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mutu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3520"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dirty="0" sz="60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60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-2019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Kesesuaian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ukuran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Cambria"/>
                          <a:cs typeface="Cambria"/>
                        </a:rPr>
                        <a:t>komponen</a:t>
                      </a:r>
                      <a:endParaRPr sz="600">
                        <a:latin typeface="Cambria"/>
                        <a:cs typeface="Cambria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Sesuai/Tidak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Sesuai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35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Kekencangan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baut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Baik/Kurang</a:t>
                      </a:r>
                      <a:r>
                        <a:rPr dirty="0" sz="60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35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dirty="0" sz="6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Kelengkapan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aksesoris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1115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Lengkap/Tidak</a:t>
                      </a:r>
                      <a:r>
                        <a:rPr dirty="0" sz="6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Lengkap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35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Kesesuaian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ukuran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Cambria"/>
                          <a:cs typeface="Cambria"/>
                        </a:rPr>
                        <a:t>komponen</a:t>
                      </a:r>
                      <a:endParaRPr sz="600">
                        <a:latin typeface="Cambria"/>
                        <a:cs typeface="Cambria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810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Cambria"/>
                          <a:cs typeface="Cambria"/>
                        </a:rPr>
                        <a:t>S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esuai/Tidak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4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Sesuai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35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Kekencangan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baut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Baik/Kurang</a:t>
                      </a:r>
                      <a:r>
                        <a:rPr dirty="0" sz="60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35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dirty="0" sz="6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Kelengkapan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aksesoris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Lengkap/Tidak</a:t>
                      </a:r>
                      <a:r>
                        <a:rPr dirty="0" sz="6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Lengkap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3520"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dirty="0" sz="60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60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03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-2019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Kesesuaian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ukuran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Cambria"/>
                          <a:cs typeface="Cambria"/>
                        </a:rPr>
                        <a:t>komponen</a:t>
                      </a:r>
                      <a:endParaRPr sz="600">
                        <a:latin typeface="Cambria"/>
                        <a:cs typeface="Cambria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Cambria"/>
                          <a:cs typeface="Cambria"/>
                        </a:rPr>
                        <a:t>S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esuai/Tidak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4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Sesuai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35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Kekencangan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baut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Baik/Kurang</a:t>
                      </a:r>
                      <a:r>
                        <a:rPr dirty="0" sz="60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35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dirty="0" sz="6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Kelengkapan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aksesoris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Lengkap/Tidak</a:t>
                      </a:r>
                      <a:r>
                        <a:rPr dirty="0" sz="6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Lengkap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35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Kesesuaian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ukuran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Cambria"/>
                          <a:cs typeface="Cambria"/>
                        </a:rPr>
                        <a:t>komponen</a:t>
                      </a:r>
                      <a:endParaRPr sz="600">
                        <a:latin typeface="Cambria"/>
                        <a:cs typeface="Cambria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810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Cambria"/>
                          <a:cs typeface="Cambria"/>
                        </a:rPr>
                        <a:t>S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esuai/Tidak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4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Sesuai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35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Kekencangan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baut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52705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Baik/Kurang</a:t>
                      </a:r>
                      <a:r>
                        <a:rPr dirty="0" sz="60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732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dirty="0" sz="6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Kelengkapan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aksesoris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Lengkap/Tidak</a:t>
                      </a:r>
                      <a:r>
                        <a:rPr dirty="0" sz="6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Lengkap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 descr=""/>
          <p:cNvSpPr txBox="1"/>
          <p:nvPr/>
        </p:nvSpPr>
        <p:spPr>
          <a:xfrm>
            <a:off x="3976550" y="941353"/>
            <a:ext cx="938530" cy="43243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318770">
              <a:lnSpc>
                <a:spcPct val="114799"/>
              </a:lnSpc>
              <a:spcBef>
                <a:spcPts val="95"/>
              </a:spcBef>
            </a:pPr>
            <a:r>
              <a:rPr dirty="0" sz="600" spc="-35" b="1">
                <a:solidFill>
                  <a:srgbClr val="231F20"/>
                </a:solidFill>
                <a:latin typeface="Arial"/>
                <a:cs typeface="Arial"/>
              </a:rPr>
              <a:t>FORM</a:t>
            </a:r>
            <a:r>
              <a:rPr dirty="0" sz="6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5" b="1">
                <a:solidFill>
                  <a:srgbClr val="231F20"/>
                </a:solidFill>
                <a:latin typeface="Arial"/>
                <a:cs typeface="Arial"/>
              </a:rPr>
              <a:t>8 </a:t>
            </a:r>
            <a:r>
              <a:rPr dirty="0" sz="6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40" b="1">
                <a:solidFill>
                  <a:srgbClr val="231F20"/>
                </a:solidFill>
                <a:latin typeface="Arial"/>
                <a:cs typeface="Arial"/>
              </a:rPr>
              <a:t>PEMELIHARAAN</a:t>
            </a:r>
            <a:r>
              <a:rPr dirty="0" sz="6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40" b="1">
                <a:solidFill>
                  <a:srgbClr val="231F20"/>
                </a:solidFill>
                <a:latin typeface="Arial"/>
                <a:cs typeface="Arial"/>
              </a:rPr>
              <a:t>CETAKAN</a:t>
            </a:r>
            <a:endParaRPr sz="600">
              <a:latin typeface="Arial"/>
              <a:cs typeface="Arial"/>
            </a:endParaRPr>
          </a:p>
          <a:p>
            <a:pPr marL="118745">
              <a:lnSpc>
                <a:spcPct val="100000"/>
              </a:lnSpc>
              <a:spcBef>
                <a:spcPts val="105"/>
              </a:spcBef>
            </a:pPr>
            <a:r>
              <a:rPr dirty="0" sz="600" spc="-30" b="1" i="1">
                <a:solidFill>
                  <a:srgbClr val="231F20"/>
                </a:solidFill>
                <a:latin typeface="Arial"/>
                <a:cs typeface="Arial"/>
              </a:rPr>
              <a:t>"NAM</a:t>
            </a:r>
            <a:r>
              <a:rPr dirty="0" sz="600" spc="-30" b="1" i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600" b="1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60" b="1" i="1">
                <a:solidFill>
                  <a:srgbClr val="231F20"/>
                </a:solidFill>
                <a:latin typeface="Arial"/>
                <a:cs typeface="Arial"/>
              </a:rPr>
              <a:t>APLIKATOR"</a:t>
            </a:r>
            <a:endParaRPr sz="600">
              <a:latin typeface="Arial"/>
              <a:cs typeface="Arial"/>
            </a:endParaRPr>
          </a:p>
          <a:p>
            <a:pPr marL="205740">
              <a:lnSpc>
                <a:spcPct val="100000"/>
              </a:lnSpc>
              <a:spcBef>
                <a:spcPts val="120"/>
              </a:spcBef>
            </a:pPr>
            <a:r>
              <a:rPr dirty="0" sz="500" spc="-25" i="1">
                <a:solidFill>
                  <a:srgbClr val="231F20"/>
                </a:solidFill>
                <a:latin typeface="Arial"/>
                <a:cs typeface="Arial"/>
              </a:rPr>
              <a:t>"Lokasi</a:t>
            </a:r>
            <a:r>
              <a:rPr dirty="0" sz="500" spc="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00" spc="-10" i="1">
                <a:solidFill>
                  <a:srgbClr val="231F20"/>
                </a:solidFill>
                <a:latin typeface="Arial"/>
                <a:cs typeface="Arial"/>
              </a:rPr>
              <a:t>Workshop"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4158" y="695695"/>
            <a:ext cx="4393731" cy="438010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47101" y="4733246"/>
            <a:ext cx="346710" cy="269875"/>
          </a:xfrm>
          <a:prstGeom prst="rect">
            <a:avLst/>
          </a:prstGeom>
        </p:spPr>
        <p:txBody>
          <a:bodyPr wrap="square" lIns="0" tIns="19050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2000">
                <a:solidFill>
                  <a:srgbClr val="E95539"/>
                </a:solidFill>
                <a:latin typeface="Tahoma"/>
                <a:cs typeface="Tahoma"/>
              </a:rPr>
              <a:t>87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95299" y="4134862"/>
            <a:ext cx="206375" cy="470534"/>
          </a:xfrm>
          <a:prstGeom prst="rect">
            <a:avLst/>
          </a:prstGeom>
        </p:spPr>
        <p:txBody>
          <a:bodyPr wrap="square" lIns="0" tIns="2540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200" spc="-195">
                <a:solidFill>
                  <a:srgbClr val="E95539"/>
                </a:solidFill>
                <a:latin typeface="Trebuchet MS"/>
                <a:cs typeface="Trebuchet MS"/>
              </a:rPr>
              <a:t>Lampiran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720001" y="4580140"/>
            <a:ext cx="288290" cy="455930"/>
          </a:xfrm>
          <a:custGeom>
            <a:avLst/>
            <a:gdLst/>
            <a:ahLst/>
            <a:cxnLst/>
            <a:rect l="l" t="t" r="r" b="b"/>
            <a:pathLst>
              <a:path w="288290" h="455929">
                <a:moveTo>
                  <a:pt x="210604" y="455396"/>
                </a:moveTo>
                <a:lnTo>
                  <a:pt x="287997" y="309600"/>
                </a:lnTo>
                <a:lnTo>
                  <a:pt x="180009" y="0"/>
                </a:lnTo>
                <a:lnTo>
                  <a:pt x="180009" y="79197"/>
                </a:lnTo>
                <a:lnTo>
                  <a:pt x="0" y="77393"/>
                </a:lnTo>
              </a:path>
            </a:pathLst>
          </a:custGeom>
          <a:ln w="19050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3883389" y="984159"/>
            <a:ext cx="1152525" cy="4343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424815">
              <a:lnSpc>
                <a:spcPct val="115500"/>
              </a:lnSpc>
              <a:spcBef>
                <a:spcPts val="90"/>
              </a:spcBef>
            </a:pPr>
            <a:r>
              <a:rPr dirty="0" sz="600" spc="-35" b="1">
                <a:solidFill>
                  <a:srgbClr val="231F20"/>
                </a:solidFill>
                <a:latin typeface="Arial"/>
                <a:cs typeface="Arial"/>
              </a:rPr>
              <a:t>FORM</a:t>
            </a:r>
            <a:r>
              <a:rPr dirty="0" sz="6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b="1">
                <a:solidFill>
                  <a:srgbClr val="231F20"/>
                </a:solidFill>
                <a:latin typeface="Arial"/>
                <a:cs typeface="Arial"/>
              </a:rPr>
              <a:t>9 </a:t>
            </a:r>
            <a:r>
              <a:rPr dirty="0" sz="600" spc="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40" b="1">
                <a:solidFill>
                  <a:srgbClr val="231F20"/>
                </a:solidFill>
                <a:latin typeface="Arial"/>
                <a:cs typeface="Arial"/>
              </a:rPr>
              <a:t>PEMELIHARAAN</a:t>
            </a:r>
            <a:r>
              <a:rPr dirty="0" sz="6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45" b="1">
                <a:solidFill>
                  <a:srgbClr val="231F20"/>
                </a:solidFill>
                <a:latin typeface="Arial"/>
                <a:cs typeface="Arial"/>
              </a:rPr>
              <a:t>PERALATAN</a:t>
            </a:r>
            <a:r>
              <a:rPr dirty="0" sz="6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35" b="1">
                <a:solidFill>
                  <a:srgbClr val="231F20"/>
                </a:solidFill>
                <a:latin typeface="Arial"/>
                <a:cs typeface="Arial"/>
              </a:rPr>
              <a:t>UJI</a:t>
            </a:r>
            <a:endParaRPr sz="600">
              <a:latin typeface="Arial"/>
              <a:cs typeface="Arial"/>
            </a:endParaRPr>
          </a:p>
          <a:p>
            <a:pPr marL="223520">
              <a:lnSpc>
                <a:spcPct val="100000"/>
              </a:lnSpc>
              <a:spcBef>
                <a:spcPts val="115"/>
              </a:spcBef>
            </a:pPr>
            <a:r>
              <a:rPr dirty="0" sz="600" spc="-30" b="1" i="1">
                <a:solidFill>
                  <a:srgbClr val="231F20"/>
                </a:solidFill>
                <a:latin typeface="Arial"/>
                <a:cs typeface="Arial"/>
              </a:rPr>
              <a:t>"NAM</a:t>
            </a:r>
            <a:r>
              <a:rPr dirty="0" sz="600" spc="-25" b="1" i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600" b="1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55" b="1" i="1">
                <a:solidFill>
                  <a:srgbClr val="231F20"/>
                </a:solidFill>
                <a:latin typeface="Arial"/>
                <a:cs typeface="Arial"/>
              </a:rPr>
              <a:t>APLIKATOR"</a:t>
            </a:r>
            <a:endParaRPr sz="600">
              <a:latin typeface="Arial"/>
              <a:cs typeface="Arial"/>
            </a:endParaRPr>
          </a:p>
          <a:p>
            <a:pPr marL="311150">
              <a:lnSpc>
                <a:spcPct val="100000"/>
              </a:lnSpc>
              <a:spcBef>
                <a:spcPts val="70"/>
              </a:spcBef>
            </a:pPr>
            <a:r>
              <a:rPr dirty="0" sz="550" spc="-45" i="1">
                <a:solidFill>
                  <a:srgbClr val="231F20"/>
                </a:solidFill>
                <a:latin typeface="Arial"/>
                <a:cs typeface="Arial"/>
              </a:rPr>
              <a:t>"Lokasi</a:t>
            </a:r>
            <a:r>
              <a:rPr dirty="0" sz="550" spc="-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 i="1">
                <a:solidFill>
                  <a:srgbClr val="231F20"/>
                </a:solidFill>
                <a:latin typeface="Arial"/>
                <a:cs typeface="Arial"/>
              </a:rPr>
              <a:t>Workshop"</a:t>
            </a:r>
            <a:endParaRPr sz="550">
              <a:latin typeface="Arial"/>
              <a:cs typeface="Arial"/>
            </a:endParaRPr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1118095" y="1588744"/>
          <a:ext cx="6673215" cy="2340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2565"/>
                <a:gridCol w="541019"/>
                <a:gridCol w="368934"/>
                <a:gridCol w="330834"/>
                <a:gridCol w="862965"/>
                <a:gridCol w="897255"/>
                <a:gridCol w="2911475"/>
                <a:gridCol w="553720"/>
              </a:tblGrid>
              <a:tr h="317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</a:pPr>
                      <a:r>
                        <a:rPr dirty="0" sz="600" spc="-1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dirty="0" sz="600" spc="-2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Tanggal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3510" marR="15240" indent="-116205">
                        <a:lnSpc>
                          <a:spcPct val="107100"/>
                        </a:lnSpc>
                        <a:spcBef>
                          <a:spcPts val="430"/>
                        </a:spcBef>
                      </a:pP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Peralatan  </a:t>
                      </a:r>
                      <a:r>
                        <a:rPr dirty="0" sz="600" spc="-1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uji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461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dirty="0" sz="600" spc="-3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Jumlah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40640">
                        <a:lnSpc>
                          <a:spcPct val="100000"/>
                        </a:lnSpc>
                      </a:pP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Tindakan</a:t>
                      </a: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Pemeliharaan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algn="ctr" marL="8890">
                        <a:lnSpc>
                          <a:spcPct val="100000"/>
                        </a:lnSpc>
                      </a:pP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Kondisi</a:t>
                      </a: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akhir*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algn="ctr" marL="9525">
                        <a:lnSpc>
                          <a:spcPct val="100000"/>
                        </a:lnSpc>
                      </a:pPr>
                      <a:r>
                        <a:rPr dirty="0" sz="600" spc="-3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Keterangan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55880" indent="119380">
                        <a:lnSpc>
                          <a:spcPct val="107100"/>
                        </a:lnSpc>
                        <a:spcBef>
                          <a:spcPts val="40"/>
                        </a:spcBef>
                      </a:pPr>
                      <a:r>
                        <a:rPr dirty="0" sz="600" spc="-2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Paraf </a:t>
                      </a:r>
                      <a:r>
                        <a:rPr dirty="0" sz="600" spc="-2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Penanggung  </a:t>
                      </a:r>
                      <a:r>
                        <a:rPr dirty="0" sz="600" spc="-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jawab</a:t>
                      </a:r>
                      <a:r>
                        <a:rPr dirty="0" sz="600" spc="-3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mutu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479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-2019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129539" marR="10795" indent="-111125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Alat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slump  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test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270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3970">
                        <a:lnSpc>
                          <a:spcPts val="710"/>
                        </a:lnSpc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Kesesuaian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ukuran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710"/>
                        </a:lnSpc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Sesuai/Tidak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Sesuai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479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270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3970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Kebersihan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alat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71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Baik/Kurang</a:t>
                      </a:r>
                      <a:r>
                        <a:rPr dirty="0" sz="6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479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270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3970">
                        <a:lnSpc>
                          <a:spcPts val="710"/>
                        </a:lnSpc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Kelengkapan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aksesoris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ts val="71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Lengkap/Tidak</a:t>
                      </a:r>
                      <a:r>
                        <a:rPr dirty="0" sz="60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Lengkap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479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03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-2019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2710" marR="84455" indent="-3175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Mixer 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beton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270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3970">
                        <a:lnSpc>
                          <a:spcPts val="710"/>
                        </a:lnSpc>
                        <a:spcBef>
                          <a:spcPts val="5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Kemampuan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putaran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ts val="710"/>
                        </a:lnSpc>
                        <a:spcBef>
                          <a:spcPts val="5"/>
                        </a:spcBef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Baik/Kurang</a:t>
                      </a:r>
                      <a:r>
                        <a:rPr dirty="0" sz="6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479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270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39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Kebersihan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alat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710"/>
                        </a:lnSpc>
                        <a:spcBef>
                          <a:spcPts val="5"/>
                        </a:spcBef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Baik/Kurang</a:t>
                      </a:r>
                      <a:r>
                        <a:rPr dirty="0" sz="6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479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03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-2019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95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Vibrator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3970">
                        <a:lnSpc>
                          <a:spcPts val="710"/>
                        </a:lnSpc>
                        <a:spcBef>
                          <a:spcPts val="5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Kemampuan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getar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710"/>
                        </a:lnSpc>
                        <a:spcBef>
                          <a:spcPts val="5"/>
                        </a:spcBef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Baik/Kurang</a:t>
                      </a:r>
                      <a:r>
                        <a:rPr dirty="0" sz="6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479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50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39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Kebersihan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alat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71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Baik/Kurang</a:t>
                      </a:r>
                      <a:r>
                        <a:rPr dirty="0" sz="6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479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03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-2019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marL="44450" marR="39370" indent="1905">
                        <a:lnSpc>
                          <a:spcPct val="107100"/>
                        </a:lnSpc>
                        <a:spcBef>
                          <a:spcPts val="540"/>
                        </a:spcBef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Alat 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potong </a:t>
                      </a:r>
                      <a:r>
                        <a:rPr dirty="0" sz="60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tulangan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685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3970">
                        <a:lnSpc>
                          <a:spcPts val="710"/>
                        </a:lnSpc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Kemampuan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potong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ts val="71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Baik/Kurang</a:t>
                      </a:r>
                      <a:r>
                        <a:rPr dirty="0" sz="6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2479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571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571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858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3970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Kebersihan</a:t>
                      </a:r>
                      <a:r>
                        <a:rPr dirty="0" sz="6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alat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710"/>
                        </a:lnSpc>
                      </a:pPr>
                      <a:r>
                        <a:rPr dirty="0" sz="6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Baik/Kurang</a:t>
                      </a:r>
                      <a:r>
                        <a:rPr dirty="0" sz="6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Baik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51798" y="7653300"/>
            <a:ext cx="2806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0">
                <a:solidFill>
                  <a:srgbClr val="E95539"/>
                </a:solidFill>
                <a:latin typeface="Tahoma"/>
                <a:cs typeface="Tahoma"/>
              </a:rPr>
              <a:t>88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42899" y="7726420"/>
            <a:ext cx="3043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720001" y="7632001"/>
            <a:ext cx="455930" cy="288290"/>
          </a:xfrm>
          <a:custGeom>
            <a:avLst/>
            <a:gdLst/>
            <a:ahLst/>
            <a:cxnLst/>
            <a:rect l="l" t="t" r="r" b="b"/>
            <a:pathLst>
              <a:path w="455930" h="288290">
                <a:moveTo>
                  <a:pt x="0" y="77393"/>
                </a:moveTo>
                <a:lnTo>
                  <a:pt x="145796" y="0"/>
                </a:lnTo>
                <a:lnTo>
                  <a:pt x="455396" y="107988"/>
                </a:lnTo>
                <a:lnTo>
                  <a:pt x="376199" y="107988"/>
                </a:lnTo>
                <a:lnTo>
                  <a:pt x="378002" y="287997"/>
                </a:lnTo>
              </a:path>
            </a:pathLst>
          </a:custGeom>
          <a:ln w="19049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00322" y="1723507"/>
            <a:ext cx="1372870" cy="140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33500" algn="l"/>
              </a:tabLst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1.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     </a:t>
            </a:r>
            <a:r>
              <a:rPr dirty="0" sz="750" spc="-7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Penandatangan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kontrak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485192" y="1713906"/>
            <a:ext cx="1186180" cy="2755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-635">
              <a:lnSpc>
                <a:spcPct val="109200"/>
              </a:lnSpc>
              <a:spcBef>
                <a:spcPts val="9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Penanggung jawab Aplikator 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Penanggung</a:t>
            </a:r>
            <a:r>
              <a:rPr dirty="0" sz="750" spc="-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jawab</a:t>
            </a:r>
            <a:r>
              <a:rPr dirty="0" sz="750" spc="-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Workshop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00418" y="2097954"/>
            <a:ext cx="1218565" cy="140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2.    </a:t>
            </a:r>
            <a:r>
              <a:rPr dirty="0" sz="750" spc="9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Kemampuan</a:t>
            </a:r>
            <a:r>
              <a:rPr dirty="0" sz="750" spc="-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nilai</a:t>
            </a:r>
            <a:r>
              <a:rPr dirty="0" sz="750" spc="-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kontrak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221639" y="2097954"/>
            <a:ext cx="2854960" cy="140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:   </a:t>
            </a:r>
            <a:r>
              <a:rPr dirty="0" sz="750" spc="5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“Menyesuaikan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dengan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kapasitas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produksi maksimal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sebesar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XX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 spc="-5">
                <a:solidFill>
                  <a:srgbClr val="231F20"/>
                </a:solidFill>
                <a:latin typeface="Calibri"/>
                <a:cs typeface="Calibri"/>
              </a:rPr>
              <a:t>unit“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00418" y="2347586"/>
            <a:ext cx="817244" cy="140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3.    </a:t>
            </a:r>
            <a:r>
              <a:rPr dirty="0" sz="750" spc="9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Jenis</a:t>
            </a:r>
            <a:r>
              <a:rPr dirty="0" sz="750" spc="-4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pekerjaan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221736" y="2347586"/>
            <a:ext cx="51435" cy="140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85192" y="2337984"/>
            <a:ext cx="1593215" cy="8991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Pembuatan komponen RUSPIN 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Pengadaan aksesoris komponen RUSPIN </a:t>
            </a:r>
            <a:r>
              <a:rPr dirty="0" sz="750" spc="-16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Perakitan komponen RUSPIN 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Pembuatan                   fondasi 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Pengadaan dan pemasangan atap 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Pengadaan dan pemasangan dinding 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Pekerjaan</a:t>
            </a:r>
            <a:r>
              <a:rPr dirty="0" sz="75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lainnya (sebutkan)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00418" y="3346110"/>
            <a:ext cx="1100455" cy="140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4.    </a:t>
            </a:r>
            <a:r>
              <a:rPr dirty="0" sz="750" spc="9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Pekerjaan</a:t>
            </a:r>
            <a:r>
              <a:rPr dirty="0" sz="750" spc="-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Sub</a:t>
            </a:r>
            <a:r>
              <a:rPr dirty="0" sz="750" spc="-2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Kontrak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221736" y="3346110"/>
            <a:ext cx="51435" cy="140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485192" y="3336509"/>
            <a:ext cx="1593215" cy="8991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Pengadaan bahan komponen RUSPIN 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Pengadaan aksesoris komponen RUSPIN </a:t>
            </a:r>
            <a:r>
              <a:rPr dirty="0" sz="750" spc="-16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Perakitan komponen RUSPIN 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Pembuatan                   fondasi 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Pengadaan dan pemasangan atap 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Pengadaan dan pemasangan dinding 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Pekerjaan</a:t>
            </a:r>
            <a:r>
              <a:rPr dirty="0" sz="75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lainnya (sebutkan)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900418" y="4344635"/>
            <a:ext cx="1372870" cy="140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5.    </a:t>
            </a:r>
            <a:r>
              <a:rPr dirty="0" sz="750" spc="9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Persyaratan</a:t>
            </a:r>
            <a:r>
              <a:rPr dirty="0" sz="75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sub</a:t>
            </a:r>
            <a:r>
              <a:rPr dirty="0" sz="75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kontraktor</a:t>
            </a:r>
            <a:r>
              <a:rPr dirty="0" sz="750" spc="32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337910" y="4335034"/>
            <a:ext cx="2514600" cy="5251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59385" marR="5080" indent="-147320">
              <a:lnSpc>
                <a:spcPct val="109200"/>
              </a:lnSpc>
              <a:spcBef>
                <a:spcPts val="9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1)</a:t>
            </a:r>
            <a:r>
              <a:rPr dirty="0" sz="750" spc="5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Memiliki pengalaman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minimal 5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tahun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di pengadaan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barang </a:t>
            </a:r>
            <a:r>
              <a:rPr dirty="0" sz="750" spc="-15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dan</a:t>
            </a:r>
            <a:r>
              <a:rPr dirty="0" sz="75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jasa konstruksi bangunan gedung</a:t>
            </a:r>
            <a:endParaRPr sz="750">
              <a:latin typeface="Calibri"/>
              <a:cs typeface="Calibri"/>
            </a:endParaRPr>
          </a:p>
          <a:p>
            <a:pPr marL="159385" marR="121920" indent="-147320">
              <a:lnSpc>
                <a:spcPct val="109200"/>
              </a:lnSpc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2)</a:t>
            </a:r>
            <a:r>
              <a:rPr dirty="0" sz="750" spc="5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Bersedia menerima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pembayaran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pekerjaan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100%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setelah </a:t>
            </a:r>
            <a:r>
              <a:rPr dirty="0" sz="750" spc="-15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prestasi</a:t>
            </a:r>
            <a:r>
              <a:rPr dirty="0" sz="75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pekerjaan fisik 100%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900226" y="4959112"/>
            <a:ext cx="1915795" cy="27559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algn="r" marR="5715">
              <a:lnSpc>
                <a:spcPct val="100000"/>
              </a:lnSpc>
              <a:spcBef>
                <a:spcPts val="180"/>
              </a:spcBef>
              <a:tabLst>
                <a:tab pos="1863725" algn="l"/>
              </a:tabLst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6.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     </a:t>
            </a:r>
            <a:r>
              <a:rPr dirty="0" sz="750" spc="-7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Daftar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sub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kontraktor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75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8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1)</a:t>
            </a:r>
            <a:r>
              <a:rPr dirty="0" sz="750" spc="2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Pengadaan</a:t>
            </a:r>
            <a:r>
              <a:rPr dirty="0" sz="750" spc="2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bahan</a:t>
            </a:r>
            <a:r>
              <a:rPr dirty="0" sz="750" spc="2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komponen</a:t>
            </a:r>
            <a:r>
              <a:rPr dirty="0" sz="750" spc="2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RUSPIN    </a:t>
            </a:r>
            <a:r>
              <a:rPr dirty="0" sz="750" spc="8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093018" y="5218345"/>
            <a:ext cx="1723389" cy="140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2) Pengadaan aksesoris komponen </a:t>
            </a:r>
            <a:r>
              <a:rPr dirty="0" sz="750" spc="5">
                <a:solidFill>
                  <a:srgbClr val="231F20"/>
                </a:solidFill>
                <a:latin typeface="Calibri"/>
                <a:cs typeface="Calibri"/>
              </a:rPr>
              <a:t>RUSPIN: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093018" y="5333559"/>
            <a:ext cx="1556385" cy="649605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3)</a:t>
            </a:r>
            <a:r>
              <a:rPr dirty="0" sz="750" spc="-1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Perakitan</a:t>
            </a:r>
            <a:r>
              <a:rPr dirty="0" sz="75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komponen</a:t>
            </a:r>
            <a:r>
              <a:rPr dirty="0" sz="75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RUSPIN</a:t>
            </a:r>
            <a:endParaRPr sz="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4)</a:t>
            </a:r>
            <a:r>
              <a:rPr dirty="0" sz="750" spc="-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Pembuatan</a:t>
            </a:r>
            <a:r>
              <a:rPr dirty="0" sz="750" spc="-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fondasi</a:t>
            </a:r>
            <a:endParaRPr sz="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5)</a:t>
            </a:r>
            <a:r>
              <a:rPr dirty="0" sz="75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Pengadaan</a:t>
            </a:r>
            <a:r>
              <a:rPr dirty="0" sz="75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dan pemasangan</a:t>
            </a:r>
            <a:r>
              <a:rPr dirty="0" sz="75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atap</a:t>
            </a:r>
            <a:endParaRPr sz="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6)</a:t>
            </a:r>
            <a:r>
              <a:rPr dirty="0" sz="75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Pengadaan</a:t>
            </a:r>
            <a:r>
              <a:rPr dirty="0" sz="75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dan pemasangan</a:t>
            </a:r>
            <a:r>
              <a:rPr dirty="0" sz="75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dinding</a:t>
            </a:r>
            <a:endParaRPr sz="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7)</a:t>
            </a:r>
            <a:r>
              <a:rPr dirty="0" sz="750" spc="-1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Pekerjaan</a:t>
            </a:r>
            <a:r>
              <a:rPr dirty="0" sz="75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lainnya</a:t>
            </a:r>
            <a:r>
              <a:rPr dirty="0" sz="75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(sebutkan)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2764971" y="5083928"/>
            <a:ext cx="486409" cy="8991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7955" marR="12065" indent="-635">
              <a:lnSpc>
                <a:spcPct val="109200"/>
              </a:lnSpc>
              <a:spcBef>
                <a:spcPts val="9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CV.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AAA 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CV.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AAA</a:t>
            </a:r>
            <a:endParaRPr sz="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    </a:t>
            </a:r>
            <a:r>
              <a:rPr dirty="0" sz="750" spc="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CV.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AAA</a:t>
            </a:r>
            <a:endParaRPr sz="750">
              <a:latin typeface="Calibri"/>
              <a:cs typeface="Calibri"/>
            </a:endParaRPr>
          </a:p>
          <a:p>
            <a:pPr marL="19685">
              <a:lnSpc>
                <a:spcPct val="100000"/>
              </a:lnSpc>
              <a:spcBef>
                <a:spcPts val="8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    </a:t>
            </a:r>
            <a:r>
              <a:rPr dirty="0" sz="750" spc="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CV.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AAA</a:t>
            </a:r>
            <a:endParaRPr sz="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    </a:t>
            </a:r>
            <a:r>
              <a:rPr dirty="0" sz="750" spc="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CV.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AAA</a:t>
            </a:r>
            <a:endParaRPr sz="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    </a:t>
            </a:r>
            <a:r>
              <a:rPr dirty="0" sz="750" spc="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CV.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AAA</a:t>
            </a:r>
            <a:endParaRPr sz="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    </a:t>
            </a:r>
            <a:r>
              <a:rPr dirty="0" sz="750" spc="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CV.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750">
                <a:solidFill>
                  <a:srgbClr val="231F20"/>
                </a:solidFill>
                <a:latin typeface="Calibri"/>
                <a:cs typeface="Calibri"/>
              </a:rPr>
              <a:t>AAA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494767" y="891383"/>
            <a:ext cx="1117600" cy="5988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401955">
              <a:lnSpc>
                <a:spcPct val="114500"/>
              </a:lnSpc>
              <a:spcBef>
                <a:spcPts val="90"/>
              </a:spcBef>
            </a:pPr>
            <a:r>
              <a:rPr dirty="0" sz="850" spc="-95" b="1">
                <a:solidFill>
                  <a:srgbClr val="231F20"/>
                </a:solidFill>
                <a:latin typeface="Arial"/>
                <a:cs typeface="Arial"/>
              </a:rPr>
              <a:t>SO</a:t>
            </a:r>
            <a:r>
              <a:rPr dirty="0" sz="850" spc="-85" b="1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" b="1">
                <a:solidFill>
                  <a:srgbClr val="231F20"/>
                </a:solidFill>
                <a:latin typeface="Arial"/>
                <a:cs typeface="Arial"/>
              </a:rPr>
              <a:t>1  </a:t>
            </a:r>
            <a:r>
              <a:rPr dirty="0" sz="850" spc="-60" b="1">
                <a:solidFill>
                  <a:srgbClr val="231F20"/>
                </a:solidFill>
                <a:latin typeface="Arial"/>
                <a:cs typeface="Arial"/>
              </a:rPr>
              <a:t>KEBIJAKAN</a:t>
            </a:r>
            <a:r>
              <a:rPr dirty="0" sz="85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5" b="1">
                <a:solidFill>
                  <a:srgbClr val="231F20"/>
                </a:solidFill>
                <a:latin typeface="Arial"/>
                <a:cs typeface="Arial"/>
              </a:rPr>
              <a:t>KONTRAK  </a:t>
            </a:r>
            <a:r>
              <a:rPr dirty="0" sz="850" spc="-45" b="1" i="1">
                <a:solidFill>
                  <a:srgbClr val="231F20"/>
                </a:solidFill>
                <a:latin typeface="Arial"/>
                <a:cs typeface="Arial"/>
              </a:rPr>
              <a:t>"NAM</a:t>
            </a:r>
            <a:r>
              <a:rPr dirty="0" sz="850" spc="-45" b="1" i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50" spc="-5" b="1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85" b="1" i="1">
                <a:solidFill>
                  <a:srgbClr val="231F20"/>
                </a:solidFill>
                <a:latin typeface="Arial"/>
                <a:cs typeface="Arial"/>
              </a:rPr>
              <a:t>APLIKATOR"</a:t>
            </a:r>
            <a:endParaRPr sz="850">
              <a:latin typeface="Arial"/>
              <a:cs typeface="Arial"/>
            </a:endParaRPr>
          </a:p>
          <a:p>
            <a:pPr marL="193675">
              <a:lnSpc>
                <a:spcPct val="100000"/>
              </a:lnSpc>
              <a:spcBef>
                <a:spcPts val="114"/>
              </a:spcBef>
            </a:pPr>
            <a:r>
              <a:rPr dirty="0" sz="750" spc="-55" i="1">
                <a:solidFill>
                  <a:srgbClr val="231F20"/>
                </a:solidFill>
                <a:latin typeface="Arial"/>
                <a:cs typeface="Arial"/>
              </a:rPr>
              <a:t>"Lokasi</a:t>
            </a:r>
            <a:r>
              <a:rPr dirty="0" sz="750" spc="-5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40" i="1">
                <a:solidFill>
                  <a:srgbClr val="231F20"/>
                </a:solidFill>
                <a:latin typeface="Arial"/>
                <a:cs typeface="Arial"/>
              </a:rPr>
              <a:t>Workshop"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2330437" y="1734083"/>
            <a:ext cx="154940" cy="257175"/>
          </a:xfrm>
          <a:custGeom>
            <a:avLst/>
            <a:gdLst/>
            <a:ahLst/>
            <a:cxnLst/>
            <a:rect l="l" t="t" r="r" b="b"/>
            <a:pathLst>
              <a:path w="154939" h="257175">
                <a:moveTo>
                  <a:pt x="154686" y="12"/>
                </a:moveTo>
                <a:lnTo>
                  <a:pt x="147218" y="12"/>
                </a:lnTo>
                <a:lnTo>
                  <a:pt x="147218" y="7467"/>
                </a:lnTo>
                <a:lnTo>
                  <a:pt x="147218" y="124828"/>
                </a:lnTo>
                <a:lnTo>
                  <a:pt x="147218" y="132283"/>
                </a:lnTo>
                <a:lnTo>
                  <a:pt x="147218" y="249643"/>
                </a:lnTo>
                <a:lnTo>
                  <a:pt x="7467" y="249643"/>
                </a:lnTo>
                <a:lnTo>
                  <a:pt x="7467" y="132283"/>
                </a:lnTo>
                <a:lnTo>
                  <a:pt x="147218" y="132283"/>
                </a:lnTo>
                <a:lnTo>
                  <a:pt x="147218" y="124828"/>
                </a:lnTo>
                <a:lnTo>
                  <a:pt x="7467" y="124828"/>
                </a:lnTo>
                <a:lnTo>
                  <a:pt x="7467" y="7467"/>
                </a:lnTo>
                <a:lnTo>
                  <a:pt x="147218" y="7467"/>
                </a:lnTo>
                <a:lnTo>
                  <a:pt x="147218" y="12"/>
                </a:lnTo>
                <a:lnTo>
                  <a:pt x="7467" y="12"/>
                </a:lnTo>
                <a:lnTo>
                  <a:pt x="0" y="0"/>
                </a:lnTo>
                <a:lnTo>
                  <a:pt x="0" y="257098"/>
                </a:lnTo>
                <a:lnTo>
                  <a:pt x="7467" y="257098"/>
                </a:lnTo>
                <a:lnTo>
                  <a:pt x="147218" y="257098"/>
                </a:lnTo>
                <a:lnTo>
                  <a:pt x="154686" y="257098"/>
                </a:lnTo>
                <a:lnTo>
                  <a:pt x="154686" y="249643"/>
                </a:lnTo>
                <a:lnTo>
                  <a:pt x="154686" y="132283"/>
                </a:lnTo>
                <a:lnTo>
                  <a:pt x="154686" y="124828"/>
                </a:lnTo>
                <a:lnTo>
                  <a:pt x="154686" y="7467"/>
                </a:lnTo>
                <a:lnTo>
                  <a:pt x="154686" y="1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23" name="object 23" descr=""/>
          <p:cNvGraphicFramePr>
            <a:graphicFrameLocks noGrp="1"/>
          </p:cNvGraphicFramePr>
          <p:nvPr/>
        </p:nvGraphicFramePr>
        <p:xfrm>
          <a:off x="2330437" y="2358161"/>
          <a:ext cx="154940" cy="8712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320"/>
              </a:tblGrid>
              <a:tr h="124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24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24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24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24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24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24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24" name="object 24" descr=""/>
          <p:cNvGraphicFramePr>
            <a:graphicFrameLocks noGrp="1"/>
          </p:cNvGraphicFramePr>
          <p:nvPr/>
        </p:nvGraphicFramePr>
        <p:xfrm>
          <a:off x="2330437" y="3356686"/>
          <a:ext cx="154940" cy="8712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320"/>
              </a:tblGrid>
              <a:tr h="124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24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24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24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24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24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24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4158" y="695695"/>
            <a:ext cx="4393731" cy="438010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47101" y="4725880"/>
            <a:ext cx="346710" cy="284480"/>
          </a:xfrm>
          <a:prstGeom prst="rect">
            <a:avLst/>
          </a:prstGeom>
        </p:spPr>
        <p:txBody>
          <a:bodyPr wrap="square" lIns="0" tIns="19050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2000">
                <a:solidFill>
                  <a:srgbClr val="E95539"/>
                </a:solidFill>
                <a:latin typeface="Tahoma"/>
                <a:cs typeface="Tahoma"/>
              </a:rPr>
              <a:t>89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95299" y="4134862"/>
            <a:ext cx="206375" cy="470534"/>
          </a:xfrm>
          <a:prstGeom prst="rect">
            <a:avLst/>
          </a:prstGeom>
        </p:spPr>
        <p:txBody>
          <a:bodyPr wrap="square" lIns="0" tIns="2540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200" spc="-195">
                <a:solidFill>
                  <a:srgbClr val="E95539"/>
                </a:solidFill>
                <a:latin typeface="Trebuchet MS"/>
                <a:cs typeface="Trebuchet MS"/>
              </a:rPr>
              <a:t>Lampiran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720001" y="4580140"/>
            <a:ext cx="288290" cy="455930"/>
          </a:xfrm>
          <a:custGeom>
            <a:avLst/>
            <a:gdLst/>
            <a:ahLst/>
            <a:cxnLst/>
            <a:rect l="l" t="t" r="r" b="b"/>
            <a:pathLst>
              <a:path w="288290" h="455929">
                <a:moveTo>
                  <a:pt x="210604" y="455396"/>
                </a:moveTo>
                <a:lnTo>
                  <a:pt x="287997" y="309600"/>
                </a:lnTo>
                <a:lnTo>
                  <a:pt x="180009" y="0"/>
                </a:lnTo>
                <a:lnTo>
                  <a:pt x="180009" y="79197"/>
                </a:lnTo>
                <a:lnTo>
                  <a:pt x="0" y="77393"/>
                </a:lnTo>
              </a:path>
            </a:pathLst>
          </a:custGeom>
          <a:ln w="19050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3526654" y="4799832"/>
            <a:ext cx="2092325" cy="1593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50" spc="-15">
                <a:solidFill>
                  <a:srgbClr val="231F20"/>
                </a:solidFill>
                <a:latin typeface="Arial"/>
                <a:cs typeface="Arial"/>
              </a:rPr>
              <a:t>Gambar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1.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Bagan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Alir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80">
                <a:solidFill>
                  <a:srgbClr val="231F20"/>
                </a:solidFill>
                <a:latin typeface="Arial"/>
                <a:cs typeface="Arial"/>
              </a:rPr>
              <a:t>Proses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Kerja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Workshop</a:t>
            </a:r>
            <a:endParaRPr sz="8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793637" y="655059"/>
            <a:ext cx="1557020" cy="68834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dirty="0" sz="1000" spc="-114" b="1">
                <a:solidFill>
                  <a:srgbClr val="231F20"/>
                </a:solidFill>
                <a:latin typeface="Arial"/>
                <a:cs typeface="Arial"/>
              </a:rPr>
              <a:t>SO</a:t>
            </a:r>
            <a:r>
              <a:rPr dirty="0" sz="1000" spc="-105" b="1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dirty="0" sz="1000" spc="-135" b="1">
                <a:solidFill>
                  <a:srgbClr val="231F20"/>
                </a:solidFill>
                <a:latin typeface="Arial"/>
                <a:cs typeface="Arial"/>
              </a:rPr>
              <a:t>PROSES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5" b="1">
                <a:solidFill>
                  <a:srgbClr val="231F20"/>
                </a:solidFill>
                <a:latin typeface="Arial"/>
                <a:cs typeface="Arial"/>
              </a:rPr>
              <a:t>KERJA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95" b="1">
                <a:solidFill>
                  <a:srgbClr val="231F20"/>
                </a:solidFill>
                <a:latin typeface="Arial"/>
                <a:cs typeface="Arial"/>
              </a:rPr>
              <a:t>WORKSHOP</a:t>
            </a:r>
            <a:endParaRPr sz="1000">
              <a:latin typeface="Arial"/>
              <a:cs typeface="Arial"/>
            </a:endParaRPr>
          </a:p>
          <a:p>
            <a:pPr algn="ctr" marR="13335">
              <a:lnSpc>
                <a:spcPct val="100000"/>
              </a:lnSpc>
              <a:spcBef>
                <a:spcPts val="150"/>
              </a:spcBef>
            </a:pPr>
            <a:r>
              <a:rPr dirty="0" sz="1000" spc="-60" b="1" i="1">
                <a:solidFill>
                  <a:srgbClr val="231F20"/>
                </a:solidFill>
                <a:latin typeface="Arial"/>
                <a:cs typeface="Arial"/>
              </a:rPr>
              <a:t>"NAM</a:t>
            </a:r>
            <a:r>
              <a:rPr dirty="0" sz="1000" spc="-60" b="1" i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1000" spc="-10" b="1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5" b="1" i="1">
                <a:solidFill>
                  <a:srgbClr val="231F20"/>
                </a:solidFill>
                <a:latin typeface="Arial"/>
                <a:cs typeface="Arial"/>
              </a:rPr>
              <a:t>APLIKATOR"</a:t>
            </a:r>
            <a:endParaRPr sz="1000">
              <a:latin typeface="Arial"/>
              <a:cs typeface="Arial"/>
            </a:endParaRPr>
          </a:p>
          <a:p>
            <a:pPr algn="ctr" marR="12700">
              <a:lnSpc>
                <a:spcPct val="100000"/>
              </a:lnSpc>
              <a:spcBef>
                <a:spcPts val="150"/>
              </a:spcBef>
            </a:pPr>
            <a:r>
              <a:rPr dirty="0" sz="850" spc="-55" i="1">
                <a:solidFill>
                  <a:srgbClr val="231F20"/>
                </a:solidFill>
                <a:latin typeface="Arial"/>
                <a:cs typeface="Arial"/>
              </a:rPr>
              <a:t>"Lokasi</a:t>
            </a:r>
            <a:r>
              <a:rPr dirty="0" sz="850" spc="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5" i="1">
                <a:solidFill>
                  <a:srgbClr val="231F20"/>
                </a:solidFill>
                <a:latin typeface="Arial"/>
                <a:cs typeface="Arial"/>
              </a:rPr>
              <a:t>Workshop"</a:t>
            </a:r>
            <a:endParaRPr sz="85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0919" y="1423797"/>
            <a:ext cx="6547180" cy="321518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937018" y="1493423"/>
            <a:ext cx="1278255" cy="37084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ctr" marL="12700" marR="5080">
              <a:lnSpc>
                <a:spcPts val="880"/>
              </a:lnSpc>
              <a:spcBef>
                <a:spcPts val="200"/>
              </a:spcBef>
            </a:pP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Pengecora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ompone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RUSPIN 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tuk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co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dg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n 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penga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asan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14">
                <a:solidFill>
                  <a:srgbClr val="231F20"/>
                </a:solidFill>
                <a:latin typeface="Arial"/>
                <a:cs typeface="Arial"/>
              </a:rPr>
              <a:t>PJ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Produksi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332469" y="2865160"/>
            <a:ext cx="1224280" cy="37084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ctr" marL="12700" marR="5080">
              <a:lnSpc>
                <a:spcPts val="880"/>
              </a:lnSpc>
              <a:spcBef>
                <a:spcPts val="200"/>
              </a:spcBef>
            </a:pP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Perbaika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cacat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komponen 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tuk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co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dg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n 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pe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ga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asan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14">
                <a:solidFill>
                  <a:srgbClr val="231F20"/>
                </a:solidFill>
                <a:latin typeface="Arial"/>
                <a:cs typeface="Arial"/>
              </a:rPr>
              <a:t>PJ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85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tu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tim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532372" y="1494536"/>
            <a:ext cx="1286510" cy="37084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ctr" marL="12065" marR="5080">
              <a:lnSpc>
                <a:spcPts val="880"/>
              </a:lnSpc>
              <a:spcBef>
                <a:spcPts val="200"/>
              </a:spcBef>
            </a:pP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Pembukaa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cetaka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komponen 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tuk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co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dg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n 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penga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asan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14">
                <a:solidFill>
                  <a:srgbClr val="231F20"/>
                </a:solidFill>
                <a:latin typeface="Arial"/>
                <a:cs typeface="Arial"/>
              </a:rPr>
              <a:t>PJ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Produksi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4606884" y="2791734"/>
            <a:ext cx="1347470" cy="52197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065" marR="5080">
              <a:lnSpc>
                <a:spcPct val="102200"/>
              </a:lnSpc>
              <a:spcBef>
                <a:spcPts val="85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20">
                <a:solidFill>
                  <a:srgbClr val="231F20"/>
                </a:solidFill>
                <a:latin typeface="Calibri"/>
                <a:cs typeface="Calibri"/>
              </a:rPr>
              <a:t>emberian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identitas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kode </a:t>
            </a:r>
            <a:r>
              <a:rPr dirty="0" sz="80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aplikator dan tanggal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cor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secara </a:t>
            </a:r>
            <a:r>
              <a:rPr dirty="0" sz="800" spc="-17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permanen pada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komponen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oleh </a:t>
            </a:r>
            <a:r>
              <a:rPr dirty="0" sz="800" spc="-2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J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Mut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dan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tim</a:t>
            </a:r>
            <a:r>
              <a:rPr dirty="0" sz="800" spc="-1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m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u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tu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225627" y="2231024"/>
            <a:ext cx="1403985" cy="37084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ctr" marL="12700" marR="5080">
              <a:lnSpc>
                <a:spcPts val="880"/>
              </a:lnSpc>
              <a:spcBef>
                <a:spcPts val="200"/>
              </a:spcBef>
            </a:pPr>
            <a:r>
              <a:rPr dirty="0" sz="800" spc="-85">
                <a:solidFill>
                  <a:srgbClr val="231F20"/>
                </a:solidFill>
                <a:latin typeface="Arial"/>
                <a:cs typeface="Arial"/>
              </a:rPr>
              <a:t>Peme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ik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aa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vi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keh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lu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da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n 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rataaan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per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en 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J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Mut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da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dirty="0" sz="800" spc="-85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85">
                <a:solidFill>
                  <a:srgbClr val="231F20"/>
                </a:solidFill>
                <a:latin typeface="Arial"/>
                <a:cs typeface="Arial"/>
              </a:rPr>
              <a:t>mutu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361650" y="1441134"/>
            <a:ext cx="1252855" cy="48260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ctr" marL="12700" marR="5080">
              <a:lnSpc>
                <a:spcPts val="880"/>
              </a:lnSpc>
              <a:spcBef>
                <a:spcPts val="200"/>
              </a:spcBef>
            </a:pP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Pe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yiapan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pe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ri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aan 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kualitas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bahan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ko</a:t>
            </a:r>
            <a:r>
              <a:rPr dirty="0" sz="800" spc="-105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onen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tiap 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ggu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se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ali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(</a:t>
            </a:r>
            <a:r>
              <a:rPr dirty="0" sz="800" spc="-125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orm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2) 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J</a:t>
            </a:r>
            <a:r>
              <a:rPr dirty="0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Produksi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087608" y="1493423"/>
            <a:ext cx="1677670" cy="37084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ctr" marL="12700" marR="5080" indent="-635">
              <a:lnSpc>
                <a:spcPts val="880"/>
              </a:lnSpc>
              <a:spcBef>
                <a:spcPts val="200"/>
              </a:spcBef>
            </a:pP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Curing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beton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dgn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penyiraman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air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ke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kompone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selam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minima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dirty="0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har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oleh 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tukang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cor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dgn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pengawasan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14">
                <a:solidFill>
                  <a:srgbClr val="231F20"/>
                </a:solidFill>
                <a:latin typeface="Arial"/>
                <a:cs typeface="Arial"/>
              </a:rPr>
              <a:t>PJ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Produksi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4789364" y="2254387"/>
            <a:ext cx="1247140" cy="3841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 marL="12700" marR="5080">
              <a:lnSpc>
                <a:spcPct val="96800"/>
              </a:lnSpc>
              <a:spcBef>
                <a:spcPts val="135"/>
              </a:spcBef>
            </a:pP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Pemeliharaa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cetaka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PJ 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Mut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sat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u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bula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dirty="0" sz="800" spc="1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sekali 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   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(For</a:t>
            </a:r>
            <a:r>
              <a:rPr dirty="0" sz="800" spc="-114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8)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284115" y="2261062"/>
            <a:ext cx="1170305" cy="37084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ctr" marL="12065" marR="5080" indent="-1270">
              <a:lnSpc>
                <a:spcPts val="880"/>
              </a:lnSpc>
              <a:spcBef>
                <a:spcPts val="200"/>
              </a:spcBef>
            </a:pP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Pemeliharaa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peralatan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uji 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J</a:t>
            </a:r>
            <a:r>
              <a:rPr dirty="0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Mut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tia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sat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bulan 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sekal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(For</a:t>
            </a:r>
            <a:r>
              <a:rPr dirty="0" sz="800" spc="-114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9)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974866" y="2756133"/>
            <a:ext cx="1256030" cy="61023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algn="ctr" marL="12065" marR="5080" indent="635">
              <a:lnSpc>
                <a:spcPct val="94700"/>
              </a:lnSpc>
              <a:spcBef>
                <a:spcPts val="155"/>
              </a:spcBef>
            </a:pP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Penyimpana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ju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m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lah 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tumpukan maksimal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10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susun </a:t>
            </a:r>
            <a:r>
              <a:rPr dirty="0" sz="800" spc="-17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pen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atatan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stok 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kompone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(For</a:t>
            </a:r>
            <a:r>
              <a:rPr dirty="0" sz="800" spc="-114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)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PJ  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uk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da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tuk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cor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390651" y="2870723"/>
            <a:ext cx="1191260" cy="37084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just" marL="12700" marR="5080" indent="5080">
              <a:lnSpc>
                <a:spcPts val="880"/>
              </a:lnSpc>
              <a:spcBef>
                <a:spcPts val="200"/>
              </a:spcBef>
            </a:pP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Samplin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hamme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beton 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kom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one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umu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7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(Fo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m 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)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J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Mut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da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dirty="0" sz="800" spc="-85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85">
                <a:solidFill>
                  <a:srgbClr val="231F20"/>
                </a:solidFill>
                <a:latin typeface="Arial"/>
                <a:cs typeface="Arial"/>
              </a:rPr>
              <a:t>mutu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358352" y="3578285"/>
            <a:ext cx="1247140" cy="374650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algn="ctr" marL="12700" marR="5080">
              <a:lnSpc>
                <a:spcPct val="92600"/>
              </a:lnSpc>
              <a:spcBef>
                <a:spcPts val="175"/>
              </a:spcBef>
            </a:pP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Permintaa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jumla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kom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p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en  </a:t>
            </a:r>
            <a:r>
              <a:rPr dirty="0" sz="800" spc="-105">
                <a:solidFill>
                  <a:srgbClr val="231F20"/>
                </a:solidFill>
                <a:latin typeface="Arial"/>
                <a:cs typeface="Arial"/>
              </a:rPr>
              <a:t>RUSPI</a:t>
            </a:r>
            <a:r>
              <a:rPr dirty="0" sz="800" spc="-12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pelanggan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PJ 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Aplikator/Workshop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6291267" y="3578285"/>
            <a:ext cx="1244600" cy="3841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 marL="12700" marR="5080">
              <a:lnSpc>
                <a:spcPct val="96800"/>
              </a:lnSpc>
              <a:spcBef>
                <a:spcPts val="135"/>
              </a:spcBef>
            </a:pP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Pencatata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jumla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kom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p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en 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terkiri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(For</a:t>
            </a:r>
            <a:r>
              <a:rPr dirty="0" sz="800" spc="-114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)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PJ 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Ad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da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ti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m</a:t>
            </a:r>
            <a:r>
              <a:rPr dirty="0" sz="800" spc="-1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ad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m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2987086" y="3584961"/>
            <a:ext cx="1235710" cy="374650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algn="ctr" marL="12700" marR="5080">
              <a:lnSpc>
                <a:spcPct val="92600"/>
              </a:lnSpc>
              <a:spcBef>
                <a:spcPts val="175"/>
              </a:spcBef>
            </a:pP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Pemeriksaan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stok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kom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p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en  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umu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minim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7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Fo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800" spc="-13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5 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J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Admin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6275665" y="4263598"/>
            <a:ext cx="1273810" cy="25971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2700" marR="5080" indent="53340">
              <a:lnSpc>
                <a:spcPts val="880"/>
              </a:lnSpc>
              <a:spcBef>
                <a:spcPts val="200"/>
              </a:spcBef>
            </a:pP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Pengisian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bukti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serah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terima 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produ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(For</a:t>
            </a:r>
            <a:r>
              <a:rPr dirty="0" sz="800" spc="-114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)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J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Admin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4680337" y="3445896"/>
            <a:ext cx="1290320" cy="64706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>
              <a:lnSpc>
                <a:spcPct val="102200"/>
              </a:lnSpc>
              <a:spcBef>
                <a:spcPts val="85"/>
              </a:spcBef>
            </a:pP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Pengirima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kom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p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en</a:t>
            </a:r>
            <a:r>
              <a:rPr dirty="0" sz="800" spc="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gan 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15">
                <a:solidFill>
                  <a:srgbClr val="231F20"/>
                </a:solidFill>
                <a:latin typeface="Calibri"/>
                <a:cs typeface="Calibri"/>
              </a:rPr>
              <a:t>andling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bongkar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muat</a:t>
            </a:r>
            <a:r>
              <a:rPr dirty="0" sz="80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tanpa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dibanting atau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diseret serta </a:t>
            </a:r>
            <a:r>
              <a:rPr dirty="0" sz="80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jumlah</a:t>
            </a:r>
            <a:r>
              <a:rPr dirty="0" sz="800" spc="17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tumpukan</a:t>
            </a:r>
            <a:r>
              <a:rPr dirty="0" sz="800" spc="17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maksimal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 10</a:t>
            </a:r>
            <a:r>
              <a:rPr dirty="0" sz="800" spc="-1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susun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4713713" y="4271385"/>
            <a:ext cx="1242695" cy="25971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53670" marR="5080" indent="-141605">
              <a:lnSpc>
                <a:spcPts val="880"/>
              </a:lnSpc>
              <a:spcBef>
                <a:spcPts val="200"/>
              </a:spcBef>
            </a:pPr>
            <a:r>
              <a:rPr dirty="0" sz="800" spc="-19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asi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asan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pela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ggan 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(For</a:t>
            </a:r>
            <a:r>
              <a:rPr dirty="0" sz="800" spc="-114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7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)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J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Admin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1224989" y="2110871"/>
            <a:ext cx="1782445" cy="6337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ts val="930"/>
              </a:lnSpc>
              <a:spcBef>
                <a:spcPts val="105"/>
              </a:spcBef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Sa</a:t>
            </a:r>
            <a:r>
              <a:rPr dirty="0" sz="800" spc="-114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lin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sili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d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er</a:t>
            </a:r>
            <a:r>
              <a:rPr dirty="0" sz="800" spc="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35">
                <a:solidFill>
                  <a:srgbClr val="231F20"/>
                </a:solidFill>
                <a:latin typeface="Calibri"/>
                <a:cs typeface="Calibri"/>
              </a:rPr>
              <a:t>T150</a:t>
            </a:r>
            <a:r>
              <a:rPr dirty="0" sz="800" spc="-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mm</a:t>
            </a:r>
            <a:r>
              <a:rPr dirty="0" sz="800" spc="-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390">
                <a:solidFill>
                  <a:srgbClr val="231F20"/>
                </a:solidFill>
                <a:latin typeface="Calibri"/>
                <a:cs typeface="Calibri"/>
              </a:rPr>
              <a:t>ǆ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300</a:t>
            </a:r>
            <a:r>
              <a:rPr dirty="0" sz="800" spc="-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mm</a:t>
            </a:r>
            <a:endParaRPr sz="800">
              <a:latin typeface="Calibri"/>
              <a:cs typeface="Calibri"/>
            </a:endParaRPr>
          </a:p>
          <a:p>
            <a:pPr marL="38100">
              <a:lnSpc>
                <a:spcPts val="930"/>
              </a:lnSpc>
            </a:pP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ut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uj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tek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umu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28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J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Mutu:</a:t>
            </a:r>
            <a:endParaRPr sz="800">
              <a:latin typeface="Arial"/>
              <a:cs typeface="Arial"/>
            </a:endParaRPr>
          </a:p>
          <a:p>
            <a:pPr marL="38100">
              <a:lnSpc>
                <a:spcPts val="960"/>
              </a:lnSpc>
            </a:pP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1)</a:t>
            </a:r>
            <a:r>
              <a:rPr dirty="0" sz="800" spc="-1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Sekali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 untuk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setiap</a:t>
            </a:r>
            <a:r>
              <a:rPr dirty="0" sz="800" spc="-1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110</a:t>
            </a:r>
            <a:r>
              <a:rPr dirty="0" sz="800" spc="-2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10">
                <a:solidFill>
                  <a:srgbClr val="231F20"/>
                </a:solidFill>
                <a:latin typeface="Calibri"/>
                <a:cs typeface="Calibri"/>
              </a:rPr>
              <a:t>m</a:t>
            </a:r>
            <a:r>
              <a:rPr dirty="0" baseline="27777" sz="750" spc="15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r>
              <a:rPr dirty="0" baseline="27777" sz="750" spc="89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beton͖</a:t>
            </a:r>
            <a:r>
              <a:rPr dirty="0" sz="800" spc="-2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atau</a:t>
            </a:r>
            <a:endParaRPr sz="800">
              <a:latin typeface="Calibri"/>
              <a:cs typeface="Calibri"/>
            </a:endParaRPr>
          </a:p>
          <a:p>
            <a:pPr marL="38100" marR="203200">
              <a:lnSpc>
                <a:spcPct val="102200"/>
              </a:lnSpc>
            </a:pP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2) Sekali dalam dua bulan jika jumlah </a:t>
            </a:r>
            <a:r>
              <a:rPr dirty="0" sz="800" spc="-17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kumulatif</a:t>
            </a:r>
            <a:r>
              <a:rPr dirty="0" sz="800" spc="-1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produksi</a:t>
            </a:r>
            <a:r>
              <a:rPr dirty="0" sz="800" spc="-1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lebih</a:t>
            </a:r>
            <a:r>
              <a:rPr dirty="0" sz="800" spc="-1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dari</a:t>
            </a:r>
            <a:r>
              <a:rPr dirty="0" sz="80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65">
                <a:solidFill>
                  <a:srgbClr val="231F20"/>
                </a:solidFill>
                <a:latin typeface="Calibri"/>
                <a:cs typeface="Calibri"/>
              </a:rPr>
              <a:t>3ϴ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5">
                <a:solidFill>
                  <a:srgbClr val="231F20"/>
                </a:solidFill>
                <a:latin typeface="Calibri"/>
                <a:cs typeface="Calibri"/>
              </a:rPr>
              <a:t>m</a:t>
            </a:r>
            <a:r>
              <a:rPr dirty="0" baseline="27777" sz="750" spc="7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r>
              <a:rPr dirty="0" sz="800" spc="5">
                <a:solidFill>
                  <a:srgbClr val="231F20"/>
                </a:solidFill>
                <a:latin typeface="Calibri"/>
                <a:cs typeface="Calibri"/>
              </a:rPr>
              <a:t>͖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4158" y="695695"/>
            <a:ext cx="4393731" cy="438010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47101" y="746083"/>
            <a:ext cx="346710" cy="292100"/>
          </a:xfrm>
          <a:prstGeom prst="rect">
            <a:avLst/>
          </a:prstGeom>
        </p:spPr>
        <p:txBody>
          <a:bodyPr wrap="square" lIns="0" tIns="19050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2000">
                <a:solidFill>
                  <a:srgbClr val="E95539"/>
                </a:solidFill>
                <a:latin typeface="Tahoma"/>
                <a:cs typeface="Tahoma"/>
              </a:rPr>
              <a:t>90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02322" y="1142899"/>
            <a:ext cx="206375" cy="3043555"/>
          </a:xfrm>
          <a:prstGeom prst="rect">
            <a:avLst/>
          </a:prstGeom>
        </p:spPr>
        <p:txBody>
          <a:bodyPr wrap="square" lIns="0" tIns="6985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baseline="2314" sz="1800" spc="-307">
                <a:solidFill>
                  <a:srgbClr val="E95539"/>
                </a:solidFill>
                <a:latin typeface="Trebuchet MS"/>
                <a:cs typeface="Trebuchet MS"/>
              </a:rPr>
              <a:t>Rumah</a:t>
            </a:r>
            <a:r>
              <a:rPr dirty="0" baseline="2314" sz="1800" spc="-247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70">
                <a:solidFill>
                  <a:srgbClr val="E95539"/>
                </a:solidFill>
                <a:latin typeface="Trebuchet MS"/>
                <a:cs typeface="Trebuchet MS"/>
              </a:rPr>
              <a:t>Sistem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baseline="2314" sz="1800" spc="-284">
                <a:solidFill>
                  <a:srgbClr val="E95539"/>
                </a:solidFill>
                <a:latin typeface="Trebuchet MS"/>
                <a:cs typeface="Trebuchet MS"/>
              </a:rPr>
              <a:t>Panel</a:t>
            </a:r>
            <a:r>
              <a:rPr dirty="0" baseline="2314" sz="1800" spc="-240">
                <a:solidFill>
                  <a:srgbClr val="E95539"/>
                </a:solidFill>
                <a:latin typeface="Trebuchet MS"/>
                <a:cs typeface="Trebuchet MS"/>
              </a:rPr>
              <a:t> Instan </a:t>
            </a:r>
            <a:r>
              <a:rPr dirty="0" baseline="2314" sz="1800" spc="-262">
                <a:solidFill>
                  <a:srgbClr val="E95539"/>
                </a:solidFill>
                <a:latin typeface="Trebuchet MS"/>
                <a:cs typeface="Trebuchet MS"/>
              </a:rPr>
              <a:t>(RUSPIN):</a:t>
            </a:r>
            <a:r>
              <a:rPr dirty="0" baseline="2314" sz="1800" spc="-104">
                <a:solidFill>
                  <a:srgbClr val="E95539"/>
                </a:solidFill>
                <a:latin typeface="Trebuchet MS"/>
                <a:cs typeface="Trebuchet MS"/>
              </a:rPr>
              <a:t> </a:t>
            </a:r>
            <a:r>
              <a:rPr dirty="0" sz="900" spc="-114">
                <a:solidFill>
                  <a:srgbClr val="36966A"/>
                </a:solidFill>
                <a:latin typeface="Trebuchet MS"/>
                <a:cs typeface="Trebuchet MS"/>
              </a:rPr>
              <a:t>Solusi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25">
                <a:solidFill>
                  <a:srgbClr val="36966A"/>
                </a:solidFill>
                <a:latin typeface="Trebuchet MS"/>
                <a:cs typeface="Trebuchet MS"/>
              </a:rPr>
              <a:t>Inovatif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40">
                <a:solidFill>
                  <a:srgbClr val="36966A"/>
                </a:solidFill>
                <a:latin typeface="Trebuchet MS"/>
                <a:cs typeface="Trebuchet MS"/>
              </a:rPr>
              <a:t>Membangun</a:t>
            </a:r>
            <a:r>
              <a:rPr dirty="0" sz="900" spc="-120">
                <a:solidFill>
                  <a:srgbClr val="36966A"/>
                </a:solidFill>
                <a:latin typeface="Trebuchet MS"/>
                <a:cs typeface="Trebuchet MS"/>
              </a:rPr>
              <a:t> </a:t>
            </a:r>
            <a:r>
              <a:rPr dirty="0" sz="900" spc="-155">
                <a:solidFill>
                  <a:srgbClr val="36966A"/>
                </a:solidFill>
                <a:latin typeface="Trebuchet MS"/>
                <a:cs typeface="Trebuchet MS"/>
              </a:rPr>
              <a:t>Rumah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720001" y="720001"/>
            <a:ext cx="288290" cy="455930"/>
          </a:xfrm>
          <a:custGeom>
            <a:avLst/>
            <a:gdLst/>
            <a:ahLst/>
            <a:cxnLst/>
            <a:rect l="l" t="t" r="r" b="b"/>
            <a:pathLst>
              <a:path w="288290" h="455930">
                <a:moveTo>
                  <a:pt x="210604" y="0"/>
                </a:moveTo>
                <a:lnTo>
                  <a:pt x="287997" y="145796"/>
                </a:lnTo>
                <a:lnTo>
                  <a:pt x="180009" y="455396"/>
                </a:lnTo>
                <a:lnTo>
                  <a:pt x="180009" y="376199"/>
                </a:lnTo>
                <a:lnTo>
                  <a:pt x="0" y="378002"/>
                </a:lnTo>
              </a:path>
            </a:pathLst>
          </a:custGeom>
          <a:ln w="19050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1359979" y="2255621"/>
          <a:ext cx="6265545" cy="850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3250"/>
                <a:gridCol w="1802764"/>
                <a:gridCol w="1508760"/>
                <a:gridCol w="2339340"/>
              </a:tblGrid>
              <a:tr h="170180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000" spc="-3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016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000" spc="-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Jabatan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016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000" spc="-5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Pendidikan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52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000" spc="-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Pengalaman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70180">
                <a:tc>
                  <a:txBody>
                    <a:bodyPr/>
                    <a:lstStyle/>
                    <a:p>
                      <a:pPr algn="r" marR="152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>
                        <a:lnSpc>
                          <a:spcPts val="1165"/>
                        </a:lnSpc>
                      </a:pPr>
                      <a:r>
                        <a:rPr dirty="0" sz="1000" spc="-6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Penanggung</a:t>
                      </a:r>
                      <a:r>
                        <a:rPr dirty="0" sz="10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jawab </a:t>
                      </a:r>
                      <a:r>
                        <a:rPr dirty="0" sz="1000" spc="-3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Workshop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88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-4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S-1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016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tahun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bidang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konstuksi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bangunan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70180">
                <a:tc>
                  <a:txBody>
                    <a:bodyPr/>
                    <a:lstStyle/>
                    <a:p>
                      <a:pPr algn="r" marR="152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-6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Penanggung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jawab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Administrasi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D-3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52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6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tahun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bidang</a:t>
                      </a:r>
                      <a:r>
                        <a:rPr dirty="0" sz="10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4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administrasi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000" spc="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keuangan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70180">
                <a:tc>
                  <a:txBody>
                    <a:bodyPr/>
                    <a:lstStyle/>
                    <a:p>
                      <a:pPr algn="r" marR="14604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-6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Penanggung</a:t>
                      </a:r>
                      <a:r>
                        <a:rPr dirty="0" sz="100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jawab </a:t>
                      </a:r>
                      <a:r>
                        <a:rPr dirty="0" sz="1000" spc="-6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Produksi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D-3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143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tahun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bidang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konstuksi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bangunan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70180">
                <a:tc>
                  <a:txBody>
                    <a:bodyPr/>
                    <a:lstStyle/>
                    <a:p>
                      <a:pPr algn="r" marR="152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-6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Penanggung</a:t>
                      </a:r>
                      <a:r>
                        <a:rPr dirty="0" sz="1000" spc="-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jawab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6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Mutu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143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D-3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143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tahun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bidang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konstuksi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bangunan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1359979" y="3450437"/>
          <a:ext cx="6265545" cy="1191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3250"/>
                <a:gridCol w="1802764"/>
                <a:gridCol w="1508760"/>
                <a:gridCol w="2339340"/>
              </a:tblGrid>
              <a:tr h="170180">
                <a:tc>
                  <a:txBody>
                    <a:bodyPr/>
                    <a:lstStyle/>
                    <a:p>
                      <a:pPr marL="20891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-3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016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-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Jabatan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95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-5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Pendidikan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4604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-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Pengalaman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70180">
                <a:tc>
                  <a:txBody>
                    <a:bodyPr/>
                    <a:lstStyle/>
                    <a:p>
                      <a:pPr algn="r" marR="152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Anggota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tim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Administrasi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333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SMK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atau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sederajat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016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tahun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bidang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konstuksi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bangunan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70180">
                <a:tc rowSpan="4">
                  <a:txBody>
                    <a:bodyPr/>
                    <a:lstStyle/>
                    <a:p>
                      <a:pPr algn="r" marR="152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Anggota</a:t>
                      </a:r>
                      <a:r>
                        <a:rPr dirty="0" sz="1000" spc="-1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tim</a:t>
                      </a:r>
                      <a:r>
                        <a:rPr dirty="0" sz="10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6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Produksi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701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1)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Tukang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88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-1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016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tahun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bidang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konstuksi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bangunan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701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2)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Tukang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Rakit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Tulangan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3)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Tukang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95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-1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079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tahun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bidang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konstuksi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bangunan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701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88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-1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016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tahun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bidang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konstuksi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bangunan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70180">
                <a:tc>
                  <a:txBody>
                    <a:bodyPr/>
                    <a:lstStyle/>
                    <a:p>
                      <a:pPr algn="r" marR="152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Anggota</a:t>
                      </a:r>
                      <a:r>
                        <a:rPr dirty="0" sz="10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tim</a:t>
                      </a:r>
                      <a:r>
                        <a:rPr dirty="0" sz="10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6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Mutu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4604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SMK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atau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sederajat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tahun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bidang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konstuksi</a:t>
                      </a:r>
                      <a:r>
                        <a:rPr dirty="0" sz="100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bangunan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 descr=""/>
          <p:cNvSpPr txBox="1"/>
          <p:nvPr/>
        </p:nvSpPr>
        <p:spPr>
          <a:xfrm>
            <a:off x="3855657" y="3269581"/>
            <a:ext cx="1282065" cy="1828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000" spc="-100" b="1">
                <a:solidFill>
                  <a:srgbClr val="231F20"/>
                </a:solidFill>
                <a:latin typeface="Arial"/>
                <a:cs typeface="Arial"/>
              </a:rPr>
              <a:t>PERSONIL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90" b="1">
                <a:solidFill>
                  <a:srgbClr val="231F20"/>
                </a:solidFill>
                <a:latin typeface="Arial"/>
                <a:cs typeface="Arial"/>
              </a:rPr>
              <a:t>WORKSHOP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640904" y="936855"/>
            <a:ext cx="1714500" cy="1320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648970">
              <a:lnSpc>
                <a:spcPct val="110800"/>
              </a:lnSpc>
              <a:spcBef>
                <a:spcPts val="100"/>
              </a:spcBef>
            </a:pPr>
            <a:r>
              <a:rPr dirty="0" sz="1200" spc="-155" b="1">
                <a:solidFill>
                  <a:srgbClr val="231F20"/>
                </a:solidFill>
                <a:latin typeface="Arial"/>
                <a:cs typeface="Arial"/>
              </a:rPr>
              <a:t>SO</a:t>
            </a:r>
            <a:r>
              <a:rPr dirty="0" sz="1200" spc="-140" b="1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3  </a:t>
            </a:r>
            <a:r>
              <a:rPr dirty="0" sz="1200" spc="-110" b="1">
                <a:solidFill>
                  <a:srgbClr val="231F20"/>
                </a:solidFill>
                <a:latin typeface="Arial"/>
                <a:cs typeface="Arial"/>
              </a:rPr>
              <a:t>KEBIJAKAN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140" b="1">
                <a:solidFill>
                  <a:srgbClr val="231F20"/>
                </a:solidFill>
                <a:latin typeface="Arial"/>
                <a:cs typeface="Arial"/>
              </a:rPr>
              <a:t>PEREKRUTAN</a:t>
            </a:r>
            <a:endParaRPr sz="1200">
              <a:latin typeface="Arial"/>
              <a:cs typeface="Arial"/>
            </a:endParaRPr>
          </a:p>
          <a:p>
            <a:pPr marL="194945">
              <a:lnSpc>
                <a:spcPct val="100000"/>
              </a:lnSpc>
              <a:spcBef>
                <a:spcPts val="155"/>
              </a:spcBef>
            </a:pPr>
            <a:r>
              <a:rPr dirty="0" sz="1200" spc="-90" b="1" i="1">
                <a:solidFill>
                  <a:srgbClr val="231F20"/>
                </a:solidFill>
                <a:latin typeface="Arial"/>
                <a:cs typeface="Arial"/>
              </a:rPr>
              <a:t>"NAM</a:t>
            </a:r>
            <a:r>
              <a:rPr dirty="0" sz="1200" spc="-90" b="1" i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1200" spc="-15" b="1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145" b="1" i="1">
                <a:solidFill>
                  <a:srgbClr val="231F20"/>
                </a:solidFill>
                <a:latin typeface="Arial"/>
                <a:cs typeface="Arial"/>
              </a:rPr>
              <a:t>APLIKATOR"</a:t>
            </a:r>
            <a:endParaRPr sz="1200">
              <a:latin typeface="Arial"/>
              <a:cs typeface="Arial"/>
            </a:endParaRPr>
          </a:p>
          <a:p>
            <a:pPr marL="358140">
              <a:lnSpc>
                <a:spcPct val="100000"/>
              </a:lnSpc>
              <a:spcBef>
                <a:spcPts val="175"/>
              </a:spcBef>
            </a:pPr>
            <a:r>
              <a:rPr dirty="0" sz="1000" spc="-65" i="1">
                <a:solidFill>
                  <a:srgbClr val="231F20"/>
                </a:solidFill>
                <a:latin typeface="Arial"/>
                <a:cs typeface="Arial"/>
              </a:rPr>
              <a:t>"Lokasi</a:t>
            </a:r>
            <a:r>
              <a:rPr dirty="0" sz="1000" spc="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 i="1">
                <a:solidFill>
                  <a:srgbClr val="231F20"/>
                </a:solidFill>
                <a:latin typeface="Arial"/>
                <a:cs typeface="Arial"/>
              </a:rPr>
              <a:t>Workshop"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Arial"/>
              <a:cs typeface="Arial"/>
            </a:endParaRPr>
          </a:p>
          <a:p>
            <a:pPr marL="126364">
              <a:lnSpc>
                <a:spcPct val="100000"/>
              </a:lnSpc>
            </a:pPr>
            <a:r>
              <a:rPr dirty="0" sz="1000" spc="-65" b="1">
                <a:solidFill>
                  <a:srgbClr val="231F20"/>
                </a:solidFill>
                <a:latin typeface="Arial"/>
                <a:cs typeface="Arial"/>
              </a:rPr>
              <a:t>MANAJEMEN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90" b="1">
                <a:solidFill>
                  <a:srgbClr val="231F20"/>
                </a:solidFill>
                <a:latin typeface="Arial"/>
                <a:cs typeface="Arial"/>
              </a:rPr>
              <a:t>WORKSHOP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4158" y="695695"/>
            <a:ext cx="4393731" cy="438010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47101" y="4760046"/>
            <a:ext cx="346710" cy="215265"/>
          </a:xfrm>
          <a:prstGeom prst="rect">
            <a:avLst/>
          </a:prstGeom>
        </p:spPr>
        <p:txBody>
          <a:bodyPr wrap="square" lIns="0" tIns="19050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2000" spc="-5">
                <a:solidFill>
                  <a:srgbClr val="E95539"/>
                </a:solidFill>
                <a:latin typeface="Tahoma"/>
                <a:cs typeface="Tahoma"/>
              </a:rPr>
              <a:t>91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95299" y="4134862"/>
            <a:ext cx="206375" cy="470534"/>
          </a:xfrm>
          <a:prstGeom prst="rect">
            <a:avLst/>
          </a:prstGeom>
        </p:spPr>
        <p:txBody>
          <a:bodyPr wrap="square" lIns="0" tIns="2540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200" spc="-195">
                <a:solidFill>
                  <a:srgbClr val="E95539"/>
                </a:solidFill>
                <a:latin typeface="Trebuchet MS"/>
                <a:cs typeface="Trebuchet MS"/>
              </a:rPr>
              <a:t>Lampiran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720001" y="4580140"/>
            <a:ext cx="288290" cy="455930"/>
          </a:xfrm>
          <a:custGeom>
            <a:avLst/>
            <a:gdLst/>
            <a:ahLst/>
            <a:cxnLst/>
            <a:rect l="l" t="t" r="r" b="b"/>
            <a:pathLst>
              <a:path w="288290" h="455929">
                <a:moveTo>
                  <a:pt x="210604" y="455396"/>
                </a:moveTo>
                <a:lnTo>
                  <a:pt x="287997" y="309600"/>
                </a:lnTo>
                <a:lnTo>
                  <a:pt x="180009" y="0"/>
                </a:lnTo>
                <a:lnTo>
                  <a:pt x="180009" y="79197"/>
                </a:lnTo>
                <a:lnTo>
                  <a:pt x="0" y="77393"/>
                </a:lnTo>
              </a:path>
            </a:pathLst>
          </a:custGeom>
          <a:ln w="19050">
            <a:solidFill>
              <a:srgbClr val="3696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3792825" y="938361"/>
            <a:ext cx="1363345" cy="681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502920">
              <a:lnSpc>
                <a:spcPct val="111300"/>
              </a:lnSpc>
              <a:spcBef>
                <a:spcPts val="95"/>
              </a:spcBef>
            </a:pPr>
            <a:r>
              <a:rPr dirty="0" sz="1000" spc="-125" b="1">
                <a:solidFill>
                  <a:srgbClr val="231F20"/>
                </a:solidFill>
                <a:latin typeface="Arial"/>
                <a:cs typeface="Arial"/>
              </a:rPr>
              <a:t>SO</a:t>
            </a:r>
            <a:r>
              <a:rPr dirty="0" sz="1000" spc="-110" b="1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4  </a:t>
            </a:r>
            <a:r>
              <a:rPr dirty="0" sz="1000" spc="-114" b="1">
                <a:solidFill>
                  <a:srgbClr val="231F20"/>
                </a:solidFill>
                <a:latin typeface="Arial"/>
                <a:cs typeface="Arial"/>
              </a:rPr>
              <a:t>AKSESORIS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 b="1">
                <a:solidFill>
                  <a:srgbClr val="231F20"/>
                </a:solidFill>
                <a:latin typeface="Arial"/>
                <a:cs typeface="Arial"/>
              </a:rPr>
              <a:t>KOMPONEN</a:t>
            </a:r>
            <a:endParaRPr sz="1000">
              <a:latin typeface="Arial"/>
              <a:cs typeface="Arial"/>
            </a:endParaRPr>
          </a:p>
          <a:p>
            <a:pPr marL="120650">
              <a:lnSpc>
                <a:spcPct val="100000"/>
              </a:lnSpc>
              <a:spcBef>
                <a:spcPts val="135"/>
              </a:spcBef>
            </a:pPr>
            <a:r>
              <a:rPr dirty="0" sz="1000" spc="-70" b="1" i="1">
                <a:solidFill>
                  <a:srgbClr val="231F20"/>
                </a:solidFill>
                <a:latin typeface="Arial"/>
                <a:cs typeface="Arial"/>
              </a:rPr>
              <a:t>"NAM</a:t>
            </a:r>
            <a:r>
              <a:rPr dirty="0" sz="1000" spc="-65" b="1" i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1000" spc="-10" b="1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10" b="1" i="1">
                <a:solidFill>
                  <a:srgbClr val="231F20"/>
                </a:solidFill>
                <a:latin typeface="Arial"/>
                <a:cs typeface="Arial"/>
              </a:rPr>
              <a:t>APLIKATOR"</a:t>
            </a:r>
            <a:endParaRPr sz="1000">
              <a:latin typeface="Arial"/>
              <a:cs typeface="Arial"/>
            </a:endParaRPr>
          </a:p>
          <a:p>
            <a:pPr marL="262255">
              <a:lnSpc>
                <a:spcPct val="100000"/>
              </a:lnSpc>
              <a:spcBef>
                <a:spcPts val="140"/>
              </a:spcBef>
            </a:pPr>
            <a:r>
              <a:rPr dirty="0" sz="850" spc="-60" i="1">
                <a:solidFill>
                  <a:srgbClr val="231F20"/>
                </a:solidFill>
                <a:latin typeface="Arial"/>
                <a:cs typeface="Arial"/>
              </a:rPr>
              <a:t>"Lokasi</a:t>
            </a:r>
            <a:r>
              <a:rPr dirty="0" sz="850" spc="-6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5" i="1">
                <a:solidFill>
                  <a:srgbClr val="231F20"/>
                </a:solidFill>
                <a:latin typeface="Arial"/>
                <a:cs typeface="Arial"/>
              </a:rPr>
              <a:t>Workshop"</a:t>
            </a:r>
            <a:endParaRPr sz="8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017160" y="3181160"/>
            <a:ext cx="2914650" cy="1581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Gambar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1.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Bagan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Alir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Penyediaan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Kontrol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Kualitas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65">
                <a:solidFill>
                  <a:srgbClr val="231F20"/>
                </a:solidFill>
                <a:latin typeface="Arial"/>
                <a:cs typeface="Arial"/>
              </a:rPr>
              <a:t>Aksesoris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2792971" y="1812201"/>
            <a:ext cx="1390650" cy="519430"/>
            <a:chOff x="2792971" y="1812201"/>
            <a:chExt cx="1390650" cy="519430"/>
          </a:xfrm>
        </p:grpSpPr>
        <p:sp>
          <p:nvSpPr>
            <p:cNvPr id="9" name="object 9" descr=""/>
            <p:cNvSpPr/>
            <p:nvPr/>
          </p:nvSpPr>
          <p:spPr>
            <a:xfrm>
              <a:off x="2796273" y="1816607"/>
              <a:ext cx="1384300" cy="511809"/>
            </a:xfrm>
            <a:custGeom>
              <a:avLst/>
              <a:gdLst/>
              <a:ahLst/>
              <a:cxnLst/>
              <a:rect l="l" t="t" r="r" b="b"/>
              <a:pathLst>
                <a:path w="1384300" h="511810">
                  <a:moveTo>
                    <a:pt x="1383868" y="511238"/>
                  </a:moveTo>
                  <a:lnTo>
                    <a:pt x="1383868" y="0"/>
                  </a:lnTo>
                  <a:lnTo>
                    <a:pt x="0" y="0"/>
                  </a:lnTo>
                  <a:lnTo>
                    <a:pt x="0" y="511238"/>
                  </a:lnTo>
                  <a:lnTo>
                    <a:pt x="1383868" y="5112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792971" y="1812201"/>
              <a:ext cx="1390650" cy="519430"/>
            </a:xfrm>
            <a:custGeom>
              <a:avLst/>
              <a:gdLst/>
              <a:ahLst/>
              <a:cxnLst/>
              <a:rect l="l" t="t" r="r" b="b"/>
              <a:pathLst>
                <a:path w="1390650" h="519430">
                  <a:moveTo>
                    <a:pt x="1390472" y="516750"/>
                  </a:moveTo>
                  <a:lnTo>
                    <a:pt x="1390472" y="2197"/>
                  </a:lnTo>
                  <a:lnTo>
                    <a:pt x="1388275" y="0"/>
                  </a:lnTo>
                  <a:lnTo>
                    <a:pt x="1104" y="0"/>
                  </a:lnTo>
                  <a:lnTo>
                    <a:pt x="0" y="2197"/>
                  </a:lnTo>
                  <a:lnTo>
                    <a:pt x="0" y="516750"/>
                  </a:lnTo>
                  <a:lnTo>
                    <a:pt x="1104" y="518947"/>
                  </a:lnTo>
                  <a:lnTo>
                    <a:pt x="3302" y="518947"/>
                  </a:lnTo>
                  <a:lnTo>
                    <a:pt x="3302" y="7708"/>
                  </a:lnTo>
                  <a:lnTo>
                    <a:pt x="6616" y="4406"/>
                  </a:lnTo>
                  <a:lnTo>
                    <a:pt x="6616" y="7708"/>
                  </a:lnTo>
                  <a:lnTo>
                    <a:pt x="1383868" y="7708"/>
                  </a:lnTo>
                  <a:lnTo>
                    <a:pt x="1383868" y="4406"/>
                  </a:lnTo>
                  <a:lnTo>
                    <a:pt x="1387170" y="7708"/>
                  </a:lnTo>
                  <a:lnTo>
                    <a:pt x="1387170" y="518947"/>
                  </a:lnTo>
                  <a:lnTo>
                    <a:pt x="1388275" y="518947"/>
                  </a:lnTo>
                  <a:lnTo>
                    <a:pt x="1390472" y="516750"/>
                  </a:lnTo>
                  <a:close/>
                </a:path>
                <a:path w="1390650" h="519430">
                  <a:moveTo>
                    <a:pt x="6616" y="7708"/>
                  </a:moveTo>
                  <a:lnTo>
                    <a:pt x="6616" y="4406"/>
                  </a:lnTo>
                  <a:lnTo>
                    <a:pt x="3302" y="7708"/>
                  </a:lnTo>
                  <a:lnTo>
                    <a:pt x="6616" y="7708"/>
                  </a:lnTo>
                  <a:close/>
                </a:path>
                <a:path w="1390650" h="519430">
                  <a:moveTo>
                    <a:pt x="6616" y="511238"/>
                  </a:moveTo>
                  <a:lnTo>
                    <a:pt x="6616" y="7708"/>
                  </a:lnTo>
                  <a:lnTo>
                    <a:pt x="3302" y="7708"/>
                  </a:lnTo>
                  <a:lnTo>
                    <a:pt x="3302" y="511238"/>
                  </a:lnTo>
                  <a:lnTo>
                    <a:pt x="6616" y="511238"/>
                  </a:lnTo>
                  <a:close/>
                </a:path>
                <a:path w="1390650" h="519430">
                  <a:moveTo>
                    <a:pt x="1387170" y="511238"/>
                  </a:moveTo>
                  <a:lnTo>
                    <a:pt x="3302" y="511238"/>
                  </a:lnTo>
                  <a:lnTo>
                    <a:pt x="6616" y="515645"/>
                  </a:lnTo>
                  <a:lnTo>
                    <a:pt x="6616" y="518947"/>
                  </a:lnTo>
                  <a:lnTo>
                    <a:pt x="1383868" y="518947"/>
                  </a:lnTo>
                  <a:lnTo>
                    <a:pt x="1383868" y="515645"/>
                  </a:lnTo>
                  <a:lnTo>
                    <a:pt x="1387170" y="511238"/>
                  </a:lnTo>
                  <a:close/>
                </a:path>
                <a:path w="1390650" h="519430">
                  <a:moveTo>
                    <a:pt x="6616" y="518947"/>
                  </a:moveTo>
                  <a:lnTo>
                    <a:pt x="6616" y="515645"/>
                  </a:lnTo>
                  <a:lnTo>
                    <a:pt x="3302" y="511238"/>
                  </a:lnTo>
                  <a:lnTo>
                    <a:pt x="3302" y="518947"/>
                  </a:lnTo>
                  <a:lnTo>
                    <a:pt x="6616" y="518947"/>
                  </a:lnTo>
                  <a:close/>
                </a:path>
                <a:path w="1390650" h="519430">
                  <a:moveTo>
                    <a:pt x="1387170" y="7708"/>
                  </a:moveTo>
                  <a:lnTo>
                    <a:pt x="1383868" y="4406"/>
                  </a:lnTo>
                  <a:lnTo>
                    <a:pt x="1383868" y="7708"/>
                  </a:lnTo>
                  <a:lnTo>
                    <a:pt x="1387170" y="7708"/>
                  </a:lnTo>
                  <a:close/>
                </a:path>
                <a:path w="1390650" h="519430">
                  <a:moveTo>
                    <a:pt x="1387170" y="511238"/>
                  </a:moveTo>
                  <a:lnTo>
                    <a:pt x="1387170" y="7708"/>
                  </a:lnTo>
                  <a:lnTo>
                    <a:pt x="1383868" y="7708"/>
                  </a:lnTo>
                  <a:lnTo>
                    <a:pt x="1383868" y="511238"/>
                  </a:lnTo>
                  <a:lnTo>
                    <a:pt x="1387170" y="511238"/>
                  </a:lnTo>
                  <a:close/>
                </a:path>
                <a:path w="1390650" h="519430">
                  <a:moveTo>
                    <a:pt x="1387170" y="518947"/>
                  </a:moveTo>
                  <a:lnTo>
                    <a:pt x="1387170" y="511238"/>
                  </a:lnTo>
                  <a:lnTo>
                    <a:pt x="1383868" y="515645"/>
                  </a:lnTo>
                  <a:lnTo>
                    <a:pt x="1383868" y="518947"/>
                  </a:lnTo>
                  <a:lnTo>
                    <a:pt x="1387170" y="518947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2796273" y="1816607"/>
            <a:ext cx="1384300" cy="511809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algn="ctr" marL="92075" marR="85725">
              <a:lnSpc>
                <a:spcPts val="869"/>
              </a:lnSpc>
              <a:spcBef>
                <a:spcPts val="254"/>
              </a:spcBef>
            </a:pP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Pe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gadaan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pe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atatan 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baut,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4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105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r,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ring,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plat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baja 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galvani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(For</a:t>
            </a:r>
            <a:r>
              <a:rPr dirty="0" sz="800" spc="-12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)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PJ 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dirty="0" sz="800" spc="-85">
                <a:solidFill>
                  <a:srgbClr val="231F20"/>
                </a:solidFill>
                <a:latin typeface="Arial"/>
                <a:cs typeface="Arial"/>
              </a:rPr>
              <a:t>mi</a:t>
            </a:r>
            <a:r>
              <a:rPr dirty="0" sz="800" spc="-8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da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ad</a:t>
            </a:r>
            <a:r>
              <a:rPr dirty="0" sz="800" spc="-14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in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6102794" y="1843062"/>
            <a:ext cx="1581150" cy="450850"/>
            <a:chOff x="6102794" y="1843062"/>
            <a:chExt cx="1581150" cy="450850"/>
          </a:xfrm>
        </p:grpSpPr>
        <p:sp>
          <p:nvSpPr>
            <p:cNvPr id="13" name="object 13" descr=""/>
            <p:cNvSpPr/>
            <p:nvPr/>
          </p:nvSpPr>
          <p:spPr>
            <a:xfrm>
              <a:off x="6106096" y="1846364"/>
              <a:ext cx="1574800" cy="444500"/>
            </a:xfrm>
            <a:custGeom>
              <a:avLst/>
              <a:gdLst/>
              <a:ahLst/>
              <a:cxnLst/>
              <a:rect l="l" t="t" r="r" b="b"/>
              <a:pathLst>
                <a:path w="1574800" h="444500">
                  <a:moveTo>
                    <a:pt x="1574482" y="444030"/>
                  </a:moveTo>
                  <a:lnTo>
                    <a:pt x="1574482" y="0"/>
                  </a:lnTo>
                  <a:lnTo>
                    <a:pt x="0" y="0"/>
                  </a:lnTo>
                  <a:lnTo>
                    <a:pt x="0" y="444030"/>
                  </a:lnTo>
                  <a:lnTo>
                    <a:pt x="1574482" y="444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102794" y="1843062"/>
              <a:ext cx="1581150" cy="450850"/>
            </a:xfrm>
            <a:custGeom>
              <a:avLst/>
              <a:gdLst/>
              <a:ahLst/>
              <a:cxnLst/>
              <a:rect l="l" t="t" r="r" b="b"/>
              <a:pathLst>
                <a:path w="1581150" h="450850">
                  <a:moveTo>
                    <a:pt x="1581086" y="449529"/>
                  </a:moveTo>
                  <a:lnTo>
                    <a:pt x="1581086" y="2197"/>
                  </a:lnTo>
                  <a:lnTo>
                    <a:pt x="1579994" y="0"/>
                  </a:lnTo>
                  <a:lnTo>
                    <a:pt x="1104" y="0"/>
                  </a:lnTo>
                  <a:lnTo>
                    <a:pt x="0" y="2197"/>
                  </a:lnTo>
                  <a:lnTo>
                    <a:pt x="0" y="449529"/>
                  </a:lnTo>
                  <a:lnTo>
                    <a:pt x="1104" y="450634"/>
                  </a:lnTo>
                  <a:lnTo>
                    <a:pt x="3302" y="450634"/>
                  </a:lnTo>
                  <a:lnTo>
                    <a:pt x="3302" y="6603"/>
                  </a:lnTo>
                  <a:lnTo>
                    <a:pt x="6616" y="3301"/>
                  </a:lnTo>
                  <a:lnTo>
                    <a:pt x="6616" y="6603"/>
                  </a:lnTo>
                  <a:lnTo>
                    <a:pt x="1574482" y="6603"/>
                  </a:lnTo>
                  <a:lnTo>
                    <a:pt x="1574482" y="3301"/>
                  </a:lnTo>
                  <a:lnTo>
                    <a:pt x="1577784" y="6603"/>
                  </a:lnTo>
                  <a:lnTo>
                    <a:pt x="1577784" y="450634"/>
                  </a:lnTo>
                  <a:lnTo>
                    <a:pt x="1579994" y="450634"/>
                  </a:lnTo>
                  <a:lnTo>
                    <a:pt x="1581086" y="449529"/>
                  </a:lnTo>
                  <a:close/>
                </a:path>
                <a:path w="1581150" h="450850">
                  <a:moveTo>
                    <a:pt x="6616" y="6603"/>
                  </a:moveTo>
                  <a:lnTo>
                    <a:pt x="6616" y="3301"/>
                  </a:lnTo>
                  <a:lnTo>
                    <a:pt x="3302" y="6603"/>
                  </a:lnTo>
                  <a:lnTo>
                    <a:pt x="6616" y="6603"/>
                  </a:lnTo>
                  <a:close/>
                </a:path>
                <a:path w="1581150" h="450850">
                  <a:moveTo>
                    <a:pt x="6616" y="444030"/>
                  </a:moveTo>
                  <a:lnTo>
                    <a:pt x="6616" y="6603"/>
                  </a:lnTo>
                  <a:lnTo>
                    <a:pt x="3302" y="6603"/>
                  </a:lnTo>
                  <a:lnTo>
                    <a:pt x="3302" y="444030"/>
                  </a:lnTo>
                  <a:lnTo>
                    <a:pt x="6616" y="444030"/>
                  </a:lnTo>
                  <a:close/>
                </a:path>
                <a:path w="1581150" h="450850">
                  <a:moveTo>
                    <a:pt x="1577784" y="444030"/>
                  </a:moveTo>
                  <a:lnTo>
                    <a:pt x="3302" y="444030"/>
                  </a:lnTo>
                  <a:lnTo>
                    <a:pt x="6616" y="447332"/>
                  </a:lnTo>
                  <a:lnTo>
                    <a:pt x="6616" y="450634"/>
                  </a:lnTo>
                  <a:lnTo>
                    <a:pt x="1574482" y="450634"/>
                  </a:lnTo>
                  <a:lnTo>
                    <a:pt x="1574482" y="447332"/>
                  </a:lnTo>
                  <a:lnTo>
                    <a:pt x="1577784" y="444030"/>
                  </a:lnTo>
                  <a:close/>
                </a:path>
                <a:path w="1581150" h="450850">
                  <a:moveTo>
                    <a:pt x="6616" y="450634"/>
                  </a:moveTo>
                  <a:lnTo>
                    <a:pt x="6616" y="447332"/>
                  </a:lnTo>
                  <a:lnTo>
                    <a:pt x="3302" y="444030"/>
                  </a:lnTo>
                  <a:lnTo>
                    <a:pt x="3302" y="450634"/>
                  </a:lnTo>
                  <a:lnTo>
                    <a:pt x="6616" y="450634"/>
                  </a:lnTo>
                  <a:close/>
                </a:path>
                <a:path w="1581150" h="450850">
                  <a:moveTo>
                    <a:pt x="1577784" y="6603"/>
                  </a:moveTo>
                  <a:lnTo>
                    <a:pt x="1574482" y="3301"/>
                  </a:lnTo>
                  <a:lnTo>
                    <a:pt x="1574482" y="6603"/>
                  </a:lnTo>
                  <a:lnTo>
                    <a:pt x="1577784" y="6603"/>
                  </a:lnTo>
                  <a:close/>
                </a:path>
                <a:path w="1581150" h="450850">
                  <a:moveTo>
                    <a:pt x="1577784" y="444030"/>
                  </a:moveTo>
                  <a:lnTo>
                    <a:pt x="1577784" y="6603"/>
                  </a:lnTo>
                  <a:lnTo>
                    <a:pt x="1574482" y="6603"/>
                  </a:lnTo>
                  <a:lnTo>
                    <a:pt x="1574482" y="444030"/>
                  </a:lnTo>
                  <a:lnTo>
                    <a:pt x="1577784" y="444030"/>
                  </a:lnTo>
                  <a:close/>
                </a:path>
                <a:path w="1581150" h="450850">
                  <a:moveTo>
                    <a:pt x="1577784" y="450634"/>
                  </a:moveTo>
                  <a:lnTo>
                    <a:pt x="1577784" y="444030"/>
                  </a:lnTo>
                  <a:lnTo>
                    <a:pt x="1574482" y="447332"/>
                  </a:lnTo>
                  <a:lnTo>
                    <a:pt x="1574482" y="450634"/>
                  </a:lnTo>
                  <a:lnTo>
                    <a:pt x="1577784" y="450634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6180439" y="1875526"/>
            <a:ext cx="1426845" cy="36766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ctr" marL="12700" marR="5080">
              <a:lnSpc>
                <a:spcPts val="869"/>
              </a:lnSpc>
              <a:spcBef>
                <a:spcPts val="200"/>
              </a:spcBef>
            </a:pP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Pe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ila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pe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800" spc="-114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asan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pa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et 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aksesoris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per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satu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unit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bangunan 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J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Mut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da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mutu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2826029" y="2044687"/>
            <a:ext cx="3376295" cy="1016000"/>
            <a:chOff x="2826029" y="2044687"/>
            <a:chExt cx="3376295" cy="1016000"/>
          </a:xfrm>
        </p:grpSpPr>
        <p:sp>
          <p:nvSpPr>
            <p:cNvPr id="17" name="object 17" descr=""/>
            <p:cNvSpPr/>
            <p:nvPr/>
          </p:nvSpPr>
          <p:spPr>
            <a:xfrm>
              <a:off x="4180141" y="2044699"/>
              <a:ext cx="2021839" cy="823594"/>
            </a:xfrm>
            <a:custGeom>
              <a:avLst/>
              <a:gdLst/>
              <a:ahLst/>
              <a:cxnLst/>
              <a:rect l="l" t="t" r="r" b="b"/>
              <a:pathLst>
                <a:path w="2021839" h="823594">
                  <a:moveTo>
                    <a:pt x="210439" y="27546"/>
                  </a:moveTo>
                  <a:lnTo>
                    <a:pt x="155359" y="0"/>
                  </a:lnTo>
                  <a:lnTo>
                    <a:pt x="155359" y="23139"/>
                  </a:lnTo>
                  <a:lnTo>
                    <a:pt x="105778" y="23139"/>
                  </a:lnTo>
                  <a:lnTo>
                    <a:pt x="0" y="23139"/>
                  </a:lnTo>
                  <a:lnTo>
                    <a:pt x="0" y="31953"/>
                  </a:lnTo>
                  <a:lnTo>
                    <a:pt x="100266" y="31953"/>
                  </a:lnTo>
                  <a:lnTo>
                    <a:pt x="105778" y="31953"/>
                  </a:lnTo>
                  <a:lnTo>
                    <a:pt x="110185" y="31953"/>
                  </a:lnTo>
                  <a:lnTo>
                    <a:pt x="155359" y="31953"/>
                  </a:lnTo>
                  <a:lnTo>
                    <a:pt x="155359" y="55092"/>
                  </a:lnTo>
                  <a:lnTo>
                    <a:pt x="165265" y="50126"/>
                  </a:lnTo>
                  <a:lnTo>
                    <a:pt x="210439" y="27546"/>
                  </a:lnTo>
                  <a:close/>
                </a:path>
                <a:path w="2021839" h="823594">
                  <a:moveTo>
                    <a:pt x="2021814" y="791095"/>
                  </a:moveTo>
                  <a:lnTo>
                    <a:pt x="1895106" y="791095"/>
                  </a:lnTo>
                  <a:lnTo>
                    <a:pt x="1824596" y="791095"/>
                  </a:lnTo>
                  <a:lnTo>
                    <a:pt x="1824596" y="767956"/>
                  </a:lnTo>
                  <a:lnTo>
                    <a:pt x="1769503" y="795502"/>
                  </a:lnTo>
                  <a:lnTo>
                    <a:pt x="1814677" y="818083"/>
                  </a:lnTo>
                  <a:lnTo>
                    <a:pt x="1824596" y="823048"/>
                  </a:lnTo>
                  <a:lnTo>
                    <a:pt x="1824596" y="799909"/>
                  </a:lnTo>
                  <a:lnTo>
                    <a:pt x="1890699" y="799909"/>
                  </a:lnTo>
                  <a:lnTo>
                    <a:pt x="1895106" y="799909"/>
                  </a:lnTo>
                  <a:lnTo>
                    <a:pt x="1900618" y="799909"/>
                  </a:lnTo>
                  <a:lnTo>
                    <a:pt x="2021814" y="799909"/>
                  </a:lnTo>
                  <a:lnTo>
                    <a:pt x="2021814" y="791095"/>
                  </a:lnTo>
                  <a:close/>
                </a:path>
              </a:pathLst>
            </a:custGeom>
            <a:solidFill>
              <a:srgbClr val="4971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829331" y="2614320"/>
              <a:ext cx="1539240" cy="443230"/>
            </a:xfrm>
            <a:custGeom>
              <a:avLst/>
              <a:gdLst/>
              <a:ahLst/>
              <a:cxnLst/>
              <a:rect l="l" t="t" r="r" b="b"/>
              <a:pathLst>
                <a:path w="1539239" h="443230">
                  <a:moveTo>
                    <a:pt x="1539227" y="442925"/>
                  </a:moveTo>
                  <a:lnTo>
                    <a:pt x="1539227" y="0"/>
                  </a:lnTo>
                  <a:lnTo>
                    <a:pt x="0" y="0"/>
                  </a:lnTo>
                  <a:lnTo>
                    <a:pt x="0" y="442925"/>
                  </a:lnTo>
                  <a:lnTo>
                    <a:pt x="1539227" y="4429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2826029" y="2609913"/>
              <a:ext cx="1546225" cy="450850"/>
            </a:xfrm>
            <a:custGeom>
              <a:avLst/>
              <a:gdLst/>
              <a:ahLst/>
              <a:cxnLst/>
              <a:rect l="l" t="t" r="r" b="b"/>
              <a:pathLst>
                <a:path w="1546225" h="450850">
                  <a:moveTo>
                    <a:pt x="1545831" y="449541"/>
                  </a:moveTo>
                  <a:lnTo>
                    <a:pt x="1545831" y="2197"/>
                  </a:lnTo>
                  <a:lnTo>
                    <a:pt x="1543634" y="0"/>
                  </a:lnTo>
                  <a:lnTo>
                    <a:pt x="1104" y="0"/>
                  </a:lnTo>
                  <a:lnTo>
                    <a:pt x="0" y="2197"/>
                  </a:lnTo>
                  <a:lnTo>
                    <a:pt x="0" y="449541"/>
                  </a:lnTo>
                  <a:lnTo>
                    <a:pt x="1104" y="450634"/>
                  </a:lnTo>
                  <a:lnTo>
                    <a:pt x="3301" y="450634"/>
                  </a:lnTo>
                  <a:lnTo>
                    <a:pt x="3302" y="7708"/>
                  </a:lnTo>
                  <a:lnTo>
                    <a:pt x="6616" y="4406"/>
                  </a:lnTo>
                  <a:lnTo>
                    <a:pt x="6616" y="7708"/>
                  </a:lnTo>
                  <a:lnTo>
                    <a:pt x="1538122" y="7708"/>
                  </a:lnTo>
                  <a:lnTo>
                    <a:pt x="1538122" y="4406"/>
                  </a:lnTo>
                  <a:lnTo>
                    <a:pt x="1542529" y="7708"/>
                  </a:lnTo>
                  <a:lnTo>
                    <a:pt x="1542529" y="450634"/>
                  </a:lnTo>
                  <a:lnTo>
                    <a:pt x="1543634" y="450634"/>
                  </a:lnTo>
                  <a:lnTo>
                    <a:pt x="1545831" y="449541"/>
                  </a:lnTo>
                  <a:close/>
                </a:path>
                <a:path w="1546225" h="450850">
                  <a:moveTo>
                    <a:pt x="6616" y="7708"/>
                  </a:moveTo>
                  <a:lnTo>
                    <a:pt x="6616" y="4406"/>
                  </a:lnTo>
                  <a:lnTo>
                    <a:pt x="3302" y="7708"/>
                  </a:lnTo>
                  <a:lnTo>
                    <a:pt x="6616" y="7708"/>
                  </a:lnTo>
                  <a:close/>
                </a:path>
                <a:path w="1546225" h="450850">
                  <a:moveTo>
                    <a:pt x="6616" y="444030"/>
                  </a:moveTo>
                  <a:lnTo>
                    <a:pt x="6616" y="7708"/>
                  </a:lnTo>
                  <a:lnTo>
                    <a:pt x="3302" y="7708"/>
                  </a:lnTo>
                  <a:lnTo>
                    <a:pt x="3302" y="444030"/>
                  </a:lnTo>
                  <a:lnTo>
                    <a:pt x="6616" y="444030"/>
                  </a:lnTo>
                  <a:close/>
                </a:path>
                <a:path w="1546225" h="450850">
                  <a:moveTo>
                    <a:pt x="1542529" y="444030"/>
                  </a:moveTo>
                  <a:lnTo>
                    <a:pt x="3302" y="444030"/>
                  </a:lnTo>
                  <a:lnTo>
                    <a:pt x="6616" y="447332"/>
                  </a:lnTo>
                  <a:lnTo>
                    <a:pt x="6616" y="450634"/>
                  </a:lnTo>
                  <a:lnTo>
                    <a:pt x="1538122" y="450634"/>
                  </a:lnTo>
                  <a:lnTo>
                    <a:pt x="1538122" y="447332"/>
                  </a:lnTo>
                  <a:lnTo>
                    <a:pt x="1542529" y="444030"/>
                  </a:lnTo>
                  <a:close/>
                </a:path>
                <a:path w="1546225" h="450850">
                  <a:moveTo>
                    <a:pt x="6616" y="450634"/>
                  </a:moveTo>
                  <a:lnTo>
                    <a:pt x="6616" y="447332"/>
                  </a:lnTo>
                  <a:lnTo>
                    <a:pt x="3302" y="444030"/>
                  </a:lnTo>
                  <a:lnTo>
                    <a:pt x="3301" y="450634"/>
                  </a:lnTo>
                  <a:lnTo>
                    <a:pt x="6616" y="450634"/>
                  </a:lnTo>
                  <a:close/>
                </a:path>
                <a:path w="1546225" h="450850">
                  <a:moveTo>
                    <a:pt x="1542529" y="7708"/>
                  </a:moveTo>
                  <a:lnTo>
                    <a:pt x="1538122" y="4406"/>
                  </a:lnTo>
                  <a:lnTo>
                    <a:pt x="1538122" y="7708"/>
                  </a:lnTo>
                  <a:lnTo>
                    <a:pt x="1542529" y="7708"/>
                  </a:lnTo>
                  <a:close/>
                </a:path>
                <a:path w="1546225" h="450850">
                  <a:moveTo>
                    <a:pt x="1542529" y="444030"/>
                  </a:moveTo>
                  <a:lnTo>
                    <a:pt x="1542529" y="7708"/>
                  </a:lnTo>
                  <a:lnTo>
                    <a:pt x="1538122" y="7708"/>
                  </a:lnTo>
                  <a:lnTo>
                    <a:pt x="1538122" y="444030"/>
                  </a:lnTo>
                  <a:lnTo>
                    <a:pt x="1542529" y="444030"/>
                  </a:lnTo>
                  <a:close/>
                </a:path>
                <a:path w="1546225" h="450850">
                  <a:moveTo>
                    <a:pt x="1542529" y="450634"/>
                  </a:moveTo>
                  <a:lnTo>
                    <a:pt x="1542529" y="444030"/>
                  </a:lnTo>
                  <a:lnTo>
                    <a:pt x="1538122" y="447332"/>
                  </a:lnTo>
                  <a:lnTo>
                    <a:pt x="1538122" y="450634"/>
                  </a:lnTo>
                  <a:lnTo>
                    <a:pt x="1542529" y="450634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2829331" y="2614320"/>
            <a:ext cx="1539240" cy="44323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700">
              <a:latin typeface="Times New Roman"/>
              <a:cs typeface="Times New Roman"/>
            </a:endParaRPr>
          </a:p>
          <a:p>
            <a:pPr marL="481965" marR="50800" indent="-425450">
              <a:lnSpc>
                <a:spcPts val="869"/>
              </a:lnSpc>
            </a:pP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Pengiriman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aksesoris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oleh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20">
                <a:solidFill>
                  <a:srgbClr val="231F20"/>
                </a:solidFill>
                <a:latin typeface="Arial"/>
                <a:cs typeface="Arial"/>
              </a:rPr>
              <a:t>PJ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Admin </a:t>
            </a:r>
            <a:r>
              <a:rPr dirty="0" sz="800" spc="-2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tim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ad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in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1219593" y="1756016"/>
            <a:ext cx="1390650" cy="630555"/>
            <a:chOff x="1219593" y="1756016"/>
            <a:chExt cx="1390650" cy="630555"/>
          </a:xfrm>
        </p:grpSpPr>
        <p:sp>
          <p:nvSpPr>
            <p:cNvPr id="22" name="object 22" descr=""/>
            <p:cNvSpPr/>
            <p:nvPr/>
          </p:nvSpPr>
          <p:spPr>
            <a:xfrm>
              <a:off x="1222895" y="1759318"/>
              <a:ext cx="1384300" cy="624205"/>
            </a:xfrm>
            <a:custGeom>
              <a:avLst/>
              <a:gdLst/>
              <a:ahLst/>
              <a:cxnLst/>
              <a:rect l="l" t="t" r="r" b="b"/>
              <a:pathLst>
                <a:path w="1384300" h="624205">
                  <a:moveTo>
                    <a:pt x="1383868" y="623620"/>
                  </a:moveTo>
                  <a:lnTo>
                    <a:pt x="1383868" y="0"/>
                  </a:lnTo>
                  <a:lnTo>
                    <a:pt x="0" y="0"/>
                  </a:lnTo>
                  <a:lnTo>
                    <a:pt x="0" y="623620"/>
                  </a:lnTo>
                  <a:lnTo>
                    <a:pt x="1383868" y="623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219593" y="1756016"/>
              <a:ext cx="1390650" cy="630555"/>
            </a:xfrm>
            <a:custGeom>
              <a:avLst/>
              <a:gdLst/>
              <a:ahLst/>
              <a:cxnLst/>
              <a:rect l="l" t="t" r="r" b="b"/>
              <a:pathLst>
                <a:path w="1390650" h="630555">
                  <a:moveTo>
                    <a:pt x="1390472" y="628027"/>
                  </a:moveTo>
                  <a:lnTo>
                    <a:pt x="1390472" y="1092"/>
                  </a:lnTo>
                  <a:lnTo>
                    <a:pt x="1388275" y="0"/>
                  </a:lnTo>
                  <a:lnTo>
                    <a:pt x="1104" y="0"/>
                  </a:lnTo>
                  <a:lnTo>
                    <a:pt x="0" y="1092"/>
                  </a:lnTo>
                  <a:lnTo>
                    <a:pt x="0" y="628027"/>
                  </a:lnTo>
                  <a:lnTo>
                    <a:pt x="1104" y="630224"/>
                  </a:lnTo>
                  <a:lnTo>
                    <a:pt x="3301" y="630224"/>
                  </a:lnTo>
                  <a:lnTo>
                    <a:pt x="3302" y="6603"/>
                  </a:lnTo>
                  <a:lnTo>
                    <a:pt x="6616" y="3301"/>
                  </a:lnTo>
                  <a:lnTo>
                    <a:pt x="6616" y="6603"/>
                  </a:lnTo>
                  <a:lnTo>
                    <a:pt x="1383868" y="6603"/>
                  </a:lnTo>
                  <a:lnTo>
                    <a:pt x="1383868" y="3301"/>
                  </a:lnTo>
                  <a:lnTo>
                    <a:pt x="1387170" y="6603"/>
                  </a:lnTo>
                  <a:lnTo>
                    <a:pt x="1387170" y="630224"/>
                  </a:lnTo>
                  <a:lnTo>
                    <a:pt x="1388275" y="630224"/>
                  </a:lnTo>
                  <a:lnTo>
                    <a:pt x="1390472" y="628027"/>
                  </a:lnTo>
                  <a:close/>
                </a:path>
                <a:path w="1390650" h="630555">
                  <a:moveTo>
                    <a:pt x="6616" y="6603"/>
                  </a:moveTo>
                  <a:lnTo>
                    <a:pt x="6616" y="3301"/>
                  </a:lnTo>
                  <a:lnTo>
                    <a:pt x="3302" y="6603"/>
                  </a:lnTo>
                  <a:lnTo>
                    <a:pt x="6616" y="6603"/>
                  </a:lnTo>
                  <a:close/>
                </a:path>
                <a:path w="1390650" h="630555">
                  <a:moveTo>
                    <a:pt x="6616" y="623620"/>
                  </a:moveTo>
                  <a:lnTo>
                    <a:pt x="6616" y="6603"/>
                  </a:lnTo>
                  <a:lnTo>
                    <a:pt x="3302" y="6603"/>
                  </a:lnTo>
                  <a:lnTo>
                    <a:pt x="3302" y="623620"/>
                  </a:lnTo>
                  <a:lnTo>
                    <a:pt x="6616" y="623620"/>
                  </a:lnTo>
                  <a:close/>
                </a:path>
                <a:path w="1390650" h="630555">
                  <a:moveTo>
                    <a:pt x="1387170" y="623620"/>
                  </a:moveTo>
                  <a:lnTo>
                    <a:pt x="3302" y="623620"/>
                  </a:lnTo>
                  <a:lnTo>
                    <a:pt x="6616" y="626922"/>
                  </a:lnTo>
                  <a:lnTo>
                    <a:pt x="6616" y="630224"/>
                  </a:lnTo>
                  <a:lnTo>
                    <a:pt x="1383868" y="630224"/>
                  </a:lnTo>
                  <a:lnTo>
                    <a:pt x="1383868" y="626922"/>
                  </a:lnTo>
                  <a:lnTo>
                    <a:pt x="1387170" y="623620"/>
                  </a:lnTo>
                  <a:close/>
                </a:path>
                <a:path w="1390650" h="630555">
                  <a:moveTo>
                    <a:pt x="6616" y="630224"/>
                  </a:moveTo>
                  <a:lnTo>
                    <a:pt x="6616" y="626922"/>
                  </a:lnTo>
                  <a:lnTo>
                    <a:pt x="3302" y="623620"/>
                  </a:lnTo>
                  <a:lnTo>
                    <a:pt x="3301" y="630224"/>
                  </a:lnTo>
                  <a:lnTo>
                    <a:pt x="6616" y="630224"/>
                  </a:lnTo>
                  <a:close/>
                </a:path>
                <a:path w="1390650" h="630555">
                  <a:moveTo>
                    <a:pt x="1387170" y="6603"/>
                  </a:moveTo>
                  <a:lnTo>
                    <a:pt x="1383868" y="3301"/>
                  </a:lnTo>
                  <a:lnTo>
                    <a:pt x="1383868" y="6603"/>
                  </a:lnTo>
                  <a:lnTo>
                    <a:pt x="1387170" y="6603"/>
                  </a:lnTo>
                  <a:close/>
                </a:path>
                <a:path w="1390650" h="630555">
                  <a:moveTo>
                    <a:pt x="1387170" y="623620"/>
                  </a:moveTo>
                  <a:lnTo>
                    <a:pt x="1387170" y="6603"/>
                  </a:lnTo>
                  <a:lnTo>
                    <a:pt x="1383868" y="6603"/>
                  </a:lnTo>
                  <a:lnTo>
                    <a:pt x="1383868" y="623620"/>
                  </a:lnTo>
                  <a:lnTo>
                    <a:pt x="1387170" y="623620"/>
                  </a:lnTo>
                  <a:close/>
                </a:path>
                <a:path w="1390650" h="630555">
                  <a:moveTo>
                    <a:pt x="1387170" y="630224"/>
                  </a:moveTo>
                  <a:lnTo>
                    <a:pt x="1387170" y="623620"/>
                  </a:lnTo>
                  <a:lnTo>
                    <a:pt x="1383868" y="626922"/>
                  </a:lnTo>
                  <a:lnTo>
                    <a:pt x="1383868" y="630224"/>
                  </a:lnTo>
                  <a:lnTo>
                    <a:pt x="1387170" y="630224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1295035" y="1767550"/>
            <a:ext cx="1236980" cy="58801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ctr" marL="12700" marR="5080">
              <a:lnSpc>
                <a:spcPts val="869"/>
              </a:lnSpc>
              <a:spcBef>
                <a:spcPts val="200"/>
              </a:spcBef>
            </a:pP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Pe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10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gan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10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ba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t, 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mur,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ring,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plat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(aksesoris) 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sesuai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denah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ren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na 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ba</a:t>
            </a:r>
            <a:r>
              <a:rPr dirty="0" sz="800" spc="-10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un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J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dirty="0" sz="800" spc="-85">
                <a:solidFill>
                  <a:srgbClr val="231F20"/>
                </a:solidFill>
                <a:latin typeface="Arial"/>
                <a:cs typeface="Arial"/>
              </a:rPr>
              <a:t>mi</a:t>
            </a:r>
            <a:r>
              <a:rPr dirty="0" sz="800" spc="-8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da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n 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admin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2606763" y="2044687"/>
            <a:ext cx="4983480" cy="1021715"/>
            <a:chOff x="2606763" y="2044687"/>
            <a:chExt cx="4983480" cy="1021715"/>
          </a:xfrm>
        </p:grpSpPr>
        <p:sp>
          <p:nvSpPr>
            <p:cNvPr id="26" name="object 26" descr=""/>
            <p:cNvSpPr/>
            <p:nvPr/>
          </p:nvSpPr>
          <p:spPr>
            <a:xfrm>
              <a:off x="2606763" y="2044687"/>
              <a:ext cx="189865" cy="55244"/>
            </a:xfrm>
            <a:custGeom>
              <a:avLst/>
              <a:gdLst/>
              <a:ahLst/>
              <a:cxnLst/>
              <a:rect l="l" t="t" r="r" b="b"/>
              <a:pathLst>
                <a:path w="189864" h="55244">
                  <a:moveTo>
                    <a:pt x="99161" y="23139"/>
                  </a:moveTo>
                  <a:lnTo>
                    <a:pt x="99161" y="22034"/>
                  </a:lnTo>
                  <a:lnTo>
                    <a:pt x="0" y="22034"/>
                  </a:lnTo>
                  <a:lnTo>
                    <a:pt x="0" y="31953"/>
                  </a:lnTo>
                  <a:lnTo>
                    <a:pt x="90347" y="31953"/>
                  </a:lnTo>
                  <a:lnTo>
                    <a:pt x="90347" y="26441"/>
                  </a:lnTo>
                  <a:lnTo>
                    <a:pt x="94754" y="31953"/>
                  </a:lnTo>
                  <a:lnTo>
                    <a:pt x="94754" y="23139"/>
                  </a:lnTo>
                  <a:lnTo>
                    <a:pt x="99161" y="23139"/>
                  </a:lnTo>
                  <a:close/>
                </a:path>
                <a:path w="189864" h="55244">
                  <a:moveTo>
                    <a:pt x="94754" y="31953"/>
                  </a:moveTo>
                  <a:lnTo>
                    <a:pt x="90347" y="26441"/>
                  </a:lnTo>
                  <a:lnTo>
                    <a:pt x="90347" y="31953"/>
                  </a:lnTo>
                  <a:lnTo>
                    <a:pt x="94754" y="31953"/>
                  </a:lnTo>
                  <a:close/>
                </a:path>
                <a:path w="189864" h="55244">
                  <a:moveTo>
                    <a:pt x="143230" y="31953"/>
                  </a:moveTo>
                  <a:lnTo>
                    <a:pt x="143230" y="23139"/>
                  </a:lnTo>
                  <a:lnTo>
                    <a:pt x="94754" y="23139"/>
                  </a:lnTo>
                  <a:lnTo>
                    <a:pt x="99161" y="27546"/>
                  </a:lnTo>
                  <a:lnTo>
                    <a:pt x="99161" y="31953"/>
                  </a:lnTo>
                  <a:lnTo>
                    <a:pt x="143230" y="31953"/>
                  </a:lnTo>
                  <a:close/>
                </a:path>
                <a:path w="189864" h="55244">
                  <a:moveTo>
                    <a:pt x="99161" y="31953"/>
                  </a:moveTo>
                  <a:lnTo>
                    <a:pt x="99161" y="27546"/>
                  </a:lnTo>
                  <a:lnTo>
                    <a:pt x="94754" y="23139"/>
                  </a:lnTo>
                  <a:lnTo>
                    <a:pt x="94754" y="31953"/>
                  </a:lnTo>
                  <a:lnTo>
                    <a:pt x="99161" y="31953"/>
                  </a:lnTo>
                  <a:close/>
                </a:path>
                <a:path w="189864" h="55244">
                  <a:moveTo>
                    <a:pt x="189509" y="27546"/>
                  </a:moveTo>
                  <a:lnTo>
                    <a:pt x="134416" y="0"/>
                  </a:lnTo>
                  <a:lnTo>
                    <a:pt x="134416" y="23139"/>
                  </a:lnTo>
                  <a:lnTo>
                    <a:pt x="143230" y="23139"/>
                  </a:lnTo>
                  <a:lnTo>
                    <a:pt x="143230" y="50685"/>
                  </a:lnTo>
                  <a:lnTo>
                    <a:pt x="189509" y="27546"/>
                  </a:lnTo>
                  <a:close/>
                </a:path>
                <a:path w="189864" h="55244">
                  <a:moveTo>
                    <a:pt x="143230" y="50685"/>
                  </a:moveTo>
                  <a:lnTo>
                    <a:pt x="143230" y="31953"/>
                  </a:lnTo>
                  <a:lnTo>
                    <a:pt x="134416" y="31953"/>
                  </a:lnTo>
                  <a:lnTo>
                    <a:pt x="134416" y="55092"/>
                  </a:lnTo>
                  <a:lnTo>
                    <a:pt x="143230" y="50685"/>
                  </a:lnTo>
                  <a:close/>
                </a:path>
              </a:pathLst>
            </a:custGeom>
            <a:solidFill>
              <a:srgbClr val="4971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6201956" y="2618727"/>
              <a:ext cx="1385570" cy="443230"/>
            </a:xfrm>
            <a:custGeom>
              <a:avLst/>
              <a:gdLst/>
              <a:ahLst/>
              <a:cxnLst/>
              <a:rect l="l" t="t" r="r" b="b"/>
              <a:pathLst>
                <a:path w="1385570" h="443230">
                  <a:moveTo>
                    <a:pt x="1384973" y="442925"/>
                  </a:moveTo>
                  <a:lnTo>
                    <a:pt x="1384973" y="0"/>
                  </a:lnTo>
                  <a:lnTo>
                    <a:pt x="0" y="0"/>
                  </a:lnTo>
                  <a:lnTo>
                    <a:pt x="0" y="442925"/>
                  </a:lnTo>
                  <a:lnTo>
                    <a:pt x="1384973" y="4429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6198641" y="2615425"/>
              <a:ext cx="1391920" cy="450850"/>
            </a:xfrm>
            <a:custGeom>
              <a:avLst/>
              <a:gdLst/>
              <a:ahLst/>
              <a:cxnLst/>
              <a:rect l="l" t="t" r="r" b="b"/>
              <a:pathLst>
                <a:path w="1391920" h="450850">
                  <a:moveTo>
                    <a:pt x="1391577" y="448437"/>
                  </a:moveTo>
                  <a:lnTo>
                    <a:pt x="1391577" y="1092"/>
                  </a:lnTo>
                  <a:lnTo>
                    <a:pt x="1390472" y="0"/>
                  </a:lnTo>
                  <a:lnTo>
                    <a:pt x="1104" y="0"/>
                  </a:lnTo>
                  <a:lnTo>
                    <a:pt x="0" y="1092"/>
                  </a:lnTo>
                  <a:lnTo>
                    <a:pt x="0" y="448437"/>
                  </a:lnTo>
                  <a:lnTo>
                    <a:pt x="1104" y="450634"/>
                  </a:lnTo>
                  <a:lnTo>
                    <a:pt x="3301" y="450634"/>
                  </a:lnTo>
                  <a:lnTo>
                    <a:pt x="3302" y="6604"/>
                  </a:lnTo>
                  <a:lnTo>
                    <a:pt x="6604" y="3302"/>
                  </a:lnTo>
                  <a:lnTo>
                    <a:pt x="6603" y="6604"/>
                  </a:lnTo>
                  <a:lnTo>
                    <a:pt x="1384973" y="6604"/>
                  </a:lnTo>
                  <a:lnTo>
                    <a:pt x="1384973" y="3301"/>
                  </a:lnTo>
                  <a:lnTo>
                    <a:pt x="1388275" y="6604"/>
                  </a:lnTo>
                  <a:lnTo>
                    <a:pt x="1388275" y="450634"/>
                  </a:lnTo>
                  <a:lnTo>
                    <a:pt x="1390472" y="450634"/>
                  </a:lnTo>
                  <a:lnTo>
                    <a:pt x="1391577" y="448437"/>
                  </a:lnTo>
                  <a:close/>
                </a:path>
                <a:path w="1391920" h="450850">
                  <a:moveTo>
                    <a:pt x="6604" y="6604"/>
                  </a:moveTo>
                  <a:lnTo>
                    <a:pt x="6604" y="3302"/>
                  </a:lnTo>
                  <a:lnTo>
                    <a:pt x="3302" y="6604"/>
                  </a:lnTo>
                  <a:lnTo>
                    <a:pt x="6604" y="6604"/>
                  </a:lnTo>
                  <a:close/>
                </a:path>
                <a:path w="1391920" h="450850">
                  <a:moveTo>
                    <a:pt x="6604" y="442925"/>
                  </a:moveTo>
                  <a:lnTo>
                    <a:pt x="6604" y="6604"/>
                  </a:lnTo>
                  <a:lnTo>
                    <a:pt x="3302" y="6604"/>
                  </a:lnTo>
                  <a:lnTo>
                    <a:pt x="3302" y="442925"/>
                  </a:lnTo>
                  <a:lnTo>
                    <a:pt x="6604" y="442925"/>
                  </a:lnTo>
                  <a:close/>
                </a:path>
                <a:path w="1391920" h="450850">
                  <a:moveTo>
                    <a:pt x="1388275" y="442925"/>
                  </a:moveTo>
                  <a:lnTo>
                    <a:pt x="3302" y="442925"/>
                  </a:lnTo>
                  <a:lnTo>
                    <a:pt x="6604" y="446227"/>
                  </a:lnTo>
                  <a:lnTo>
                    <a:pt x="6603" y="450634"/>
                  </a:lnTo>
                  <a:lnTo>
                    <a:pt x="1384973" y="450634"/>
                  </a:lnTo>
                  <a:lnTo>
                    <a:pt x="1384973" y="446227"/>
                  </a:lnTo>
                  <a:lnTo>
                    <a:pt x="1388275" y="442925"/>
                  </a:lnTo>
                  <a:close/>
                </a:path>
                <a:path w="1391920" h="450850">
                  <a:moveTo>
                    <a:pt x="6603" y="450634"/>
                  </a:moveTo>
                  <a:lnTo>
                    <a:pt x="6604" y="446227"/>
                  </a:lnTo>
                  <a:lnTo>
                    <a:pt x="3302" y="442925"/>
                  </a:lnTo>
                  <a:lnTo>
                    <a:pt x="3301" y="450634"/>
                  </a:lnTo>
                  <a:lnTo>
                    <a:pt x="6603" y="450634"/>
                  </a:lnTo>
                  <a:close/>
                </a:path>
                <a:path w="1391920" h="450850">
                  <a:moveTo>
                    <a:pt x="1388275" y="6604"/>
                  </a:moveTo>
                  <a:lnTo>
                    <a:pt x="1384973" y="3301"/>
                  </a:lnTo>
                  <a:lnTo>
                    <a:pt x="1384973" y="6604"/>
                  </a:lnTo>
                  <a:lnTo>
                    <a:pt x="1388275" y="6604"/>
                  </a:lnTo>
                  <a:close/>
                </a:path>
                <a:path w="1391920" h="450850">
                  <a:moveTo>
                    <a:pt x="1388275" y="442925"/>
                  </a:moveTo>
                  <a:lnTo>
                    <a:pt x="1388275" y="6604"/>
                  </a:lnTo>
                  <a:lnTo>
                    <a:pt x="1384973" y="6604"/>
                  </a:lnTo>
                  <a:lnTo>
                    <a:pt x="1384973" y="442925"/>
                  </a:lnTo>
                  <a:lnTo>
                    <a:pt x="1388275" y="442925"/>
                  </a:lnTo>
                  <a:close/>
                </a:path>
                <a:path w="1391920" h="450850">
                  <a:moveTo>
                    <a:pt x="1388275" y="450634"/>
                  </a:moveTo>
                  <a:lnTo>
                    <a:pt x="1388275" y="442925"/>
                  </a:lnTo>
                  <a:lnTo>
                    <a:pt x="1384973" y="446227"/>
                  </a:lnTo>
                  <a:lnTo>
                    <a:pt x="1384973" y="450634"/>
                  </a:lnTo>
                  <a:lnTo>
                    <a:pt x="1388275" y="450634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 txBox="1"/>
          <p:nvPr/>
        </p:nvSpPr>
        <p:spPr>
          <a:xfrm>
            <a:off x="6274049" y="2646790"/>
            <a:ext cx="1238250" cy="36766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ctr" marL="12700" marR="5080" indent="3810">
              <a:lnSpc>
                <a:spcPts val="869"/>
              </a:lnSpc>
              <a:spcBef>
                <a:spcPts val="200"/>
              </a:spcBef>
            </a:pP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Penyi</a:t>
            </a:r>
            <a:r>
              <a:rPr dirty="0" sz="800" spc="-11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panan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paket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aksesoris 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tempa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yan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kerin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PJ 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Mut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da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mutu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0" name="object 30" descr=""/>
          <p:cNvGrpSpPr/>
          <p:nvPr/>
        </p:nvGrpSpPr>
        <p:grpSpPr>
          <a:xfrm>
            <a:off x="4560265" y="2290381"/>
            <a:ext cx="2362835" cy="774700"/>
            <a:chOff x="4560265" y="2290381"/>
            <a:chExt cx="2362835" cy="774700"/>
          </a:xfrm>
        </p:grpSpPr>
        <p:sp>
          <p:nvSpPr>
            <p:cNvPr id="31" name="object 31" descr=""/>
            <p:cNvSpPr/>
            <p:nvPr/>
          </p:nvSpPr>
          <p:spPr>
            <a:xfrm>
              <a:off x="6867448" y="2290381"/>
              <a:ext cx="55244" cy="328930"/>
            </a:xfrm>
            <a:custGeom>
              <a:avLst/>
              <a:gdLst/>
              <a:ahLst/>
              <a:cxnLst/>
              <a:rect l="l" t="t" r="r" b="b"/>
              <a:pathLst>
                <a:path w="55245" h="328930">
                  <a:moveTo>
                    <a:pt x="55092" y="273253"/>
                  </a:moveTo>
                  <a:lnTo>
                    <a:pt x="0" y="273253"/>
                  </a:lnTo>
                  <a:lnTo>
                    <a:pt x="23139" y="319521"/>
                  </a:lnTo>
                  <a:lnTo>
                    <a:pt x="23139" y="282067"/>
                  </a:lnTo>
                  <a:lnTo>
                    <a:pt x="31953" y="282067"/>
                  </a:lnTo>
                  <a:lnTo>
                    <a:pt x="31953" y="319521"/>
                  </a:lnTo>
                  <a:lnTo>
                    <a:pt x="55092" y="273253"/>
                  </a:lnTo>
                  <a:close/>
                </a:path>
                <a:path w="55245" h="328930">
                  <a:moveTo>
                    <a:pt x="30848" y="159766"/>
                  </a:moveTo>
                  <a:lnTo>
                    <a:pt x="30848" y="0"/>
                  </a:lnTo>
                  <a:lnTo>
                    <a:pt x="22034" y="0"/>
                  </a:lnTo>
                  <a:lnTo>
                    <a:pt x="22034" y="168579"/>
                  </a:lnTo>
                  <a:lnTo>
                    <a:pt x="23139" y="168579"/>
                  </a:lnTo>
                  <a:lnTo>
                    <a:pt x="23139" y="164172"/>
                  </a:lnTo>
                  <a:lnTo>
                    <a:pt x="26441" y="167474"/>
                  </a:lnTo>
                  <a:lnTo>
                    <a:pt x="26441" y="159766"/>
                  </a:lnTo>
                  <a:lnTo>
                    <a:pt x="30848" y="159766"/>
                  </a:lnTo>
                  <a:close/>
                </a:path>
                <a:path w="55245" h="328930">
                  <a:moveTo>
                    <a:pt x="27546" y="168579"/>
                  </a:moveTo>
                  <a:lnTo>
                    <a:pt x="23139" y="164172"/>
                  </a:lnTo>
                  <a:lnTo>
                    <a:pt x="23139" y="168579"/>
                  </a:lnTo>
                  <a:lnTo>
                    <a:pt x="27546" y="168579"/>
                  </a:lnTo>
                  <a:close/>
                </a:path>
                <a:path w="55245" h="328930">
                  <a:moveTo>
                    <a:pt x="27546" y="273253"/>
                  </a:moveTo>
                  <a:lnTo>
                    <a:pt x="27546" y="168579"/>
                  </a:lnTo>
                  <a:lnTo>
                    <a:pt x="23139" y="168579"/>
                  </a:lnTo>
                  <a:lnTo>
                    <a:pt x="23139" y="273253"/>
                  </a:lnTo>
                  <a:lnTo>
                    <a:pt x="27546" y="273253"/>
                  </a:lnTo>
                  <a:close/>
                </a:path>
                <a:path w="55245" h="328930">
                  <a:moveTo>
                    <a:pt x="31953" y="319521"/>
                  </a:moveTo>
                  <a:lnTo>
                    <a:pt x="31953" y="282067"/>
                  </a:lnTo>
                  <a:lnTo>
                    <a:pt x="23139" y="282067"/>
                  </a:lnTo>
                  <a:lnTo>
                    <a:pt x="23139" y="319521"/>
                  </a:lnTo>
                  <a:lnTo>
                    <a:pt x="27546" y="328333"/>
                  </a:lnTo>
                  <a:lnTo>
                    <a:pt x="31953" y="319521"/>
                  </a:lnTo>
                  <a:close/>
                </a:path>
                <a:path w="55245" h="328930">
                  <a:moveTo>
                    <a:pt x="31953" y="273253"/>
                  </a:moveTo>
                  <a:lnTo>
                    <a:pt x="31953" y="159766"/>
                  </a:lnTo>
                  <a:lnTo>
                    <a:pt x="26441" y="159766"/>
                  </a:lnTo>
                  <a:lnTo>
                    <a:pt x="30848" y="164172"/>
                  </a:lnTo>
                  <a:lnTo>
                    <a:pt x="30848" y="273253"/>
                  </a:lnTo>
                  <a:lnTo>
                    <a:pt x="31953" y="273253"/>
                  </a:lnTo>
                  <a:close/>
                </a:path>
                <a:path w="55245" h="328930">
                  <a:moveTo>
                    <a:pt x="30848" y="273253"/>
                  </a:moveTo>
                  <a:lnTo>
                    <a:pt x="30848" y="164172"/>
                  </a:lnTo>
                  <a:lnTo>
                    <a:pt x="26441" y="159766"/>
                  </a:lnTo>
                  <a:lnTo>
                    <a:pt x="26441" y="167474"/>
                  </a:lnTo>
                  <a:lnTo>
                    <a:pt x="27546" y="168579"/>
                  </a:lnTo>
                  <a:lnTo>
                    <a:pt x="27546" y="273253"/>
                  </a:lnTo>
                  <a:lnTo>
                    <a:pt x="30848" y="273253"/>
                  </a:lnTo>
                  <a:close/>
                </a:path>
              </a:pathLst>
            </a:custGeom>
            <a:solidFill>
              <a:srgbClr val="4971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4563579" y="2618727"/>
              <a:ext cx="1386205" cy="443230"/>
            </a:xfrm>
            <a:custGeom>
              <a:avLst/>
              <a:gdLst/>
              <a:ahLst/>
              <a:cxnLst/>
              <a:rect l="l" t="t" r="r" b="b"/>
              <a:pathLst>
                <a:path w="1386204" h="443230">
                  <a:moveTo>
                    <a:pt x="1386065" y="442925"/>
                  </a:moveTo>
                  <a:lnTo>
                    <a:pt x="1386065" y="0"/>
                  </a:lnTo>
                  <a:lnTo>
                    <a:pt x="0" y="0"/>
                  </a:lnTo>
                  <a:lnTo>
                    <a:pt x="0" y="442925"/>
                  </a:lnTo>
                  <a:lnTo>
                    <a:pt x="1386065" y="4429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4560265" y="2615425"/>
              <a:ext cx="1393190" cy="449580"/>
            </a:xfrm>
            <a:custGeom>
              <a:avLst/>
              <a:gdLst/>
              <a:ahLst/>
              <a:cxnLst/>
              <a:rect l="l" t="t" r="r" b="b"/>
              <a:pathLst>
                <a:path w="1393189" h="449580">
                  <a:moveTo>
                    <a:pt x="1392682" y="448437"/>
                  </a:moveTo>
                  <a:lnTo>
                    <a:pt x="1392682" y="1092"/>
                  </a:lnTo>
                  <a:lnTo>
                    <a:pt x="1390472" y="0"/>
                  </a:lnTo>
                  <a:lnTo>
                    <a:pt x="2197" y="0"/>
                  </a:lnTo>
                  <a:lnTo>
                    <a:pt x="0" y="1092"/>
                  </a:lnTo>
                  <a:lnTo>
                    <a:pt x="0" y="448437"/>
                  </a:lnTo>
                  <a:lnTo>
                    <a:pt x="2197" y="449529"/>
                  </a:lnTo>
                  <a:lnTo>
                    <a:pt x="3302" y="449529"/>
                  </a:lnTo>
                  <a:lnTo>
                    <a:pt x="3302" y="6604"/>
                  </a:lnTo>
                  <a:lnTo>
                    <a:pt x="7708" y="3302"/>
                  </a:lnTo>
                  <a:lnTo>
                    <a:pt x="7708" y="6604"/>
                  </a:lnTo>
                  <a:lnTo>
                    <a:pt x="1384973" y="6604"/>
                  </a:lnTo>
                  <a:lnTo>
                    <a:pt x="1384973" y="3302"/>
                  </a:lnTo>
                  <a:lnTo>
                    <a:pt x="1389380" y="6604"/>
                  </a:lnTo>
                  <a:lnTo>
                    <a:pt x="1389380" y="449529"/>
                  </a:lnTo>
                  <a:lnTo>
                    <a:pt x="1390472" y="449529"/>
                  </a:lnTo>
                  <a:lnTo>
                    <a:pt x="1392682" y="448437"/>
                  </a:lnTo>
                  <a:close/>
                </a:path>
                <a:path w="1393189" h="449580">
                  <a:moveTo>
                    <a:pt x="7708" y="6604"/>
                  </a:moveTo>
                  <a:lnTo>
                    <a:pt x="7708" y="3302"/>
                  </a:lnTo>
                  <a:lnTo>
                    <a:pt x="3302" y="6604"/>
                  </a:lnTo>
                  <a:lnTo>
                    <a:pt x="7708" y="6604"/>
                  </a:lnTo>
                  <a:close/>
                </a:path>
                <a:path w="1393189" h="449580">
                  <a:moveTo>
                    <a:pt x="7708" y="442925"/>
                  </a:moveTo>
                  <a:lnTo>
                    <a:pt x="7708" y="6604"/>
                  </a:lnTo>
                  <a:lnTo>
                    <a:pt x="3302" y="6604"/>
                  </a:lnTo>
                  <a:lnTo>
                    <a:pt x="3302" y="442925"/>
                  </a:lnTo>
                  <a:lnTo>
                    <a:pt x="7708" y="442925"/>
                  </a:lnTo>
                  <a:close/>
                </a:path>
                <a:path w="1393189" h="449580">
                  <a:moveTo>
                    <a:pt x="1389380" y="442925"/>
                  </a:moveTo>
                  <a:lnTo>
                    <a:pt x="3302" y="442925"/>
                  </a:lnTo>
                  <a:lnTo>
                    <a:pt x="7708" y="446227"/>
                  </a:lnTo>
                  <a:lnTo>
                    <a:pt x="7708" y="449529"/>
                  </a:lnTo>
                  <a:lnTo>
                    <a:pt x="1384973" y="449529"/>
                  </a:lnTo>
                  <a:lnTo>
                    <a:pt x="1384973" y="446227"/>
                  </a:lnTo>
                  <a:lnTo>
                    <a:pt x="1389380" y="442925"/>
                  </a:lnTo>
                  <a:close/>
                </a:path>
                <a:path w="1393189" h="449580">
                  <a:moveTo>
                    <a:pt x="7708" y="449529"/>
                  </a:moveTo>
                  <a:lnTo>
                    <a:pt x="7708" y="446227"/>
                  </a:lnTo>
                  <a:lnTo>
                    <a:pt x="3302" y="442925"/>
                  </a:lnTo>
                  <a:lnTo>
                    <a:pt x="3302" y="449529"/>
                  </a:lnTo>
                  <a:lnTo>
                    <a:pt x="7708" y="449529"/>
                  </a:lnTo>
                  <a:close/>
                </a:path>
                <a:path w="1393189" h="449580">
                  <a:moveTo>
                    <a:pt x="1389380" y="6604"/>
                  </a:moveTo>
                  <a:lnTo>
                    <a:pt x="1384973" y="3302"/>
                  </a:lnTo>
                  <a:lnTo>
                    <a:pt x="1384973" y="6604"/>
                  </a:lnTo>
                  <a:lnTo>
                    <a:pt x="1389380" y="6604"/>
                  </a:lnTo>
                  <a:close/>
                </a:path>
                <a:path w="1393189" h="449580">
                  <a:moveTo>
                    <a:pt x="1389380" y="442925"/>
                  </a:moveTo>
                  <a:lnTo>
                    <a:pt x="1389380" y="6604"/>
                  </a:lnTo>
                  <a:lnTo>
                    <a:pt x="1384973" y="6604"/>
                  </a:lnTo>
                  <a:lnTo>
                    <a:pt x="1384973" y="442925"/>
                  </a:lnTo>
                  <a:lnTo>
                    <a:pt x="1389380" y="442925"/>
                  </a:lnTo>
                  <a:close/>
                </a:path>
                <a:path w="1393189" h="449580">
                  <a:moveTo>
                    <a:pt x="1389380" y="449529"/>
                  </a:moveTo>
                  <a:lnTo>
                    <a:pt x="1389380" y="442925"/>
                  </a:lnTo>
                  <a:lnTo>
                    <a:pt x="1384973" y="446227"/>
                  </a:lnTo>
                  <a:lnTo>
                    <a:pt x="1384973" y="449529"/>
                  </a:lnTo>
                  <a:lnTo>
                    <a:pt x="1389380" y="449529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 descr=""/>
          <p:cNvSpPr txBox="1"/>
          <p:nvPr/>
        </p:nvSpPr>
        <p:spPr>
          <a:xfrm>
            <a:off x="4563579" y="2618727"/>
            <a:ext cx="1386205" cy="44323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ctr" marL="129539" marR="123189">
              <a:lnSpc>
                <a:spcPts val="869"/>
              </a:lnSpc>
              <a:spcBef>
                <a:spcPts val="420"/>
              </a:spcBef>
            </a:pP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Per</a:t>
            </a:r>
            <a:r>
              <a:rPr dirty="0" sz="800" spc="-114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intaan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ju</a:t>
            </a:r>
            <a:r>
              <a:rPr dirty="0" sz="800" spc="-125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ah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aksesoris 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pelanggan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PJ 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Aplikator/Workshop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5" name="object 35" descr=""/>
          <p:cNvGrpSpPr/>
          <p:nvPr/>
        </p:nvGrpSpPr>
        <p:grpSpPr>
          <a:xfrm>
            <a:off x="1232814" y="2607703"/>
            <a:ext cx="1389380" cy="449580"/>
            <a:chOff x="1232814" y="2607703"/>
            <a:chExt cx="1389380" cy="449580"/>
          </a:xfrm>
        </p:grpSpPr>
        <p:sp>
          <p:nvSpPr>
            <p:cNvPr id="36" name="object 36" descr=""/>
            <p:cNvSpPr/>
            <p:nvPr/>
          </p:nvSpPr>
          <p:spPr>
            <a:xfrm>
              <a:off x="1236116" y="2611005"/>
              <a:ext cx="1383030" cy="443230"/>
            </a:xfrm>
            <a:custGeom>
              <a:avLst/>
              <a:gdLst/>
              <a:ahLst/>
              <a:cxnLst/>
              <a:rect l="l" t="t" r="r" b="b"/>
              <a:pathLst>
                <a:path w="1383030" h="443230">
                  <a:moveTo>
                    <a:pt x="1382763" y="442925"/>
                  </a:moveTo>
                  <a:lnTo>
                    <a:pt x="1382763" y="0"/>
                  </a:lnTo>
                  <a:lnTo>
                    <a:pt x="0" y="0"/>
                  </a:lnTo>
                  <a:lnTo>
                    <a:pt x="0" y="442925"/>
                  </a:lnTo>
                  <a:lnTo>
                    <a:pt x="1382763" y="4429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232814" y="2607703"/>
              <a:ext cx="1389380" cy="449580"/>
            </a:xfrm>
            <a:custGeom>
              <a:avLst/>
              <a:gdLst/>
              <a:ahLst/>
              <a:cxnLst/>
              <a:rect l="l" t="t" r="r" b="b"/>
              <a:pathLst>
                <a:path w="1389380" h="449580">
                  <a:moveTo>
                    <a:pt x="1389380" y="448437"/>
                  </a:moveTo>
                  <a:lnTo>
                    <a:pt x="1389380" y="1092"/>
                  </a:lnTo>
                  <a:lnTo>
                    <a:pt x="1388275" y="0"/>
                  </a:lnTo>
                  <a:lnTo>
                    <a:pt x="1104" y="0"/>
                  </a:lnTo>
                  <a:lnTo>
                    <a:pt x="0" y="1092"/>
                  </a:lnTo>
                  <a:lnTo>
                    <a:pt x="0" y="448437"/>
                  </a:lnTo>
                  <a:lnTo>
                    <a:pt x="1104" y="449529"/>
                  </a:lnTo>
                  <a:lnTo>
                    <a:pt x="3302" y="449529"/>
                  </a:lnTo>
                  <a:lnTo>
                    <a:pt x="3302" y="6604"/>
                  </a:lnTo>
                  <a:lnTo>
                    <a:pt x="6616" y="3302"/>
                  </a:lnTo>
                  <a:lnTo>
                    <a:pt x="6616" y="6604"/>
                  </a:lnTo>
                  <a:lnTo>
                    <a:pt x="1382763" y="6604"/>
                  </a:lnTo>
                  <a:lnTo>
                    <a:pt x="1382763" y="3302"/>
                  </a:lnTo>
                  <a:lnTo>
                    <a:pt x="1386065" y="6604"/>
                  </a:lnTo>
                  <a:lnTo>
                    <a:pt x="1386065" y="449529"/>
                  </a:lnTo>
                  <a:lnTo>
                    <a:pt x="1388275" y="449529"/>
                  </a:lnTo>
                  <a:lnTo>
                    <a:pt x="1389380" y="448437"/>
                  </a:lnTo>
                  <a:close/>
                </a:path>
                <a:path w="1389380" h="449580">
                  <a:moveTo>
                    <a:pt x="6616" y="6604"/>
                  </a:moveTo>
                  <a:lnTo>
                    <a:pt x="6616" y="3302"/>
                  </a:lnTo>
                  <a:lnTo>
                    <a:pt x="3302" y="6604"/>
                  </a:lnTo>
                  <a:lnTo>
                    <a:pt x="6616" y="6604"/>
                  </a:lnTo>
                  <a:close/>
                </a:path>
                <a:path w="1389380" h="449580">
                  <a:moveTo>
                    <a:pt x="6616" y="442925"/>
                  </a:moveTo>
                  <a:lnTo>
                    <a:pt x="6616" y="6604"/>
                  </a:lnTo>
                  <a:lnTo>
                    <a:pt x="3302" y="6604"/>
                  </a:lnTo>
                  <a:lnTo>
                    <a:pt x="3302" y="442925"/>
                  </a:lnTo>
                  <a:lnTo>
                    <a:pt x="6616" y="442925"/>
                  </a:lnTo>
                  <a:close/>
                </a:path>
                <a:path w="1389380" h="449580">
                  <a:moveTo>
                    <a:pt x="1386065" y="442925"/>
                  </a:moveTo>
                  <a:lnTo>
                    <a:pt x="3302" y="442925"/>
                  </a:lnTo>
                  <a:lnTo>
                    <a:pt x="6616" y="446227"/>
                  </a:lnTo>
                  <a:lnTo>
                    <a:pt x="6616" y="449529"/>
                  </a:lnTo>
                  <a:lnTo>
                    <a:pt x="1382763" y="449529"/>
                  </a:lnTo>
                  <a:lnTo>
                    <a:pt x="1382763" y="446227"/>
                  </a:lnTo>
                  <a:lnTo>
                    <a:pt x="1386065" y="442925"/>
                  </a:lnTo>
                  <a:close/>
                </a:path>
                <a:path w="1389380" h="449580">
                  <a:moveTo>
                    <a:pt x="6616" y="449529"/>
                  </a:moveTo>
                  <a:lnTo>
                    <a:pt x="6616" y="446227"/>
                  </a:lnTo>
                  <a:lnTo>
                    <a:pt x="3302" y="442925"/>
                  </a:lnTo>
                  <a:lnTo>
                    <a:pt x="3302" y="449529"/>
                  </a:lnTo>
                  <a:lnTo>
                    <a:pt x="6616" y="449529"/>
                  </a:lnTo>
                  <a:close/>
                </a:path>
                <a:path w="1389380" h="449580">
                  <a:moveTo>
                    <a:pt x="1386065" y="6604"/>
                  </a:moveTo>
                  <a:lnTo>
                    <a:pt x="1382763" y="3302"/>
                  </a:lnTo>
                  <a:lnTo>
                    <a:pt x="1382763" y="6604"/>
                  </a:lnTo>
                  <a:lnTo>
                    <a:pt x="1386065" y="6604"/>
                  </a:lnTo>
                  <a:close/>
                </a:path>
                <a:path w="1389380" h="449580">
                  <a:moveTo>
                    <a:pt x="1386065" y="442925"/>
                  </a:moveTo>
                  <a:lnTo>
                    <a:pt x="1386065" y="6604"/>
                  </a:lnTo>
                  <a:lnTo>
                    <a:pt x="1382763" y="6604"/>
                  </a:lnTo>
                  <a:lnTo>
                    <a:pt x="1382763" y="442925"/>
                  </a:lnTo>
                  <a:lnTo>
                    <a:pt x="1386065" y="442925"/>
                  </a:lnTo>
                  <a:close/>
                </a:path>
                <a:path w="1389380" h="449580">
                  <a:moveTo>
                    <a:pt x="1386065" y="449529"/>
                  </a:moveTo>
                  <a:lnTo>
                    <a:pt x="1386065" y="442925"/>
                  </a:lnTo>
                  <a:lnTo>
                    <a:pt x="1382763" y="446227"/>
                  </a:lnTo>
                  <a:lnTo>
                    <a:pt x="1382763" y="449529"/>
                  </a:lnTo>
                  <a:lnTo>
                    <a:pt x="1386065" y="449529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 descr=""/>
          <p:cNvSpPr txBox="1"/>
          <p:nvPr/>
        </p:nvSpPr>
        <p:spPr>
          <a:xfrm>
            <a:off x="1296111" y="2694167"/>
            <a:ext cx="1261745" cy="25781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2700" marR="5080" indent="52705">
              <a:lnSpc>
                <a:spcPts val="869"/>
              </a:lnSpc>
              <a:spcBef>
                <a:spcPts val="200"/>
              </a:spcBef>
            </a:pP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Pengisian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bukti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serah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teri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produ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(For</a:t>
            </a:r>
            <a:r>
              <a:rPr dirty="0" sz="800" spc="-12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)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ole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J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Admin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9" name="object 39" descr=""/>
          <p:cNvGrpSpPr/>
          <p:nvPr/>
        </p:nvGrpSpPr>
        <p:grpSpPr>
          <a:xfrm>
            <a:off x="2618892" y="1793481"/>
            <a:ext cx="3204210" cy="1069975"/>
            <a:chOff x="2618892" y="1793481"/>
            <a:chExt cx="3204210" cy="1069975"/>
          </a:xfrm>
        </p:grpSpPr>
        <p:sp>
          <p:nvSpPr>
            <p:cNvPr id="40" name="object 40" descr=""/>
            <p:cNvSpPr/>
            <p:nvPr/>
          </p:nvSpPr>
          <p:spPr>
            <a:xfrm>
              <a:off x="2618892" y="2804947"/>
              <a:ext cx="1945005" cy="58419"/>
            </a:xfrm>
            <a:custGeom>
              <a:avLst/>
              <a:gdLst/>
              <a:ahLst/>
              <a:cxnLst/>
              <a:rect l="l" t="t" r="r" b="b"/>
              <a:pathLst>
                <a:path w="1945004" h="58419">
                  <a:moveTo>
                    <a:pt x="210439" y="26441"/>
                  </a:moveTo>
                  <a:lnTo>
                    <a:pt x="110172" y="26441"/>
                  </a:lnTo>
                  <a:lnTo>
                    <a:pt x="110172" y="23139"/>
                  </a:lnTo>
                  <a:lnTo>
                    <a:pt x="55079" y="23139"/>
                  </a:lnTo>
                  <a:lnTo>
                    <a:pt x="55079" y="0"/>
                  </a:lnTo>
                  <a:lnTo>
                    <a:pt x="0" y="27546"/>
                  </a:lnTo>
                  <a:lnTo>
                    <a:pt x="46266" y="50673"/>
                  </a:lnTo>
                  <a:lnTo>
                    <a:pt x="55079" y="55092"/>
                  </a:lnTo>
                  <a:lnTo>
                    <a:pt x="55079" y="31953"/>
                  </a:lnTo>
                  <a:lnTo>
                    <a:pt x="100253" y="31953"/>
                  </a:lnTo>
                  <a:lnTo>
                    <a:pt x="100253" y="35255"/>
                  </a:lnTo>
                  <a:lnTo>
                    <a:pt x="110172" y="35255"/>
                  </a:lnTo>
                  <a:lnTo>
                    <a:pt x="210439" y="35255"/>
                  </a:lnTo>
                  <a:lnTo>
                    <a:pt x="210439" y="26441"/>
                  </a:lnTo>
                  <a:close/>
                </a:path>
                <a:path w="1945004" h="58419">
                  <a:moveTo>
                    <a:pt x="1944687" y="30848"/>
                  </a:moveTo>
                  <a:lnTo>
                    <a:pt x="1852129" y="30848"/>
                  </a:lnTo>
                  <a:lnTo>
                    <a:pt x="1852129" y="26441"/>
                  </a:lnTo>
                  <a:lnTo>
                    <a:pt x="1804758" y="26441"/>
                  </a:lnTo>
                  <a:lnTo>
                    <a:pt x="1804758" y="3302"/>
                  </a:lnTo>
                  <a:lnTo>
                    <a:pt x="1749666" y="30848"/>
                  </a:lnTo>
                  <a:lnTo>
                    <a:pt x="1794840" y="53428"/>
                  </a:lnTo>
                  <a:lnTo>
                    <a:pt x="1804758" y="58394"/>
                  </a:lnTo>
                  <a:lnTo>
                    <a:pt x="1804758" y="35255"/>
                  </a:lnTo>
                  <a:lnTo>
                    <a:pt x="1842223" y="35255"/>
                  </a:lnTo>
                  <a:lnTo>
                    <a:pt x="1842223" y="39662"/>
                  </a:lnTo>
                  <a:lnTo>
                    <a:pt x="1852129" y="39662"/>
                  </a:lnTo>
                  <a:lnTo>
                    <a:pt x="1944687" y="39662"/>
                  </a:lnTo>
                  <a:lnTo>
                    <a:pt x="1944687" y="30848"/>
                  </a:lnTo>
                  <a:close/>
                </a:path>
              </a:pathLst>
            </a:custGeom>
            <a:solidFill>
              <a:srgbClr val="4971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4390593" y="1796783"/>
              <a:ext cx="1429385" cy="549275"/>
            </a:xfrm>
            <a:custGeom>
              <a:avLst/>
              <a:gdLst/>
              <a:ahLst/>
              <a:cxnLst/>
              <a:rect l="l" t="t" r="r" b="b"/>
              <a:pathLst>
                <a:path w="1429385" h="549275">
                  <a:moveTo>
                    <a:pt x="1429042" y="548703"/>
                  </a:moveTo>
                  <a:lnTo>
                    <a:pt x="1429042" y="0"/>
                  </a:lnTo>
                  <a:lnTo>
                    <a:pt x="0" y="0"/>
                  </a:lnTo>
                  <a:lnTo>
                    <a:pt x="0" y="548703"/>
                  </a:lnTo>
                  <a:lnTo>
                    <a:pt x="1429042" y="5487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4387291" y="1793481"/>
              <a:ext cx="1435735" cy="556895"/>
            </a:xfrm>
            <a:custGeom>
              <a:avLst/>
              <a:gdLst/>
              <a:ahLst/>
              <a:cxnLst/>
              <a:rect l="l" t="t" r="r" b="b"/>
              <a:pathLst>
                <a:path w="1435735" h="556894">
                  <a:moveTo>
                    <a:pt x="1435646" y="554202"/>
                  </a:moveTo>
                  <a:lnTo>
                    <a:pt x="1435646" y="2197"/>
                  </a:lnTo>
                  <a:lnTo>
                    <a:pt x="1433449" y="0"/>
                  </a:lnTo>
                  <a:lnTo>
                    <a:pt x="2209" y="0"/>
                  </a:lnTo>
                  <a:lnTo>
                    <a:pt x="0" y="2197"/>
                  </a:lnTo>
                  <a:lnTo>
                    <a:pt x="0" y="554202"/>
                  </a:lnTo>
                  <a:lnTo>
                    <a:pt x="2209" y="556412"/>
                  </a:lnTo>
                  <a:lnTo>
                    <a:pt x="3302" y="556412"/>
                  </a:lnTo>
                  <a:lnTo>
                    <a:pt x="3302" y="6603"/>
                  </a:lnTo>
                  <a:lnTo>
                    <a:pt x="6616" y="3301"/>
                  </a:lnTo>
                  <a:lnTo>
                    <a:pt x="6616" y="6603"/>
                  </a:lnTo>
                  <a:lnTo>
                    <a:pt x="1429042" y="6603"/>
                  </a:lnTo>
                  <a:lnTo>
                    <a:pt x="1429042" y="3301"/>
                  </a:lnTo>
                  <a:lnTo>
                    <a:pt x="1432344" y="6603"/>
                  </a:lnTo>
                  <a:lnTo>
                    <a:pt x="1432344" y="556412"/>
                  </a:lnTo>
                  <a:lnTo>
                    <a:pt x="1433449" y="556412"/>
                  </a:lnTo>
                  <a:lnTo>
                    <a:pt x="1435646" y="554202"/>
                  </a:lnTo>
                  <a:close/>
                </a:path>
                <a:path w="1435735" h="556894">
                  <a:moveTo>
                    <a:pt x="6616" y="6603"/>
                  </a:moveTo>
                  <a:lnTo>
                    <a:pt x="6616" y="3301"/>
                  </a:lnTo>
                  <a:lnTo>
                    <a:pt x="3302" y="6603"/>
                  </a:lnTo>
                  <a:lnTo>
                    <a:pt x="6616" y="6603"/>
                  </a:lnTo>
                  <a:close/>
                </a:path>
                <a:path w="1435735" h="556894">
                  <a:moveTo>
                    <a:pt x="6616" y="548690"/>
                  </a:moveTo>
                  <a:lnTo>
                    <a:pt x="6616" y="6603"/>
                  </a:lnTo>
                  <a:lnTo>
                    <a:pt x="3302" y="6603"/>
                  </a:lnTo>
                  <a:lnTo>
                    <a:pt x="3302" y="548690"/>
                  </a:lnTo>
                  <a:lnTo>
                    <a:pt x="6616" y="548690"/>
                  </a:lnTo>
                  <a:close/>
                </a:path>
                <a:path w="1435735" h="556894">
                  <a:moveTo>
                    <a:pt x="1432344" y="548690"/>
                  </a:moveTo>
                  <a:lnTo>
                    <a:pt x="3302" y="548690"/>
                  </a:lnTo>
                  <a:lnTo>
                    <a:pt x="6616" y="552005"/>
                  </a:lnTo>
                  <a:lnTo>
                    <a:pt x="6616" y="556412"/>
                  </a:lnTo>
                  <a:lnTo>
                    <a:pt x="1429042" y="556412"/>
                  </a:lnTo>
                  <a:lnTo>
                    <a:pt x="1429042" y="552005"/>
                  </a:lnTo>
                  <a:lnTo>
                    <a:pt x="1432344" y="548690"/>
                  </a:lnTo>
                  <a:close/>
                </a:path>
                <a:path w="1435735" h="556894">
                  <a:moveTo>
                    <a:pt x="6616" y="556412"/>
                  </a:moveTo>
                  <a:lnTo>
                    <a:pt x="6616" y="552005"/>
                  </a:lnTo>
                  <a:lnTo>
                    <a:pt x="3302" y="548690"/>
                  </a:lnTo>
                  <a:lnTo>
                    <a:pt x="3302" y="556412"/>
                  </a:lnTo>
                  <a:lnTo>
                    <a:pt x="6616" y="556412"/>
                  </a:lnTo>
                  <a:close/>
                </a:path>
                <a:path w="1435735" h="556894">
                  <a:moveTo>
                    <a:pt x="1432344" y="6603"/>
                  </a:moveTo>
                  <a:lnTo>
                    <a:pt x="1429042" y="3301"/>
                  </a:lnTo>
                  <a:lnTo>
                    <a:pt x="1429042" y="6603"/>
                  </a:lnTo>
                  <a:lnTo>
                    <a:pt x="1432344" y="6603"/>
                  </a:lnTo>
                  <a:close/>
                </a:path>
                <a:path w="1435735" h="556894">
                  <a:moveTo>
                    <a:pt x="1432344" y="548690"/>
                  </a:moveTo>
                  <a:lnTo>
                    <a:pt x="1432344" y="6603"/>
                  </a:lnTo>
                  <a:lnTo>
                    <a:pt x="1429042" y="6603"/>
                  </a:lnTo>
                  <a:lnTo>
                    <a:pt x="1429042" y="548690"/>
                  </a:lnTo>
                  <a:lnTo>
                    <a:pt x="1432344" y="548690"/>
                  </a:lnTo>
                  <a:close/>
                </a:path>
                <a:path w="1435735" h="556894">
                  <a:moveTo>
                    <a:pt x="1432344" y="556412"/>
                  </a:moveTo>
                  <a:lnTo>
                    <a:pt x="1432344" y="548690"/>
                  </a:lnTo>
                  <a:lnTo>
                    <a:pt x="1429042" y="552005"/>
                  </a:lnTo>
                  <a:lnTo>
                    <a:pt x="1429042" y="556412"/>
                  </a:lnTo>
                  <a:lnTo>
                    <a:pt x="1432344" y="556412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 descr=""/>
          <p:cNvSpPr txBox="1"/>
          <p:nvPr/>
        </p:nvSpPr>
        <p:spPr>
          <a:xfrm>
            <a:off x="4390593" y="1796783"/>
            <a:ext cx="1429385" cy="54927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600">
              <a:latin typeface="Times New Roman"/>
              <a:cs typeface="Times New Roman"/>
            </a:endParaRPr>
          </a:p>
          <a:p>
            <a:pPr algn="ctr" marL="81280" marR="74930">
              <a:lnSpc>
                <a:spcPct val="95800"/>
              </a:lnSpc>
            </a:pPr>
            <a:r>
              <a:rPr dirty="0" sz="800" spc="-85">
                <a:solidFill>
                  <a:srgbClr val="231F20"/>
                </a:solidFill>
                <a:latin typeface="Arial"/>
                <a:cs typeface="Arial"/>
              </a:rPr>
              <a:t>Peme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ik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aa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85">
                <a:solidFill>
                  <a:srgbClr val="231F20"/>
                </a:solidFill>
                <a:latin typeface="Arial"/>
                <a:cs typeface="Arial"/>
              </a:rPr>
              <a:t>ke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uaia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uku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an 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baut͕</a:t>
            </a:r>
            <a:r>
              <a:rPr dirty="0" sz="800" spc="17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mur͕ ring͕</a:t>
            </a:r>
            <a:r>
              <a:rPr dirty="0" sz="800" spc="17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dan</a:t>
            </a:r>
            <a:r>
              <a:rPr dirty="0" sz="800" spc="17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Calibri"/>
                <a:cs typeface="Calibri"/>
              </a:rPr>
              <a:t>plat</a:t>
            </a:r>
            <a:r>
              <a:rPr dirty="0" sz="800" spc="17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leh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J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Mut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da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ti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mutu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 descr=""/>
          <p:cNvSpPr/>
          <p:nvPr/>
        </p:nvSpPr>
        <p:spPr>
          <a:xfrm>
            <a:off x="5819635" y="2042490"/>
            <a:ext cx="287020" cy="55244"/>
          </a:xfrm>
          <a:custGeom>
            <a:avLst/>
            <a:gdLst/>
            <a:ahLst/>
            <a:cxnLst/>
            <a:rect l="l" t="t" r="r" b="b"/>
            <a:pathLst>
              <a:path w="287020" h="55244">
                <a:moveTo>
                  <a:pt x="143230" y="25336"/>
                </a:moveTo>
                <a:lnTo>
                  <a:pt x="0" y="25336"/>
                </a:lnTo>
                <a:lnTo>
                  <a:pt x="0" y="34150"/>
                </a:lnTo>
                <a:lnTo>
                  <a:pt x="138823" y="34150"/>
                </a:lnTo>
                <a:lnTo>
                  <a:pt x="138823" y="29743"/>
                </a:lnTo>
                <a:lnTo>
                  <a:pt x="143230" y="25336"/>
                </a:lnTo>
                <a:close/>
              </a:path>
              <a:path w="287020" h="55244">
                <a:moveTo>
                  <a:pt x="241300" y="31940"/>
                </a:moveTo>
                <a:lnTo>
                  <a:pt x="241300" y="23126"/>
                </a:lnTo>
                <a:lnTo>
                  <a:pt x="138823" y="23126"/>
                </a:lnTo>
                <a:lnTo>
                  <a:pt x="138823" y="25336"/>
                </a:lnTo>
                <a:lnTo>
                  <a:pt x="143230" y="25336"/>
                </a:lnTo>
                <a:lnTo>
                  <a:pt x="143230" y="31940"/>
                </a:lnTo>
                <a:lnTo>
                  <a:pt x="147637" y="27533"/>
                </a:lnTo>
                <a:lnTo>
                  <a:pt x="147637" y="31940"/>
                </a:lnTo>
                <a:lnTo>
                  <a:pt x="241300" y="31940"/>
                </a:lnTo>
                <a:close/>
              </a:path>
              <a:path w="287020" h="55244">
                <a:moveTo>
                  <a:pt x="147637" y="34150"/>
                </a:moveTo>
                <a:lnTo>
                  <a:pt x="147637" y="31940"/>
                </a:lnTo>
                <a:lnTo>
                  <a:pt x="143230" y="31940"/>
                </a:lnTo>
                <a:lnTo>
                  <a:pt x="143230" y="25336"/>
                </a:lnTo>
                <a:lnTo>
                  <a:pt x="138823" y="29743"/>
                </a:lnTo>
                <a:lnTo>
                  <a:pt x="138823" y="34150"/>
                </a:lnTo>
                <a:lnTo>
                  <a:pt x="147637" y="34150"/>
                </a:lnTo>
                <a:close/>
              </a:path>
              <a:path w="287020" h="55244">
                <a:moveTo>
                  <a:pt x="147637" y="31940"/>
                </a:moveTo>
                <a:lnTo>
                  <a:pt x="147637" y="27533"/>
                </a:lnTo>
                <a:lnTo>
                  <a:pt x="143230" y="31940"/>
                </a:lnTo>
                <a:lnTo>
                  <a:pt x="147637" y="31940"/>
                </a:lnTo>
                <a:close/>
              </a:path>
              <a:path w="287020" h="55244">
                <a:moveTo>
                  <a:pt x="286473" y="27533"/>
                </a:moveTo>
                <a:lnTo>
                  <a:pt x="231381" y="0"/>
                </a:lnTo>
                <a:lnTo>
                  <a:pt x="231381" y="23126"/>
                </a:lnTo>
                <a:lnTo>
                  <a:pt x="241300" y="23126"/>
                </a:lnTo>
                <a:lnTo>
                  <a:pt x="241300" y="50120"/>
                </a:lnTo>
                <a:lnTo>
                  <a:pt x="286473" y="27533"/>
                </a:lnTo>
                <a:close/>
              </a:path>
              <a:path w="287020" h="55244">
                <a:moveTo>
                  <a:pt x="241300" y="50120"/>
                </a:moveTo>
                <a:lnTo>
                  <a:pt x="241300" y="31940"/>
                </a:lnTo>
                <a:lnTo>
                  <a:pt x="231381" y="31940"/>
                </a:lnTo>
                <a:lnTo>
                  <a:pt x="231381" y="55079"/>
                </a:lnTo>
                <a:lnTo>
                  <a:pt x="241300" y="50120"/>
                </a:lnTo>
                <a:close/>
              </a:path>
            </a:pathLst>
          </a:custGeom>
          <a:solidFill>
            <a:srgbClr val="4971B7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Aditya Kristianto</dc:creator>
  <dc:title>Rumah Sistem Panel Instan (RUSPIN) Solusi Inovatif Membangun Rumah 15x23.indb</dc:title>
  <dcterms:created xsi:type="dcterms:W3CDTF">2022-09-27T14:38:14Z</dcterms:created>
  <dcterms:modified xsi:type="dcterms:W3CDTF">2022-09-27T14:38:14Z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2019-12-09T00:00:00Z</vt:filetime>
  </property>
  <property fmtid="{D5CDD505-2E9C-101B-9397-08002B2CF9AE}" pid="3" name="Creator">
    <vt:lpwstr>Adobe InDesign CC 14.0 (Windows)</vt:lpwstr>
  </property>
  <property fmtid="{D5CDD505-2E9C-101B-9397-08002B2CF9AE}" pid="4" name="LastSaved">
    <vt:filetime>2022-09-27T00:00:00Z</vt:filetime>
  </property>
</Properties>
</file>