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2" r:id="rId2"/>
    <p:sldMasterId id="2147483784" r:id="rId3"/>
  </p:sldMasterIdLst>
  <p:notesMasterIdLst>
    <p:notesMasterId r:id="rId17"/>
  </p:notesMasterIdLst>
  <p:sldIdLst>
    <p:sldId id="256" r:id="rId4"/>
    <p:sldId id="275" r:id="rId5"/>
    <p:sldId id="260" r:id="rId6"/>
    <p:sldId id="259" r:id="rId7"/>
    <p:sldId id="277" r:id="rId8"/>
    <p:sldId id="278" r:id="rId9"/>
    <p:sldId id="285" r:id="rId10"/>
    <p:sldId id="280" r:id="rId11"/>
    <p:sldId id="276" r:id="rId12"/>
    <p:sldId id="274" r:id="rId13"/>
    <p:sldId id="281" r:id="rId14"/>
    <p:sldId id="282" r:id="rId15"/>
    <p:sldId id="265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600"/>
              <a:t>PERBANDINGAN DATA PBDT 2015</a:t>
            </a:r>
            <a:br>
              <a:rPr lang="id-ID" sz="1600"/>
            </a:br>
            <a:r>
              <a:rPr lang="id-ID" sz="1600"/>
              <a:t>DATA KEMISKINAN DAN RTLH</a:t>
            </a:r>
          </a:p>
        </c:rich>
      </c:tx>
      <c:layout>
        <c:manualLayout>
          <c:xMode val="edge"/>
          <c:yMode val="edge"/>
          <c:x val="0.30456960597464106"/>
          <c:y val="7.6163724624590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00400124182938E-2"/>
          <c:y val="0.28087782319537735"/>
          <c:w val="0.90411776494470697"/>
          <c:h val="0.3583970460559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KEMISKINAN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BANJARNEGARA</c:v>
                </c:pt>
                <c:pt idx="1">
                  <c:v>BANYUMAS</c:v>
                </c:pt>
                <c:pt idx="2">
                  <c:v>BATANG</c:v>
                </c:pt>
                <c:pt idx="3">
                  <c:v>BLORA</c:v>
                </c:pt>
                <c:pt idx="4">
                  <c:v>BOYOLALI</c:v>
                </c:pt>
                <c:pt idx="5">
                  <c:v>BREBES</c:v>
                </c:pt>
                <c:pt idx="6">
                  <c:v>CILACAP</c:v>
                </c:pt>
                <c:pt idx="7">
                  <c:v>DEMAK</c:v>
                </c:pt>
                <c:pt idx="8">
                  <c:v>GROBOGAN</c:v>
                </c:pt>
                <c:pt idx="9">
                  <c:v>JEPARA</c:v>
                </c:pt>
                <c:pt idx="10">
                  <c:v>KARANGANYAR</c:v>
                </c:pt>
                <c:pt idx="11">
                  <c:v>KEBUMEN</c:v>
                </c:pt>
                <c:pt idx="12">
                  <c:v>KENDAL</c:v>
                </c:pt>
                <c:pt idx="13">
                  <c:v>KLATEN</c:v>
                </c:pt>
                <c:pt idx="14">
                  <c:v>KUDUS</c:v>
                </c:pt>
                <c:pt idx="15">
                  <c:v>MAGELANG</c:v>
                </c:pt>
                <c:pt idx="16">
                  <c:v>PATI</c:v>
                </c:pt>
                <c:pt idx="17">
                  <c:v>PEKALONGAN</c:v>
                </c:pt>
                <c:pt idx="18">
                  <c:v>PEMALANG</c:v>
                </c:pt>
                <c:pt idx="19">
                  <c:v>PURBALINGGA</c:v>
                </c:pt>
                <c:pt idx="20">
                  <c:v>PURWOREJO</c:v>
                </c:pt>
                <c:pt idx="21">
                  <c:v>REMBANG</c:v>
                </c:pt>
                <c:pt idx="22">
                  <c:v>SEMARANG</c:v>
                </c:pt>
                <c:pt idx="23">
                  <c:v>SRAGEN</c:v>
                </c:pt>
                <c:pt idx="24">
                  <c:v>SUKOHARJO</c:v>
                </c:pt>
                <c:pt idx="25">
                  <c:v>TEGAL</c:v>
                </c:pt>
                <c:pt idx="26">
                  <c:v>TEMANGGUNG</c:v>
                </c:pt>
                <c:pt idx="27">
                  <c:v>WONOGIRI</c:v>
                </c:pt>
                <c:pt idx="28">
                  <c:v>WONOSOBO</c:v>
                </c:pt>
                <c:pt idx="29">
                  <c:v>KOTA MAGELANG</c:v>
                </c:pt>
                <c:pt idx="30">
                  <c:v>KOTA PEKALONGAN</c:v>
                </c:pt>
                <c:pt idx="31">
                  <c:v>KOTA SALATIGA</c:v>
                </c:pt>
                <c:pt idx="32">
                  <c:v>KOTA SEMARANG</c:v>
                </c:pt>
                <c:pt idx="33">
                  <c:v>KOTA SURAKARTA</c:v>
                </c:pt>
                <c:pt idx="34">
                  <c:v>KOTA TEGAL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123339</c:v>
                </c:pt>
                <c:pt idx="1">
                  <c:v>245123</c:v>
                </c:pt>
                <c:pt idx="2">
                  <c:v>111128</c:v>
                </c:pt>
                <c:pt idx="3">
                  <c:v>109375</c:v>
                </c:pt>
                <c:pt idx="4">
                  <c:v>130272</c:v>
                </c:pt>
                <c:pt idx="5">
                  <c:v>306092</c:v>
                </c:pt>
                <c:pt idx="6">
                  <c:v>271982</c:v>
                </c:pt>
                <c:pt idx="7">
                  <c:v>161250</c:v>
                </c:pt>
                <c:pt idx="8">
                  <c:v>193810</c:v>
                </c:pt>
                <c:pt idx="9">
                  <c:v>158972</c:v>
                </c:pt>
                <c:pt idx="10">
                  <c:v>88190</c:v>
                </c:pt>
                <c:pt idx="11">
                  <c:v>176651</c:v>
                </c:pt>
                <c:pt idx="12">
                  <c:v>108182</c:v>
                </c:pt>
                <c:pt idx="13">
                  <c:v>200985</c:v>
                </c:pt>
                <c:pt idx="14">
                  <c:v>63048</c:v>
                </c:pt>
                <c:pt idx="15">
                  <c:v>167189</c:v>
                </c:pt>
                <c:pt idx="16">
                  <c:v>191340</c:v>
                </c:pt>
                <c:pt idx="17">
                  <c:v>123633</c:v>
                </c:pt>
                <c:pt idx="18">
                  <c:v>183272</c:v>
                </c:pt>
                <c:pt idx="19">
                  <c:v>139014</c:v>
                </c:pt>
                <c:pt idx="20">
                  <c:v>95618</c:v>
                </c:pt>
                <c:pt idx="21">
                  <c:v>98425</c:v>
                </c:pt>
                <c:pt idx="22">
                  <c:v>90171</c:v>
                </c:pt>
                <c:pt idx="23">
                  <c:v>104621</c:v>
                </c:pt>
                <c:pt idx="24">
                  <c:v>96441</c:v>
                </c:pt>
                <c:pt idx="25">
                  <c:v>184489</c:v>
                </c:pt>
                <c:pt idx="26">
                  <c:v>104548</c:v>
                </c:pt>
                <c:pt idx="27">
                  <c:v>100090</c:v>
                </c:pt>
                <c:pt idx="28">
                  <c:v>110875</c:v>
                </c:pt>
                <c:pt idx="29">
                  <c:v>9843</c:v>
                </c:pt>
                <c:pt idx="30">
                  <c:v>29282</c:v>
                </c:pt>
                <c:pt idx="31">
                  <c:v>13177</c:v>
                </c:pt>
                <c:pt idx="32">
                  <c:v>65412</c:v>
                </c:pt>
                <c:pt idx="33">
                  <c:v>47999</c:v>
                </c:pt>
                <c:pt idx="34">
                  <c:v>22698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8-420B-BDC8-2396FAD877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RTLH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BANJARNEGARA</c:v>
                </c:pt>
                <c:pt idx="1">
                  <c:v>BANYUMAS</c:v>
                </c:pt>
                <c:pt idx="2">
                  <c:v>BATANG</c:v>
                </c:pt>
                <c:pt idx="3">
                  <c:v>BLORA</c:v>
                </c:pt>
                <c:pt idx="4">
                  <c:v>BOYOLALI</c:v>
                </c:pt>
                <c:pt idx="5">
                  <c:v>BREBES</c:v>
                </c:pt>
                <c:pt idx="6">
                  <c:v>CILACAP</c:v>
                </c:pt>
                <c:pt idx="7">
                  <c:v>DEMAK</c:v>
                </c:pt>
                <c:pt idx="8">
                  <c:v>GROBOGAN</c:v>
                </c:pt>
                <c:pt idx="9">
                  <c:v>JEPARA</c:v>
                </c:pt>
                <c:pt idx="10">
                  <c:v>KARANGANYAR</c:v>
                </c:pt>
                <c:pt idx="11">
                  <c:v>KEBUMEN</c:v>
                </c:pt>
                <c:pt idx="12">
                  <c:v>KENDAL</c:v>
                </c:pt>
                <c:pt idx="13">
                  <c:v>KLATEN</c:v>
                </c:pt>
                <c:pt idx="14">
                  <c:v>KUDUS</c:v>
                </c:pt>
                <c:pt idx="15">
                  <c:v>MAGELANG</c:v>
                </c:pt>
                <c:pt idx="16">
                  <c:v>PATI</c:v>
                </c:pt>
                <c:pt idx="17">
                  <c:v>PEKALONGAN</c:v>
                </c:pt>
                <c:pt idx="18">
                  <c:v>PEMALANG</c:v>
                </c:pt>
                <c:pt idx="19">
                  <c:v>PURBALINGGA</c:v>
                </c:pt>
                <c:pt idx="20">
                  <c:v>PURWOREJO</c:v>
                </c:pt>
                <c:pt idx="21">
                  <c:v>REMBANG</c:v>
                </c:pt>
                <c:pt idx="22">
                  <c:v>SEMARANG</c:v>
                </c:pt>
                <c:pt idx="23">
                  <c:v>SRAGEN</c:v>
                </c:pt>
                <c:pt idx="24">
                  <c:v>SUKOHARJO</c:v>
                </c:pt>
                <c:pt idx="25">
                  <c:v>TEGAL</c:v>
                </c:pt>
                <c:pt idx="26">
                  <c:v>TEMANGGUNG</c:v>
                </c:pt>
                <c:pt idx="27">
                  <c:v>WONOGIRI</c:v>
                </c:pt>
                <c:pt idx="28">
                  <c:v>WONOSOBO</c:v>
                </c:pt>
                <c:pt idx="29">
                  <c:v>KOTA MAGELANG</c:v>
                </c:pt>
                <c:pt idx="30">
                  <c:v>KOTA PEKALONGAN</c:v>
                </c:pt>
                <c:pt idx="31">
                  <c:v>KOTA SALATIGA</c:v>
                </c:pt>
                <c:pt idx="32">
                  <c:v>KOTA SEMARANG</c:v>
                </c:pt>
                <c:pt idx="33">
                  <c:v>KOTA SURAKARTA</c:v>
                </c:pt>
                <c:pt idx="34">
                  <c:v>KOTA TEGAL</c:v>
                </c:pt>
              </c:strCache>
            </c:strRef>
          </c:cat>
          <c:val>
            <c:numRef>
              <c:f>Sheet1!$C$2:$C$36</c:f>
              <c:numCache>
                <c:formatCode>#,##0</c:formatCode>
                <c:ptCount val="35"/>
                <c:pt idx="0">
                  <c:v>52921</c:v>
                </c:pt>
                <c:pt idx="1">
                  <c:v>116978</c:v>
                </c:pt>
                <c:pt idx="2">
                  <c:v>43275</c:v>
                </c:pt>
                <c:pt idx="3">
                  <c:v>91656</c:v>
                </c:pt>
                <c:pt idx="4">
                  <c:v>53955</c:v>
                </c:pt>
                <c:pt idx="5">
                  <c:v>63471</c:v>
                </c:pt>
                <c:pt idx="6">
                  <c:v>101934</c:v>
                </c:pt>
                <c:pt idx="7">
                  <c:v>86432</c:v>
                </c:pt>
                <c:pt idx="8">
                  <c:v>147648</c:v>
                </c:pt>
                <c:pt idx="9">
                  <c:v>61566</c:v>
                </c:pt>
                <c:pt idx="10">
                  <c:v>14936</c:v>
                </c:pt>
                <c:pt idx="11">
                  <c:v>44855</c:v>
                </c:pt>
                <c:pt idx="12">
                  <c:v>58046</c:v>
                </c:pt>
                <c:pt idx="13">
                  <c:v>27668</c:v>
                </c:pt>
                <c:pt idx="14">
                  <c:v>7051</c:v>
                </c:pt>
                <c:pt idx="15">
                  <c:v>64645</c:v>
                </c:pt>
                <c:pt idx="16">
                  <c:v>87021</c:v>
                </c:pt>
                <c:pt idx="17">
                  <c:v>21959</c:v>
                </c:pt>
                <c:pt idx="18">
                  <c:v>70275</c:v>
                </c:pt>
                <c:pt idx="19">
                  <c:v>69603</c:v>
                </c:pt>
                <c:pt idx="20">
                  <c:v>30103</c:v>
                </c:pt>
                <c:pt idx="21">
                  <c:v>59454</c:v>
                </c:pt>
                <c:pt idx="22">
                  <c:v>39985</c:v>
                </c:pt>
                <c:pt idx="23">
                  <c:v>44585</c:v>
                </c:pt>
                <c:pt idx="24">
                  <c:v>17982</c:v>
                </c:pt>
                <c:pt idx="25">
                  <c:v>42674</c:v>
                </c:pt>
                <c:pt idx="26">
                  <c:v>36853</c:v>
                </c:pt>
                <c:pt idx="27">
                  <c:v>43207</c:v>
                </c:pt>
                <c:pt idx="28">
                  <c:v>56853</c:v>
                </c:pt>
                <c:pt idx="29">
                  <c:v>854</c:v>
                </c:pt>
                <c:pt idx="30">
                  <c:v>2410</c:v>
                </c:pt>
                <c:pt idx="31">
                  <c:v>2028</c:v>
                </c:pt>
                <c:pt idx="32">
                  <c:v>15808</c:v>
                </c:pt>
                <c:pt idx="33">
                  <c:v>3042</c:v>
                </c:pt>
                <c:pt idx="34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8-420B-BDC8-2396FAD877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23214496"/>
        <c:axId val="223214888"/>
      </c:barChart>
      <c:catAx>
        <c:axId val="22321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214888"/>
        <c:crosses val="autoZero"/>
        <c:auto val="1"/>
        <c:lblAlgn val="ctr"/>
        <c:lblOffset val="100"/>
        <c:noMultiLvlLbl val="0"/>
      </c:catAx>
      <c:valAx>
        <c:axId val="223214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321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076752946999602"/>
          <c:y val="0.19669730299425256"/>
          <c:w val="0.30045048727867912"/>
          <c:h val="5.1003784679508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9912B-09BF-4503-872B-EC1A1C4C4D3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947A06D-A812-450C-A34F-1D0F970BCA33}">
      <dgm:prSet phldrT="[Text]" custT="1"/>
      <dgm:spPr/>
      <dgm:t>
        <a:bodyPr/>
        <a:lstStyle/>
        <a:p>
          <a:r>
            <a:rPr lang="en-US" sz="1800" b="1" dirty="0">
              <a:latin typeface="Berlin Sans FB" panose="020E0602020502020306" pitchFamily="34" charset="0"/>
            </a:rPr>
            <a:t>BDT </a:t>
          </a:r>
          <a:r>
            <a:rPr lang="en-US" sz="1800" b="1" dirty="0" err="1">
              <a:latin typeface="Berlin Sans FB" panose="020E0602020502020306" pitchFamily="34" charset="0"/>
            </a:rPr>
            <a:t>Kemiskinan</a:t>
          </a:r>
          <a:r>
            <a:rPr lang="en-US" sz="1800" b="1" dirty="0">
              <a:latin typeface="Berlin Sans FB" panose="020E0602020502020306" pitchFamily="34" charset="0"/>
            </a:rPr>
            <a:t> </a:t>
          </a:r>
        </a:p>
        <a:p>
          <a:r>
            <a:rPr lang="en-US" sz="1800" b="1" dirty="0">
              <a:latin typeface="Berlin Sans FB" panose="020E0602020502020306" pitchFamily="34" charset="0"/>
            </a:rPr>
            <a:t>(Database)</a:t>
          </a:r>
        </a:p>
      </dgm:t>
    </dgm:pt>
    <dgm:pt modelId="{E49FC5EE-DEEB-4C6B-B1CB-8B5CEC3FCEBA}" type="parTrans" cxnId="{62664CD1-BF98-4B38-B71C-114C178D3765}">
      <dgm:prSet/>
      <dgm:spPr/>
      <dgm:t>
        <a:bodyPr/>
        <a:lstStyle/>
        <a:p>
          <a:endParaRPr lang="en-US" sz="1800" b="1"/>
        </a:p>
      </dgm:t>
    </dgm:pt>
    <dgm:pt modelId="{F36203AD-05BB-49E1-BB33-4452E5AB4E98}" type="sibTrans" cxnId="{62664CD1-BF98-4B38-B71C-114C178D3765}">
      <dgm:prSet custT="1"/>
      <dgm:spPr/>
      <dgm:t>
        <a:bodyPr/>
        <a:lstStyle/>
        <a:p>
          <a:endParaRPr lang="en-US" sz="1800" b="1"/>
        </a:p>
      </dgm:t>
    </dgm:pt>
    <dgm:pt modelId="{6DEBCEEB-1909-40E8-A628-2E7BED5369F3}">
      <dgm:prSet phldrT="[Text]" custT="1"/>
      <dgm:spPr/>
      <dgm:t>
        <a:bodyPr/>
        <a:lstStyle/>
        <a:p>
          <a:r>
            <a:rPr lang="en-US" sz="2400" b="1" dirty="0">
              <a:latin typeface="Berlin Sans FB" panose="020E0602020502020306" pitchFamily="34" charset="0"/>
            </a:rPr>
            <a:t>SIMPERUM</a:t>
          </a:r>
        </a:p>
      </dgm:t>
    </dgm:pt>
    <dgm:pt modelId="{ECF13CFD-67E7-473F-9D33-6FA104DF4DDD}" type="parTrans" cxnId="{AB1D9025-8F37-43D4-B1C1-7416AEF29F57}">
      <dgm:prSet/>
      <dgm:spPr/>
      <dgm:t>
        <a:bodyPr/>
        <a:lstStyle/>
        <a:p>
          <a:endParaRPr lang="en-US" sz="1800" b="1"/>
        </a:p>
      </dgm:t>
    </dgm:pt>
    <dgm:pt modelId="{28CA9E26-CEFA-4BDC-BC6A-D936AFD6AF41}" type="sibTrans" cxnId="{AB1D9025-8F37-43D4-B1C1-7416AEF29F57}">
      <dgm:prSet custT="1"/>
      <dgm:spPr/>
      <dgm:t>
        <a:bodyPr/>
        <a:lstStyle/>
        <a:p>
          <a:endParaRPr lang="en-US" sz="1800" b="1"/>
        </a:p>
      </dgm:t>
    </dgm:pt>
    <dgm:pt modelId="{98400C54-7FA0-4613-9A09-5BC26045F995}">
      <dgm:prSet phldrT="[Text]" custT="1"/>
      <dgm:spPr/>
      <dgm:t>
        <a:bodyPr/>
        <a:lstStyle/>
        <a:p>
          <a:r>
            <a:rPr lang="en-US" sz="1800" b="1" dirty="0">
              <a:latin typeface="Berlin Sans FB" panose="020E0602020502020306" pitchFamily="34" charset="0"/>
            </a:rPr>
            <a:t>VALIDASI</a:t>
          </a:r>
        </a:p>
      </dgm:t>
    </dgm:pt>
    <dgm:pt modelId="{ADD504A2-2B6A-4D8C-92E2-E2BFC833F89A}" type="parTrans" cxnId="{1B2594A3-0F3C-4293-9FAC-31AB29763FFC}">
      <dgm:prSet/>
      <dgm:spPr/>
      <dgm:t>
        <a:bodyPr/>
        <a:lstStyle/>
        <a:p>
          <a:endParaRPr lang="en-US" sz="1800" b="1"/>
        </a:p>
      </dgm:t>
    </dgm:pt>
    <dgm:pt modelId="{077BACFC-03C6-4D14-AAF3-ABEDA06FD043}" type="sibTrans" cxnId="{1B2594A3-0F3C-4293-9FAC-31AB29763FFC}">
      <dgm:prSet/>
      <dgm:spPr/>
      <dgm:t>
        <a:bodyPr/>
        <a:lstStyle/>
        <a:p>
          <a:endParaRPr lang="en-US" sz="1800" b="1"/>
        </a:p>
      </dgm:t>
    </dgm:pt>
    <dgm:pt modelId="{AD125185-57F2-4411-9890-B7FEDE388078}" type="pres">
      <dgm:prSet presAssocID="{AA99912B-09BF-4503-872B-EC1A1C4C4D32}" presName="Name0" presStyleCnt="0">
        <dgm:presLayoutVars>
          <dgm:dir/>
          <dgm:resizeHandles val="exact"/>
        </dgm:presLayoutVars>
      </dgm:prSet>
      <dgm:spPr/>
    </dgm:pt>
    <dgm:pt modelId="{82E034EF-138A-4CEF-BEE0-A150B473B7A5}" type="pres">
      <dgm:prSet presAssocID="{1947A06D-A812-450C-A34F-1D0F970BCA33}" presName="node" presStyleLbl="node1" presStyleIdx="0" presStyleCnt="3">
        <dgm:presLayoutVars>
          <dgm:bulletEnabled val="1"/>
        </dgm:presLayoutVars>
      </dgm:prSet>
      <dgm:spPr/>
    </dgm:pt>
    <dgm:pt modelId="{1ABB7CE0-4BC6-45BF-BA1E-7FF974C877F7}" type="pres">
      <dgm:prSet presAssocID="{F36203AD-05BB-49E1-BB33-4452E5AB4E98}" presName="sibTrans" presStyleLbl="sibTrans2D1" presStyleIdx="0" presStyleCnt="2" custScaleX="144316" custScaleY="115268"/>
      <dgm:spPr/>
    </dgm:pt>
    <dgm:pt modelId="{654D3D76-B129-4C21-B27C-EC94223697A9}" type="pres">
      <dgm:prSet presAssocID="{F36203AD-05BB-49E1-BB33-4452E5AB4E98}" presName="connectorText" presStyleLbl="sibTrans2D1" presStyleIdx="0" presStyleCnt="2"/>
      <dgm:spPr/>
    </dgm:pt>
    <dgm:pt modelId="{2A584273-CFE2-4930-B440-5EFE11C403E2}" type="pres">
      <dgm:prSet presAssocID="{6DEBCEEB-1909-40E8-A628-2E7BED5369F3}" presName="node" presStyleLbl="node1" presStyleIdx="1" presStyleCnt="3" custLinFactNeighborX="10047" custLinFactNeighborY="6087">
        <dgm:presLayoutVars>
          <dgm:bulletEnabled val="1"/>
        </dgm:presLayoutVars>
      </dgm:prSet>
      <dgm:spPr/>
    </dgm:pt>
    <dgm:pt modelId="{FA273ACC-37FC-4337-813E-481F24F7579F}" type="pres">
      <dgm:prSet presAssocID="{28CA9E26-CEFA-4BDC-BC6A-D936AFD6AF41}" presName="sibTrans" presStyleLbl="sibTrans2D1" presStyleIdx="1" presStyleCnt="2" custScaleX="156281"/>
      <dgm:spPr/>
    </dgm:pt>
    <dgm:pt modelId="{13C1D1E4-0929-446D-BAFB-0F17D0D0E146}" type="pres">
      <dgm:prSet presAssocID="{28CA9E26-CEFA-4BDC-BC6A-D936AFD6AF41}" presName="connectorText" presStyleLbl="sibTrans2D1" presStyleIdx="1" presStyleCnt="2"/>
      <dgm:spPr/>
    </dgm:pt>
    <dgm:pt modelId="{821CB5E5-DBD3-414F-817D-B994C602F016}" type="pres">
      <dgm:prSet presAssocID="{98400C54-7FA0-4613-9A09-5BC26045F995}" presName="node" presStyleLbl="node1" presStyleIdx="2" presStyleCnt="3">
        <dgm:presLayoutVars>
          <dgm:bulletEnabled val="1"/>
        </dgm:presLayoutVars>
      </dgm:prSet>
      <dgm:spPr/>
    </dgm:pt>
  </dgm:ptLst>
  <dgm:cxnLst>
    <dgm:cxn modelId="{5C07D902-788D-4127-9A6F-FBE79684ED29}" type="presOf" srcId="{6DEBCEEB-1909-40E8-A628-2E7BED5369F3}" destId="{2A584273-CFE2-4930-B440-5EFE11C403E2}" srcOrd="0" destOrd="0" presId="urn:microsoft.com/office/officeart/2005/8/layout/process1"/>
    <dgm:cxn modelId="{AB1D9025-8F37-43D4-B1C1-7416AEF29F57}" srcId="{AA99912B-09BF-4503-872B-EC1A1C4C4D32}" destId="{6DEBCEEB-1909-40E8-A628-2E7BED5369F3}" srcOrd="1" destOrd="0" parTransId="{ECF13CFD-67E7-473F-9D33-6FA104DF4DDD}" sibTransId="{28CA9E26-CEFA-4BDC-BC6A-D936AFD6AF41}"/>
    <dgm:cxn modelId="{1FF89297-DF88-4101-9790-9769260E720A}" type="presOf" srcId="{28CA9E26-CEFA-4BDC-BC6A-D936AFD6AF41}" destId="{FA273ACC-37FC-4337-813E-481F24F7579F}" srcOrd="0" destOrd="0" presId="urn:microsoft.com/office/officeart/2005/8/layout/process1"/>
    <dgm:cxn modelId="{BBD8DE9A-0671-4ECD-8152-42876C17CF1A}" type="presOf" srcId="{1947A06D-A812-450C-A34F-1D0F970BCA33}" destId="{82E034EF-138A-4CEF-BEE0-A150B473B7A5}" srcOrd="0" destOrd="0" presId="urn:microsoft.com/office/officeart/2005/8/layout/process1"/>
    <dgm:cxn modelId="{1B2594A3-0F3C-4293-9FAC-31AB29763FFC}" srcId="{AA99912B-09BF-4503-872B-EC1A1C4C4D32}" destId="{98400C54-7FA0-4613-9A09-5BC26045F995}" srcOrd="2" destOrd="0" parTransId="{ADD504A2-2B6A-4D8C-92E2-E2BFC833F89A}" sibTransId="{077BACFC-03C6-4D14-AAF3-ABEDA06FD043}"/>
    <dgm:cxn modelId="{B6FEDEBF-1720-4CBE-A6E1-55129C3C5721}" type="presOf" srcId="{28CA9E26-CEFA-4BDC-BC6A-D936AFD6AF41}" destId="{13C1D1E4-0929-446D-BAFB-0F17D0D0E146}" srcOrd="1" destOrd="0" presId="urn:microsoft.com/office/officeart/2005/8/layout/process1"/>
    <dgm:cxn modelId="{766A57C3-BEA0-4496-845C-B7DBCBC7B39F}" type="presOf" srcId="{F36203AD-05BB-49E1-BB33-4452E5AB4E98}" destId="{654D3D76-B129-4C21-B27C-EC94223697A9}" srcOrd="1" destOrd="0" presId="urn:microsoft.com/office/officeart/2005/8/layout/process1"/>
    <dgm:cxn modelId="{62664CD1-BF98-4B38-B71C-114C178D3765}" srcId="{AA99912B-09BF-4503-872B-EC1A1C4C4D32}" destId="{1947A06D-A812-450C-A34F-1D0F970BCA33}" srcOrd="0" destOrd="0" parTransId="{E49FC5EE-DEEB-4C6B-B1CB-8B5CEC3FCEBA}" sibTransId="{F36203AD-05BB-49E1-BB33-4452E5AB4E98}"/>
    <dgm:cxn modelId="{01186FD6-AD05-4FA8-9CA0-6C969A43E9F7}" type="presOf" srcId="{98400C54-7FA0-4613-9A09-5BC26045F995}" destId="{821CB5E5-DBD3-414F-817D-B994C602F016}" srcOrd="0" destOrd="0" presId="urn:microsoft.com/office/officeart/2005/8/layout/process1"/>
    <dgm:cxn modelId="{155522EF-EBEE-4A1F-BCC0-63029F6FC9BC}" type="presOf" srcId="{AA99912B-09BF-4503-872B-EC1A1C4C4D32}" destId="{AD125185-57F2-4411-9890-B7FEDE388078}" srcOrd="0" destOrd="0" presId="urn:microsoft.com/office/officeart/2005/8/layout/process1"/>
    <dgm:cxn modelId="{3F8CC3F3-DD4F-4CE6-A0AF-DA8CC8D3852C}" type="presOf" srcId="{F36203AD-05BB-49E1-BB33-4452E5AB4E98}" destId="{1ABB7CE0-4BC6-45BF-BA1E-7FF974C877F7}" srcOrd="0" destOrd="0" presId="urn:microsoft.com/office/officeart/2005/8/layout/process1"/>
    <dgm:cxn modelId="{74049F3D-C543-4D1A-B109-EBCA6EF69582}" type="presParOf" srcId="{AD125185-57F2-4411-9890-B7FEDE388078}" destId="{82E034EF-138A-4CEF-BEE0-A150B473B7A5}" srcOrd="0" destOrd="0" presId="urn:microsoft.com/office/officeart/2005/8/layout/process1"/>
    <dgm:cxn modelId="{A082A920-0ACC-43E3-A508-505B1F2655D7}" type="presParOf" srcId="{AD125185-57F2-4411-9890-B7FEDE388078}" destId="{1ABB7CE0-4BC6-45BF-BA1E-7FF974C877F7}" srcOrd="1" destOrd="0" presId="urn:microsoft.com/office/officeart/2005/8/layout/process1"/>
    <dgm:cxn modelId="{0FA71F38-A9F0-4F5A-8538-265C0AABD19A}" type="presParOf" srcId="{1ABB7CE0-4BC6-45BF-BA1E-7FF974C877F7}" destId="{654D3D76-B129-4C21-B27C-EC94223697A9}" srcOrd="0" destOrd="0" presId="urn:microsoft.com/office/officeart/2005/8/layout/process1"/>
    <dgm:cxn modelId="{3B1E800F-F7F4-4D06-BDA5-29AF211DDC24}" type="presParOf" srcId="{AD125185-57F2-4411-9890-B7FEDE388078}" destId="{2A584273-CFE2-4930-B440-5EFE11C403E2}" srcOrd="2" destOrd="0" presId="urn:microsoft.com/office/officeart/2005/8/layout/process1"/>
    <dgm:cxn modelId="{0A76D436-9195-4D22-B596-B6B646A41756}" type="presParOf" srcId="{AD125185-57F2-4411-9890-B7FEDE388078}" destId="{FA273ACC-37FC-4337-813E-481F24F7579F}" srcOrd="3" destOrd="0" presId="urn:microsoft.com/office/officeart/2005/8/layout/process1"/>
    <dgm:cxn modelId="{7F5FA83E-E82E-4F29-B4A7-EED5379D3248}" type="presParOf" srcId="{FA273ACC-37FC-4337-813E-481F24F7579F}" destId="{13C1D1E4-0929-446D-BAFB-0F17D0D0E146}" srcOrd="0" destOrd="0" presId="urn:microsoft.com/office/officeart/2005/8/layout/process1"/>
    <dgm:cxn modelId="{7C3FC4AF-AAE7-4EBB-9FB7-7ED82A9DBEB0}" type="presParOf" srcId="{AD125185-57F2-4411-9890-B7FEDE388078}" destId="{821CB5E5-DBD3-414F-817D-B994C602F0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31F35-63F3-45F3-A0ED-D0FF1CBBABD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C0E2278-0068-4A40-96E5-E33A511104F6}">
      <dgm:prSet phldrT="[Text]" custT="1"/>
      <dgm:spPr/>
      <dgm:t>
        <a:bodyPr/>
        <a:lstStyle/>
        <a:p>
          <a:r>
            <a:rPr lang="id-ID" sz="1400" dirty="0"/>
            <a:t>Pengusulan calon penerima (upload </a:t>
          </a:r>
          <a:endParaRPr lang="en-US" sz="1400" dirty="0"/>
        </a:p>
        <a:p>
          <a:r>
            <a:rPr lang="id-ID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e-proposal)</a:t>
          </a:r>
        </a:p>
      </dgm:t>
    </dgm:pt>
    <dgm:pt modelId="{274705F9-5EB6-4209-AC5F-FE7EBAA7FC40}" type="parTrans" cxnId="{9490AA49-F06E-4921-83FE-AFE76C7AD929}">
      <dgm:prSet/>
      <dgm:spPr/>
      <dgm:t>
        <a:bodyPr/>
        <a:lstStyle/>
        <a:p>
          <a:endParaRPr lang="id-ID"/>
        </a:p>
      </dgm:t>
    </dgm:pt>
    <dgm:pt modelId="{9BA0C024-C0DF-4DCA-9AE2-F3B5CF7C7239}" type="sibTrans" cxnId="{9490AA49-F06E-4921-83FE-AFE76C7AD929}">
      <dgm:prSet/>
      <dgm:spPr/>
      <dgm:t>
        <a:bodyPr/>
        <a:lstStyle/>
        <a:p>
          <a:endParaRPr lang="id-ID"/>
        </a:p>
      </dgm:t>
    </dgm:pt>
    <dgm:pt modelId="{73E0F047-1BE1-4375-B906-0F5B6941D2C2}">
      <dgm:prSet phldrT="[Text]" custT="1"/>
      <dgm:spPr/>
      <dgm:t>
        <a:bodyPr/>
        <a:lstStyle/>
        <a:p>
          <a:r>
            <a:rPr lang="id-ID" sz="1400" dirty="0"/>
            <a:t>Verifikasi dan </a:t>
          </a:r>
          <a:r>
            <a:rPr lang="id-ID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persetujuan </a:t>
          </a:r>
          <a:r>
            <a:rPr lang="id-ID" sz="1400" dirty="0"/>
            <a:t>oleh </a:t>
          </a:r>
          <a:r>
            <a:rPr lang="id-ID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Kabupaten</a:t>
          </a:r>
        </a:p>
      </dgm:t>
    </dgm:pt>
    <dgm:pt modelId="{8671DF2E-31F6-4A1C-B708-DEE027620357}" type="parTrans" cxnId="{522383A8-9EC3-460E-8912-AD69623A4047}">
      <dgm:prSet/>
      <dgm:spPr/>
      <dgm:t>
        <a:bodyPr/>
        <a:lstStyle/>
        <a:p>
          <a:endParaRPr lang="id-ID"/>
        </a:p>
      </dgm:t>
    </dgm:pt>
    <dgm:pt modelId="{0ABE97DC-2866-47B5-9F7E-E62B55D1A94C}" type="sibTrans" cxnId="{522383A8-9EC3-460E-8912-AD69623A4047}">
      <dgm:prSet/>
      <dgm:spPr/>
      <dgm:t>
        <a:bodyPr/>
        <a:lstStyle/>
        <a:p>
          <a:endParaRPr lang="id-ID"/>
        </a:p>
      </dgm:t>
    </dgm:pt>
    <dgm:pt modelId="{5B854FF0-BD0F-41C8-9DFC-5714DF9C67B3}">
      <dgm:prSet phldrT="[Text]" custT="1"/>
      <dgm:spPr/>
      <dgm:t>
        <a:bodyPr/>
        <a:lstStyle/>
        <a:p>
          <a:r>
            <a:rPr lang="id-ID" sz="1400" dirty="0"/>
            <a:t>Verifikasi dan </a:t>
          </a:r>
          <a:r>
            <a:rPr lang="id-ID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persetujuan </a:t>
          </a:r>
          <a:r>
            <a:rPr lang="id-ID" sz="1400" dirty="0"/>
            <a:t>oleh </a:t>
          </a:r>
          <a:r>
            <a:rPr lang="id-ID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</a:p>
      </dgm:t>
    </dgm:pt>
    <dgm:pt modelId="{AC23CA56-BDE5-4805-ACFC-8C90A45C9E92}" type="parTrans" cxnId="{B9C2D501-3100-481F-A4A9-BA93BD8B228E}">
      <dgm:prSet/>
      <dgm:spPr/>
      <dgm:t>
        <a:bodyPr/>
        <a:lstStyle/>
        <a:p>
          <a:endParaRPr lang="id-ID"/>
        </a:p>
      </dgm:t>
    </dgm:pt>
    <dgm:pt modelId="{A82C9108-F8B5-4807-87CB-C277D19FEC38}" type="sibTrans" cxnId="{B9C2D501-3100-481F-A4A9-BA93BD8B228E}">
      <dgm:prSet/>
      <dgm:spPr/>
      <dgm:t>
        <a:bodyPr/>
        <a:lstStyle/>
        <a:p>
          <a:endParaRPr lang="id-ID"/>
        </a:p>
      </dgm:t>
    </dgm:pt>
    <dgm:pt modelId="{E5240C00-5A6D-40E9-AE45-A5000583A94D}">
      <dgm:prSet phldrT="[Text]" custT="1"/>
      <dgm:spPr/>
      <dgm:t>
        <a:bodyPr/>
        <a:lstStyle/>
        <a:p>
          <a:r>
            <a:rPr lang="id-ID" sz="1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Rekomendasi </a:t>
          </a:r>
          <a:r>
            <a:rPr lang="id-ID" sz="1400" dirty="0"/>
            <a:t>Penyaluran</a:t>
          </a:r>
          <a:r>
            <a:rPr 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-BPKAD</a:t>
          </a:r>
          <a:endParaRPr lang="id-ID" sz="1400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7C68B2-F1A7-4081-B344-39A9FF8A1EEF}" type="parTrans" cxnId="{6D36F08B-127B-4B0C-9943-934CB71D332E}">
      <dgm:prSet/>
      <dgm:spPr/>
      <dgm:t>
        <a:bodyPr/>
        <a:lstStyle/>
        <a:p>
          <a:endParaRPr lang="id-ID"/>
        </a:p>
      </dgm:t>
    </dgm:pt>
    <dgm:pt modelId="{DED90CFC-5947-4594-9EF8-248E7BFE0E16}" type="sibTrans" cxnId="{6D36F08B-127B-4B0C-9943-934CB71D332E}">
      <dgm:prSet/>
      <dgm:spPr/>
      <dgm:t>
        <a:bodyPr/>
        <a:lstStyle/>
        <a:p>
          <a:endParaRPr lang="id-ID"/>
        </a:p>
      </dgm:t>
    </dgm:pt>
    <dgm:pt modelId="{319B762E-1957-449B-B11B-BC2BAFFC222F}">
      <dgm:prSet phldrT="[Text]" custT="1"/>
      <dgm:spPr/>
      <dgm:t>
        <a:bodyPr/>
        <a:lstStyle/>
        <a:p>
          <a:r>
            <a:rPr lang="id-ID" sz="1400" dirty="0"/>
            <a:t>Dana Tersalurkan</a:t>
          </a:r>
        </a:p>
      </dgm:t>
    </dgm:pt>
    <dgm:pt modelId="{532C62FF-D4E2-4F8D-B6E6-23E4D7F04F47}" type="parTrans" cxnId="{1A7DE7FD-4969-437A-B04E-0C1BCBCFD75E}">
      <dgm:prSet/>
      <dgm:spPr/>
      <dgm:t>
        <a:bodyPr/>
        <a:lstStyle/>
        <a:p>
          <a:endParaRPr lang="id-ID"/>
        </a:p>
      </dgm:t>
    </dgm:pt>
    <dgm:pt modelId="{C2F53D03-FE10-4EA8-BA6E-4ABF2F4BCC6D}" type="sibTrans" cxnId="{1A7DE7FD-4969-437A-B04E-0C1BCBCFD75E}">
      <dgm:prSet/>
      <dgm:spPr/>
      <dgm:t>
        <a:bodyPr/>
        <a:lstStyle/>
        <a:p>
          <a:endParaRPr lang="id-ID"/>
        </a:p>
      </dgm:t>
    </dgm:pt>
    <dgm:pt modelId="{509F7C25-A20A-4A0E-9987-4D20D63F44CA}" type="pres">
      <dgm:prSet presAssocID="{E3931F35-63F3-45F3-A0ED-D0FF1CBBABDB}" presName="rootnode" presStyleCnt="0">
        <dgm:presLayoutVars>
          <dgm:chMax/>
          <dgm:chPref/>
          <dgm:dir/>
          <dgm:animLvl val="lvl"/>
        </dgm:presLayoutVars>
      </dgm:prSet>
      <dgm:spPr/>
    </dgm:pt>
    <dgm:pt modelId="{7AAB0350-79BA-4865-ABA4-633E38811513}" type="pres">
      <dgm:prSet presAssocID="{FC0E2278-0068-4A40-96E5-E33A511104F6}" presName="composite" presStyleCnt="0"/>
      <dgm:spPr/>
    </dgm:pt>
    <dgm:pt modelId="{F350E856-DEBF-4399-AFE2-EE6A658E9601}" type="pres">
      <dgm:prSet presAssocID="{FC0E2278-0068-4A40-96E5-E33A511104F6}" presName="LShape" presStyleLbl="alignNode1" presStyleIdx="0" presStyleCnt="9"/>
      <dgm:spPr/>
    </dgm:pt>
    <dgm:pt modelId="{61F3804B-0857-445D-B783-F8022269B035}" type="pres">
      <dgm:prSet presAssocID="{FC0E2278-0068-4A40-96E5-E33A511104F6}" presName="ParentText" presStyleLbl="revTx" presStyleIdx="0" presStyleCnt="5" custScaleX="120648" custLinFactNeighborX="12693" custLinFactNeighborY="-3263">
        <dgm:presLayoutVars>
          <dgm:chMax val="0"/>
          <dgm:chPref val="0"/>
          <dgm:bulletEnabled val="1"/>
        </dgm:presLayoutVars>
      </dgm:prSet>
      <dgm:spPr/>
    </dgm:pt>
    <dgm:pt modelId="{81619C1E-EED5-4423-A108-934056A6EC9E}" type="pres">
      <dgm:prSet presAssocID="{FC0E2278-0068-4A40-96E5-E33A511104F6}" presName="Triangle" presStyleLbl="alignNode1" presStyleIdx="1" presStyleCnt="9"/>
      <dgm:spPr/>
    </dgm:pt>
    <dgm:pt modelId="{C85487C3-32B0-4B8D-8298-BC94F0F4E8F9}" type="pres">
      <dgm:prSet presAssocID="{9BA0C024-C0DF-4DCA-9AE2-F3B5CF7C7239}" presName="sibTrans" presStyleCnt="0"/>
      <dgm:spPr/>
    </dgm:pt>
    <dgm:pt modelId="{3FF737D2-0CD3-4183-ACB3-36709D0FF7C7}" type="pres">
      <dgm:prSet presAssocID="{9BA0C024-C0DF-4DCA-9AE2-F3B5CF7C7239}" presName="space" presStyleCnt="0"/>
      <dgm:spPr/>
    </dgm:pt>
    <dgm:pt modelId="{B56D00BF-519B-4BD6-B631-3AD0CA8F5F73}" type="pres">
      <dgm:prSet presAssocID="{73E0F047-1BE1-4375-B906-0F5B6941D2C2}" presName="composite" presStyleCnt="0"/>
      <dgm:spPr/>
    </dgm:pt>
    <dgm:pt modelId="{2BBD44AB-C74C-4904-A7C3-3FCFB1FC5658}" type="pres">
      <dgm:prSet presAssocID="{73E0F047-1BE1-4375-B906-0F5B6941D2C2}" presName="LShape" presStyleLbl="alignNode1" presStyleIdx="2" presStyleCnt="9"/>
      <dgm:spPr/>
    </dgm:pt>
    <dgm:pt modelId="{B55A3F97-0DDF-40EE-BF62-29DD054D5FE9}" type="pres">
      <dgm:prSet presAssocID="{73E0F047-1BE1-4375-B906-0F5B6941D2C2}" presName="ParentText" presStyleLbl="revTx" presStyleIdx="1" presStyleCnt="5" custScaleX="131938" custLinFactNeighborX="18664" custLinFactNeighborY="3115">
        <dgm:presLayoutVars>
          <dgm:chMax val="0"/>
          <dgm:chPref val="0"/>
          <dgm:bulletEnabled val="1"/>
        </dgm:presLayoutVars>
      </dgm:prSet>
      <dgm:spPr/>
    </dgm:pt>
    <dgm:pt modelId="{8B48BABE-D555-4461-86A6-A259DBB64144}" type="pres">
      <dgm:prSet presAssocID="{73E0F047-1BE1-4375-B906-0F5B6941D2C2}" presName="Triangle" presStyleLbl="alignNode1" presStyleIdx="3" presStyleCnt="9"/>
      <dgm:spPr/>
    </dgm:pt>
    <dgm:pt modelId="{33D768B4-E853-476C-B916-BD469DA38165}" type="pres">
      <dgm:prSet presAssocID="{0ABE97DC-2866-47B5-9F7E-E62B55D1A94C}" presName="sibTrans" presStyleCnt="0"/>
      <dgm:spPr/>
    </dgm:pt>
    <dgm:pt modelId="{EE14DFC7-AB97-403D-B791-6EDC9D44A1FE}" type="pres">
      <dgm:prSet presAssocID="{0ABE97DC-2866-47B5-9F7E-E62B55D1A94C}" presName="space" presStyleCnt="0"/>
      <dgm:spPr/>
    </dgm:pt>
    <dgm:pt modelId="{4F980FB5-F235-4287-A522-EA21E15D9FA3}" type="pres">
      <dgm:prSet presAssocID="{5B854FF0-BD0F-41C8-9DFC-5714DF9C67B3}" presName="composite" presStyleCnt="0"/>
      <dgm:spPr/>
    </dgm:pt>
    <dgm:pt modelId="{3DA9C000-F7CF-4DB9-BAEF-9152D042B179}" type="pres">
      <dgm:prSet presAssocID="{5B854FF0-BD0F-41C8-9DFC-5714DF9C67B3}" presName="LShape" presStyleLbl="alignNode1" presStyleIdx="4" presStyleCnt="9"/>
      <dgm:spPr/>
    </dgm:pt>
    <dgm:pt modelId="{D68D5A1C-F3D4-4134-AFAE-AD3172CB5917}" type="pres">
      <dgm:prSet presAssocID="{5B854FF0-BD0F-41C8-9DFC-5714DF9C67B3}" presName="ParentText" presStyleLbl="revTx" presStyleIdx="2" presStyleCnt="5" custScaleX="130762" custLinFactNeighborX="15482" custLinFactNeighborY="816">
        <dgm:presLayoutVars>
          <dgm:chMax val="0"/>
          <dgm:chPref val="0"/>
          <dgm:bulletEnabled val="1"/>
        </dgm:presLayoutVars>
      </dgm:prSet>
      <dgm:spPr/>
    </dgm:pt>
    <dgm:pt modelId="{F95FFD81-0F91-4AD1-A600-A4648EF3AF8F}" type="pres">
      <dgm:prSet presAssocID="{5B854FF0-BD0F-41C8-9DFC-5714DF9C67B3}" presName="Triangle" presStyleLbl="alignNode1" presStyleIdx="5" presStyleCnt="9"/>
      <dgm:spPr/>
    </dgm:pt>
    <dgm:pt modelId="{F3E29159-2921-4ACE-AFB1-41F47B3E9AD4}" type="pres">
      <dgm:prSet presAssocID="{A82C9108-F8B5-4807-87CB-C277D19FEC38}" presName="sibTrans" presStyleCnt="0"/>
      <dgm:spPr/>
    </dgm:pt>
    <dgm:pt modelId="{EF2837EA-1B83-40F3-B05D-43F58EF6A63F}" type="pres">
      <dgm:prSet presAssocID="{A82C9108-F8B5-4807-87CB-C277D19FEC38}" presName="space" presStyleCnt="0"/>
      <dgm:spPr/>
    </dgm:pt>
    <dgm:pt modelId="{9B120A7F-F3EB-4C5B-9F7E-84C067B73667}" type="pres">
      <dgm:prSet presAssocID="{E5240C00-5A6D-40E9-AE45-A5000583A94D}" presName="composite" presStyleCnt="0"/>
      <dgm:spPr/>
    </dgm:pt>
    <dgm:pt modelId="{55648B72-0AFB-4141-8C4F-0E34362B6E9E}" type="pres">
      <dgm:prSet presAssocID="{E5240C00-5A6D-40E9-AE45-A5000583A94D}" presName="LShape" presStyleLbl="alignNode1" presStyleIdx="6" presStyleCnt="9"/>
      <dgm:spPr/>
    </dgm:pt>
    <dgm:pt modelId="{EA9E8A2C-885C-421D-A88E-E63B36DE5E5D}" type="pres">
      <dgm:prSet presAssocID="{E5240C00-5A6D-40E9-AE45-A5000583A94D}" presName="ParentText" presStyleLbl="revTx" presStyleIdx="3" presStyleCnt="5" custScaleX="120769" custLinFactNeighborX="12820">
        <dgm:presLayoutVars>
          <dgm:chMax val="0"/>
          <dgm:chPref val="0"/>
          <dgm:bulletEnabled val="1"/>
        </dgm:presLayoutVars>
      </dgm:prSet>
      <dgm:spPr/>
    </dgm:pt>
    <dgm:pt modelId="{7BB6FBBC-3ED5-46DF-97E2-BDD200160AC1}" type="pres">
      <dgm:prSet presAssocID="{E5240C00-5A6D-40E9-AE45-A5000583A94D}" presName="Triangle" presStyleLbl="alignNode1" presStyleIdx="7" presStyleCnt="9"/>
      <dgm:spPr/>
    </dgm:pt>
    <dgm:pt modelId="{59070C0E-A1BF-41D9-82F6-F399D49E07D6}" type="pres">
      <dgm:prSet presAssocID="{DED90CFC-5947-4594-9EF8-248E7BFE0E16}" presName="sibTrans" presStyleCnt="0"/>
      <dgm:spPr/>
    </dgm:pt>
    <dgm:pt modelId="{606EAB96-49B0-4F48-9DCC-10CE733B6E9B}" type="pres">
      <dgm:prSet presAssocID="{DED90CFC-5947-4594-9EF8-248E7BFE0E16}" presName="space" presStyleCnt="0"/>
      <dgm:spPr/>
    </dgm:pt>
    <dgm:pt modelId="{B45BEBD6-E6AE-4B2B-98D5-FC246C29273F}" type="pres">
      <dgm:prSet presAssocID="{319B762E-1957-449B-B11B-BC2BAFFC222F}" presName="composite" presStyleCnt="0"/>
      <dgm:spPr/>
    </dgm:pt>
    <dgm:pt modelId="{75C4C095-1C39-4B9A-9134-46C8BDD26784}" type="pres">
      <dgm:prSet presAssocID="{319B762E-1957-449B-B11B-BC2BAFFC222F}" presName="LShape" presStyleLbl="alignNode1" presStyleIdx="8" presStyleCnt="9"/>
      <dgm:spPr/>
    </dgm:pt>
    <dgm:pt modelId="{9DFF8ECE-D80F-4D81-95EE-B0CFEFE4B0F9}" type="pres">
      <dgm:prSet presAssocID="{319B762E-1957-449B-B11B-BC2BAFFC222F}" presName="ParentText" presStyleLbl="revTx" presStyleIdx="4" presStyleCnt="5" custScaleX="111972" custLinFactNeighborX="1565">
        <dgm:presLayoutVars>
          <dgm:chMax val="0"/>
          <dgm:chPref val="0"/>
          <dgm:bulletEnabled val="1"/>
        </dgm:presLayoutVars>
      </dgm:prSet>
      <dgm:spPr/>
    </dgm:pt>
  </dgm:ptLst>
  <dgm:cxnLst>
    <dgm:cxn modelId="{B9C2D501-3100-481F-A4A9-BA93BD8B228E}" srcId="{E3931F35-63F3-45F3-A0ED-D0FF1CBBABDB}" destId="{5B854FF0-BD0F-41C8-9DFC-5714DF9C67B3}" srcOrd="2" destOrd="0" parTransId="{AC23CA56-BDE5-4805-ACFC-8C90A45C9E92}" sibTransId="{A82C9108-F8B5-4807-87CB-C277D19FEC38}"/>
    <dgm:cxn modelId="{8B374D1C-8913-491D-954D-9A125E29E8E0}" type="presOf" srcId="{E3931F35-63F3-45F3-A0ED-D0FF1CBBABDB}" destId="{509F7C25-A20A-4A0E-9987-4D20D63F44CA}" srcOrd="0" destOrd="0" presId="urn:microsoft.com/office/officeart/2009/3/layout/StepUpProcess"/>
    <dgm:cxn modelId="{830C341F-F763-4A73-8295-323CAA8AFD0F}" type="presOf" srcId="{5B854FF0-BD0F-41C8-9DFC-5714DF9C67B3}" destId="{D68D5A1C-F3D4-4134-AFAE-AD3172CB5917}" srcOrd="0" destOrd="0" presId="urn:microsoft.com/office/officeart/2009/3/layout/StepUpProcess"/>
    <dgm:cxn modelId="{9490AA49-F06E-4921-83FE-AFE76C7AD929}" srcId="{E3931F35-63F3-45F3-A0ED-D0FF1CBBABDB}" destId="{FC0E2278-0068-4A40-96E5-E33A511104F6}" srcOrd="0" destOrd="0" parTransId="{274705F9-5EB6-4209-AC5F-FE7EBAA7FC40}" sibTransId="{9BA0C024-C0DF-4DCA-9AE2-F3B5CF7C7239}"/>
    <dgm:cxn modelId="{6D36F08B-127B-4B0C-9943-934CB71D332E}" srcId="{E3931F35-63F3-45F3-A0ED-D0FF1CBBABDB}" destId="{E5240C00-5A6D-40E9-AE45-A5000583A94D}" srcOrd="3" destOrd="0" parTransId="{FE7C68B2-F1A7-4081-B344-39A9FF8A1EEF}" sibTransId="{DED90CFC-5947-4594-9EF8-248E7BFE0E16}"/>
    <dgm:cxn modelId="{D8C8AE9D-6888-4171-BE22-D3FDF3C4EA87}" type="presOf" srcId="{FC0E2278-0068-4A40-96E5-E33A511104F6}" destId="{61F3804B-0857-445D-B783-F8022269B035}" srcOrd="0" destOrd="0" presId="urn:microsoft.com/office/officeart/2009/3/layout/StepUpProcess"/>
    <dgm:cxn modelId="{522383A8-9EC3-460E-8912-AD69623A4047}" srcId="{E3931F35-63F3-45F3-A0ED-D0FF1CBBABDB}" destId="{73E0F047-1BE1-4375-B906-0F5B6941D2C2}" srcOrd="1" destOrd="0" parTransId="{8671DF2E-31F6-4A1C-B708-DEE027620357}" sibTransId="{0ABE97DC-2866-47B5-9F7E-E62B55D1A94C}"/>
    <dgm:cxn modelId="{760798D6-C8C4-412B-9B09-7522FFAF38EC}" type="presOf" srcId="{E5240C00-5A6D-40E9-AE45-A5000583A94D}" destId="{EA9E8A2C-885C-421D-A88E-E63B36DE5E5D}" srcOrd="0" destOrd="0" presId="urn:microsoft.com/office/officeart/2009/3/layout/StepUpProcess"/>
    <dgm:cxn modelId="{DEF1F5E2-F805-4FDC-B5BE-58EAED4BD160}" type="presOf" srcId="{319B762E-1957-449B-B11B-BC2BAFFC222F}" destId="{9DFF8ECE-D80F-4D81-95EE-B0CFEFE4B0F9}" srcOrd="0" destOrd="0" presId="urn:microsoft.com/office/officeart/2009/3/layout/StepUpProcess"/>
    <dgm:cxn modelId="{CBF360F9-796C-4F6D-92E7-4A291A0D0567}" type="presOf" srcId="{73E0F047-1BE1-4375-B906-0F5B6941D2C2}" destId="{B55A3F97-0DDF-40EE-BF62-29DD054D5FE9}" srcOrd="0" destOrd="0" presId="urn:microsoft.com/office/officeart/2009/3/layout/StepUpProcess"/>
    <dgm:cxn modelId="{1A7DE7FD-4969-437A-B04E-0C1BCBCFD75E}" srcId="{E3931F35-63F3-45F3-A0ED-D0FF1CBBABDB}" destId="{319B762E-1957-449B-B11B-BC2BAFFC222F}" srcOrd="4" destOrd="0" parTransId="{532C62FF-D4E2-4F8D-B6E6-23E4D7F04F47}" sibTransId="{C2F53D03-FE10-4EA8-BA6E-4ABF2F4BCC6D}"/>
    <dgm:cxn modelId="{1792B836-669F-4213-98E4-A96F85B7D47D}" type="presParOf" srcId="{509F7C25-A20A-4A0E-9987-4D20D63F44CA}" destId="{7AAB0350-79BA-4865-ABA4-633E38811513}" srcOrd="0" destOrd="0" presId="urn:microsoft.com/office/officeart/2009/3/layout/StepUpProcess"/>
    <dgm:cxn modelId="{88BC8CF1-8FE2-42E3-AE86-4DB0E376AB54}" type="presParOf" srcId="{7AAB0350-79BA-4865-ABA4-633E38811513}" destId="{F350E856-DEBF-4399-AFE2-EE6A658E9601}" srcOrd="0" destOrd="0" presId="urn:microsoft.com/office/officeart/2009/3/layout/StepUpProcess"/>
    <dgm:cxn modelId="{B55D24BB-0F72-49E0-9295-BE16F152A50C}" type="presParOf" srcId="{7AAB0350-79BA-4865-ABA4-633E38811513}" destId="{61F3804B-0857-445D-B783-F8022269B035}" srcOrd="1" destOrd="0" presId="urn:microsoft.com/office/officeart/2009/3/layout/StepUpProcess"/>
    <dgm:cxn modelId="{68E234C0-DEF5-4DF1-90A0-1E315548F40E}" type="presParOf" srcId="{7AAB0350-79BA-4865-ABA4-633E38811513}" destId="{81619C1E-EED5-4423-A108-934056A6EC9E}" srcOrd="2" destOrd="0" presId="urn:microsoft.com/office/officeart/2009/3/layout/StepUpProcess"/>
    <dgm:cxn modelId="{14E47AD3-68A9-44F7-B491-05C3F3622452}" type="presParOf" srcId="{509F7C25-A20A-4A0E-9987-4D20D63F44CA}" destId="{C85487C3-32B0-4B8D-8298-BC94F0F4E8F9}" srcOrd="1" destOrd="0" presId="urn:microsoft.com/office/officeart/2009/3/layout/StepUpProcess"/>
    <dgm:cxn modelId="{ED9A9E38-4213-4B8B-BDF9-E39FAC09A4B7}" type="presParOf" srcId="{C85487C3-32B0-4B8D-8298-BC94F0F4E8F9}" destId="{3FF737D2-0CD3-4183-ACB3-36709D0FF7C7}" srcOrd="0" destOrd="0" presId="urn:microsoft.com/office/officeart/2009/3/layout/StepUpProcess"/>
    <dgm:cxn modelId="{1D2DE5F2-9B20-4545-B08F-4D166ACC8793}" type="presParOf" srcId="{509F7C25-A20A-4A0E-9987-4D20D63F44CA}" destId="{B56D00BF-519B-4BD6-B631-3AD0CA8F5F73}" srcOrd="2" destOrd="0" presId="urn:microsoft.com/office/officeart/2009/3/layout/StepUpProcess"/>
    <dgm:cxn modelId="{8C1FBA63-1DC5-4529-BF4A-B3E3E8BC60FC}" type="presParOf" srcId="{B56D00BF-519B-4BD6-B631-3AD0CA8F5F73}" destId="{2BBD44AB-C74C-4904-A7C3-3FCFB1FC5658}" srcOrd="0" destOrd="0" presId="urn:microsoft.com/office/officeart/2009/3/layout/StepUpProcess"/>
    <dgm:cxn modelId="{77D0D3B3-803F-4551-90F3-4BA99CC25162}" type="presParOf" srcId="{B56D00BF-519B-4BD6-B631-3AD0CA8F5F73}" destId="{B55A3F97-0DDF-40EE-BF62-29DD054D5FE9}" srcOrd="1" destOrd="0" presId="urn:microsoft.com/office/officeart/2009/3/layout/StepUpProcess"/>
    <dgm:cxn modelId="{12AB6A23-AA91-43B9-94E1-4AC8BFA185E6}" type="presParOf" srcId="{B56D00BF-519B-4BD6-B631-3AD0CA8F5F73}" destId="{8B48BABE-D555-4461-86A6-A259DBB64144}" srcOrd="2" destOrd="0" presId="urn:microsoft.com/office/officeart/2009/3/layout/StepUpProcess"/>
    <dgm:cxn modelId="{EC87AC23-14F3-42A1-9228-1D0FF9377E8F}" type="presParOf" srcId="{509F7C25-A20A-4A0E-9987-4D20D63F44CA}" destId="{33D768B4-E853-476C-B916-BD469DA38165}" srcOrd="3" destOrd="0" presId="urn:microsoft.com/office/officeart/2009/3/layout/StepUpProcess"/>
    <dgm:cxn modelId="{CC85D250-0687-4F88-8B84-AE84B5AD92D9}" type="presParOf" srcId="{33D768B4-E853-476C-B916-BD469DA38165}" destId="{EE14DFC7-AB97-403D-B791-6EDC9D44A1FE}" srcOrd="0" destOrd="0" presId="urn:microsoft.com/office/officeart/2009/3/layout/StepUpProcess"/>
    <dgm:cxn modelId="{DC6623F2-43AA-41E8-ABD3-95C06ABD80CD}" type="presParOf" srcId="{509F7C25-A20A-4A0E-9987-4D20D63F44CA}" destId="{4F980FB5-F235-4287-A522-EA21E15D9FA3}" srcOrd="4" destOrd="0" presId="urn:microsoft.com/office/officeart/2009/3/layout/StepUpProcess"/>
    <dgm:cxn modelId="{336926C7-A3BF-4A67-B0B7-499771938196}" type="presParOf" srcId="{4F980FB5-F235-4287-A522-EA21E15D9FA3}" destId="{3DA9C000-F7CF-4DB9-BAEF-9152D042B179}" srcOrd="0" destOrd="0" presId="urn:microsoft.com/office/officeart/2009/3/layout/StepUpProcess"/>
    <dgm:cxn modelId="{95F8732F-F37E-44B0-BC53-4340487408EF}" type="presParOf" srcId="{4F980FB5-F235-4287-A522-EA21E15D9FA3}" destId="{D68D5A1C-F3D4-4134-AFAE-AD3172CB5917}" srcOrd="1" destOrd="0" presId="urn:microsoft.com/office/officeart/2009/3/layout/StepUpProcess"/>
    <dgm:cxn modelId="{F101360B-964B-4664-80CB-CD7FBA6186F6}" type="presParOf" srcId="{4F980FB5-F235-4287-A522-EA21E15D9FA3}" destId="{F95FFD81-0F91-4AD1-A600-A4648EF3AF8F}" srcOrd="2" destOrd="0" presId="urn:microsoft.com/office/officeart/2009/3/layout/StepUpProcess"/>
    <dgm:cxn modelId="{E257B92F-5310-4771-BD27-59330D172DF0}" type="presParOf" srcId="{509F7C25-A20A-4A0E-9987-4D20D63F44CA}" destId="{F3E29159-2921-4ACE-AFB1-41F47B3E9AD4}" srcOrd="5" destOrd="0" presId="urn:microsoft.com/office/officeart/2009/3/layout/StepUpProcess"/>
    <dgm:cxn modelId="{2BE6ABAF-2B98-487C-91C8-46A2B934F48D}" type="presParOf" srcId="{F3E29159-2921-4ACE-AFB1-41F47B3E9AD4}" destId="{EF2837EA-1B83-40F3-B05D-43F58EF6A63F}" srcOrd="0" destOrd="0" presId="urn:microsoft.com/office/officeart/2009/3/layout/StepUpProcess"/>
    <dgm:cxn modelId="{EBD57A9F-DDD2-4348-B9B2-0171AD7B3761}" type="presParOf" srcId="{509F7C25-A20A-4A0E-9987-4D20D63F44CA}" destId="{9B120A7F-F3EB-4C5B-9F7E-84C067B73667}" srcOrd="6" destOrd="0" presId="urn:microsoft.com/office/officeart/2009/3/layout/StepUpProcess"/>
    <dgm:cxn modelId="{202C2E4C-BC32-40D6-8921-6D660360FD04}" type="presParOf" srcId="{9B120A7F-F3EB-4C5B-9F7E-84C067B73667}" destId="{55648B72-0AFB-4141-8C4F-0E34362B6E9E}" srcOrd="0" destOrd="0" presId="urn:microsoft.com/office/officeart/2009/3/layout/StepUpProcess"/>
    <dgm:cxn modelId="{42127957-53C3-444C-9802-E670B5FB27FC}" type="presParOf" srcId="{9B120A7F-F3EB-4C5B-9F7E-84C067B73667}" destId="{EA9E8A2C-885C-421D-A88E-E63B36DE5E5D}" srcOrd="1" destOrd="0" presId="urn:microsoft.com/office/officeart/2009/3/layout/StepUpProcess"/>
    <dgm:cxn modelId="{FF5846A4-FADE-419C-B2D4-E81CD4DE5937}" type="presParOf" srcId="{9B120A7F-F3EB-4C5B-9F7E-84C067B73667}" destId="{7BB6FBBC-3ED5-46DF-97E2-BDD200160AC1}" srcOrd="2" destOrd="0" presId="urn:microsoft.com/office/officeart/2009/3/layout/StepUpProcess"/>
    <dgm:cxn modelId="{5B95ED73-F811-42BB-9F15-8E1A010F11D3}" type="presParOf" srcId="{509F7C25-A20A-4A0E-9987-4D20D63F44CA}" destId="{59070C0E-A1BF-41D9-82F6-F399D49E07D6}" srcOrd="7" destOrd="0" presId="urn:microsoft.com/office/officeart/2009/3/layout/StepUpProcess"/>
    <dgm:cxn modelId="{6149C2DD-F56F-403C-A8F5-97DF15EE56F7}" type="presParOf" srcId="{59070C0E-A1BF-41D9-82F6-F399D49E07D6}" destId="{606EAB96-49B0-4F48-9DCC-10CE733B6E9B}" srcOrd="0" destOrd="0" presId="urn:microsoft.com/office/officeart/2009/3/layout/StepUpProcess"/>
    <dgm:cxn modelId="{FE89E282-7FC8-418F-9AD1-BE9F0A9AA1DC}" type="presParOf" srcId="{509F7C25-A20A-4A0E-9987-4D20D63F44CA}" destId="{B45BEBD6-E6AE-4B2B-98D5-FC246C29273F}" srcOrd="8" destOrd="0" presId="urn:microsoft.com/office/officeart/2009/3/layout/StepUpProcess"/>
    <dgm:cxn modelId="{178EE153-B32A-4AC1-BC2D-4AEB0EA745AE}" type="presParOf" srcId="{B45BEBD6-E6AE-4B2B-98D5-FC246C29273F}" destId="{75C4C095-1C39-4B9A-9134-46C8BDD26784}" srcOrd="0" destOrd="0" presId="urn:microsoft.com/office/officeart/2009/3/layout/StepUpProcess"/>
    <dgm:cxn modelId="{8E5CDBF0-B09C-4576-A6B9-E184D14F319B}" type="presParOf" srcId="{B45BEBD6-E6AE-4B2B-98D5-FC246C29273F}" destId="{9DFF8ECE-D80F-4D81-95EE-B0CFEFE4B0F9}" srcOrd="1" destOrd="0" presId="urn:microsoft.com/office/officeart/2009/3/layout/StepUpProcess"/>
  </dgm:cxnLst>
  <dgm:bg>
    <a:noFill/>
  </dgm:bg>
  <dgm:whole>
    <a:ln w="28575">
      <a:noFill/>
      <a:prstDash val="dash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034EF-138A-4CEF-BEE0-A150B473B7A5}">
      <dsp:nvSpPr>
        <dsp:cNvPr id="0" name=""/>
        <dsp:cNvSpPr/>
      </dsp:nvSpPr>
      <dsp:spPr>
        <a:xfrm>
          <a:off x="7890" y="0"/>
          <a:ext cx="2358419" cy="1138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Berlin Sans FB" panose="020E0602020502020306" pitchFamily="34" charset="0"/>
            </a:rPr>
            <a:t>BDT </a:t>
          </a:r>
          <a:r>
            <a:rPr lang="en-US" sz="1800" b="1" kern="1200" dirty="0" err="1">
              <a:latin typeface="Berlin Sans FB" panose="020E0602020502020306" pitchFamily="34" charset="0"/>
            </a:rPr>
            <a:t>Kemiskinan</a:t>
          </a:r>
          <a:r>
            <a:rPr lang="en-US" sz="1800" b="1" kern="1200" dirty="0">
              <a:latin typeface="Berlin Sans FB" panose="020E0602020502020306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Berlin Sans FB" panose="020E0602020502020306" pitchFamily="34" charset="0"/>
            </a:rPr>
            <a:t>(Database)</a:t>
          </a:r>
        </a:p>
      </dsp:txBody>
      <dsp:txXfrm>
        <a:off x="41223" y="33333"/>
        <a:ext cx="2291753" cy="1071397"/>
      </dsp:txXfrm>
    </dsp:sp>
    <dsp:sp modelId="{1ABB7CE0-4BC6-45BF-BA1E-7FF974C877F7}">
      <dsp:nvSpPr>
        <dsp:cNvPr id="0" name=""/>
        <dsp:cNvSpPr/>
      </dsp:nvSpPr>
      <dsp:spPr>
        <a:xfrm>
          <a:off x="2499404" y="231937"/>
          <a:ext cx="767945" cy="674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2499404" y="366775"/>
        <a:ext cx="565689" cy="404512"/>
      </dsp:txXfrm>
    </dsp:sp>
    <dsp:sp modelId="{2A584273-CFE2-4930-B440-5EFE11C403E2}">
      <dsp:nvSpPr>
        <dsp:cNvPr id="0" name=""/>
        <dsp:cNvSpPr/>
      </dsp:nvSpPr>
      <dsp:spPr>
        <a:xfrm>
          <a:off x="3370324" y="0"/>
          <a:ext cx="2358419" cy="1138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Berlin Sans FB" panose="020E0602020502020306" pitchFamily="34" charset="0"/>
            </a:rPr>
            <a:t>SIMPERUM</a:t>
          </a:r>
        </a:p>
      </dsp:txBody>
      <dsp:txXfrm>
        <a:off x="3403657" y="33333"/>
        <a:ext cx="2291753" cy="1071397"/>
      </dsp:txXfrm>
    </dsp:sp>
    <dsp:sp modelId="{FA273ACC-37FC-4337-813E-481F24F7579F}">
      <dsp:nvSpPr>
        <dsp:cNvPr id="0" name=""/>
        <dsp:cNvSpPr/>
      </dsp:nvSpPr>
      <dsp:spPr>
        <a:xfrm>
          <a:off x="5817770" y="276587"/>
          <a:ext cx="731147" cy="584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>
        <a:off x="5817770" y="393564"/>
        <a:ext cx="555681" cy="350933"/>
      </dsp:txXfrm>
    </dsp:sp>
    <dsp:sp modelId="{821CB5E5-DBD3-414F-817D-B994C602F016}">
      <dsp:nvSpPr>
        <dsp:cNvPr id="0" name=""/>
        <dsp:cNvSpPr/>
      </dsp:nvSpPr>
      <dsp:spPr>
        <a:xfrm>
          <a:off x="6611464" y="0"/>
          <a:ext cx="2358419" cy="1138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Berlin Sans FB" panose="020E0602020502020306" pitchFamily="34" charset="0"/>
            </a:rPr>
            <a:t>VALIDASI</a:t>
          </a:r>
        </a:p>
      </dsp:txBody>
      <dsp:txXfrm>
        <a:off x="6644797" y="33333"/>
        <a:ext cx="2291753" cy="107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0E856-DEBF-4399-AFE2-EE6A658E9601}">
      <dsp:nvSpPr>
        <dsp:cNvPr id="0" name=""/>
        <dsp:cNvSpPr/>
      </dsp:nvSpPr>
      <dsp:spPr>
        <a:xfrm rot="5400000">
          <a:off x="221749" y="1427533"/>
          <a:ext cx="659496" cy="109738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3804B-0857-445D-B783-F8022269B035}">
      <dsp:nvSpPr>
        <dsp:cNvPr id="0" name=""/>
        <dsp:cNvSpPr/>
      </dsp:nvSpPr>
      <dsp:spPr>
        <a:xfrm>
          <a:off x="135133" y="1727078"/>
          <a:ext cx="1195293" cy="86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Pengusulan calon penerima (upload 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e-proposal)</a:t>
          </a:r>
        </a:p>
      </dsp:txBody>
      <dsp:txXfrm>
        <a:off x="135133" y="1727078"/>
        <a:ext cx="1195293" cy="868430"/>
      </dsp:txXfrm>
    </dsp:sp>
    <dsp:sp modelId="{81619C1E-EED5-4423-A108-934056A6EC9E}">
      <dsp:nvSpPr>
        <dsp:cNvPr id="0" name=""/>
        <dsp:cNvSpPr/>
      </dsp:nvSpPr>
      <dsp:spPr>
        <a:xfrm>
          <a:off x="915461" y="1346742"/>
          <a:ext cx="186929" cy="18692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D44AB-C74C-4904-A7C3-3FCFB1FC5658}">
      <dsp:nvSpPr>
        <dsp:cNvPr id="0" name=""/>
        <dsp:cNvSpPr/>
      </dsp:nvSpPr>
      <dsp:spPr>
        <a:xfrm rot="5400000">
          <a:off x="1586226" y="1127413"/>
          <a:ext cx="659496" cy="109738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A3F97-0DDF-40EE-BF62-29DD054D5FE9}">
      <dsp:nvSpPr>
        <dsp:cNvPr id="0" name=""/>
        <dsp:cNvSpPr/>
      </dsp:nvSpPr>
      <dsp:spPr>
        <a:xfrm>
          <a:off x="1502840" y="1482347"/>
          <a:ext cx="1307146" cy="86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Verifikasi dan </a:t>
          </a:r>
          <a:r>
            <a:rPr lang="id-ID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persetujuan </a:t>
          </a:r>
          <a:r>
            <a:rPr lang="id-ID" sz="1400" kern="1200" dirty="0"/>
            <a:t>oleh </a:t>
          </a:r>
          <a:r>
            <a:rPr lang="id-ID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Kabupaten</a:t>
          </a:r>
        </a:p>
      </dsp:txBody>
      <dsp:txXfrm>
        <a:off x="1502840" y="1482347"/>
        <a:ext cx="1307146" cy="868430"/>
      </dsp:txXfrm>
    </dsp:sp>
    <dsp:sp modelId="{8B48BABE-D555-4461-86A6-A259DBB64144}">
      <dsp:nvSpPr>
        <dsp:cNvPr id="0" name=""/>
        <dsp:cNvSpPr/>
      </dsp:nvSpPr>
      <dsp:spPr>
        <a:xfrm>
          <a:off x="2279938" y="1046622"/>
          <a:ext cx="186929" cy="1869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9C000-F7CF-4DB9-BAEF-9152D042B179}">
      <dsp:nvSpPr>
        <dsp:cNvPr id="0" name=""/>
        <dsp:cNvSpPr/>
      </dsp:nvSpPr>
      <dsp:spPr>
        <a:xfrm rot="5400000">
          <a:off x="2895528" y="827294"/>
          <a:ext cx="659496" cy="109738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5A1C-F3D4-4134-AFAE-AD3172CB5917}">
      <dsp:nvSpPr>
        <dsp:cNvPr id="0" name=""/>
        <dsp:cNvSpPr/>
      </dsp:nvSpPr>
      <dsp:spPr>
        <a:xfrm>
          <a:off x="2786442" y="1162262"/>
          <a:ext cx="1295495" cy="86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Verifikasi dan </a:t>
          </a:r>
          <a:r>
            <a:rPr lang="id-ID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persetujuan </a:t>
          </a:r>
          <a:r>
            <a:rPr lang="id-ID" sz="1400" kern="1200" dirty="0"/>
            <a:t>oleh </a:t>
          </a:r>
          <a:r>
            <a:rPr lang="id-ID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Provinsi</a:t>
          </a:r>
        </a:p>
      </dsp:txBody>
      <dsp:txXfrm>
        <a:off x="2786442" y="1162262"/>
        <a:ext cx="1295495" cy="868430"/>
      </dsp:txXfrm>
    </dsp:sp>
    <dsp:sp modelId="{F95FFD81-0F91-4AD1-A600-A4648EF3AF8F}">
      <dsp:nvSpPr>
        <dsp:cNvPr id="0" name=""/>
        <dsp:cNvSpPr/>
      </dsp:nvSpPr>
      <dsp:spPr>
        <a:xfrm>
          <a:off x="3589239" y="746503"/>
          <a:ext cx="186929" cy="18692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48B72-0AFB-4141-8C4F-0E34362B6E9E}">
      <dsp:nvSpPr>
        <dsp:cNvPr id="0" name=""/>
        <dsp:cNvSpPr/>
      </dsp:nvSpPr>
      <dsp:spPr>
        <a:xfrm rot="5400000">
          <a:off x="4167130" y="527174"/>
          <a:ext cx="659496" cy="109738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E8A2C-885C-421D-A88E-E63B36DE5E5D}">
      <dsp:nvSpPr>
        <dsp:cNvPr id="0" name=""/>
        <dsp:cNvSpPr/>
      </dsp:nvSpPr>
      <dsp:spPr>
        <a:xfrm>
          <a:off x="4081173" y="855057"/>
          <a:ext cx="1196491" cy="86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Rekomendasi </a:t>
          </a:r>
          <a:r>
            <a:rPr lang="id-ID" sz="1400" kern="1200" dirty="0"/>
            <a:t>Penyaluran</a:t>
          </a:r>
          <a:r>
            <a:rPr lang="en-US" sz="14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-BPKAD</a:t>
          </a:r>
          <a:endParaRPr lang="id-ID" sz="1400" b="1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1173" y="855057"/>
        <a:ext cx="1196491" cy="868430"/>
      </dsp:txXfrm>
    </dsp:sp>
    <dsp:sp modelId="{7BB6FBBC-3ED5-46DF-97E2-BDD200160AC1}">
      <dsp:nvSpPr>
        <dsp:cNvPr id="0" name=""/>
        <dsp:cNvSpPr/>
      </dsp:nvSpPr>
      <dsp:spPr>
        <a:xfrm>
          <a:off x="4860842" y="446383"/>
          <a:ext cx="186929" cy="18692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C095-1C39-4B9A-9134-46C8BDD26784}">
      <dsp:nvSpPr>
        <dsp:cNvPr id="0" name=""/>
        <dsp:cNvSpPr/>
      </dsp:nvSpPr>
      <dsp:spPr>
        <a:xfrm rot="5400000">
          <a:off x="5482257" y="227055"/>
          <a:ext cx="659496" cy="1097387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F8ECE-D80F-4D81-95EE-B0CFEFE4B0F9}">
      <dsp:nvSpPr>
        <dsp:cNvPr id="0" name=""/>
        <dsp:cNvSpPr/>
      </dsp:nvSpPr>
      <dsp:spPr>
        <a:xfrm>
          <a:off x="5315670" y="554937"/>
          <a:ext cx="1109337" cy="86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Dana Tersalurkan</a:t>
          </a:r>
        </a:p>
      </dsp:txBody>
      <dsp:txXfrm>
        <a:off x="5315670" y="554937"/>
        <a:ext cx="1109337" cy="86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C621F-C85D-4ABB-A7FA-A7C43BAAE66D}" type="datetimeFigureOut">
              <a:rPr lang="id-ID" smtClean="0"/>
              <a:t>15/10/2021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8BF4-BDA8-412C-9609-ABCCC45614E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07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9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1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9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473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216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535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563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819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36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74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165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480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9180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381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51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0531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689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307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1027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493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62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8993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0938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6278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73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8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9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10/15/2021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4.xml" /><Relationship Id="rId4" Type="http://schemas.microsoft.com/office/2007/relationships/hdphoto" Target="../media/hdphoto7.wdp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7.png" /><Relationship Id="rId7" Type="http://schemas.openxmlformats.org/officeDocument/2006/relationships/image" Target="../media/image21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20.pn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microsoft.com/office/2007/relationships/hdphoto" Target="../media/hdphoto4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microsoft.com/office/2007/relationships/hdphoto" Target="../media/hdphoto3.wdp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microsoft.com/office/2007/relationships/diagramDrawing" Target="../diagrams/drawing2.xm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6" Type="http://schemas.openxmlformats.org/officeDocument/2006/relationships/diagramColors" Target="../diagrams/colors1.xml" /><Relationship Id="rId11" Type="http://schemas.openxmlformats.org/officeDocument/2006/relationships/diagramColors" Target="../diagrams/colors2.xml" /><Relationship Id="rId5" Type="http://schemas.openxmlformats.org/officeDocument/2006/relationships/diagramQuickStyle" Target="../diagrams/quickStyle1.xml" /><Relationship Id="rId10" Type="http://schemas.openxmlformats.org/officeDocument/2006/relationships/diagramQuickStyle" Target="../diagrams/quickStyle2.xml" /><Relationship Id="rId4" Type="http://schemas.openxmlformats.org/officeDocument/2006/relationships/diagramLayout" Target="../diagrams/layout1.xml" /><Relationship Id="rId9" Type="http://schemas.openxmlformats.org/officeDocument/2006/relationships/diagramLayout" Target="../diagrams/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129B5-D0E4-470B-9D45-10579C16E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607" y="2815898"/>
            <a:ext cx="9307535" cy="17015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l"/>
            <a:r>
              <a:rPr lang="id-ID" sz="4800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PAPARAN TEKNIS </a:t>
            </a:r>
            <a:br>
              <a:rPr lang="id-ID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id-ID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“</a:t>
            </a:r>
            <a:r>
              <a:rPr lang="id-ID" sz="6600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JAGANI OMAH BARENG ARUM”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B65B5-1D57-443C-809A-9D225B72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606" y="5781226"/>
            <a:ext cx="9307535" cy="646785"/>
          </a:xfrm>
        </p:spPr>
        <p:txBody>
          <a:bodyPr>
            <a:noAutofit/>
          </a:bodyPr>
          <a:lstStyle/>
          <a:p>
            <a:r>
              <a:rPr lang="id-ID" dirty="0"/>
              <a:t>DINAS PERUMAHAN RAKYAT DAN KAWASAN PERMUKIMAN PROVINSI JAWA TENGAH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E4814A4-13CA-4CC1-8236-B5EA12BF4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5142205"/>
            <a:ext cx="1401682" cy="15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0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19A0CC6-ACF5-4207-9C85-6DABF793AA00}"/>
              </a:ext>
            </a:extLst>
          </p:cNvPr>
          <p:cNvSpPr txBox="1"/>
          <p:nvPr/>
        </p:nvSpPr>
        <p:spPr>
          <a:xfrm>
            <a:off x="33444" y="5967014"/>
            <a:ext cx="1215855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FF0000"/>
                </a:solidFill>
                <a:latin typeface="Berlin Sans FB" panose="020E0602020502020306" pitchFamily="34" charset="0"/>
              </a:rPr>
              <a:t>MANFAAT</a:t>
            </a:r>
            <a:r>
              <a:rPr lang="id-ID" sz="4400" b="1" strike="noStrike" spc="-1" dirty="0">
                <a:solidFill>
                  <a:srgbClr val="FF0000"/>
                </a:solidFill>
                <a:latin typeface="Berlin Sans FB" panose="020E0602020502020306" pitchFamily="34" charset="0"/>
              </a:rPr>
              <a:t>/DAMPAK</a:t>
            </a:r>
            <a:endParaRPr lang="en-US" sz="4400" b="1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0C69B-D219-47DD-B2AA-B6934120F0FA}"/>
              </a:ext>
            </a:extLst>
          </p:cNvPr>
          <p:cNvSpPr txBox="1"/>
          <p:nvPr/>
        </p:nvSpPr>
        <p:spPr>
          <a:xfrm flipH="1">
            <a:off x="1140943" y="116370"/>
            <a:ext cx="10858499" cy="708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Tersedianya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Data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Kuantitatif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Progress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intervensi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RTLH </a:t>
            </a:r>
            <a:r>
              <a:rPr lang="id-ID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i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Provinsi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Jawa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Tengah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Secara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Periodik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–&gt;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berkontribusi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thd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penurunan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angka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kemiskinan</a:t>
            </a:r>
            <a:endParaRPr lang="en-US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BA367-F917-44AF-A602-C361E1C6054F}"/>
              </a:ext>
            </a:extLst>
          </p:cNvPr>
          <p:cNvSpPr txBox="1"/>
          <p:nvPr/>
        </p:nvSpPr>
        <p:spPr>
          <a:xfrm>
            <a:off x="7048500" y="5442539"/>
            <a:ext cx="4950942" cy="4169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Meminimalisir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Duplikasi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Data</a:t>
            </a:r>
            <a:r>
              <a:rPr lang="id-ID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NIK</a:t>
            </a:r>
            <a:endParaRPr lang="en-US" sz="20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814A0-5217-4EA3-A5DB-E2EEACEE21C6}"/>
              </a:ext>
            </a:extLst>
          </p:cNvPr>
          <p:cNvSpPr txBox="1"/>
          <p:nvPr/>
        </p:nvSpPr>
        <p:spPr>
          <a:xfrm>
            <a:off x="4857750" y="3691068"/>
            <a:ext cx="7141692" cy="416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Mengurangi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Tumpukan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Berkas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Fisik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Proposal</a:t>
            </a:r>
            <a:r>
              <a:rPr lang="id-ID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(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Efisiensi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Ruang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Penyimpanan</a:t>
            </a:r>
            <a:r>
              <a:rPr lang="id-ID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)</a:t>
            </a:r>
            <a:endParaRPr lang="en-US" sz="20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16AEBE4-DE82-4646-936B-074800A38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5" r="40275" b="19231"/>
          <a:stretch/>
        </p:blipFill>
        <p:spPr bwMode="auto">
          <a:xfrm>
            <a:off x="2073779" y="1992926"/>
            <a:ext cx="843541" cy="11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9EEDBBC-DBEA-4C34-AE67-61113CB55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18400" r="35007"/>
          <a:stretch/>
        </p:blipFill>
        <p:spPr bwMode="auto">
          <a:xfrm>
            <a:off x="-16992" y="1447720"/>
            <a:ext cx="3350742" cy="62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AB5800-B44E-43F6-99C8-20EE0567D7A7}"/>
              </a:ext>
            </a:extLst>
          </p:cNvPr>
          <p:cNvSpPr txBox="1"/>
          <p:nvPr/>
        </p:nvSpPr>
        <p:spPr>
          <a:xfrm>
            <a:off x="3867150" y="2902381"/>
            <a:ext cx="8132292" cy="7085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Tersedianya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Pemetaan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Penanganan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RTLH</a:t>
            </a:r>
            <a:r>
              <a:rPr lang="id-ID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(Berbasis GPS) --&gt; Menyediakan Data Penanganan RTLH Secara Detail</a:t>
            </a:r>
            <a:endParaRPr lang="en-US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8E1C6-E869-45F3-B8BE-F220CFF673F0}"/>
              </a:ext>
            </a:extLst>
          </p:cNvPr>
          <p:cNvSpPr txBox="1"/>
          <p:nvPr/>
        </p:nvSpPr>
        <p:spPr>
          <a:xfrm>
            <a:off x="6457950" y="4976405"/>
            <a:ext cx="5541492" cy="4169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Efisiensi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Tenaga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Pelaksana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Kegiatan</a:t>
            </a:r>
            <a:endParaRPr lang="en-US" sz="20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0D36E9-D40A-49FC-A7DB-10A2A75F9473}"/>
              </a:ext>
            </a:extLst>
          </p:cNvPr>
          <p:cNvSpPr txBox="1"/>
          <p:nvPr/>
        </p:nvSpPr>
        <p:spPr>
          <a:xfrm>
            <a:off x="3028950" y="2036579"/>
            <a:ext cx="8970492" cy="775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Sinergitas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Data RTLH </a:t>
            </a:r>
            <a:r>
              <a:rPr lang="id-ID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</a:t>
            </a:r>
            <a:r>
              <a:rPr lang="en-US" sz="20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engan</a:t>
            </a:r>
            <a:r>
              <a:rPr lang="en-US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Kementerian PUPR- E-RTLH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</a:rPr>
              <a:t> (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</a:rPr>
              <a:t>Satu-satunya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</a:rPr>
              <a:t> di Indonesia) 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Efisiensi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pelaksanaan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Bantuan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RTLH 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dari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dana</a:t>
            </a:r>
            <a:r>
              <a:rPr lang="en-US" sz="2000" b="1" strike="noStrike" spc="-1" dirty="0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usat</a:t>
            </a:r>
            <a:endParaRPr lang="en-US" sz="2000" b="1" strike="noStrike" spc="-1" dirty="0">
              <a:solidFill>
                <a:srgbClr val="FF0066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1F3D8-99E0-44D2-8E2E-C7BCB2C74E7D}"/>
              </a:ext>
            </a:extLst>
          </p:cNvPr>
          <p:cNvSpPr txBox="1"/>
          <p:nvPr/>
        </p:nvSpPr>
        <p:spPr>
          <a:xfrm>
            <a:off x="1771650" y="890235"/>
            <a:ext cx="10227792" cy="1064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Akses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Masyarakat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Terhadap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Progress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Penanganan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RTLH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Secara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Real Time </a:t>
            </a:r>
            <a:r>
              <a:rPr lang="id-ID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i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id-ID" b="1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alam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Web </a:t>
            </a:r>
            <a:r>
              <a:rPr lang="en-US" b="1" i="1" strike="noStrike" spc="-1" dirty="0">
                <a:solidFill>
                  <a:srgbClr val="FF0066"/>
                </a:solidFill>
                <a:latin typeface="Agency FB" panose="020B0503020202020204" pitchFamily="34" charset="0"/>
              </a:rPr>
              <a:t>Si-</a:t>
            </a:r>
            <a:r>
              <a:rPr lang="id-ID" b="1" i="1" spc="-1" dirty="0">
                <a:solidFill>
                  <a:srgbClr val="FF0066"/>
                </a:solidFill>
                <a:latin typeface="Agency FB" panose="020B0503020202020204" pitchFamily="34" charset="0"/>
              </a:rPr>
              <a:t>D</a:t>
            </a:r>
            <a:r>
              <a:rPr lang="en-US" b="1" i="1" strike="noStrike" spc="-1" dirty="0" err="1">
                <a:solidFill>
                  <a:srgbClr val="FF0066"/>
                </a:solidFill>
                <a:latin typeface="Agency FB" panose="020B0503020202020204" pitchFamily="34" charset="0"/>
              </a:rPr>
              <a:t>esa</a:t>
            </a:r>
            <a:r>
              <a:rPr lang="en-US" b="1" i="1" strike="noStrike" spc="-1" dirty="0">
                <a:solidFill>
                  <a:srgbClr val="FFFF00"/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(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Dispermadesdukcapil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Prov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Jateng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) </a:t>
            </a:r>
            <a:r>
              <a:rPr lang="id-ID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an </a:t>
            </a:r>
            <a:r>
              <a:rPr lang="en-US" b="1" i="1" strike="noStrike" spc="-1" dirty="0">
                <a:solidFill>
                  <a:srgbClr val="FF0066"/>
                </a:solidFill>
                <a:latin typeface="Agency FB" panose="020B0503020202020204" pitchFamily="34" charset="0"/>
              </a:rPr>
              <a:t>Cari BDT 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(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Dinsos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Prov </a:t>
            </a:r>
            <a:r>
              <a:rPr lang="en-US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Jateng</a:t>
            </a:r>
            <a:r>
              <a:rPr lang="en-US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)</a:t>
            </a:r>
            <a:r>
              <a:rPr lang="id-ID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yang Sudah Terintegrasi dengan </a:t>
            </a:r>
            <a:r>
              <a:rPr lang="id-ID" b="1" strike="noStrike" spc="-1" dirty="0" err="1">
                <a:solidFill>
                  <a:srgbClr val="FF0066"/>
                </a:solidFill>
                <a:latin typeface="Agency FB" panose="020B0503020202020204" pitchFamily="34" charset="0"/>
              </a:rPr>
              <a:t>Simperum</a:t>
            </a:r>
            <a:r>
              <a:rPr lang="id-ID" b="1" strike="noStrike" spc="-1" dirty="0">
                <a:solidFill>
                  <a:srgbClr val="FF0066"/>
                </a:solidFill>
                <a:latin typeface="Agency FB" panose="020B0503020202020204" pitchFamily="34" charset="0"/>
              </a:rPr>
              <a:t> --&gt; Menjamin Transparansi dan Akuntabilitas dalam Penyediaan Data dan Pelaksanaan Bantuan RTLH</a:t>
            </a:r>
            <a:endParaRPr lang="en-US" b="0" strike="noStrike" spc="-1" dirty="0">
              <a:solidFill>
                <a:srgbClr val="FF0066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E1A30C-F128-4BE5-BAB5-F4FD519067CB}"/>
              </a:ext>
            </a:extLst>
          </p:cNvPr>
          <p:cNvSpPr txBox="1"/>
          <p:nvPr/>
        </p:nvSpPr>
        <p:spPr>
          <a:xfrm>
            <a:off x="5810250" y="4187443"/>
            <a:ext cx="6206450" cy="7085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87840">
              <a:lnSpc>
                <a:spcPct val="117000"/>
              </a:lnSpc>
              <a:spcBef>
                <a:spcPts val="601"/>
              </a:spcBef>
              <a:spcAft>
                <a:spcPts val="601"/>
              </a:spcAft>
              <a:buClr>
                <a:srgbClr val="FFFFFF"/>
              </a:buClr>
              <a:tabLst>
                <a:tab pos="5559480" algn="l"/>
              </a:tabLst>
            </a:pP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Penghematan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Anggaran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Validasi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RTLH –&gt;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Efisiensi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Anggaran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Belanja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Provinsi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b="1" strike="noStrike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Jawa</a:t>
            </a:r>
            <a:r>
              <a:rPr lang="en-US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Tengah</a:t>
            </a:r>
            <a:endParaRPr lang="en-US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>
            <a:extLst>
              <a:ext uri="{FF2B5EF4-FFF2-40B4-BE49-F238E27FC236}">
                <a16:creationId xmlns:a16="http://schemas.microsoft.com/office/drawing/2014/main" id="{F0C31A03-5641-45B0-BC49-9C7E61646AE7}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BE05D4AC-F41D-4647-8A2B-1F44949C45C2}"/>
              </a:ext>
            </a:extLst>
          </p:cNvPr>
          <p:cNvGrpSpPr/>
          <p:nvPr/>
        </p:nvGrpSpPr>
        <p:grpSpPr>
          <a:xfrm>
            <a:off x="0" y="-1226880"/>
            <a:ext cx="12265920" cy="9585000"/>
            <a:chOff x="0" y="-1226880"/>
            <a:chExt cx="12265920" cy="9585000"/>
          </a:xfrm>
        </p:grpSpPr>
        <p:sp>
          <p:nvSpPr>
            <p:cNvPr id="35" name="CustomShape 3">
              <a:extLst>
                <a:ext uri="{FF2B5EF4-FFF2-40B4-BE49-F238E27FC236}">
                  <a16:creationId xmlns:a16="http://schemas.microsoft.com/office/drawing/2014/main" id="{90093F69-E2B7-4688-B11D-256836CD57CC}"/>
                </a:ext>
              </a:extLst>
            </p:cNvPr>
            <p:cNvSpPr/>
            <p:nvPr/>
          </p:nvSpPr>
          <p:spPr>
            <a:xfrm flipV="1">
              <a:off x="0" y="941040"/>
              <a:ext cx="11027880" cy="4860000"/>
            </a:xfrm>
            <a:prstGeom prst="curvedConnector3">
              <a:avLst>
                <a:gd name="adj1" fmla="val 50296"/>
              </a:avLst>
            </a:prstGeom>
            <a:noFill/>
            <a:ln w="1174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4">
              <a:extLst>
                <a:ext uri="{FF2B5EF4-FFF2-40B4-BE49-F238E27FC236}">
                  <a16:creationId xmlns:a16="http://schemas.microsoft.com/office/drawing/2014/main" id="{B596F344-A9F6-4B90-AEA2-AA8ED79741E8}"/>
                </a:ext>
              </a:extLst>
            </p:cNvPr>
            <p:cNvSpPr/>
            <p:nvPr/>
          </p:nvSpPr>
          <p:spPr>
            <a:xfrm rot="20487600">
              <a:off x="10942200" y="1070280"/>
              <a:ext cx="1168200" cy="203436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5">
              <a:extLst>
                <a:ext uri="{FF2B5EF4-FFF2-40B4-BE49-F238E27FC236}">
                  <a16:creationId xmlns:a16="http://schemas.microsoft.com/office/drawing/2014/main" id="{82DAA516-1029-4779-A8A4-077BAA9C8136}"/>
                </a:ext>
              </a:extLst>
            </p:cNvPr>
            <p:cNvSpPr/>
            <p:nvPr/>
          </p:nvSpPr>
          <p:spPr>
            <a:xfrm rot="21213000">
              <a:off x="3850560" y="700920"/>
              <a:ext cx="1647000" cy="259416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" name="CustomShape 6">
              <a:extLst>
                <a:ext uri="{FF2B5EF4-FFF2-40B4-BE49-F238E27FC236}">
                  <a16:creationId xmlns:a16="http://schemas.microsoft.com/office/drawing/2014/main" id="{A8FC04F5-2A80-4F03-89CE-63ED9368D894}"/>
                </a:ext>
              </a:extLst>
            </p:cNvPr>
            <p:cNvSpPr/>
            <p:nvPr/>
          </p:nvSpPr>
          <p:spPr>
            <a:xfrm rot="19423200" flipH="1">
              <a:off x="10423800" y="-482400"/>
              <a:ext cx="514800" cy="130860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7">
              <a:extLst>
                <a:ext uri="{FF2B5EF4-FFF2-40B4-BE49-F238E27FC236}">
                  <a16:creationId xmlns:a16="http://schemas.microsoft.com/office/drawing/2014/main" id="{85D0599B-1033-4B6A-8B6F-9F6CBF9EAA38}"/>
                </a:ext>
              </a:extLst>
            </p:cNvPr>
            <p:cNvSpPr/>
            <p:nvPr/>
          </p:nvSpPr>
          <p:spPr>
            <a:xfrm rot="2359800" flipV="1">
              <a:off x="11558520" y="108000"/>
              <a:ext cx="363600" cy="94788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8">
              <a:extLst>
                <a:ext uri="{FF2B5EF4-FFF2-40B4-BE49-F238E27FC236}">
                  <a16:creationId xmlns:a16="http://schemas.microsoft.com/office/drawing/2014/main" id="{569A7BD9-6F21-4263-B62D-EADE20EFC239}"/>
                </a:ext>
              </a:extLst>
            </p:cNvPr>
            <p:cNvSpPr/>
            <p:nvPr/>
          </p:nvSpPr>
          <p:spPr>
            <a:xfrm rot="16792200">
              <a:off x="6706080" y="1516680"/>
              <a:ext cx="1468800" cy="289908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CustomShape 9">
              <a:extLst>
                <a:ext uri="{FF2B5EF4-FFF2-40B4-BE49-F238E27FC236}">
                  <a16:creationId xmlns:a16="http://schemas.microsoft.com/office/drawing/2014/main" id="{96FA77FF-2B2A-4194-A136-47711D24639D}"/>
                </a:ext>
              </a:extLst>
            </p:cNvPr>
            <p:cNvSpPr/>
            <p:nvPr/>
          </p:nvSpPr>
          <p:spPr>
            <a:xfrm rot="840600">
              <a:off x="7032960" y="-1077840"/>
              <a:ext cx="1506240" cy="225000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" name="CustomShape 10">
              <a:extLst>
                <a:ext uri="{FF2B5EF4-FFF2-40B4-BE49-F238E27FC236}">
                  <a16:creationId xmlns:a16="http://schemas.microsoft.com/office/drawing/2014/main" id="{9E33C052-5DA7-46E4-AF87-7C604FD205BA}"/>
                </a:ext>
              </a:extLst>
            </p:cNvPr>
            <p:cNvSpPr/>
            <p:nvPr/>
          </p:nvSpPr>
          <p:spPr>
            <a:xfrm rot="19121400">
              <a:off x="9036360" y="1133280"/>
              <a:ext cx="866520" cy="134928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11">
              <a:extLst>
                <a:ext uri="{FF2B5EF4-FFF2-40B4-BE49-F238E27FC236}">
                  <a16:creationId xmlns:a16="http://schemas.microsoft.com/office/drawing/2014/main" id="{B516F423-AD37-4913-A70D-738C4E5BA9CA}"/>
                </a:ext>
              </a:extLst>
            </p:cNvPr>
            <p:cNvSpPr/>
            <p:nvPr/>
          </p:nvSpPr>
          <p:spPr>
            <a:xfrm rot="583200">
              <a:off x="623520" y="2920320"/>
              <a:ext cx="1643760" cy="259956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12">
              <a:extLst>
                <a:ext uri="{FF2B5EF4-FFF2-40B4-BE49-F238E27FC236}">
                  <a16:creationId xmlns:a16="http://schemas.microsoft.com/office/drawing/2014/main" id="{6A64AA00-A929-4C37-AA92-191C6DF67799}"/>
                </a:ext>
              </a:extLst>
            </p:cNvPr>
            <p:cNvSpPr/>
            <p:nvPr/>
          </p:nvSpPr>
          <p:spPr>
            <a:xfrm rot="2359800" flipV="1">
              <a:off x="2642040" y="4308120"/>
              <a:ext cx="363600" cy="94788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CustomShape 13">
              <a:extLst>
                <a:ext uri="{FF2B5EF4-FFF2-40B4-BE49-F238E27FC236}">
                  <a16:creationId xmlns:a16="http://schemas.microsoft.com/office/drawing/2014/main" id="{318223E5-B111-4389-B892-38C1AA85E67D}"/>
                </a:ext>
              </a:extLst>
            </p:cNvPr>
            <p:cNvSpPr/>
            <p:nvPr/>
          </p:nvSpPr>
          <p:spPr>
            <a:xfrm rot="15837000" flipH="1">
              <a:off x="3865680" y="5132160"/>
              <a:ext cx="479520" cy="140544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CustomShape 14">
              <a:extLst>
                <a:ext uri="{FF2B5EF4-FFF2-40B4-BE49-F238E27FC236}">
                  <a16:creationId xmlns:a16="http://schemas.microsoft.com/office/drawing/2014/main" id="{5800A753-993E-4B08-AD11-A33D009F3B66}"/>
                </a:ext>
              </a:extLst>
            </p:cNvPr>
            <p:cNvSpPr/>
            <p:nvPr/>
          </p:nvSpPr>
          <p:spPr>
            <a:xfrm rot="18387600">
              <a:off x="2244600" y="5274720"/>
              <a:ext cx="1520640" cy="279972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" name="CustomShape 15">
              <a:extLst>
                <a:ext uri="{FF2B5EF4-FFF2-40B4-BE49-F238E27FC236}">
                  <a16:creationId xmlns:a16="http://schemas.microsoft.com/office/drawing/2014/main" id="{7C599701-46F7-4832-BB7A-B2927A51C5D7}"/>
                </a:ext>
              </a:extLst>
            </p:cNvPr>
            <p:cNvSpPr/>
            <p:nvPr/>
          </p:nvSpPr>
          <p:spPr>
            <a:xfrm rot="17850000" flipV="1">
              <a:off x="6934680" y="588960"/>
              <a:ext cx="348120" cy="990000"/>
            </a:xfrm>
            <a:custGeom>
              <a:avLst/>
              <a:gdLst/>
              <a:ahLst/>
              <a:cxnLst/>
              <a:rect l="l" t="t" r="r" b="b"/>
              <a:pathLst>
                <a:path w="1465943" h="2583543">
                  <a:moveTo>
                    <a:pt x="435429" y="0"/>
                  </a:moveTo>
                  <a:cubicBezTo>
                    <a:pt x="358019" y="241905"/>
                    <a:pt x="106439" y="541867"/>
                    <a:pt x="29029" y="783772"/>
                  </a:cubicBezTo>
                  <a:lnTo>
                    <a:pt x="0" y="1480457"/>
                  </a:lnTo>
                  <a:cubicBezTo>
                    <a:pt x="169333" y="1664305"/>
                    <a:pt x="208039" y="1920724"/>
                    <a:pt x="377372" y="2104572"/>
                  </a:cubicBezTo>
                  <a:lnTo>
                    <a:pt x="972457" y="2583543"/>
                  </a:lnTo>
                  <a:cubicBezTo>
                    <a:pt x="1074057" y="2288419"/>
                    <a:pt x="1306286" y="2109410"/>
                    <a:pt x="1407886" y="1814286"/>
                  </a:cubicBezTo>
                  <a:lnTo>
                    <a:pt x="1465943" y="1233715"/>
                  </a:lnTo>
                  <a:cubicBezTo>
                    <a:pt x="1282095" y="1001486"/>
                    <a:pt x="1141791" y="624115"/>
                    <a:pt x="957943" y="391886"/>
                  </a:cubicBezTo>
                  <a:lnTo>
                    <a:pt x="435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49B028-A338-48E7-BF20-286DDFE2C251}"/>
              </a:ext>
            </a:extLst>
          </p:cNvPr>
          <p:cNvSpPr/>
          <p:nvPr/>
        </p:nvSpPr>
        <p:spPr>
          <a:xfrm>
            <a:off x="3505200" y="5791200"/>
            <a:ext cx="1174750" cy="57150"/>
          </a:xfrm>
          <a:custGeom>
            <a:avLst/>
            <a:gdLst>
              <a:gd name="connsiteX0" fmla="*/ 0 w 1174750"/>
              <a:gd name="connsiteY0" fmla="*/ 12700 h 57150"/>
              <a:gd name="connsiteX1" fmla="*/ 457200 w 1174750"/>
              <a:gd name="connsiteY1" fmla="*/ 0 h 57150"/>
              <a:gd name="connsiteX2" fmla="*/ 717550 w 1174750"/>
              <a:gd name="connsiteY2" fmla="*/ 12700 h 57150"/>
              <a:gd name="connsiteX3" fmla="*/ 1174750 w 1174750"/>
              <a:gd name="connsiteY3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750" h="57150">
                <a:moveTo>
                  <a:pt x="0" y="12700"/>
                </a:moveTo>
                <a:lnTo>
                  <a:pt x="457200" y="0"/>
                </a:lnTo>
                <a:cubicBezTo>
                  <a:pt x="576792" y="0"/>
                  <a:pt x="597958" y="3175"/>
                  <a:pt x="717550" y="12700"/>
                </a:cubicBezTo>
                <a:cubicBezTo>
                  <a:pt x="837142" y="22225"/>
                  <a:pt x="1005946" y="39687"/>
                  <a:pt x="1174750" y="57150"/>
                </a:cubicBezTo>
              </a:path>
            </a:pathLst>
          </a:cu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CustomShape 16">
            <a:extLst>
              <a:ext uri="{FF2B5EF4-FFF2-40B4-BE49-F238E27FC236}">
                <a16:creationId xmlns:a16="http://schemas.microsoft.com/office/drawing/2014/main" id="{1C8880BA-4BD9-4B6C-8569-081CBB1B9116}"/>
              </a:ext>
            </a:extLst>
          </p:cNvPr>
          <p:cNvSpPr/>
          <p:nvPr/>
        </p:nvSpPr>
        <p:spPr>
          <a:xfrm>
            <a:off x="6933844" y="5873552"/>
            <a:ext cx="4976275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d-ID" sz="4400" b="1" strike="noStrike" spc="-1" dirty="0">
                <a:solidFill>
                  <a:srgbClr val="295B22"/>
                </a:solidFill>
                <a:latin typeface="Berlin Sans FB" panose="020E0602020502020306" pitchFamily="34" charset="0"/>
              </a:rPr>
              <a:t>KEBERLANJUTAN</a:t>
            </a:r>
            <a:endParaRPr lang="en-US" sz="44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64" name="CustomShape 17">
            <a:extLst>
              <a:ext uri="{FF2B5EF4-FFF2-40B4-BE49-F238E27FC236}">
                <a16:creationId xmlns:a16="http://schemas.microsoft.com/office/drawing/2014/main" id="{54330B7B-72D6-4408-BE49-74928687B49A}"/>
              </a:ext>
            </a:extLst>
          </p:cNvPr>
          <p:cNvSpPr/>
          <p:nvPr/>
        </p:nvSpPr>
        <p:spPr>
          <a:xfrm>
            <a:off x="4233063" y="4398994"/>
            <a:ext cx="2885155" cy="2201400"/>
          </a:xfrm>
          <a:prstGeom prst="ellipse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1000" tIns="20160" rIns="171000" bIns="20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en-US" sz="1500" b="1" strike="noStrike" spc="-1" dirty="0">
                <a:solidFill>
                  <a:srgbClr val="000000"/>
                </a:solidFill>
                <a:latin typeface="Avenir Next LT Pro"/>
              </a:rPr>
              <a:t>KEBERLANJUTAN SISTEM</a:t>
            </a:r>
            <a:endParaRPr lang="en-US" sz="1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Adanya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biaya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pemeliharaan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dan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pengembangan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aplikasi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pada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rekening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belanja</a:t>
            </a:r>
            <a:r>
              <a:rPr lang="en-US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Pengembangan</a:t>
            </a:r>
            <a:r>
              <a:rPr lang="en-US" sz="1400" b="1" strike="noStrike" spc="-1" dirty="0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Sistem</a:t>
            </a:r>
            <a:r>
              <a:rPr lang="en-US" sz="1400" b="1" strike="noStrike" spc="-1" dirty="0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Informasi</a:t>
            </a:r>
            <a:r>
              <a:rPr lang="en-US" sz="1400" b="1" strike="noStrike" spc="-1" dirty="0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id-ID" sz="14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)</a:t>
            </a:r>
            <a:endParaRPr lang="en-US" sz="14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65" name="CustomShape 18">
            <a:extLst>
              <a:ext uri="{FF2B5EF4-FFF2-40B4-BE49-F238E27FC236}">
                <a16:creationId xmlns:a16="http://schemas.microsoft.com/office/drawing/2014/main" id="{6F68DFC1-B88B-44A5-9E87-7ECC27AF2C83}"/>
              </a:ext>
            </a:extLst>
          </p:cNvPr>
          <p:cNvSpPr/>
          <p:nvPr/>
        </p:nvSpPr>
        <p:spPr>
          <a:xfrm>
            <a:off x="1541851" y="1020060"/>
            <a:ext cx="3055989" cy="2553120"/>
          </a:xfrm>
          <a:prstGeom prst="ellipse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3880" tIns="23040" rIns="173880" bIns="23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400" b="1" strike="noStrike" spc="-1" dirty="0">
                <a:solidFill>
                  <a:srgbClr val="000000"/>
                </a:solidFill>
                <a:latin typeface="Avenir Next LT Pro"/>
              </a:rPr>
              <a:t>Muncul RASA KEPEMILIKAN DARI MASYARAKAT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600" b="0" strike="sng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Muncul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unsur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1" strike="noStrike" spc="-1" dirty="0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“</a:t>
            </a:r>
            <a:r>
              <a:rPr lang="en-US" sz="16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kebiasaan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”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“</a:t>
            </a:r>
            <a:r>
              <a:rPr lang="en-US" sz="16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Tahoma"/>
              </a:rPr>
              <a:t>ketergantungan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”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karena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validasi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mandiri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dari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desa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yang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melibatkan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masyarakat</a:t>
            </a:r>
            <a:r>
              <a:rPr lang="id-ID" sz="1600" b="0" strike="sng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)</a:t>
            </a:r>
            <a:endParaRPr lang="en-US" sz="16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40A17B-0AC5-46B0-BE45-630C02AA67D7}"/>
              </a:ext>
            </a:extLst>
          </p:cNvPr>
          <p:cNvSpPr/>
          <p:nvPr/>
        </p:nvSpPr>
        <p:spPr>
          <a:xfrm>
            <a:off x="6105525" y="2849962"/>
            <a:ext cx="2647950" cy="198677"/>
          </a:xfrm>
          <a:custGeom>
            <a:avLst/>
            <a:gdLst>
              <a:gd name="connsiteX0" fmla="*/ 0 w 2647950"/>
              <a:gd name="connsiteY0" fmla="*/ 159938 h 198677"/>
              <a:gd name="connsiteX1" fmla="*/ 666750 w 2647950"/>
              <a:gd name="connsiteY1" fmla="*/ 188513 h 198677"/>
              <a:gd name="connsiteX2" fmla="*/ 1247775 w 2647950"/>
              <a:gd name="connsiteY2" fmla="*/ 7538 h 198677"/>
              <a:gd name="connsiteX3" fmla="*/ 1838325 w 2647950"/>
              <a:gd name="connsiteY3" fmla="*/ 45638 h 198677"/>
              <a:gd name="connsiteX4" fmla="*/ 2647950 w 2647950"/>
              <a:gd name="connsiteY4" fmla="*/ 150413 h 1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50" h="198677">
                <a:moveTo>
                  <a:pt x="0" y="159938"/>
                </a:moveTo>
                <a:cubicBezTo>
                  <a:pt x="229394" y="186925"/>
                  <a:pt x="458788" y="213913"/>
                  <a:pt x="666750" y="188513"/>
                </a:cubicBezTo>
                <a:cubicBezTo>
                  <a:pt x="874713" y="163113"/>
                  <a:pt x="1052513" y="31350"/>
                  <a:pt x="1247775" y="7538"/>
                </a:cubicBezTo>
                <a:cubicBezTo>
                  <a:pt x="1443037" y="-16274"/>
                  <a:pt x="1604963" y="21825"/>
                  <a:pt x="1838325" y="45638"/>
                </a:cubicBezTo>
                <a:cubicBezTo>
                  <a:pt x="2071688" y="69450"/>
                  <a:pt x="2359819" y="109931"/>
                  <a:pt x="2647950" y="150413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539B91-A61B-4140-A229-ED6D86517C51}"/>
              </a:ext>
            </a:extLst>
          </p:cNvPr>
          <p:cNvSpPr/>
          <p:nvPr/>
        </p:nvSpPr>
        <p:spPr>
          <a:xfrm>
            <a:off x="8905875" y="1447800"/>
            <a:ext cx="1114425" cy="781050"/>
          </a:xfrm>
          <a:custGeom>
            <a:avLst/>
            <a:gdLst>
              <a:gd name="connsiteX0" fmla="*/ 0 w 1114425"/>
              <a:gd name="connsiteY0" fmla="*/ 0 h 781050"/>
              <a:gd name="connsiteX1" fmla="*/ 438150 w 1114425"/>
              <a:gd name="connsiteY1" fmla="*/ 209550 h 781050"/>
              <a:gd name="connsiteX2" fmla="*/ 695325 w 1114425"/>
              <a:gd name="connsiteY2" fmla="*/ 466725 h 781050"/>
              <a:gd name="connsiteX3" fmla="*/ 1114425 w 1114425"/>
              <a:gd name="connsiteY3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781050">
                <a:moveTo>
                  <a:pt x="0" y="0"/>
                </a:moveTo>
                <a:cubicBezTo>
                  <a:pt x="161131" y="65881"/>
                  <a:pt x="322263" y="131763"/>
                  <a:pt x="438150" y="209550"/>
                </a:cubicBezTo>
                <a:cubicBezTo>
                  <a:pt x="554037" y="287337"/>
                  <a:pt x="582613" y="371475"/>
                  <a:pt x="695325" y="466725"/>
                </a:cubicBezTo>
                <a:cubicBezTo>
                  <a:pt x="808037" y="561975"/>
                  <a:pt x="961231" y="671512"/>
                  <a:pt x="1114425" y="78105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CustomShape 27">
            <a:extLst>
              <a:ext uri="{FF2B5EF4-FFF2-40B4-BE49-F238E27FC236}">
                <a16:creationId xmlns:a16="http://schemas.microsoft.com/office/drawing/2014/main" id="{90745841-1487-44DD-9BCB-26FCA5ADA346}"/>
              </a:ext>
            </a:extLst>
          </p:cNvPr>
          <p:cNvSpPr/>
          <p:nvPr/>
        </p:nvSpPr>
        <p:spPr>
          <a:xfrm>
            <a:off x="10526760" y="139752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19">
            <a:extLst>
              <a:ext uri="{FF2B5EF4-FFF2-40B4-BE49-F238E27FC236}">
                <a16:creationId xmlns:a16="http://schemas.microsoft.com/office/drawing/2014/main" id="{979D7C8D-F278-4218-A138-0BBD93F77846}"/>
              </a:ext>
            </a:extLst>
          </p:cNvPr>
          <p:cNvSpPr/>
          <p:nvPr/>
        </p:nvSpPr>
        <p:spPr>
          <a:xfrm>
            <a:off x="6256440" y="2121255"/>
            <a:ext cx="3059280" cy="2821680"/>
          </a:xfrm>
          <a:prstGeom prst="ellipse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1000" tIns="20160" rIns="171000" bIns="20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400" b="1" strike="noStrike" spc="-1" dirty="0">
                <a:solidFill>
                  <a:srgbClr val="000000"/>
                </a:solidFill>
                <a:latin typeface="Avenir Next LT Pro"/>
              </a:rPr>
              <a:t>Adanya POTENSI PENGEMBANGAN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Memiliki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potensi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selalu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dilakukan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pengembangan</a:t>
            </a:r>
            <a:r>
              <a:rPr lang="en-US" sz="1600" b="1" strike="noStrike" spc="-1" dirty="0">
                <a:solidFill>
                  <a:srgbClr val="FF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dapat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menjadi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Mall data RTLH 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, target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ke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depan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akan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menyediakan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i="1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database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i="1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backlog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kemiskinan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Kumuh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dan</a:t>
            </a:r>
            <a:r>
              <a:rPr lang="en-US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Bencana</a:t>
            </a:r>
            <a:r>
              <a:rPr lang="id-ID" sz="16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)</a:t>
            </a:r>
            <a:endParaRPr lang="en-US" sz="16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67" name="CustomShape 20">
            <a:extLst>
              <a:ext uri="{FF2B5EF4-FFF2-40B4-BE49-F238E27FC236}">
                <a16:creationId xmlns:a16="http://schemas.microsoft.com/office/drawing/2014/main" id="{3B4AB393-46B0-48FD-A95A-E8D7A2094CC3}"/>
              </a:ext>
            </a:extLst>
          </p:cNvPr>
          <p:cNvSpPr/>
          <p:nvPr/>
        </p:nvSpPr>
        <p:spPr>
          <a:xfrm>
            <a:off x="9041586" y="1234485"/>
            <a:ext cx="2555895" cy="2307240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1000" tIns="20160" rIns="171000" bIns="20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600" b="1" strike="noStrike" spc="-1" dirty="0">
                <a:solidFill>
                  <a:srgbClr val="000000"/>
                </a:solidFill>
                <a:latin typeface="Avenir Next LT Pro"/>
              </a:rPr>
              <a:t>TERDAPAT </a:t>
            </a:r>
            <a:r>
              <a:rPr lang="en-US" sz="1600" b="1" strike="noStrike" spc="-1" dirty="0">
                <a:solidFill>
                  <a:srgbClr val="000000"/>
                </a:solidFill>
                <a:latin typeface="Avenir Next LT Pro"/>
              </a:rPr>
              <a:t>BANYAK</a:t>
            </a:r>
            <a:r>
              <a:rPr lang="id-ID" sz="1600" b="1" strike="noStrike" spc="-1" dirty="0">
                <a:solidFill>
                  <a:srgbClr val="000000"/>
                </a:solidFill>
                <a:latin typeface="Avenir Next LT Pro"/>
              </a:rPr>
              <a:t> SUMBER DATA</a:t>
            </a:r>
            <a:r>
              <a:rPr lang="en-US" sz="1600" b="1" strike="noStrike" spc="-1" dirty="0">
                <a:solidFill>
                  <a:srgbClr val="000000"/>
                </a:solidFill>
                <a:latin typeface="Avenir Next LT Pro"/>
              </a:rPr>
              <a:t> RTLH yang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venir Next LT Pro"/>
              </a:rPr>
              <a:t>terintegrasi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300" b="1" strike="noStrike" spc="-1" dirty="0">
                <a:solidFill>
                  <a:srgbClr val="FF0000"/>
                </a:solidFill>
                <a:latin typeface="Berlin Sans FB" panose="020E0602020502020306" pitchFamily="34" charset="0"/>
              </a:rPr>
              <a:t>MOU/PKS antar pemilik sumber data </a:t>
            </a:r>
            <a:r>
              <a:rPr lang="id-ID" sz="11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(DINSOS,KEMENTERIAN, DISPERMADESDUKCAPIL)</a:t>
            </a:r>
            <a:endParaRPr lang="en-US" sz="11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68" name="CustomShape 21">
            <a:extLst>
              <a:ext uri="{FF2B5EF4-FFF2-40B4-BE49-F238E27FC236}">
                <a16:creationId xmlns:a16="http://schemas.microsoft.com/office/drawing/2014/main" id="{E568A8D0-E103-440B-9B93-577298F21BF0}"/>
              </a:ext>
            </a:extLst>
          </p:cNvPr>
          <p:cNvSpPr/>
          <p:nvPr/>
        </p:nvSpPr>
        <p:spPr>
          <a:xfrm>
            <a:off x="3483360" y="453060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2">
            <a:extLst>
              <a:ext uri="{FF2B5EF4-FFF2-40B4-BE49-F238E27FC236}">
                <a16:creationId xmlns:a16="http://schemas.microsoft.com/office/drawing/2014/main" id="{B8794C04-053A-4FA7-AF71-BB29580AFD5F}"/>
              </a:ext>
            </a:extLst>
          </p:cNvPr>
          <p:cNvSpPr/>
          <p:nvPr/>
        </p:nvSpPr>
        <p:spPr>
          <a:xfrm>
            <a:off x="1258200" y="609480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23">
            <a:extLst>
              <a:ext uri="{FF2B5EF4-FFF2-40B4-BE49-F238E27FC236}">
                <a16:creationId xmlns:a16="http://schemas.microsoft.com/office/drawing/2014/main" id="{2E307543-062C-4F4B-B94F-7D26B9E4F97C}"/>
              </a:ext>
            </a:extLst>
          </p:cNvPr>
          <p:cNvSpPr/>
          <p:nvPr/>
        </p:nvSpPr>
        <p:spPr>
          <a:xfrm>
            <a:off x="2430360" y="394992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24">
            <a:extLst>
              <a:ext uri="{FF2B5EF4-FFF2-40B4-BE49-F238E27FC236}">
                <a16:creationId xmlns:a16="http://schemas.microsoft.com/office/drawing/2014/main" id="{D9846522-6651-4DE2-82D6-05E4932F42FA}"/>
              </a:ext>
            </a:extLst>
          </p:cNvPr>
          <p:cNvSpPr/>
          <p:nvPr/>
        </p:nvSpPr>
        <p:spPr>
          <a:xfrm>
            <a:off x="5796360" y="172008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5">
            <a:extLst>
              <a:ext uri="{FF2B5EF4-FFF2-40B4-BE49-F238E27FC236}">
                <a16:creationId xmlns:a16="http://schemas.microsoft.com/office/drawing/2014/main" id="{3E4ED4B7-D5BA-40FA-9966-9EB5E764B3A1}"/>
              </a:ext>
            </a:extLst>
          </p:cNvPr>
          <p:cNvSpPr/>
          <p:nvPr/>
        </p:nvSpPr>
        <p:spPr>
          <a:xfrm>
            <a:off x="6762240" y="45720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26">
            <a:extLst>
              <a:ext uri="{FF2B5EF4-FFF2-40B4-BE49-F238E27FC236}">
                <a16:creationId xmlns:a16="http://schemas.microsoft.com/office/drawing/2014/main" id="{0510939B-5F0E-492F-BE9E-8CBE09B19167}"/>
              </a:ext>
            </a:extLst>
          </p:cNvPr>
          <p:cNvSpPr/>
          <p:nvPr/>
        </p:nvSpPr>
        <p:spPr>
          <a:xfrm>
            <a:off x="11258280" y="155520"/>
            <a:ext cx="246600" cy="18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442DA2-1F2A-4072-9FED-68558B23264E}"/>
              </a:ext>
            </a:extLst>
          </p:cNvPr>
          <p:cNvSpPr/>
          <p:nvPr/>
        </p:nvSpPr>
        <p:spPr>
          <a:xfrm>
            <a:off x="1323710" y="3057525"/>
            <a:ext cx="152665" cy="2390775"/>
          </a:xfrm>
          <a:custGeom>
            <a:avLst/>
            <a:gdLst>
              <a:gd name="connsiteX0" fmla="*/ 152665 w 152665"/>
              <a:gd name="connsiteY0" fmla="*/ 2390775 h 2390775"/>
              <a:gd name="connsiteX1" fmla="*/ 265 w 152665"/>
              <a:gd name="connsiteY1" fmla="*/ 1609725 h 2390775"/>
              <a:gd name="connsiteX2" fmla="*/ 114565 w 152665"/>
              <a:gd name="connsiteY2" fmla="*/ 885825 h 2390775"/>
              <a:gd name="connsiteX3" fmla="*/ 66940 w 152665"/>
              <a:gd name="connsiteY3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65" h="2390775">
                <a:moveTo>
                  <a:pt x="152665" y="2390775"/>
                </a:moveTo>
                <a:cubicBezTo>
                  <a:pt x="79640" y="2125662"/>
                  <a:pt x="6615" y="1860550"/>
                  <a:pt x="265" y="1609725"/>
                </a:cubicBezTo>
                <a:cubicBezTo>
                  <a:pt x="-6085" y="1358900"/>
                  <a:pt x="103453" y="1154112"/>
                  <a:pt x="114565" y="885825"/>
                </a:cubicBezTo>
                <a:cubicBezTo>
                  <a:pt x="125677" y="617538"/>
                  <a:pt x="96308" y="308769"/>
                  <a:pt x="6694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B582D7-30D9-42EC-A1B0-2EC9E9336431}"/>
              </a:ext>
            </a:extLst>
          </p:cNvPr>
          <p:cNvSpPr/>
          <p:nvPr/>
        </p:nvSpPr>
        <p:spPr>
          <a:xfrm>
            <a:off x="2524125" y="4486275"/>
            <a:ext cx="600075" cy="552450"/>
          </a:xfrm>
          <a:custGeom>
            <a:avLst/>
            <a:gdLst>
              <a:gd name="connsiteX0" fmla="*/ 0 w 600075"/>
              <a:gd name="connsiteY0" fmla="*/ 552450 h 552450"/>
              <a:gd name="connsiteX1" fmla="*/ 247650 w 600075"/>
              <a:gd name="connsiteY1" fmla="*/ 295275 h 552450"/>
              <a:gd name="connsiteX2" fmla="*/ 504825 w 600075"/>
              <a:gd name="connsiteY2" fmla="*/ 114300 h 552450"/>
              <a:gd name="connsiteX3" fmla="*/ 600075 w 600075"/>
              <a:gd name="connsiteY3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552450">
                <a:moveTo>
                  <a:pt x="0" y="552450"/>
                </a:moveTo>
                <a:cubicBezTo>
                  <a:pt x="81756" y="460375"/>
                  <a:pt x="163513" y="368300"/>
                  <a:pt x="247650" y="295275"/>
                </a:cubicBezTo>
                <a:cubicBezTo>
                  <a:pt x="331788" y="222250"/>
                  <a:pt x="446088" y="163512"/>
                  <a:pt x="504825" y="114300"/>
                </a:cubicBezTo>
                <a:cubicBezTo>
                  <a:pt x="563563" y="65087"/>
                  <a:pt x="581819" y="32543"/>
                  <a:pt x="600075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CustomShape 29">
            <a:extLst>
              <a:ext uri="{FF2B5EF4-FFF2-40B4-BE49-F238E27FC236}">
                <a16:creationId xmlns:a16="http://schemas.microsoft.com/office/drawing/2014/main" id="{03FC0713-BB19-4904-BEE6-CF61C721221D}"/>
              </a:ext>
            </a:extLst>
          </p:cNvPr>
          <p:cNvSpPr/>
          <p:nvPr/>
        </p:nvSpPr>
        <p:spPr>
          <a:xfrm>
            <a:off x="459000" y="3408120"/>
            <a:ext cx="2530440" cy="2126160"/>
          </a:xfrm>
          <a:prstGeom prst="ellipse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1000" tIns="20160" rIns="171000" bIns="20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  <a:tabLst>
                <a:tab pos="0" algn="l"/>
              </a:tabLst>
            </a:pPr>
            <a:r>
              <a:rPr lang="id-ID" sz="1200" b="1" strike="noStrike" spc="-1" dirty="0">
                <a:solidFill>
                  <a:srgbClr val="000000"/>
                </a:solidFill>
                <a:latin typeface="Avenir Next LT Pro"/>
                <a:ea typeface="Tahoma"/>
              </a:rPr>
              <a:t>DUKUNGAN PERATURAN : Pergub Jawa Tengah No </a:t>
            </a:r>
            <a:r>
              <a:rPr lang="en-US" sz="12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ea typeface="Tahoma"/>
              </a:rPr>
              <a:t>0</a:t>
            </a:r>
            <a:r>
              <a:rPr lang="id-ID" sz="12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ea typeface="Tahoma"/>
              </a:rPr>
              <a:t>6 Tahun 2020</a:t>
            </a:r>
            <a:r>
              <a:rPr lang="id-ID" sz="1200" b="0" strike="noStrike" spc="-1" dirty="0">
                <a:solidFill>
                  <a:srgbClr val="000000"/>
                </a:solidFill>
                <a:latin typeface="Avenir Next LT Pro"/>
                <a:ea typeface="Tahoma"/>
              </a:rPr>
              <a:t> t</a:t>
            </a:r>
            <a:r>
              <a:rPr lang="id-ID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  <a:ea typeface="Tahoma"/>
              </a:rPr>
              <a:t>entang Bankeupemdes RTLH </a:t>
            </a:r>
            <a:endParaRPr lang="en-US" sz="12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18491B-DB28-428C-9BE8-D65EBD08BAA6}"/>
              </a:ext>
            </a:extLst>
          </p:cNvPr>
          <p:cNvSpPr/>
          <p:nvPr/>
        </p:nvSpPr>
        <p:spPr>
          <a:xfrm>
            <a:off x="4267200" y="857250"/>
            <a:ext cx="790575" cy="2295525"/>
          </a:xfrm>
          <a:custGeom>
            <a:avLst/>
            <a:gdLst>
              <a:gd name="connsiteX0" fmla="*/ 790575 w 790575"/>
              <a:gd name="connsiteY0" fmla="*/ 2295525 h 2295525"/>
              <a:gd name="connsiteX1" fmla="*/ 657225 w 790575"/>
              <a:gd name="connsiteY1" fmla="*/ 1457325 h 2295525"/>
              <a:gd name="connsiteX2" fmla="*/ 457200 w 790575"/>
              <a:gd name="connsiteY2" fmla="*/ 752475 h 2295525"/>
              <a:gd name="connsiteX3" fmla="*/ 0 w 790575"/>
              <a:gd name="connsiteY3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75" h="2295525">
                <a:moveTo>
                  <a:pt x="790575" y="2295525"/>
                </a:moveTo>
                <a:cubicBezTo>
                  <a:pt x="751681" y="2005012"/>
                  <a:pt x="712787" y="1714500"/>
                  <a:pt x="657225" y="1457325"/>
                </a:cubicBezTo>
                <a:cubicBezTo>
                  <a:pt x="601663" y="1200150"/>
                  <a:pt x="566737" y="995362"/>
                  <a:pt x="457200" y="752475"/>
                </a:cubicBezTo>
                <a:cubicBezTo>
                  <a:pt x="347663" y="509588"/>
                  <a:pt x="77787" y="138112"/>
                  <a:pt x="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236FA1-6A3A-4149-B046-1DA19E1574B4}"/>
              </a:ext>
            </a:extLst>
          </p:cNvPr>
          <p:cNvSpPr/>
          <p:nvPr/>
        </p:nvSpPr>
        <p:spPr>
          <a:xfrm>
            <a:off x="6743700" y="838200"/>
            <a:ext cx="733425" cy="495300"/>
          </a:xfrm>
          <a:custGeom>
            <a:avLst/>
            <a:gdLst>
              <a:gd name="connsiteX0" fmla="*/ 733425 w 733425"/>
              <a:gd name="connsiteY0" fmla="*/ 495300 h 495300"/>
              <a:gd name="connsiteX1" fmla="*/ 438150 w 733425"/>
              <a:gd name="connsiteY1" fmla="*/ 333375 h 495300"/>
              <a:gd name="connsiteX2" fmla="*/ 161925 w 733425"/>
              <a:gd name="connsiteY2" fmla="*/ 76200 h 495300"/>
              <a:gd name="connsiteX3" fmla="*/ 0 w 733425"/>
              <a:gd name="connsiteY3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495300">
                <a:moveTo>
                  <a:pt x="733425" y="495300"/>
                </a:moveTo>
                <a:cubicBezTo>
                  <a:pt x="633412" y="449262"/>
                  <a:pt x="533400" y="403225"/>
                  <a:pt x="438150" y="333375"/>
                </a:cubicBezTo>
                <a:cubicBezTo>
                  <a:pt x="342900" y="263525"/>
                  <a:pt x="234950" y="131762"/>
                  <a:pt x="161925" y="76200"/>
                </a:cubicBezTo>
                <a:cubicBezTo>
                  <a:pt x="88900" y="20638"/>
                  <a:pt x="44450" y="10319"/>
                  <a:pt x="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CustomShape 30">
            <a:extLst>
              <a:ext uri="{FF2B5EF4-FFF2-40B4-BE49-F238E27FC236}">
                <a16:creationId xmlns:a16="http://schemas.microsoft.com/office/drawing/2014/main" id="{94680C44-82C6-46D4-BC20-29F4F5B76C02}"/>
              </a:ext>
            </a:extLst>
          </p:cNvPr>
          <p:cNvSpPr/>
          <p:nvPr/>
        </p:nvSpPr>
        <p:spPr>
          <a:xfrm>
            <a:off x="4401068" y="192600"/>
            <a:ext cx="2521690" cy="2010600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71000" tIns="20160" rIns="171000" bIns="20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  <a:tabLst>
                <a:tab pos="0" algn="l"/>
              </a:tabLst>
            </a:pPr>
            <a:r>
              <a:rPr lang="en-US" sz="1200" b="1" strike="noStrike" spc="-1" dirty="0">
                <a:solidFill>
                  <a:srgbClr val="000000"/>
                </a:solidFill>
                <a:latin typeface="Avenir Next LT Pro"/>
              </a:rPr>
              <a:t>SOSIALISASI DAN EVALUASI BERKALA</a:t>
            </a:r>
            <a:r>
              <a:rPr lang="en-US" sz="1000" b="1" strike="noStrike" spc="-1" dirty="0">
                <a:solidFill>
                  <a:srgbClr val="000000"/>
                </a:solidFill>
                <a:latin typeface="Avenir Next LT Pro"/>
              </a:rPr>
              <a:t> </a:t>
            </a:r>
            <a:r>
              <a:rPr lang="en-US" sz="110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dalam</a:t>
            </a:r>
            <a:r>
              <a:rPr lang="en-US" sz="110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memperoleh</a:t>
            </a:r>
            <a:r>
              <a:rPr lang="en-US" sz="120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pemahaman</a:t>
            </a:r>
            <a:r>
              <a:rPr lang="en-US" sz="1200" b="1" strike="noStrike" spc="-1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1" strike="noStrike" spc="-1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bersama</a:t>
            </a:r>
            <a:endParaRPr lang="en-US" sz="1200" b="1" strike="noStrike" spc="-1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  <a:tabLst>
                <a:tab pos="0" algn="l"/>
              </a:tabLst>
            </a:pP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Antara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Pemerintah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Pusat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Pemerintah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Provinsi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,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Pemkab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/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Pemkot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hingga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Tk</a:t>
            </a:r>
            <a:r>
              <a:rPr lang="en-US" sz="12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Desa</a:t>
            </a:r>
            <a:endParaRPr lang="en-US" sz="12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78" name="CustomShape 31">
            <a:extLst>
              <a:ext uri="{FF2B5EF4-FFF2-40B4-BE49-F238E27FC236}">
                <a16:creationId xmlns:a16="http://schemas.microsoft.com/office/drawing/2014/main" id="{1DF11DCB-886E-43AA-A553-AF648BDCD822}"/>
              </a:ext>
            </a:extLst>
          </p:cNvPr>
          <p:cNvSpPr/>
          <p:nvPr/>
        </p:nvSpPr>
        <p:spPr>
          <a:xfrm>
            <a:off x="183600" y="155520"/>
            <a:ext cx="11760480" cy="6509880"/>
          </a:xfrm>
          <a:custGeom>
            <a:avLst/>
            <a:gdLst/>
            <a:ahLst/>
            <a:cxnLst/>
            <a:rect l="l" t="t" r="r" b="b"/>
            <a:pathLst>
              <a:path w="11760682" h="6510259">
                <a:moveTo>
                  <a:pt x="0" y="0"/>
                </a:moveTo>
                <a:cubicBezTo>
                  <a:pt x="268046" y="2929"/>
                  <a:pt x="618806" y="30053"/>
                  <a:pt x="809412" y="0"/>
                </a:cubicBezTo>
                <a:cubicBezTo>
                  <a:pt x="1000018" y="-30053"/>
                  <a:pt x="1012571" y="7357"/>
                  <a:pt x="1148396" y="0"/>
                </a:cubicBezTo>
                <a:cubicBezTo>
                  <a:pt x="1284221" y="-7357"/>
                  <a:pt x="1478094" y="-18938"/>
                  <a:pt x="1722594" y="0"/>
                </a:cubicBezTo>
                <a:cubicBezTo>
                  <a:pt x="1967094" y="18938"/>
                  <a:pt x="2139598" y="-4240"/>
                  <a:pt x="2414399" y="0"/>
                </a:cubicBezTo>
                <a:cubicBezTo>
                  <a:pt x="2689200" y="4240"/>
                  <a:pt x="2931782" y="36157"/>
                  <a:pt x="3341417" y="0"/>
                </a:cubicBezTo>
                <a:cubicBezTo>
                  <a:pt x="3751052" y="-36157"/>
                  <a:pt x="3892586" y="-747"/>
                  <a:pt x="4268436" y="0"/>
                </a:cubicBezTo>
                <a:cubicBezTo>
                  <a:pt x="4644286" y="747"/>
                  <a:pt x="4655294" y="24234"/>
                  <a:pt x="4842634" y="0"/>
                </a:cubicBezTo>
                <a:cubicBezTo>
                  <a:pt x="5029974" y="-24234"/>
                  <a:pt x="5135171" y="5430"/>
                  <a:pt x="5299225" y="0"/>
                </a:cubicBezTo>
                <a:cubicBezTo>
                  <a:pt x="5463279" y="-5430"/>
                  <a:pt x="5499508" y="-6925"/>
                  <a:pt x="5638209" y="0"/>
                </a:cubicBezTo>
                <a:cubicBezTo>
                  <a:pt x="5776910" y="6925"/>
                  <a:pt x="6078566" y="35387"/>
                  <a:pt x="6447621" y="0"/>
                </a:cubicBezTo>
                <a:cubicBezTo>
                  <a:pt x="6816676" y="-35387"/>
                  <a:pt x="6855934" y="-32785"/>
                  <a:pt x="7139426" y="0"/>
                </a:cubicBezTo>
                <a:cubicBezTo>
                  <a:pt x="7422918" y="32785"/>
                  <a:pt x="7445332" y="4076"/>
                  <a:pt x="7713624" y="0"/>
                </a:cubicBezTo>
                <a:cubicBezTo>
                  <a:pt x="7981916" y="-4076"/>
                  <a:pt x="8365629" y="-39522"/>
                  <a:pt x="8640642" y="0"/>
                </a:cubicBezTo>
                <a:cubicBezTo>
                  <a:pt x="8915655" y="39522"/>
                  <a:pt x="9157174" y="33158"/>
                  <a:pt x="9332447" y="0"/>
                </a:cubicBezTo>
                <a:cubicBezTo>
                  <a:pt x="9507721" y="-33158"/>
                  <a:pt x="9898287" y="2561"/>
                  <a:pt x="10141859" y="0"/>
                </a:cubicBezTo>
                <a:cubicBezTo>
                  <a:pt x="10385431" y="-2561"/>
                  <a:pt x="10743694" y="-21550"/>
                  <a:pt x="10951270" y="0"/>
                </a:cubicBezTo>
                <a:cubicBezTo>
                  <a:pt x="11158846" y="21550"/>
                  <a:pt x="11597402" y="-13214"/>
                  <a:pt x="11760682" y="0"/>
                </a:cubicBezTo>
                <a:cubicBezTo>
                  <a:pt x="11798185" y="304229"/>
                  <a:pt x="11774850" y="478817"/>
                  <a:pt x="11760682" y="781231"/>
                </a:cubicBezTo>
                <a:cubicBezTo>
                  <a:pt x="11746514" y="1083645"/>
                  <a:pt x="11775655" y="1177423"/>
                  <a:pt x="11760682" y="1302052"/>
                </a:cubicBezTo>
                <a:cubicBezTo>
                  <a:pt x="11745709" y="1426681"/>
                  <a:pt x="11768836" y="1702669"/>
                  <a:pt x="11760682" y="2018180"/>
                </a:cubicBezTo>
                <a:cubicBezTo>
                  <a:pt x="11752528" y="2333691"/>
                  <a:pt x="11754356" y="2590923"/>
                  <a:pt x="11760682" y="2799411"/>
                </a:cubicBezTo>
                <a:cubicBezTo>
                  <a:pt x="11767008" y="3007899"/>
                  <a:pt x="11790836" y="3397350"/>
                  <a:pt x="11760682" y="3580642"/>
                </a:cubicBezTo>
                <a:cubicBezTo>
                  <a:pt x="11730528" y="3763934"/>
                  <a:pt x="11758444" y="3856569"/>
                  <a:pt x="11760682" y="4036361"/>
                </a:cubicBezTo>
                <a:cubicBezTo>
                  <a:pt x="11762920" y="4216153"/>
                  <a:pt x="11761635" y="4387941"/>
                  <a:pt x="11760682" y="4622284"/>
                </a:cubicBezTo>
                <a:cubicBezTo>
                  <a:pt x="11759729" y="4856627"/>
                  <a:pt x="11748140" y="4901297"/>
                  <a:pt x="11760682" y="5078002"/>
                </a:cubicBezTo>
                <a:cubicBezTo>
                  <a:pt x="11773224" y="5254707"/>
                  <a:pt x="11783827" y="5513938"/>
                  <a:pt x="11760682" y="5663925"/>
                </a:cubicBezTo>
                <a:cubicBezTo>
                  <a:pt x="11737537" y="5813912"/>
                  <a:pt x="11793261" y="6296211"/>
                  <a:pt x="11760682" y="6510259"/>
                </a:cubicBezTo>
                <a:cubicBezTo>
                  <a:pt x="11429230" y="6507803"/>
                  <a:pt x="11163924" y="6517680"/>
                  <a:pt x="10951270" y="6510259"/>
                </a:cubicBezTo>
                <a:cubicBezTo>
                  <a:pt x="10738616" y="6502838"/>
                  <a:pt x="10615296" y="6533881"/>
                  <a:pt x="10377072" y="6510259"/>
                </a:cubicBezTo>
                <a:cubicBezTo>
                  <a:pt x="10138848" y="6486637"/>
                  <a:pt x="10054339" y="6529834"/>
                  <a:pt x="9920481" y="6510259"/>
                </a:cubicBezTo>
                <a:cubicBezTo>
                  <a:pt x="9786623" y="6490684"/>
                  <a:pt x="9367014" y="6471893"/>
                  <a:pt x="8993463" y="6510259"/>
                </a:cubicBezTo>
                <a:cubicBezTo>
                  <a:pt x="8619912" y="6548625"/>
                  <a:pt x="8487463" y="6487642"/>
                  <a:pt x="8184051" y="6510259"/>
                </a:cubicBezTo>
                <a:cubicBezTo>
                  <a:pt x="7880639" y="6532876"/>
                  <a:pt x="7754534" y="6480752"/>
                  <a:pt x="7374639" y="6510259"/>
                </a:cubicBezTo>
                <a:cubicBezTo>
                  <a:pt x="6994744" y="6539766"/>
                  <a:pt x="6769307" y="6519334"/>
                  <a:pt x="6565228" y="6510259"/>
                </a:cubicBezTo>
                <a:cubicBezTo>
                  <a:pt x="6361149" y="6501184"/>
                  <a:pt x="6060213" y="6549798"/>
                  <a:pt x="5638209" y="6510259"/>
                </a:cubicBezTo>
                <a:cubicBezTo>
                  <a:pt x="5216205" y="6470720"/>
                  <a:pt x="5035470" y="6497884"/>
                  <a:pt x="4828798" y="6510259"/>
                </a:cubicBezTo>
                <a:cubicBezTo>
                  <a:pt x="4622126" y="6522634"/>
                  <a:pt x="4150666" y="6470099"/>
                  <a:pt x="3901779" y="6510259"/>
                </a:cubicBezTo>
                <a:cubicBezTo>
                  <a:pt x="3652892" y="6550419"/>
                  <a:pt x="3379877" y="6534260"/>
                  <a:pt x="2974761" y="6510259"/>
                </a:cubicBezTo>
                <a:cubicBezTo>
                  <a:pt x="2569645" y="6486258"/>
                  <a:pt x="2246420" y="6501250"/>
                  <a:pt x="2047742" y="6510259"/>
                </a:cubicBezTo>
                <a:cubicBezTo>
                  <a:pt x="1849064" y="6519268"/>
                  <a:pt x="1466957" y="6477741"/>
                  <a:pt x="1120724" y="6510259"/>
                </a:cubicBezTo>
                <a:cubicBezTo>
                  <a:pt x="774491" y="6542777"/>
                  <a:pt x="286403" y="6517881"/>
                  <a:pt x="0" y="6510259"/>
                </a:cubicBezTo>
                <a:cubicBezTo>
                  <a:pt x="-20814" y="6220892"/>
                  <a:pt x="23483" y="6063937"/>
                  <a:pt x="0" y="5924336"/>
                </a:cubicBezTo>
                <a:cubicBezTo>
                  <a:pt x="-23483" y="5784735"/>
                  <a:pt x="15241" y="5514182"/>
                  <a:pt x="0" y="5403515"/>
                </a:cubicBezTo>
                <a:cubicBezTo>
                  <a:pt x="-15241" y="5292848"/>
                  <a:pt x="-18766" y="5121956"/>
                  <a:pt x="0" y="4882694"/>
                </a:cubicBezTo>
                <a:cubicBezTo>
                  <a:pt x="18766" y="4643432"/>
                  <a:pt x="10103" y="4500111"/>
                  <a:pt x="0" y="4296771"/>
                </a:cubicBezTo>
                <a:cubicBezTo>
                  <a:pt x="-10103" y="4093431"/>
                  <a:pt x="9156" y="3980713"/>
                  <a:pt x="0" y="3710848"/>
                </a:cubicBezTo>
                <a:cubicBezTo>
                  <a:pt x="-9156" y="3440983"/>
                  <a:pt x="-18587" y="3240850"/>
                  <a:pt x="0" y="2994719"/>
                </a:cubicBezTo>
                <a:cubicBezTo>
                  <a:pt x="18587" y="2748588"/>
                  <a:pt x="11233" y="2463782"/>
                  <a:pt x="0" y="2213488"/>
                </a:cubicBezTo>
                <a:cubicBezTo>
                  <a:pt x="-11233" y="1963194"/>
                  <a:pt x="-15127" y="1951591"/>
                  <a:pt x="0" y="1757770"/>
                </a:cubicBezTo>
                <a:cubicBezTo>
                  <a:pt x="15127" y="1563949"/>
                  <a:pt x="22682" y="1449713"/>
                  <a:pt x="0" y="1302052"/>
                </a:cubicBezTo>
                <a:cubicBezTo>
                  <a:pt x="-22682" y="1154391"/>
                  <a:pt x="-23358" y="929879"/>
                  <a:pt x="0" y="781231"/>
                </a:cubicBezTo>
                <a:cubicBezTo>
                  <a:pt x="23358" y="632583"/>
                  <a:pt x="-37803" y="34831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308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52CACFF-0FE8-487F-AA78-303433EB3942}"/>
              </a:ext>
            </a:extLst>
          </p:cNvPr>
          <p:cNvSpPr/>
          <p:nvPr/>
        </p:nvSpPr>
        <p:spPr>
          <a:xfrm>
            <a:off x="1871003" y="6161649"/>
            <a:ext cx="2342978" cy="1215504"/>
          </a:xfrm>
          <a:custGeom>
            <a:avLst/>
            <a:gdLst>
              <a:gd name="connsiteX0" fmla="*/ 0 w 2342978"/>
              <a:gd name="connsiteY0" fmla="*/ 0 h 1215504"/>
              <a:gd name="connsiteX1" fmla="*/ 633046 w 2342978"/>
              <a:gd name="connsiteY1" fmla="*/ 168813 h 1215504"/>
              <a:gd name="connsiteX2" fmla="*/ 1575582 w 2342978"/>
              <a:gd name="connsiteY2" fmla="*/ 717453 h 1215504"/>
              <a:gd name="connsiteX3" fmla="*/ 2335237 w 2342978"/>
              <a:gd name="connsiteY3" fmla="*/ 1125416 h 121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978" h="1215504">
                <a:moveTo>
                  <a:pt x="0" y="0"/>
                </a:moveTo>
                <a:cubicBezTo>
                  <a:pt x="185224" y="24619"/>
                  <a:pt x="370449" y="49238"/>
                  <a:pt x="633046" y="168813"/>
                </a:cubicBezTo>
                <a:cubicBezTo>
                  <a:pt x="895643" y="288388"/>
                  <a:pt x="1291884" y="558019"/>
                  <a:pt x="1575582" y="717453"/>
                </a:cubicBezTo>
                <a:cubicBezTo>
                  <a:pt x="1859281" y="876887"/>
                  <a:pt x="2414954" y="1430216"/>
                  <a:pt x="2335237" y="1125416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2F15FE-A945-45F1-8893-8F85C2267EA4}"/>
              </a:ext>
            </a:extLst>
          </p:cNvPr>
          <p:cNvSpPr/>
          <p:nvPr/>
        </p:nvSpPr>
        <p:spPr>
          <a:xfrm>
            <a:off x="7743825" y="-895350"/>
            <a:ext cx="145200" cy="1962150"/>
          </a:xfrm>
          <a:custGeom>
            <a:avLst/>
            <a:gdLst>
              <a:gd name="connsiteX0" fmla="*/ 0 w 145200"/>
              <a:gd name="connsiteY0" fmla="*/ 1962150 h 1962150"/>
              <a:gd name="connsiteX1" fmla="*/ 142875 w 145200"/>
              <a:gd name="connsiteY1" fmla="*/ 1247775 h 1962150"/>
              <a:gd name="connsiteX2" fmla="*/ 85725 w 145200"/>
              <a:gd name="connsiteY2" fmla="*/ 561975 h 1962150"/>
              <a:gd name="connsiteX3" fmla="*/ 47625 w 145200"/>
              <a:gd name="connsiteY3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00" h="1962150">
                <a:moveTo>
                  <a:pt x="0" y="1962150"/>
                </a:moveTo>
                <a:cubicBezTo>
                  <a:pt x="64294" y="1721643"/>
                  <a:pt x="128588" y="1481137"/>
                  <a:pt x="142875" y="1247775"/>
                </a:cubicBezTo>
                <a:cubicBezTo>
                  <a:pt x="157162" y="1014413"/>
                  <a:pt x="101600" y="769937"/>
                  <a:pt x="85725" y="561975"/>
                </a:cubicBezTo>
                <a:cubicBezTo>
                  <a:pt x="69850" y="354012"/>
                  <a:pt x="15875" y="100012"/>
                  <a:pt x="47625" y="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38D66E-17D2-481C-A270-BA6C657B161E}"/>
              </a:ext>
            </a:extLst>
          </p:cNvPr>
          <p:cNvSpPr/>
          <p:nvPr/>
        </p:nvSpPr>
        <p:spPr>
          <a:xfrm>
            <a:off x="10391775" y="-400050"/>
            <a:ext cx="590550" cy="1114425"/>
          </a:xfrm>
          <a:custGeom>
            <a:avLst/>
            <a:gdLst>
              <a:gd name="connsiteX0" fmla="*/ 590550 w 590550"/>
              <a:gd name="connsiteY0" fmla="*/ 1114425 h 1114425"/>
              <a:gd name="connsiteX1" fmla="*/ 381000 w 590550"/>
              <a:gd name="connsiteY1" fmla="*/ 714375 h 1114425"/>
              <a:gd name="connsiteX2" fmla="*/ 209550 w 590550"/>
              <a:gd name="connsiteY2" fmla="*/ 361950 h 1114425"/>
              <a:gd name="connsiteX3" fmla="*/ 0 w 590550"/>
              <a:gd name="connsiteY3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0" h="1114425">
                <a:moveTo>
                  <a:pt x="590550" y="1114425"/>
                </a:moveTo>
                <a:cubicBezTo>
                  <a:pt x="517525" y="977106"/>
                  <a:pt x="444500" y="839787"/>
                  <a:pt x="381000" y="714375"/>
                </a:cubicBezTo>
                <a:cubicBezTo>
                  <a:pt x="317500" y="588963"/>
                  <a:pt x="273050" y="481012"/>
                  <a:pt x="209550" y="361950"/>
                </a:cubicBezTo>
                <a:cubicBezTo>
                  <a:pt x="146050" y="242888"/>
                  <a:pt x="60325" y="96837"/>
                  <a:pt x="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87FABD-B488-4AEF-A4D9-44739AC291FA}"/>
              </a:ext>
            </a:extLst>
          </p:cNvPr>
          <p:cNvSpPr/>
          <p:nvPr/>
        </p:nvSpPr>
        <p:spPr>
          <a:xfrm>
            <a:off x="11439525" y="257175"/>
            <a:ext cx="609600" cy="600075"/>
          </a:xfrm>
          <a:custGeom>
            <a:avLst/>
            <a:gdLst>
              <a:gd name="connsiteX0" fmla="*/ 0 w 609600"/>
              <a:gd name="connsiteY0" fmla="*/ 600075 h 600075"/>
              <a:gd name="connsiteX1" fmla="*/ 180975 w 609600"/>
              <a:gd name="connsiteY1" fmla="*/ 390525 h 600075"/>
              <a:gd name="connsiteX2" fmla="*/ 447675 w 609600"/>
              <a:gd name="connsiteY2" fmla="*/ 200025 h 600075"/>
              <a:gd name="connsiteX3" fmla="*/ 609600 w 609600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600075">
                <a:moveTo>
                  <a:pt x="0" y="600075"/>
                </a:moveTo>
                <a:cubicBezTo>
                  <a:pt x="53181" y="528637"/>
                  <a:pt x="106363" y="457200"/>
                  <a:pt x="180975" y="390525"/>
                </a:cubicBezTo>
                <a:cubicBezTo>
                  <a:pt x="255588" y="323850"/>
                  <a:pt x="376238" y="265112"/>
                  <a:pt x="447675" y="200025"/>
                </a:cubicBezTo>
                <a:cubicBezTo>
                  <a:pt x="519113" y="134937"/>
                  <a:pt x="564356" y="67468"/>
                  <a:pt x="60960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2EA014-D10A-472E-8345-7912754E867C}"/>
              </a:ext>
            </a:extLst>
          </p:cNvPr>
          <p:cNvSpPr/>
          <p:nvPr/>
        </p:nvSpPr>
        <p:spPr>
          <a:xfrm>
            <a:off x="10991850" y="1200150"/>
            <a:ext cx="1028700" cy="1809750"/>
          </a:xfrm>
          <a:custGeom>
            <a:avLst/>
            <a:gdLst>
              <a:gd name="connsiteX0" fmla="*/ 0 w 1028700"/>
              <a:gd name="connsiteY0" fmla="*/ 0 h 1809750"/>
              <a:gd name="connsiteX1" fmla="*/ 476250 w 1028700"/>
              <a:gd name="connsiteY1" fmla="*/ 619125 h 1809750"/>
              <a:gd name="connsiteX2" fmla="*/ 676275 w 1028700"/>
              <a:gd name="connsiteY2" fmla="*/ 1114425 h 1809750"/>
              <a:gd name="connsiteX3" fmla="*/ 857250 w 1028700"/>
              <a:gd name="connsiteY3" fmla="*/ 1419225 h 1809750"/>
              <a:gd name="connsiteX4" fmla="*/ 1028700 w 1028700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809750">
                <a:moveTo>
                  <a:pt x="0" y="0"/>
                </a:moveTo>
                <a:cubicBezTo>
                  <a:pt x="181768" y="216693"/>
                  <a:pt x="363537" y="433387"/>
                  <a:pt x="476250" y="619125"/>
                </a:cubicBezTo>
                <a:cubicBezTo>
                  <a:pt x="588963" y="804863"/>
                  <a:pt x="612775" y="981075"/>
                  <a:pt x="676275" y="1114425"/>
                </a:cubicBezTo>
                <a:cubicBezTo>
                  <a:pt x="739775" y="1247775"/>
                  <a:pt x="798513" y="1303338"/>
                  <a:pt x="857250" y="1419225"/>
                </a:cubicBezTo>
                <a:cubicBezTo>
                  <a:pt x="915987" y="1535112"/>
                  <a:pt x="972343" y="1672431"/>
                  <a:pt x="1028700" y="180975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02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AFD45-4FB3-4C60-B049-E01D7383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2752"/>
            <a:ext cx="3515593" cy="833185"/>
          </a:xfrm>
        </p:spPr>
        <p:txBody>
          <a:bodyPr>
            <a:noAutofit/>
          </a:bodyPr>
          <a:lstStyle/>
          <a:p>
            <a:r>
              <a:rPr lang="id-ID" sz="6600" dirty="0">
                <a:solidFill>
                  <a:srgbClr val="FFFFFF"/>
                </a:solidFill>
                <a:latin typeface="Berlin Sans FB" panose="020E0602020502020306" pitchFamily="34" charset="0"/>
              </a:rPr>
              <a:t>Replikasi</a:t>
            </a:r>
            <a:r>
              <a:rPr lang="id-ID" sz="6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31246-19DE-4CAF-B449-9979086CA859}"/>
              </a:ext>
            </a:extLst>
          </p:cNvPr>
          <p:cNvSpPr/>
          <p:nvPr/>
        </p:nvSpPr>
        <p:spPr>
          <a:xfrm>
            <a:off x="10374312" y="1174565"/>
            <a:ext cx="592180" cy="590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FF496F-8353-403C-9116-EF0209B72114}"/>
              </a:ext>
            </a:extLst>
          </p:cNvPr>
          <p:cNvSpPr/>
          <p:nvPr/>
        </p:nvSpPr>
        <p:spPr>
          <a:xfrm>
            <a:off x="10258415" y="2740884"/>
            <a:ext cx="1201780" cy="12148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50EAC3-189A-42EC-ABC8-F96033848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r="-581" b="2"/>
          <a:stretch/>
        </p:blipFill>
        <p:spPr bwMode="auto">
          <a:xfrm>
            <a:off x="8920315" y="4782663"/>
            <a:ext cx="3145288" cy="175624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>
                <a:alpha val="7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26240673-75BE-4AE9-A354-A3CC9107C9D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836457" y="309901"/>
            <a:ext cx="3193366" cy="1946181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2000"/>
              </a:srgbClr>
            </a:outerShdw>
            <a:softEdge rad="11250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1CCFDE-AC5B-4184-82B7-18E8E56F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36" y="1016129"/>
            <a:ext cx="5392602" cy="5116960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Keberhasilan SIMPERUM 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id-ID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Tata Kelola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id-ID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enanganan RTLH telah menginspirasi beberapa daerah untuk mereplikasi 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dirty="0" err="1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integrasi</a:t>
            </a: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diantaranya </a:t>
            </a:r>
            <a:r>
              <a:rPr lang="id-I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Kabupaten Blora, Kabupaten Boyolali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d-I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Kabupaten Brebes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Kabupaten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Jepar</a:t>
            </a:r>
            <a:r>
              <a:rPr lang="en-US" b="1" dirty="0" err="1">
                <a:solidFill>
                  <a:srgbClr val="C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 </a:t>
            </a:r>
            <a:r>
              <a:rPr lang="id-I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Dinas Perakim Provinsi Kalimantara Utara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pic>
        <p:nvPicPr>
          <p:cNvPr id="16" name="Picture 15" descr="WhatsApp Image 2019-02-28 at 2">
            <a:extLst>
              <a:ext uri="{FF2B5EF4-FFF2-40B4-BE49-F238E27FC236}">
                <a16:creationId xmlns:a16="http://schemas.microsoft.com/office/drawing/2014/main" id="{E70384C5-55FF-42C2-B53F-8E4659058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8572" b="2"/>
          <a:stretch/>
        </p:blipFill>
        <p:spPr bwMode="auto">
          <a:xfrm>
            <a:off x="363411" y="4510190"/>
            <a:ext cx="2767507" cy="1962443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hatsApp Image 2019-02-28 at 12">
            <a:extLst>
              <a:ext uri="{FF2B5EF4-FFF2-40B4-BE49-F238E27FC236}">
                <a16:creationId xmlns:a16="http://schemas.microsoft.com/office/drawing/2014/main" id="{9699A6B6-CD9D-463C-BAE2-9A1C1CC1C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2" r="11640"/>
          <a:stretch/>
        </p:blipFill>
        <p:spPr bwMode="auto">
          <a:xfrm>
            <a:off x="363411" y="728792"/>
            <a:ext cx="2489486" cy="207264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2971B982-5AFA-4EDE-B249-13793810B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392" r="-243"/>
          <a:stretch/>
        </p:blipFill>
        <p:spPr>
          <a:xfrm>
            <a:off x="8830278" y="2537723"/>
            <a:ext cx="3259364" cy="1963299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  <a:softEdge rad="112500"/>
          </a:effectLst>
        </p:spPr>
      </p:pic>
      <p:pic>
        <p:nvPicPr>
          <p:cNvPr id="13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0E687B-3434-42D0-A2AB-957C4A7893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02" b="-715"/>
          <a:stretch/>
        </p:blipFill>
        <p:spPr>
          <a:xfrm>
            <a:off x="7780556" y="4693738"/>
            <a:ext cx="1024019" cy="177889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softEdge rad="112500"/>
          </a:effectLst>
        </p:spPr>
      </p:pic>
      <p:pic>
        <p:nvPicPr>
          <p:cNvPr id="11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C97EB9-259F-4E38-946B-36D0A68ADB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7" b="-384"/>
          <a:stretch/>
        </p:blipFill>
        <p:spPr>
          <a:xfrm>
            <a:off x="7757132" y="338292"/>
            <a:ext cx="1004585" cy="177889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2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B6F642-2B7C-410F-8937-ADE6B727A59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65A0D4B-DF48-4F7E-AF1E-421477BC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8667" l="9778" r="89778">
                        <a14:foregroundMark x1="2222" y1="59111" x2="26222" y2="86222"/>
                        <a14:foregroundMark x1="26222" y1="86222" x2="46667" y2="98222"/>
                        <a14:foregroundMark x1="46667" y1="98222" x2="49333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4580"/>
            <a:ext cx="3996605" cy="39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7A46E-4445-4A0D-83D2-D8F843DD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26" y="2221238"/>
            <a:ext cx="6089924" cy="968375"/>
          </a:xfrm>
        </p:spPr>
        <p:txBody>
          <a:bodyPr>
            <a:normAutofit fontScale="90000"/>
          </a:bodyPr>
          <a:lstStyle/>
          <a:p>
            <a:r>
              <a:rPr lang="id-ID" sz="6600" dirty="0">
                <a:solidFill>
                  <a:srgbClr val="FFFFFF"/>
                </a:solidFill>
              </a:rPr>
              <a:t>TERIMAKASIH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787BA-8549-4A5A-B4B6-49587A507854}"/>
              </a:ext>
            </a:extLst>
          </p:cNvPr>
          <p:cNvGrpSpPr/>
          <p:nvPr/>
        </p:nvGrpSpPr>
        <p:grpSpPr>
          <a:xfrm>
            <a:off x="4955181" y="705255"/>
            <a:ext cx="6735443" cy="4000342"/>
            <a:chOff x="0" y="0"/>
            <a:chExt cx="12192000" cy="6140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8B3C08-D7CF-44C6-B286-95FFED33C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1409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E70D61-B40A-4491-B854-903CE1CFD9A4}"/>
                </a:ext>
              </a:extLst>
            </p:cNvPr>
            <p:cNvSpPr/>
            <p:nvPr/>
          </p:nvSpPr>
          <p:spPr>
            <a:xfrm>
              <a:off x="5244353" y="3832412"/>
              <a:ext cx="1869141" cy="2017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216F70A-959A-4204-A2F1-FFCA493B4BA0}"/>
              </a:ext>
            </a:extLst>
          </p:cNvPr>
          <p:cNvSpPr/>
          <p:nvPr/>
        </p:nvSpPr>
        <p:spPr>
          <a:xfrm>
            <a:off x="228600" y="228600"/>
            <a:ext cx="11734800" cy="6381750"/>
          </a:xfrm>
          <a:custGeom>
            <a:avLst/>
            <a:gdLst>
              <a:gd name="connsiteX0" fmla="*/ 0 w 11734800"/>
              <a:gd name="connsiteY0" fmla="*/ 0 h 6381750"/>
              <a:gd name="connsiteX1" fmla="*/ 821436 w 11734800"/>
              <a:gd name="connsiteY1" fmla="*/ 0 h 6381750"/>
              <a:gd name="connsiteX2" fmla="*/ 1290828 w 11734800"/>
              <a:gd name="connsiteY2" fmla="*/ 0 h 6381750"/>
              <a:gd name="connsiteX3" fmla="*/ 1994916 w 11734800"/>
              <a:gd name="connsiteY3" fmla="*/ 0 h 6381750"/>
              <a:gd name="connsiteX4" fmla="*/ 2581656 w 11734800"/>
              <a:gd name="connsiteY4" fmla="*/ 0 h 6381750"/>
              <a:gd name="connsiteX5" fmla="*/ 3285744 w 11734800"/>
              <a:gd name="connsiteY5" fmla="*/ 0 h 6381750"/>
              <a:gd name="connsiteX6" fmla="*/ 3520440 w 11734800"/>
              <a:gd name="connsiteY6" fmla="*/ 0 h 6381750"/>
              <a:gd name="connsiteX7" fmla="*/ 4107180 w 11734800"/>
              <a:gd name="connsiteY7" fmla="*/ 0 h 6381750"/>
              <a:gd name="connsiteX8" fmla="*/ 4341876 w 11734800"/>
              <a:gd name="connsiteY8" fmla="*/ 0 h 6381750"/>
              <a:gd name="connsiteX9" fmla="*/ 5045964 w 11734800"/>
              <a:gd name="connsiteY9" fmla="*/ 0 h 6381750"/>
              <a:gd name="connsiteX10" fmla="*/ 5515356 w 11734800"/>
              <a:gd name="connsiteY10" fmla="*/ 0 h 6381750"/>
              <a:gd name="connsiteX11" fmla="*/ 5984748 w 11734800"/>
              <a:gd name="connsiteY11" fmla="*/ 0 h 6381750"/>
              <a:gd name="connsiteX12" fmla="*/ 6806184 w 11734800"/>
              <a:gd name="connsiteY12" fmla="*/ 0 h 6381750"/>
              <a:gd name="connsiteX13" fmla="*/ 7392924 w 11734800"/>
              <a:gd name="connsiteY13" fmla="*/ 0 h 6381750"/>
              <a:gd name="connsiteX14" fmla="*/ 7979664 w 11734800"/>
              <a:gd name="connsiteY14" fmla="*/ 0 h 6381750"/>
              <a:gd name="connsiteX15" fmla="*/ 8566404 w 11734800"/>
              <a:gd name="connsiteY15" fmla="*/ 0 h 6381750"/>
              <a:gd name="connsiteX16" fmla="*/ 9153144 w 11734800"/>
              <a:gd name="connsiteY16" fmla="*/ 0 h 6381750"/>
              <a:gd name="connsiteX17" fmla="*/ 9387840 w 11734800"/>
              <a:gd name="connsiteY17" fmla="*/ 0 h 6381750"/>
              <a:gd name="connsiteX18" fmla="*/ 9739884 w 11734800"/>
              <a:gd name="connsiteY18" fmla="*/ 0 h 6381750"/>
              <a:gd name="connsiteX19" fmla="*/ 10209276 w 11734800"/>
              <a:gd name="connsiteY19" fmla="*/ 0 h 6381750"/>
              <a:gd name="connsiteX20" fmla="*/ 10443972 w 11734800"/>
              <a:gd name="connsiteY20" fmla="*/ 0 h 6381750"/>
              <a:gd name="connsiteX21" fmla="*/ 10678668 w 11734800"/>
              <a:gd name="connsiteY21" fmla="*/ 0 h 6381750"/>
              <a:gd name="connsiteX22" fmla="*/ 11734800 w 11734800"/>
              <a:gd name="connsiteY22" fmla="*/ 0 h 6381750"/>
              <a:gd name="connsiteX23" fmla="*/ 11734800 w 11734800"/>
              <a:gd name="connsiteY23" fmla="*/ 452524 h 6381750"/>
              <a:gd name="connsiteX24" fmla="*/ 11734800 w 11734800"/>
              <a:gd name="connsiteY24" fmla="*/ 968866 h 6381750"/>
              <a:gd name="connsiteX25" fmla="*/ 11734800 w 11734800"/>
              <a:gd name="connsiteY25" fmla="*/ 1676660 h 6381750"/>
              <a:gd name="connsiteX26" fmla="*/ 11734800 w 11734800"/>
              <a:gd name="connsiteY26" fmla="*/ 2129184 h 6381750"/>
              <a:gd name="connsiteX27" fmla="*/ 11734800 w 11734800"/>
              <a:gd name="connsiteY27" fmla="*/ 2709343 h 6381750"/>
              <a:gd name="connsiteX28" fmla="*/ 11734800 w 11734800"/>
              <a:gd name="connsiteY28" fmla="*/ 3417137 h 6381750"/>
              <a:gd name="connsiteX29" fmla="*/ 11734800 w 11734800"/>
              <a:gd name="connsiteY29" fmla="*/ 3997296 h 6381750"/>
              <a:gd name="connsiteX30" fmla="*/ 11734800 w 11734800"/>
              <a:gd name="connsiteY30" fmla="*/ 4449820 h 6381750"/>
              <a:gd name="connsiteX31" fmla="*/ 11734800 w 11734800"/>
              <a:gd name="connsiteY31" fmla="*/ 5093797 h 6381750"/>
              <a:gd name="connsiteX32" fmla="*/ 11734800 w 11734800"/>
              <a:gd name="connsiteY32" fmla="*/ 5482503 h 6381750"/>
              <a:gd name="connsiteX33" fmla="*/ 11734800 w 11734800"/>
              <a:gd name="connsiteY33" fmla="*/ 5871210 h 6381750"/>
              <a:gd name="connsiteX34" fmla="*/ 11734800 w 11734800"/>
              <a:gd name="connsiteY34" fmla="*/ 6381750 h 6381750"/>
              <a:gd name="connsiteX35" fmla="*/ 10913364 w 11734800"/>
              <a:gd name="connsiteY35" fmla="*/ 6381750 h 6381750"/>
              <a:gd name="connsiteX36" fmla="*/ 10443972 w 11734800"/>
              <a:gd name="connsiteY36" fmla="*/ 6381750 h 6381750"/>
              <a:gd name="connsiteX37" fmla="*/ 9857232 w 11734800"/>
              <a:gd name="connsiteY37" fmla="*/ 6381750 h 6381750"/>
              <a:gd name="connsiteX38" fmla="*/ 9622536 w 11734800"/>
              <a:gd name="connsiteY38" fmla="*/ 6381750 h 6381750"/>
              <a:gd name="connsiteX39" fmla="*/ 8918448 w 11734800"/>
              <a:gd name="connsiteY39" fmla="*/ 6381750 h 6381750"/>
              <a:gd name="connsiteX40" fmla="*/ 8449056 w 11734800"/>
              <a:gd name="connsiteY40" fmla="*/ 6381750 h 6381750"/>
              <a:gd name="connsiteX41" fmla="*/ 8214360 w 11734800"/>
              <a:gd name="connsiteY41" fmla="*/ 6381750 h 6381750"/>
              <a:gd name="connsiteX42" fmla="*/ 7510272 w 11734800"/>
              <a:gd name="connsiteY42" fmla="*/ 6381750 h 6381750"/>
              <a:gd name="connsiteX43" fmla="*/ 6806184 w 11734800"/>
              <a:gd name="connsiteY43" fmla="*/ 6381750 h 6381750"/>
              <a:gd name="connsiteX44" fmla="*/ 6102096 w 11734800"/>
              <a:gd name="connsiteY44" fmla="*/ 6381750 h 6381750"/>
              <a:gd name="connsiteX45" fmla="*/ 5867400 w 11734800"/>
              <a:gd name="connsiteY45" fmla="*/ 6381750 h 6381750"/>
              <a:gd name="connsiteX46" fmla="*/ 5632704 w 11734800"/>
              <a:gd name="connsiteY46" fmla="*/ 6381750 h 6381750"/>
              <a:gd name="connsiteX47" fmla="*/ 4928616 w 11734800"/>
              <a:gd name="connsiteY47" fmla="*/ 6381750 h 6381750"/>
              <a:gd name="connsiteX48" fmla="*/ 4107180 w 11734800"/>
              <a:gd name="connsiteY48" fmla="*/ 6381750 h 6381750"/>
              <a:gd name="connsiteX49" fmla="*/ 3872484 w 11734800"/>
              <a:gd name="connsiteY49" fmla="*/ 6381750 h 6381750"/>
              <a:gd name="connsiteX50" fmla="*/ 3168396 w 11734800"/>
              <a:gd name="connsiteY50" fmla="*/ 6381750 h 6381750"/>
              <a:gd name="connsiteX51" fmla="*/ 2816352 w 11734800"/>
              <a:gd name="connsiteY51" fmla="*/ 6381750 h 6381750"/>
              <a:gd name="connsiteX52" fmla="*/ 2464308 w 11734800"/>
              <a:gd name="connsiteY52" fmla="*/ 6381750 h 6381750"/>
              <a:gd name="connsiteX53" fmla="*/ 2229612 w 11734800"/>
              <a:gd name="connsiteY53" fmla="*/ 6381750 h 6381750"/>
              <a:gd name="connsiteX54" fmla="*/ 1408176 w 11734800"/>
              <a:gd name="connsiteY54" fmla="*/ 6381750 h 6381750"/>
              <a:gd name="connsiteX55" fmla="*/ 938784 w 11734800"/>
              <a:gd name="connsiteY55" fmla="*/ 6381750 h 6381750"/>
              <a:gd name="connsiteX56" fmla="*/ 0 w 11734800"/>
              <a:gd name="connsiteY56" fmla="*/ 6381750 h 6381750"/>
              <a:gd name="connsiteX57" fmla="*/ 0 w 11734800"/>
              <a:gd name="connsiteY57" fmla="*/ 5993043 h 6381750"/>
              <a:gd name="connsiteX58" fmla="*/ 0 w 11734800"/>
              <a:gd name="connsiteY58" fmla="*/ 5476702 h 6381750"/>
              <a:gd name="connsiteX59" fmla="*/ 0 w 11734800"/>
              <a:gd name="connsiteY59" fmla="*/ 4832725 h 6381750"/>
              <a:gd name="connsiteX60" fmla="*/ 0 w 11734800"/>
              <a:gd name="connsiteY60" fmla="*/ 4252566 h 6381750"/>
              <a:gd name="connsiteX61" fmla="*/ 0 w 11734800"/>
              <a:gd name="connsiteY61" fmla="*/ 3608590 h 6381750"/>
              <a:gd name="connsiteX62" fmla="*/ 0 w 11734800"/>
              <a:gd name="connsiteY62" fmla="*/ 3156065 h 6381750"/>
              <a:gd name="connsiteX63" fmla="*/ 0 w 11734800"/>
              <a:gd name="connsiteY63" fmla="*/ 2767359 h 6381750"/>
              <a:gd name="connsiteX64" fmla="*/ 0 w 11734800"/>
              <a:gd name="connsiteY64" fmla="*/ 2187200 h 6381750"/>
              <a:gd name="connsiteX65" fmla="*/ 0 w 11734800"/>
              <a:gd name="connsiteY65" fmla="*/ 1543223 h 6381750"/>
              <a:gd name="connsiteX66" fmla="*/ 0 w 11734800"/>
              <a:gd name="connsiteY66" fmla="*/ 963064 h 6381750"/>
              <a:gd name="connsiteX67" fmla="*/ 0 w 11734800"/>
              <a:gd name="connsiteY67" fmla="*/ 574357 h 6381750"/>
              <a:gd name="connsiteX68" fmla="*/ 0 w 11734800"/>
              <a:gd name="connsiteY68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34800" h="6381750" extrusionOk="0">
                <a:moveTo>
                  <a:pt x="0" y="0"/>
                </a:moveTo>
                <a:cubicBezTo>
                  <a:pt x="319582" y="-18795"/>
                  <a:pt x="612762" y="85408"/>
                  <a:pt x="821436" y="0"/>
                </a:cubicBezTo>
                <a:cubicBezTo>
                  <a:pt x="1030110" y="-85408"/>
                  <a:pt x="1076250" y="26249"/>
                  <a:pt x="1290828" y="0"/>
                </a:cubicBezTo>
                <a:cubicBezTo>
                  <a:pt x="1505406" y="-26249"/>
                  <a:pt x="1648621" y="23466"/>
                  <a:pt x="1994916" y="0"/>
                </a:cubicBezTo>
                <a:cubicBezTo>
                  <a:pt x="2341211" y="-23466"/>
                  <a:pt x="2313530" y="18207"/>
                  <a:pt x="2581656" y="0"/>
                </a:cubicBezTo>
                <a:cubicBezTo>
                  <a:pt x="2849782" y="-18207"/>
                  <a:pt x="3143096" y="18448"/>
                  <a:pt x="3285744" y="0"/>
                </a:cubicBezTo>
                <a:cubicBezTo>
                  <a:pt x="3428392" y="-18448"/>
                  <a:pt x="3467284" y="7675"/>
                  <a:pt x="3520440" y="0"/>
                </a:cubicBezTo>
                <a:cubicBezTo>
                  <a:pt x="3573596" y="-7675"/>
                  <a:pt x="3944162" y="19194"/>
                  <a:pt x="4107180" y="0"/>
                </a:cubicBezTo>
                <a:cubicBezTo>
                  <a:pt x="4270198" y="-19194"/>
                  <a:pt x="4259162" y="9666"/>
                  <a:pt x="4341876" y="0"/>
                </a:cubicBezTo>
                <a:cubicBezTo>
                  <a:pt x="4424590" y="-9666"/>
                  <a:pt x="4872559" y="24331"/>
                  <a:pt x="5045964" y="0"/>
                </a:cubicBezTo>
                <a:cubicBezTo>
                  <a:pt x="5219369" y="-24331"/>
                  <a:pt x="5403428" y="50000"/>
                  <a:pt x="5515356" y="0"/>
                </a:cubicBezTo>
                <a:cubicBezTo>
                  <a:pt x="5627284" y="-50000"/>
                  <a:pt x="5864045" y="42305"/>
                  <a:pt x="5984748" y="0"/>
                </a:cubicBezTo>
                <a:cubicBezTo>
                  <a:pt x="6105451" y="-42305"/>
                  <a:pt x="6475489" y="28245"/>
                  <a:pt x="6806184" y="0"/>
                </a:cubicBezTo>
                <a:cubicBezTo>
                  <a:pt x="7136879" y="-28245"/>
                  <a:pt x="7243532" y="17935"/>
                  <a:pt x="7392924" y="0"/>
                </a:cubicBezTo>
                <a:cubicBezTo>
                  <a:pt x="7542316" y="-17935"/>
                  <a:pt x="7847529" y="12422"/>
                  <a:pt x="7979664" y="0"/>
                </a:cubicBezTo>
                <a:cubicBezTo>
                  <a:pt x="8111799" y="-12422"/>
                  <a:pt x="8331851" y="5104"/>
                  <a:pt x="8566404" y="0"/>
                </a:cubicBezTo>
                <a:cubicBezTo>
                  <a:pt x="8800957" y="-5104"/>
                  <a:pt x="9033898" y="44000"/>
                  <a:pt x="9153144" y="0"/>
                </a:cubicBezTo>
                <a:cubicBezTo>
                  <a:pt x="9272390" y="-44000"/>
                  <a:pt x="9294116" y="27311"/>
                  <a:pt x="9387840" y="0"/>
                </a:cubicBezTo>
                <a:cubicBezTo>
                  <a:pt x="9481564" y="-27311"/>
                  <a:pt x="9580788" y="30097"/>
                  <a:pt x="9739884" y="0"/>
                </a:cubicBezTo>
                <a:cubicBezTo>
                  <a:pt x="9898980" y="-30097"/>
                  <a:pt x="9997519" y="45754"/>
                  <a:pt x="10209276" y="0"/>
                </a:cubicBezTo>
                <a:cubicBezTo>
                  <a:pt x="10421033" y="-45754"/>
                  <a:pt x="10345956" y="20701"/>
                  <a:pt x="10443972" y="0"/>
                </a:cubicBezTo>
                <a:cubicBezTo>
                  <a:pt x="10541988" y="-20701"/>
                  <a:pt x="10583034" y="18843"/>
                  <a:pt x="10678668" y="0"/>
                </a:cubicBezTo>
                <a:cubicBezTo>
                  <a:pt x="10774302" y="-18843"/>
                  <a:pt x="11317519" y="98879"/>
                  <a:pt x="11734800" y="0"/>
                </a:cubicBezTo>
                <a:cubicBezTo>
                  <a:pt x="11769111" y="90539"/>
                  <a:pt x="11731599" y="347205"/>
                  <a:pt x="11734800" y="452524"/>
                </a:cubicBezTo>
                <a:cubicBezTo>
                  <a:pt x="11738001" y="557843"/>
                  <a:pt x="11677390" y="847157"/>
                  <a:pt x="11734800" y="968866"/>
                </a:cubicBezTo>
                <a:cubicBezTo>
                  <a:pt x="11792210" y="1090575"/>
                  <a:pt x="11651374" y="1340470"/>
                  <a:pt x="11734800" y="1676660"/>
                </a:cubicBezTo>
                <a:cubicBezTo>
                  <a:pt x="11818226" y="2012850"/>
                  <a:pt x="11685378" y="2034455"/>
                  <a:pt x="11734800" y="2129184"/>
                </a:cubicBezTo>
                <a:cubicBezTo>
                  <a:pt x="11784222" y="2223913"/>
                  <a:pt x="11694765" y="2461300"/>
                  <a:pt x="11734800" y="2709343"/>
                </a:cubicBezTo>
                <a:cubicBezTo>
                  <a:pt x="11774835" y="2957386"/>
                  <a:pt x="11667614" y="3257525"/>
                  <a:pt x="11734800" y="3417137"/>
                </a:cubicBezTo>
                <a:cubicBezTo>
                  <a:pt x="11801986" y="3576749"/>
                  <a:pt x="11730327" y="3732501"/>
                  <a:pt x="11734800" y="3997296"/>
                </a:cubicBezTo>
                <a:cubicBezTo>
                  <a:pt x="11739273" y="4262091"/>
                  <a:pt x="11726418" y="4269232"/>
                  <a:pt x="11734800" y="4449820"/>
                </a:cubicBezTo>
                <a:cubicBezTo>
                  <a:pt x="11743182" y="4630408"/>
                  <a:pt x="11726805" y="4810119"/>
                  <a:pt x="11734800" y="5093797"/>
                </a:cubicBezTo>
                <a:cubicBezTo>
                  <a:pt x="11742795" y="5377475"/>
                  <a:pt x="11711380" y="5319795"/>
                  <a:pt x="11734800" y="5482503"/>
                </a:cubicBezTo>
                <a:cubicBezTo>
                  <a:pt x="11758220" y="5645211"/>
                  <a:pt x="11708284" y="5751713"/>
                  <a:pt x="11734800" y="5871210"/>
                </a:cubicBezTo>
                <a:cubicBezTo>
                  <a:pt x="11761316" y="5990707"/>
                  <a:pt x="11719878" y="6163910"/>
                  <a:pt x="11734800" y="6381750"/>
                </a:cubicBezTo>
                <a:cubicBezTo>
                  <a:pt x="11374823" y="6394270"/>
                  <a:pt x="11226317" y="6346977"/>
                  <a:pt x="10913364" y="6381750"/>
                </a:cubicBezTo>
                <a:cubicBezTo>
                  <a:pt x="10600411" y="6416523"/>
                  <a:pt x="10615986" y="6328605"/>
                  <a:pt x="10443972" y="6381750"/>
                </a:cubicBezTo>
                <a:cubicBezTo>
                  <a:pt x="10271958" y="6434895"/>
                  <a:pt x="10067822" y="6345980"/>
                  <a:pt x="9857232" y="6381750"/>
                </a:cubicBezTo>
                <a:cubicBezTo>
                  <a:pt x="9646642" y="6417520"/>
                  <a:pt x="9676358" y="6355796"/>
                  <a:pt x="9622536" y="6381750"/>
                </a:cubicBezTo>
                <a:cubicBezTo>
                  <a:pt x="9568714" y="6407704"/>
                  <a:pt x="9222078" y="6343301"/>
                  <a:pt x="8918448" y="6381750"/>
                </a:cubicBezTo>
                <a:cubicBezTo>
                  <a:pt x="8614818" y="6420199"/>
                  <a:pt x="8607897" y="6381649"/>
                  <a:pt x="8449056" y="6381750"/>
                </a:cubicBezTo>
                <a:cubicBezTo>
                  <a:pt x="8290215" y="6381851"/>
                  <a:pt x="8316105" y="6380979"/>
                  <a:pt x="8214360" y="6381750"/>
                </a:cubicBezTo>
                <a:cubicBezTo>
                  <a:pt x="8112615" y="6382521"/>
                  <a:pt x="7700680" y="6380022"/>
                  <a:pt x="7510272" y="6381750"/>
                </a:cubicBezTo>
                <a:cubicBezTo>
                  <a:pt x="7319864" y="6383478"/>
                  <a:pt x="7050534" y="6308111"/>
                  <a:pt x="6806184" y="6381750"/>
                </a:cubicBezTo>
                <a:cubicBezTo>
                  <a:pt x="6561834" y="6455389"/>
                  <a:pt x="6326943" y="6365265"/>
                  <a:pt x="6102096" y="6381750"/>
                </a:cubicBezTo>
                <a:cubicBezTo>
                  <a:pt x="5877249" y="6398235"/>
                  <a:pt x="5938176" y="6363531"/>
                  <a:pt x="5867400" y="6381750"/>
                </a:cubicBezTo>
                <a:cubicBezTo>
                  <a:pt x="5796624" y="6399969"/>
                  <a:pt x="5740359" y="6377652"/>
                  <a:pt x="5632704" y="6381750"/>
                </a:cubicBezTo>
                <a:cubicBezTo>
                  <a:pt x="5525049" y="6385848"/>
                  <a:pt x="5190625" y="6336129"/>
                  <a:pt x="4928616" y="6381750"/>
                </a:cubicBezTo>
                <a:cubicBezTo>
                  <a:pt x="4666607" y="6427371"/>
                  <a:pt x="4359324" y="6340399"/>
                  <a:pt x="4107180" y="6381750"/>
                </a:cubicBezTo>
                <a:cubicBezTo>
                  <a:pt x="3855036" y="6423101"/>
                  <a:pt x="3987618" y="6381738"/>
                  <a:pt x="3872484" y="6381750"/>
                </a:cubicBezTo>
                <a:cubicBezTo>
                  <a:pt x="3757350" y="6381762"/>
                  <a:pt x="3372267" y="6311993"/>
                  <a:pt x="3168396" y="6381750"/>
                </a:cubicBezTo>
                <a:cubicBezTo>
                  <a:pt x="2964525" y="6451507"/>
                  <a:pt x="2968035" y="6376907"/>
                  <a:pt x="2816352" y="6381750"/>
                </a:cubicBezTo>
                <a:cubicBezTo>
                  <a:pt x="2664669" y="6386593"/>
                  <a:pt x="2552883" y="6353607"/>
                  <a:pt x="2464308" y="6381750"/>
                </a:cubicBezTo>
                <a:cubicBezTo>
                  <a:pt x="2375733" y="6409893"/>
                  <a:pt x="2304881" y="6381345"/>
                  <a:pt x="2229612" y="6381750"/>
                </a:cubicBezTo>
                <a:cubicBezTo>
                  <a:pt x="2154343" y="6382155"/>
                  <a:pt x="1658594" y="6355274"/>
                  <a:pt x="1408176" y="6381750"/>
                </a:cubicBezTo>
                <a:cubicBezTo>
                  <a:pt x="1157758" y="6408226"/>
                  <a:pt x="1132179" y="6339624"/>
                  <a:pt x="938784" y="6381750"/>
                </a:cubicBezTo>
                <a:cubicBezTo>
                  <a:pt x="745389" y="6423876"/>
                  <a:pt x="383575" y="6362951"/>
                  <a:pt x="0" y="6381750"/>
                </a:cubicBezTo>
                <a:cubicBezTo>
                  <a:pt x="-1262" y="6218061"/>
                  <a:pt x="5716" y="6135830"/>
                  <a:pt x="0" y="5993043"/>
                </a:cubicBezTo>
                <a:cubicBezTo>
                  <a:pt x="-5716" y="5850256"/>
                  <a:pt x="9185" y="5661633"/>
                  <a:pt x="0" y="5476702"/>
                </a:cubicBezTo>
                <a:cubicBezTo>
                  <a:pt x="-9185" y="5291771"/>
                  <a:pt x="63373" y="5030356"/>
                  <a:pt x="0" y="4832725"/>
                </a:cubicBezTo>
                <a:cubicBezTo>
                  <a:pt x="-63373" y="4635094"/>
                  <a:pt x="51917" y="4514879"/>
                  <a:pt x="0" y="4252566"/>
                </a:cubicBezTo>
                <a:cubicBezTo>
                  <a:pt x="-51917" y="3990253"/>
                  <a:pt x="47805" y="3913016"/>
                  <a:pt x="0" y="3608590"/>
                </a:cubicBezTo>
                <a:cubicBezTo>
                  <a:pt x="-47805" y="3304164"/>
                  <a:pt x="36927" y="3303567"/>
                  <a:pt x="0" y="3156065"/>
                </a:cubicBezTo>
                <a:cubicBezTo>
                  <a:pt x="-36927" y="3008563"/>
                  <a:pt x="16797" y="2853453"/>
                  <a:pt x="0" y="2767359"/>
                </a:cubicBezTo>
                <a:cubicBezTo>
                  <a:pt x="-16797" y="2681265"/>
                  <a:pt x="16592" y="2362664"/>
                  <a:pt x="0" y="2187200"/>
                </a:cubicBezTo>
                <a:cubicBezTo>
                  <a:pt x="-16592" y="2011736"/>
                  <a:pt x="59767" y="1852666"/>
                  <a:pt x="0" y="1543223"/>
                </a:cubicBezTo>
                <a:cubicBezTo>
                  <a:pt x="-59767" y="1233780"/>
                  <a:pt x="57364" y="1226074"/>
                  <a:pt x="0" y="963064"/>
                </a:cubicBezTo>
                <a:cubicBezTo>
                  <a:pt x="-57364" y="700054"/>
                  <a:pt x="43075" y="728097"/>
                  <a:pt x="0" y="574357"/>
                </a:cubicBezTo>
                <a:cubicBezTo>
                  <a:pt x="-43075" y="420617"/>
                  <a:pt x="57386" y="180481"/>
                  <a:pt x="0" y="0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36847362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72FA3-B215-470E-932D-0E113EC82044}"/>
              </a:ext>
            </a:extLst>
          </p:cNvPr>
          <p:cNvSpPr txBox="1"/>
          <p:nvPr/>
        </p:nvSpPr>
        <p:spPr>
          <a:xfrm>
            <a:off x="4827425" y="4854533"/>
            <a:ext cx="6990953" cy="975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id-ID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SIMPERUM IS A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SYSTEM THAT WOULD BE NO BENEFIT IF IT WASN’T PUT IN MOTION”.</a:t>
            </a:r>
            <a:endParaRPr lang="en-US" sz="3200" b="1" dirty="0">
              <a:solidFill>
                <a:schemeClr val="bg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38AAED-B46F-407B-B3BF-E79953CF5B97}"/>
              </a:ext>
            </a:extLst>
          </p:cNvPr>
          <p:cNvSpPr/>
          <p:nvPr/>
        </p:nvSpPr>
        <p:spPr>
          <a:xfrm>
            <a:off x="58056" y="72612"/>
            <a:ext cx="12075888" cy="6712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DFA286-89A8-4464-BEE4-E811F38277B0}"/>
              </a:ext>
            </a:extLst>
          </p:cNvPr>
          <p:cNvSpPr/>
          <p:nvPr/>
        </p:nvSpPr>
        <p:spPr>
          <a:xfrm>
            <a:off x="58056" y="2889851"/>
            <a:ext cx="9958736" cy="3895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D2410776-F1F4-4149-92D9-8FF98DD9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52871"/>
              </p:ext>
            </p:extLst>
          </p:nvPr>
        </p:nvGraphicFramePr>
        <p:xfrm>
          <a:off x="15514" y="2544194"/>
          <a:ext cx="10001278" cy="460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527DCB9-822B-40B2-9A08-D8B32C79EFA2}"/>
              </a:ext>
            </a:extLst>
          </p:cNvPr>
          <p:cNvSpPr txBox="1">
            <a:spLocks/>
          </p:cNvSpPr>
          <p:nvPr/>
        </p:nvSpPr>
        <p:spPr>
          <a:xfrm>
            <a:off x="58056" y="258409"/>
            <a:ext cx="12075888" cy="534093"/>
          </a:xfrm>
          <a:custGeom>
            <a:avLst/>
            <a:gdLst>
              <a:gd name="connsiteX0" fmla="*/ 0 w 12075888"/>
              <a:gd name="connsiteY0" fmla="*/ 0 h 534093"/>
              <a:gd name="connsiteX1" fmla="*/ 308606 w 12075888"/>
              <a:gd name="connsiteY1" fmla="*/ 0 h 534093"/>
              <a:gd name="connsiteX2" fmla="*/ 1100248 w 12075888"/>
              <a:gd name="connsiteY2" fmla="*/ 0 h 534093"/>
              <a:gd name="connsiteX3" fmla="*/ 1771130 w 12075888"/>
              <a:gd name="connsiteY3" fmla="*/ 0 h 534093"/>
              <a:gd name="connsiteX4" fmla="*/ 2683531 w 12075888"/>
              <a:gd name="connsiteY4" fmla="*/ 0 h 534093"/>
              <a:gd name="connsiteX5" fmla="*/ 3112896 w 12075888"/>
              <a:gd name="connsiteY5" fmla="*/ 0 h 534093"/>
              <a:gd name="connsiteX6" fmla="*/ 3904537 w 12075888"/>
              <a:gd name="connsiteY6" fmla="*/ 0 h 534093"/>
              <a:gd name="connsiteX7" fmla="*/ 4816938 w 12075888"/>
              <a:gd name="connsiteY7" fmla="*/ 0 h 534093"/>
              <a:gd name="connsiteX8" fmla="*/ 5729338 w 12075888"/>
              <a:gd name="connsiteY8" fmla="*/ 0 h 534093"/>
              <a:gd name="connsiteX9" fmla="*/ 6279462 w 12075888"/>
              <a:gd name="connsiteY9" fmla="*/ 0 h 534093"/>
              <a:gd name="connsiteX10" fmla="*/ 6950344 w 12075888"/>
              <a:gd name="connsiteY10" fmla="*/ 0 h 534093"/>
              <a:gd name="connsiteX11" fmla="*/ 7500468 w 12075888"/>
              <a:gd name="connsiteY11" fmla="*/ 0 h 534093"/>
              <a:gd name="connsiteX12" fmla="*/ 8171351 w 12075888"/>
              <a:gd name="connsiteY12" fmla="*/ 0 h 534093"/>
              <a:gd name="connsiteX13" fmla="*/ 8479957 w 12075888"/>
              <a:gd name="connsiteY13" fmla="*/ 0 h 534093"/>
              <a:gd name="connsiteX14" fmla="*/ 9392357 w 12075888"/>
              <a:gd name="connsiteY14" fmla="*/ 0 h 534093"/>
              <a:gd name="connsiteX15" fmla="*/ 9821722 w 12075888"/>
              <a:gd name="connsiteY15" fmla="*/ 0 h 534093"/>
              <a:gd name="connsiteX16" fmla="*/ 10734123 w 12075888"/>
              <a:gd name="connsiteY16" fmla="*/ 0 h 534093"/>
              <a:gd name="connsiteX17" fmla="*/ 12075888 w 12075888"/>
              <a:gd name="connsiteY17" fmla="*/ 0 h 534093"/>
              <a:gd name="connsiteX18" fmla="*/ 12075888 w 12075888"/>
              <a:gd name="connsiteY18" fmla="*/ 534093 h 534093"/>
              <a:gd name="connsiteX19" fmla="*/ 11405005 w 12075888"/>
              <a:gd name="connsiteY19" fmla="*/ 534093 h 534093"/>
              <a:gd name="connsiteX20" fmla="*/ 10492605 w 12075888"/>
              <a:gd name="connsiteY20" fmla="*/ 534093 h 534093"/>
              <a:gd name="connsiteX21" fmla="*/ 10063240 w 12075888"/>
              <a:gd name="connsiteY21" fmla="*/ 534093 h 534093"/>
              <a:gd name="connsiteX22" fmla="*/ 9513116 w 12075888"/>
              <a:gd name="connsiteY22" fmla="*/ 534093 h 534093"/>
              <a:gd name="connsiteX23" fmla="*/ 8842234 w 12075888"/>
              <a:gd name="connsiteY23" fmla="*/ 534093 h 534093"/>
              <a:gd name="connsiteX24" fmla="*/ 8412869 w 12075888"/>
              <a:gd name="connsiteY24" fmla="*/ 534093 h 534093"/>
              <a:gd name="connsiteX25" fmla="*/ 7741986 w 12075888"/>
              <a:gd name="connsiteY25" fmla="*/ 534093 h 534093"/>
              <a:gd name="connsiteX26" fmla="*/ 6950344 w 12075888"/>
              <a:gd name="connsiteY26" fmla="*/ 534093 h 534093"/>
              <a:gd name="connsiteX27" fmla="*/ 6279462 w 12075888"/>
              <a:gd name="connsiteY27" fmla="*/ 534093 h 534093"/>
              <a:gd name="connsiteX28" fmla="*/ 5970856 w 12075888"/>
              <a:gd name="connsiteY28" fmla="*/ 534093 h 534093"/>
              <a:gd name="connsiteX29" fmla="*/ 5420732 w 12075888"/>
              <a:gd name="connsiteY29" fmla="*/ 534093 h 534093"/>
              <a:gd name="connsiteX30" fmla="*/ 4629090 w 12075888"/>
              <a:gd name="connsiteY30" fmla="*/ 534093 h 534093"/>
              <a:gd name="connsiteX31" fmla="*/ 4078967 w 12075888"/>
              <a:gd name="connsiteY31" fmla="*/ 534093 h 534093"/>
              <a:gd name="connsiteX32" fmla="*/ 3649602 w 12075888"/>
              <a:gd name="connsiteY32" fmla="*/ 534093 h 534093"/>
              <a:gd name="connsiteX33" fmla="*/ 2737201 w 12075888"/>
              <a:gd name="connsiteY33" fmla="*/ 534093 h 534093"/>
              <a:gd name="connsiteX34" fmla="*/ 2187077 w 12075888"/>
              <a:gd name="connsiteY34" fmla="*/ 534093 h 534093"/>
              <a:gd name="connsiteX35" fmla="*/ 1878471 w 12075888"/>
              <a:gd name="connsiteY35" fmla="*/ 534093 h 534093"/>
              <a:gd name="connsiteX36" fmla="*/ 1086830 w 12075888"/>
              <a:gd name="connsiteY36" fmla="*/ 534093 h 534093"/>
              <a:gd name="connsiteX37" fmla="*/ 0 w 12075888"/>
              <a:gd name="connsiteY37" fmla="*/ 534093 h 534093"/>
              <a:gd name="connsiteX38" fmla="*/ 0 w 12075888"/>
              <a:gd name="connsiteY38" fmla="*/ 0 h 53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075888" h="534093" extrusionOk="0">
                <a:moveTo>
                  <a:pt x="0" y="0"/>
                </a:moveTo>
                <a:cubicBezTo>
                  <a:pt x="104464" y="13983"/>
                  <a:pt x="227746" y="-11885"/>
                  <a:pt x="308606" y="0"/>
                </a:cubicBezTo>
                <a:cubicBezTo>
                  <a:pt x="389466" y="11885"/>
                  <a:pt x="938571" y="-3069"/>
                  <a:pt x="1100248" y="0"/>
                </a:cubicBezTo>
                <a:cubicBezTo>
                  <a:pt x="1261925" y="3069"/>
                  <a:pt x="1590967" y="-6805"/>
                  <a:pt x="1771130" y="0"/>
                </a:cubicBezTo>
                <a:cubicBezTo>
                  <a:pt x="1951293" y="6805"/>
                  <a:pt x="2355806" y="40844"/>
                  <a:pt x="2683531" y="0"/>
                </a:cubicBezTo>
                <a:cubicBezTo>
                  <a:pt x="3011256" y="-40844"/>
                  <a:pt x="2934651" y="-9571"/>
                  <a:pt x="3112896" y="0"/>
                </a:cubicBezTo>
                <a:cubicBezTo>
                  <a:pt x="3291142" y="9571"/>
                  <a:pt x="3523880" y="4869"/>
                  <a:pt x="3904537" y="0"/>
                </a:cubicBezTo>
                <a:cubicBezTo>
                  <a:pt x="4285194" y="-4869"/>
                  <a:pt x="4374175" y="-39323"/>
                  <a:pt x="4816938" y="0"/>
                </a:cubicBezTo>
                <a:cubicBezTo>
                  <a:pt x="5259701" y="39323"/>
                  <a:pt x="5483508" y="-42103"/>
                  <a:pt x="5729338" y="0"/>
                </a:cubicBezTo>
                <a:cubicBezTo>
                  <a:pt x="5975168" y="42103"/>
                  <a:pt x="6070278" y="-24140"/>
                  <a:pt x="6279462" y="0"/>
                </a:cubicBezTo>
                <a:cubicBezTo>
                  <a:pt x="6488646" y="24140"/>
                  <a:pt x="6686566" y="-15133"/>
                  <a:pt x="6950344" y="0"/>
                </a:cubicBezTo>
                <a:cubicBezTo>
                  <a:pt x="7214122" y="15133"/>
                  <a:pt x="7232811" y="-26261"/>
                  <a:pt x="7500468" y="0"/>
                </a:cubicBezTo>
                <a:cubicBezTo>
                  <a:pt x="7768125" y="26261"/>
                  <a:pt x="7865872" y="22688"/>
                  <a:pt x="8171351" y="0"/>
                </a:cubicBezTo>
                <a:cubicBezTo>
                  <a:pt x="8476830" y="-22688"/>
                  <a:pt x="8393451" y="-640"/>
                  <a:pt x="8479957" y="0"/>
                </a:cubicBezTo>
                <a:cubicBezTo>
                  <a:pt x="8566463" y="640"/>
                  <a:pt x="9151502" y="-37891"/>
                  <a:pt x="9392357" y="0"/>
                </a:cubicBezTo>
                <a:cubicBezTo>
                  <a:pt x="9633212" y="37891"/>
                  <a:pt x="9726597" y="-5356"/>
                  <a:pt x="9821722" y="0"/>
                </a:cubicBezTo>
                <a:cubicBezTo>
                  <a:pt x="9916847" y="5356"/>
                  <a:pt x="10537667" y="21376"/>
                  <a:pt x="10734123" y="0"/>
                </a:cubicBezTo>
                <a:cubicBezTo>
                  <a:pt x="10930579" y="-21376"/>
                  <a:pt x="11642667" y="-11317"/>
                  <a:pt x="12075888" y="0"/>
                </a:cubicBezTo>
                <a:cubicBezTo>
                  <a:pt x="12064293" y="247576"/>
                  <a:pt x="12097467" y="334454"/>
                  <a:pt x="12075888" y="534093"/>
                </a:cubicBezTo>
                <a:cubicBezTo>
                  <a:pt x="11783479" y="523840"/>
                  <a:pt x="11543667" y="506321"/>
                  <a:pt x="11405005" y="534093"/>
                </a:cubicBezTo>
                <a:cubicBezTo>
                  <a:pt x="11266343" y="561865"/>
                  <a:pt x="10930825" y="512103"/>
                  <a:pt x="10492605" y="534093"/>
                </a:cubicBezTo>
                <a:cubicBezTo>
                  <a:pt x="10054385" y="556083"/>
                  <a:pt x="10175216" y="541386"/>
                  <a:pt x="10063240" y="534093"/>
                </a:cubicBezTo>
                <a:cubicBezTo>
                  <a:pt x="9951264" y="526800"/>
                  <a:pt x="9719393" y="556308"/>
                  <a:pt x="9513116" y="534093"/>
                </a:cubicBezTo>
                <a:cubicBezTo>
                  <a:pt x="9306839" y="511878"/>
                  <a:pt x="8988049" y="554278"/>
                  <a:pt x="8842234" y="534093"/>
                </a:cubicBezTo>
                <a:cubicBezTo>
                  <a:pt x="8696419" y="513908"/>
                  <a:pt x="8535327" y="554517"/>
                  <a:pt x="8412869" y="534093"/>
                </a:cubicBezTo>
                <a:cubicBezTo>
                  <a:pt x="8290411" y="513669"/>
                  <a:pt x="8055560" y="529561"/>
                  <a:pt x="7741986" y="534093"/>
                </a:cubicBezTo>
                <a:cubicBezTo>
                  <a:pt x="7428412" y="538625"/>
                  <a:pt x="7119915" y="569492"/>
                  <a:pt x="6950344" y="534093"/>
                </a:cubicBezTo>
                <a:cubicBezTo>
                  <a:pt x="6780773" y="498694"/>
                  <a:pt x="6519444" y="532195"/>
                  <a:pt x="6279462" y="534093"/>
                </a:cubicBezTo>
                <a:cubicBezTo>
                  <a:pt x="6039480" y="535991"/>
                  <a:pt x="6104462" y="533277"/>
                  <a:pt x="5970856" y="534093"/>
                </a:cubicBezTo>
                <a:cubicBezTo>
                  <a:pt x="5837250" y="534909"/>
                  <a:pt x="5606986" y="548218"/>
                  <a:pt x="5420732" y="534093"/>
                </a:cubicBezTo>
                <a:cubicBezTo>
                  <a:pt x="5234478" y="519968"/>
                  <a:pt x="4886910" y="518407"/>
                  <a:pt x="4629090" y="534093"/>
                </a:cubicBezTo>
                <a:cubicBezTo>
                  <a:pt x="4371270" y="549779"/>
                  <a:pt x="4201555" y="531144"/>
                  <a:pt x="4078967" y="534093"/>
                </a:cubicBezTo>
                <a:cubicBezTo>
                  <a:pt x="3956379" y="537042"/>
                  <a:pt x="3829279" y="529679"/>
                  <a:pt x="3649602" y="534093"/>
                </a:cubicBezTo>
                <a:cubicBezTo>
                  <a:pt x="3469925" y="538507"/>
                  <a:pt x="3062359" y="517496"/>
                  <a:pt x="2737201" y="534093"/>
                </a:cubicBezTo>
                <a:cubicBezTo>
                  <a:pt x="2412043" y="550690"/>
                  <a:pt x="2400989" y="553244"/>
                  <a:pt x="2187077" y="534093"/>
                </a:cubicBezTo>
                <a:cubicBezTo>
                  <a:pt x="1973165" y="514942"/>
                  <a:pt x="2010701" y="543551"/>
                  <a:pt x="1878471" y="534093"/>
                </a:cubicBezTo>
                <a:cubicBezTo>
                  <a:pt x="1746241" y="524635"/>
                  <a:pt x="1259831" y="516144"/>
                  <a:pt x="1086830" y="534093"/>
                </a:cubicBezTo>
                <a:cubicBezTo>
                  <a:pt x="913829" y="552042"/>
                  <a:pt x="406469" y="551342"/>
                  <a:pt x="0" y="534093"/>
                </a:cubicBezTo>
                <a:cubicBezTo>
                  <a:pt x="-21462" y="298907"/>
                  <a:pt x="1194" y="15357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036541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60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Analisa Masalah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AEE238-3F71-4CE3-828E-092E5C676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940" b="96988" l="9539" r="89803">
                        <a14:foregroundMark x1="31250" y1="81928" x2="17434" y2="88554"/>
                        <a14:foregroundMark x1="81579" y1="81928" x2="61842" y2="83735"/>
                        <a14:foregroundMark x1="80592" y1="41566" x2="80592" y2="41566"/>
                        <a14:foregroundMark x1="79934" y1="63855" x2="75658" y2="65663"/>
                        <a14:foregroundMark x1="79276" y1="44578" x2="79276" y2="61446"/>
                        <a14:foregroundMark x1="53289" y1="36145" x2="53289" y2="36145"/>
                        <a14:foregroundMark x1="53618" y1="42771" x2="55921" y2="66867"/>
                        <a14:foregroundMark x1="66118" y1="58434" x2="58882" y2="64458"/>
                        <a14:foregroundMark x1="40789" y1="41566" x2="43092" y2="65060"/>
                        <a14:foregroundMark x1="42105" y1="37952" x2="38487" y2="43976"/>
                        <a14:foregroundMark x1="43092" y1="39759" x2="45395" y2="47590"/>
                        <a14:foregroundMark x1="42434" y1="36747" x2="39145" y2="39759"/>
                        <a14:foregroundMark x1="16776" y1="65663" x2="16776" y2="65663"/>
                        <a14:foregroundMark x1="15132" y1="63253" x2="12171" y2="71084"/>
                        <a14:foregroundMark x1="11513" y1="83735" x2="13487" y2="83735"/>
                        <a14:foregroundMark x1="13487" y1="89157" x2="13487" y2="89157"/>
                        <a14:foregroundMark x1="18421" y1="86747" x2="18421" y2="86747"/>
                        <a14:foregroundMark x1="12500" y1="83735" x2="12500" y2="83735"/>
                        <a14:foregroundMark x1="85855" y1="96386" x2="85855" y2="96386"/>
                        <a14:foregroundMark x1="88816" y1="96988" x2="85197" y2="9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64"/>
          <a:stretch/>
        </p:blipFill>
        <p:spPr bwMode="auto">
          <a:xfrm>
            <a:off x="-97917" y="116307"/>
            <a:ext cx="4308732" cy="14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AE493-5BAB-45C3-837D-3EC15F47CE60}"/>
              </a:ext>
            </a:extLst>
          </p:cNvPr>
          <p:cNvSpPr txBox="1"/>
          <p:nvPr/>
        </p:nvSpPr>
        <p:spPr>
          <a:xfrm>
            <a:off x="234175" y="838907"/>
            <a:ext cx="36534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Berlin Sans FB" panose="020E0602020502020306" pitchFamily="34" charset="0"/>
              </a:rPr>
              <a:t>Total Angka Kemiskinan </a:t>
            </a:r>
            <a:r>
              <a:rPr lang="en-US" b="1" dirty="0">
                <a:solidFill>
                  <a:srgbClr val="FF0000"/>
                </a:solidFill>
                <a:latin typeface="Berlin Sans FB" panose="020E0602020502020306" pitchFamily="34" charset="0"/>
                <a:cs typeface="Aharoni" pitchFamily="2" charset="-79"/>
              </a:rPr>
              <a:t>4.426.536</a:t>
            </a:r>
            <a:r>
              <a:rPr lang="en-US" dirty="0">
                <a:solidFill>
                  <a:srgbClr val="FFFFFF"/>
                </a:solidFill>
                <a:latin typeface="Berlin Sans FB" panose="020E0602020502020306" pitchFamily="34" charset="0"/>
                <a:cs typeface="Aharoni" pitchFamily="2" charset="-79"/>
              </a:rPr>
              <a:t> </a:t>
            </a:r>
            <a:r>
              <a:rPr lang="id-ID" b="1" dirty="0">
                <a:latin typeface="Berlin Sans FB" panose="020E0602020502020306" pitchFamily="34" charset="0"/>
              </a:rPr>
              <a:t> (Berdasarkan PBDT 2015)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F2D9C-EC55-4CFF-8156-CD521F93BF30}"/>
              </a:ext>
            </a:extLst>
          </p:cNvPr>
          <p:cNvSpPr txBox="1"/>
          <p:nvPr/>
        </p:nvSpPr>
        <p:spPr>
          <a:xfrm>
            <a:off x="234175" y="1792241"/>
            <a:ext cx="365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id-ID" dirty="0"/>
              <a:t> </a:t>
            </a:r>
            <a:r>
              <a:rPr lang="id-ID" dirty="0">
                <a:latin typeface="Berlin Sans FB" panose="020E0602020502020306" pitchFamily="34" charset="0"/>
              </a:rPr>
              <a:t>Kriteria Kemiskinan </a:t>
            </a:r>
          </a:p>
          <a:p>
            <a:pPr algn="ctr"/>
            <a:r>
              <a:rPr lang="id-ID" dirty="0">
                <a:latin typeface="Berlin Sans FB" panose="020E0602020502020306" pitchFamily="34" charset="0"/>
              </a:rPr>
              <a:t>(</a:t>
            </a:r>
            <a:r>
              <a:rPr lang="id-ID" dirty="0" err="1">
                <a:latin typeface="Berlin Sans FB" panose="020E0602020502020306" pitchFamily="34" charset="0"/>
              </a:rPr>
              <a:t>Kepmensos</a:t>
            </a:r>
            <a:r>
              <a:rPr lang="id-ID" dirty="0">
                <a:latin typeface="Berlin Sans FB" panose="020E0602020502020306" pitchFamily="34" charset="0"/>
              </a:rPr>
              <a:t> No. 146/HUK/Tahun 2013)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D893A-6D25-4736-B8D5-F855F68FF9FB}"/>
              </a:ext>
            </a:extLst>
          </p:cNvPr>
          <p:cNvSpPr txBox="1"/>
          <p:nvPr/>
        </p:nvSpPr>
        <p:spPr>
          <a:xfrm>
            <a:off x="5025257" y="1020520"/>
            <a:ext cx="320702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Berlin Sans FB" panose="020E0602020502020306" pitchFamily="34" charset="0"/>
              </a:rPr>
              <a:t>Angka Kemiskinan yang Masuk Kriteria RTLH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1.682.723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13128-37B7-44BD-A9BA-E8CB0B168279}"/>
              </a:ext>
            </a:extLst>
          </p:cNvPr>
          <p:cNvSpPr txBox="1"/>
          <p:nvPr/>
        </p:nvSpPr>
        <p:spPr>
          <a:xfrm>
            <a:off x="5027331" y="1885196"/>
            <a:ext cx="320702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Berlin Sans FB" panose="020E0602020502020306" pitchFamily="34" charset="0"/>
              </a:rPr>
              <a:t>Kriteria</a:t>
            </a:r>
            <a:r>
              <a:rPr lang="id-ID" b="1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Berlin Sans FB" panose="020E0602020502020306" pitchFamily="34" charset="0"/>
              </a:rPr>
              <a:t>RTLH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id-ID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adalah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3 </a:t>
            </a:r>
            <a:r>
              <a:rPr lang="id-ID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Kriteria dari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11</a:t>
            </a:r>
            <a:r>
              <a:rPr lang="id-ID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Kriteria Kemiskinan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20BF9-156C-45AA-B093-E6D10BBD7D68}"/>
              </a:ext>
            </a:extLst>
          </p:cNvPr>
          <p:cNvSpPr txBox="1"/>
          <p:nvPr/>
        </p:nvSpPr>
        <p:spPr>
          <a:xfrm>
            <a:off x="9827686" y="905261"/>
            <a:ext cx="214755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Berlin Sans FB" panose="020E0602020502020306" pitchFamily="34" charset="0"/>
              </a:rPr>
              <a:t>Intervensi Bantuan RTLH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C07E5D-3EC4-41A1-A696-FB2486280419}"/>
              </a:ext>
            </a:extLst>
          </p:cNvPr>
          <p:cNvSpPr/>
          <p:nvPr/>
        </p:nvSpPr>
        <p:spPr>
          <a:xfrm>
            <a:off x="209287" y="827099"/>
            <a:ext cx="3678344" cy="19265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8116F-37B2-4C32-877B-7F4778BEC936}"/>
              </a:ext>
            </a:extLst>
          </p:cNvPr>
          <p:cNvSpPr/>
          <p:nvPr/>
        </p:nvSpPr>
        <p:spPr>
          <a:xfrm>
            <a:off x="5027332" y="1020520"/>
            <a:ext cx="3207027" cy="17368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D7151EE-2BB0-4ADA-ABA9-51E58498C2D7}"/>
              </a:ext>
            </a:extLst>
          </p:cNvPr>
          <p:cNvSpPr/>
          <p:nvPr/>
        </p:nvSpPr>
        <p:spPr>
          <a:xfrm>
            <a:off x="3889706" y="1227576"/>
            <a:ext cx="1171399" cy="14321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3F33C61-8F96-4D58-88EA-BA77521B1B18}"/>
              </a:ext>
            </a:extLst>
          </p:cNvPr>
          <p:cNvSpPr/>
          <p:nvPr/>
        </p:nvSpPr>
        <p:spPr>
          <a:xfrm>
            <a:off x="8257172" y="1013759"/>
            <a:ext cx="1414543" cy="16711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7E46D-268B-42A9-9500-2E4825F15E55}"/>
              </a:ext>
            </a:extLst>
          </p:cNvPr>
          <p:cNvSpPr txBox="1"/>
          <p:nvPr/>
        </p:nvSpPr>
        <p:spPr>
          <a:xfrm>
            <a:off x="9827687" y="1538437"/>
            <a:ext cx="215502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APBN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APBD Provinsi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APBD Kab/Kota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CSR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D8890DE-CD31-47F9-8802-46A6EA03967A}"/>
              </a:ext>
            </a:extLst>
          </p:cNvPr>
          <p:cNvSpPr/>
          <p:nvPr/>
        </p:nvSpPr>
        <p:spPr>
          <a:xfrm>
            <a:off x="9692094" y="1538437"/>
            <a:ext cx="2290619" cy="60547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5AC32F-5A24-4156-9895-F7DE5A5EB742}"/>
              </a:ext>
            </a:extLst>
          </p:cNvPr>
          <p:cNvSpPr txBox="1"/>
          <p:nvPr/>
        </p:nvSpPr>
        <p:spPr>
          <a:xfrm>
            <a:off x="8187084" y="1389178"/>
            <a:ext cx="142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</a:rPr>
              <a:t>Dapat Diselesaikan dengan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DE70D-917E-4C0B-BCEE-23043FD71420}"/>
              </a:ext>
            </a:extLst>
          </p:cNvPr>
          <p:cNvSpPr txBox="1"/>
          <p:nvPr/>
        </p:nvSpPr>
        <p:spPr>
          <a:xfrm>
            <a:off x="10031731" y="4731098"/>
            <a:ext cx="193604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>
                <a:solidFill>
                  <a:srgbClr val="C00000"/>
                </a:solidFill>
                <a:latin typeface="Berlin Sans FB" panose="020E0602020502020306" pitchFamily="34" charset="0"/>
              </a:rPr>
              <a:t>Proses Intervensi Bantuan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1D669CD-6EC6-4E20-80D8-EE53286A0501}"/>
              </a:ext>
            </a:extLst>
          </p:cNvPr>
          <p:cNvSpPr/>
          <p:nvPr/>
        </p:nvSpPr>
        <p:spPr>
          <a:xfrm>
            <a:off x="10296811" y="3042798"/>
            <a:ext cx="1474839" cy="718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D03F51-3B79-4FC5-80E5-C94EB73FB322}"/>
              </a:ext>
            </a:extLst>
          </p:cNvPr>
          <p:cNvSpPr txBox="1"/>
          <p:nvPr/>
        </p:nvSpPr>
        <p:spPr>
          <a:xfrm>
            <a:off x="10016792" y="3799968"/>
            <a:ext cx="19360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>
                <a:latin typeface="Berlin Sans FB" panose="020E0602020502020306" pitchFamily="34" charset="0"/>
              </a:rPr>
              <a:t>Data</a:t>
            </a:r>
            <a:r>
              <a:rPr lang="id-ID" sz="28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1FF6B-4E89-41A7-8FBE-4E186CE6875C}"/>
              </a:ext>
            </a:extLst>
          </p:cNvPr>
          <p:cNvSpPr txBox="1"/>
          <p:nvPr/>
        </p:nvSpPr>
        <p:spPr>
          <a:xfrm>
            <a:off x="10823244" y="4257075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&amp;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9BA601-F1AA-43A6-BE8D-F3068DFD562B}"/>
              </a:ext>
            </a:extLst>
          </p:cNvPr>
          <p:cNvSpPr txBox="1"/>
          <p:nvPr/>
        </p:nvSpPr>
        <p:spPr>
          <a:xfrm>
            <a:off x="9986960" y="5678655"/>
            <a:ext cx="2261774" cy="74188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id-ID" sz="2000" dirty="0">
                <a:solidFill>
                  <a:srgbClr val="C00000"/>
                </a:solidFill>
              </a:rPr>
              <a:t>Kenapa menjadi </a:t>
            </a:r>
          </a:p>
          <a:p>
            <a:pPr algn="ctr"/>
            <a:r>
              <a:rPr lang="id-ID" sz="2000" dirty="0">
                <a:solidFill>
                  <a:srgbClr val="C00000"/>
                </a:solidFill>
              </a:rPr>
              <a:t>masalah ???</a:t>
            </a:r>
          </a:p>
        </p:txBody>
      </p:sp>
      <p:sp>
        <p:nvSpPr>
          <p:cNvPr id="32" name="CustomShape 20">
            <a:extLst>
              <a:ext uri="{FF2B5EF4-FFF2-40B4-BE49-F238E27FC236}">
                <a16:creationId xmlns:a16="http://schemas.microsoft.com/office/drawing/2014/main" id="{2C6EC99E-EAED-49A1-AA09-FF70D0D73669}"/>
              </a:ext>
            </a:extLst>
          </p:cNvPr>
          <p:cNvSpPr/>
          <p:nvPr/>
        </p:nvSpPr>
        <p:spPr>
          <a:xfrm>
            <a:off x="10798356" y="1638041"/>
            <a:ext cx="1014480" cy="250200"/>
          </a:xfrm>
          <a:prstGeom prst="rect">
            <a:avLst/>
          </a:prstGeom>
          <a:gradFill rotWithShape="0">
            <a:gsLst>
              <a:gs pos="0">
                <a:srgbClr val="DDE8CB"/>
              </a:gs>
              <a:gs pos="100000">
                <a:srgbClr val="FFD7D7"/>
              </a:gs>
            </a:gsLst>
            <a:lin ang="36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id-ID" sz="1050" b="0" strike="noStrike" spc="-1" dirty="0">
                <a:solidFill>
                  <a:srgbClr val="000000"/>
                </a:solidFill>
                <a:latin typeface="Berlin Sans FB"/>
              </a:rPr>
              <a:t>DISPERAKIM</a:t>
            </a:r>
            <a:endParaRPr lang="en-US" sz="1050" b="0" strike="noStrike" spc="-1" dirty="0">
              <a:latin typeface="Arial"/>
            </a:endParaRPr>
          </a:p>
        </p:txBody>
      </p:sp>
      <p:sp>
        <p:nvSpPr>
          <p:cNvPr id="33" name="CustomShape 21">
            <a:extLst>
              <a:ext uri="{FF2B5EF4-FFF2-40B4-BE49-F238E27FC236}">
                <a16:creationId xmlns:a16="http://schemas.microsoft.com/office/drawing/2014/main" id="{CE0ADF48-FEF3-4753-9AAA-5D0C852572FA}"/>
              </a:ext>
            </a:extLst>
          </p:cNvPr>
          <p:cNvSpPr/>
          <p:nvPr/>
        </p:nvSpPr>
        <p:spPr>
          <a:xfrm>
            <a:off x="10823244" y="2455080"/>
            <a:ext cx="1014480" cy="409320"/>
          </a:xfrm>
          <a:prstGeom prst="rect">
            <a:avLst/>
          </a:prstGeom>
          <a:gradFill rotWithShape="0">
            <a:gsLst>
              <a:gs pos="0">
                <a:srgbClr val="DDE8CB"/>
              </a:gs>
              <a:gs pos="100000">
                <a:srgbClr val="FFD7D7"/>
              </a:gs>
            </a:gsLst>
            <a:lin ang="36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d-ID" sz="1050" b="0" strike="noStrike" spc="-1" dirty="0">
                <a:solidFill>
                  <a:srgbClr val="000000"/>
                </a:solidFill>
                <a:latin typeface="Berlin Sans FB"/>
              </a:rPr>
              <a:t>SINERGITAS DATA</a:t>
            </a:r>
            <a:endParaRPr lang="en-US" sz="1050" b="0" strike="noStrike" spc="-1" dirty="0"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CE1509-0686-4815-8EBF-00EAEF7C41A3}"/>
              </a:ext>
            </a:extLst>
          </p:cNvPr>
          <p:cNvSpPr txBox="1"/>
          <p:nvPr/>
        </p:nvSpPr>
        <p:spPr>
          <a:xfrm>
            <a:off x="10361610" y="306735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C00000"/>
                </a:solidFill>
                <a:latin typeface="Stencil" panose="040409050D0802020404" pitchFamily="82" charset="0"/>
              </a:rPr>
              <a:t>MASALAH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CD8890DE-CD31-47F9-8802-46A6EA03967A}"/>
              </a:ext>
            </a:extLst>
          </p:cNvPr>
          <p:cNvSpPr/>
          <p:nvPr/>
        </p:nvSpPr>
        <p:spPr>
          <a:xfrm>
            <a:off x="933003" y="1704823"/>
            <a:ext cx="345080" cy="4676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CD8890DE-CD31-47F9-8802-46A6EA03967A}"/>
              </a:ext>
            </a:extLst>
          </p:cNvPr>
          <p:cNvSpPr/>
          <p:nvPr/>
        </p:nvSpPr>
        <p:spPr>
          <a:xfrm>
            <a:off x="6668530" y="2145858"/>
            <a:ext cx="345080" cy="4676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133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054">
            <a:extLst>
              <a:ext uri="{FF2B5EF4-FFF2-40B4-BE49-F238E27FC236}">
                <a16:creationId xmlns:a16="http://schemas.microsoft.com/office/drawing/2014/main" id="{F8A84D06-2DCF-4D23-9D1F-403188EB0D14}"/>
              </a:ext>
            </a:extLst>
          </p:cNvPr>
          <p:cNvSpPr/>
          <p:nvPr/>
        </p:nvSpPr>
        <p:spPr>
          <a:xfrm>
            <a:off x="165874" y="110342"/>
            <a:ext cx="11860251" cy="6544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6669F-A8D7-4606-808E-CDF2F7C2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583"/>
            <a:ext cx="12192000" cy="523919"/>
          </a:xfrm>
          <a:custGeom>
            <a:avLst/>
            <a:gdLst>
              <a:gd name="connsiteX0" fmla="*/ 0 w 12192000"/>
              <a:gd name="connsiteY0" fmla="*/ 0 h 523919"/>
              <a:gd name="connsiteX1" fmla="*/ 311573 w 12192000"/>
              <a:gd name="connsiteY1" fmla="*/ 0 h 523919"/>
              <a:gd name="connsiteX2" fmla="*/ 1110827 w 12192000"/>
              <a:gd name="connsiteY2" fmla="*/ 0 h 523919"/>
              <a:gd name="connsiteX3" fmla="*/ 1788160 w 12192000"/>
              <a:gd name="connsiteY3" fmla="*/ 0 h 523919"/>
              <a:gd name="connsiteX4" fmla="*/ 2709333 w 12192000"/>
              <a:gd name="connsiteY4" fmla="*/ 0 h 523919"/>
              <a:gd name="connsiteX5" fmla="*/ 3142827 w 12192000"/>
              <a:gd name="connsiteY5" fmla="*/ 0 h 523919"/>
              <a:gd name="connsiteX6" fmla="*/ 3942080 w 12192000"/>
              <a:gd name="connsiteY6" fmla="*/ 0 h 523919"/>
              <a:gd name="connsiteX7" fmla="*/ 4863253 w 12192000"/>
              <a:gd name="connsiteY7" fmla="*/ 0 h 523919"/>
              <a:gd name="connsiteX8" fmla="*/ 5784427 w 12192000"/>
              <a:gd name="connsiteY8" fmla="*/ 0 h 523919"/>
              <a:gd name="connsiteX9" fmla="*/ 6339840 w 12192000"/>
              <a:gd name="connsiteY9" fmla="*/ 0 h 523919"/>
              <a:gd name="connsiteX10" fmla="*/ 7017173 w 12192000"/>
              <a:gd name="connsiteY10" fmla="*/ 0 h 523919"/>
              <a:gd name="connsiteX11" fmla="*/ 7572587 w 12192000"/>
              <a:gd name="connsiteY11" fmla="*/ 0 h 523919"/>
              <a:gd name="connsiteX12" fmla="*/ 8249920 w 12192000"/>
              <a:gd name="connsiteY12" fmla="*/ 0 h 523919"/>
              <a:gd name="connsiteX13" fmla="*/ 8561493 w 12192000"/>
              <a:gd name="connsiteY13" fmla="*/ 0 h 523919"/>
              <a:gd name="connsiteX14" fmla="*/ 9482667 w 12192000"/>
              <a:gd name="connsiteY14" fmla="*/ 0 h 523919"/>
              <a:gd name="connsiteX15" fmla="*/ 9916160 w 12192000"/>
              <a:gd name="connsiteY15" fmla="*/ 0 h 523919"/>
              <a:gd name="connsiteX16" fmla="*/ 10837333 w 12192000"/>
              <a:gd name="connsiteY16" fmla="*/ 0 h 523919"/>
              <a:gd name="connsiteX17" fmla="*/ 12192000 w 12192000"/>
              <a:gd name="connsiteY17" fmla="*/ 0 h 523919"/>
              <a:gd name="connsiteX18" fmla="*/ 12192000 w 12192000"/>
              <a:gd name="connsiteY18" fmla="*/ 523919 h 523919"/>
              <a:gd name="connsiteX19" fmla="*/ 11514667 w 12192000"/>
              <a:gd name="connsiteY19" fmla="*/ 523919 h 523919"/>
              <a:gd name="connsiteX20" fmla="*/ 10593493 w 12192000"/>
              <a:gd name="connsiteY20" fmla="*/ 523919 h 523919"/>
              <a:gd name="connsiteX21" fmla="*/ 10160000 w 12192000"/>
              <a:gd name="connsiteY21" fmla="*/ 523919 h 523919"/>
              <a:gd name="connsiteX22" fmla="*/ 9604587 w 12192000"/>
              <a:gd name="connsiteY22" fmla="*/ 523919 h 523919"/>
              <a:gd name="connsiteX23" fmla="*/ 8927253 w 12192000"/>
              <a:gd name="connsiteY23" fmla="*/ 523919 h 523919"/>
              <a:gd name="connsiteX24" fmla="*/ 8493760 w 12192000"/>
              <a:gd name="connsiteY24" fmla="*/ 523919 h 523919"/>
              <a:gd name="connsiteX25" fmla="*/ 7816427 w 12192000"/>
              <a:gd name="connsiteY25" fmla="*/ 523919 h 523919"/>
              <a:gd name="connsiteX26" fmla="*/ 7017173 w 12192000"/>
              <a:gd name="connsiteY26" fmla="*/ 523919 h 523919"/>
              <a:gd name="connsiteX27" fmla="*/ 6339840 w 12192000"/>
              <a:gd name="connsiteY27" fmla="*/ 523919 h 523919"/>
              <a:gd name="connsiteX28" fmla="*/ 6028267 w 12192000"/>
              <a:gd name="connsiteY28" fmla="*/ 523919 h 523919"/>
              <a:gd name="connsiteX29" fmla="*/ 5472853 w 12192000"/>
              <a:gd name="connsiteY29" fmla="*/ 523919 h 523919"/>
              <a:gd name="connsiteX30" fmla="*/ 4673600 w 12192000"/>
              <a:gd name="connsiteY30" fmla="*/ 523919 h 523919"/>
              <a:gd name="connsiteX31" fmla="*/ 4118187 w 12192000"/>
              <a:gd name="connsiteY31" fmla="*/ 523919 h 523919"/>
              <a:gd name="connsiteX32" fmla="*/ 3684693 w 12192000"/>
              <a:gd name="connsiteY32" fmla="*/ 523919 h 523919"/>
              <a:gd name="connsiteX33" fmla="*/ 2763520 w 12192000"/>
              <a:gd name="connsiteY33" fmla="*/ 523919 h 523919"/>
              <a:gd name="connsiteX34" fmla="*/ 2208107 w 12192000"/>
              <a:gd name="connsiteY34" fmla="*/ 523919 h 523919"/>
              <a:gd name="connsiteX35" fmla="*/ 1896533 w 12192000"/>
              <a:gd name="connsiteY35" fmla="*/ 523919 h 523919"/>
              <a:gd name="connsiteX36" fmla="*/ 1097280 w 12192000"/>
              <a:gd name="connsiteY36" fmla="*/ 523919 h 523919"/>
              <a:gd name="connsiteX37" fmla="*/ 0 w 12192000"/>
              <a:gd name="connsiteY37" fmla="*/ 523919 h 523919"/>
              <a:gd name="connsiteX38" fmla="*/ 0 w 12192000"/>
              <a:gd name="connsiteY38" fmla="*/ 0 h 5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523919" extrusionOk="0">
                <a:moveTo>
                  <a:pt x="0" y="0"/>
                </a:moveTo>
                <a:cubicBezTo>
                  <a:pt x="81607" y="-7885"/>
                  <a:pt x="245597" y="12238"/>
                  <a:pt x="311573" y="0"/>
                </a:cubicBezTo>
                <a:cubicBezTo>
                  <a:pt x="377549" y="-12238"/>
                  <a:pt x="936179" y="-37242"/>
                  <a:pt x="1110827" y="0"/>
                </a:cubicBezTo>
                <a:cubicBezTo>
                  <a:pt x="1285475" y="37242"/>
                  <a:pt x="1480307" y="-15032"/>
                  <a:pt x="1788160" y="0"/>
                </a:cubicBezTo>
                <a:cubicBezTo>
                  <a:pt x="2096013" y="15032"/>
                  <a:pt x="2454341" y="35200"/>
                  <a:pt x="2709333" y="0"/>
                </a:cubicBezTo>
                <a:cubicBezTo>
                  <a:pt x="2964325" y="-35200"/>
                  <a:pt x="3030540" y="-19973"/>
                  <a:pt x="3142827" y="0"/>
                </a:cubicBezTo>
                <a:cubicBezTo>
                  <a:pt x="3255114" y="19973"/>
                  <a:pt x="3580371" y="11789"/>
                  <a:pt x="3942080" y="0"/>
                </a:cubicBezTo>
                <a:cubicBezTo>
                  <a:pt x="4303789" y="-11789"/>
                  <a:pt x="4478411" y="-24286"/>
                  <a:pt x="4863253" y="0"/>
                </a:cubicBezTo>
                <a:cubicBezTo>
                  <a:pt x="5248095" y="24286"/>
                  <a:pt x="5475320" y="39248"/>
                  <a:pt x="5784427" y="0"/>
                </a:cubicBezTo>
                <a:cubicBezTo>
                  <a:pt x="6093534" y="-39248"/>
                  <a:pt x="6224819" y="9277"/>
                  <a:pt x="6339840" y="0"/>
                </a:cubicBezTo>
                <a:cubicBezTo>
                  <a:pt x="6454861" y="-9277"/>
                  <a:pt x="6778337" y="-20660"/>
                  <a:pt x="7017173" y="0"/>
                </a:cubicBezTo>
                <a:cubicBezTo>
                  <a:pt x="7256009" y="20660"/>
                  <a:pt x="7436543" y="25312"/>
                  <a:pt x="7572587" y="0"/>
                </a:cubicBezTo>
                <a:cubicBezTo>
                  <a:pt x="7708631" y="-25312"/>
                  <a:pt x="7970800" y="23334"/>
                  <a:pt x="8249920" y="0"/>
                </a:cubicBezTo>
                <a:cubicBezTo>
                  <a:pt x="8529040" y="-23334"/>
                  <a:pt x="8420843" y="14529"/>
                  <a:pt x="8561493" y="0"/>
                </a:cubicBezTo>
                <a:cubicBezTo>
                  <a:pt x="8702143" y="-14529"/>
                  <a:pt x="9203476" y="45198"/>
                  <a:pt x="9482667" y="0"/>
                </a:cubicBezTo>
                <a:cubicBezTo>
                  <a:pt x="9761858" y="-45198"/>
                  <a:pt x="9789938" y="5511"/>
                  <a:pt x="9916160" y="0"/>
                </a:cubicBezTo>
                <a:cubicBezTo>
                  <a:pt x="10042382" y="-5511"/>
                  <a:pt x="10490971" y="29218"/>
                  <a:pt x="10837333" y="0"/>
                </a:cubicBezTo>
                <a:cubicBezTo>
                  <a:pt x="11183695" y="-29218"/>
                  <a:pt x="11581855" y="-35125"/>
                  <a:pt x="12192000" y="0"/>
                </a:cubicBezTo>
                <a:cubicBezTo>
                  <a:pt x="12186239" y="156342"/>
                  <a:pt x="12217528" y="310762"/>
                  <a:pt x="12192000" y="523919"/>
                </a:cubicBezTo>
                <a:cubicBezTo>
                  <a:pt x="12028597" y="512888"/>
                  <a:pt x="11744961" y="534860"/>
                  <a:pt x="11514667" y="523919"/>
                </a:cubicBezTo>
                <a:cubicBezTo>
                  <a:pt x="11284373" y="512978"/>
                  <a:pt x="10810092" y="529024"/>
                  <a:pt x="10593493" y="523919"/>
                </a:cubicBezTo>
                <a:cubicBezTo>
                  <a:pt x="10376894" y="518814"/>
                  <a:pt x="10309886" y="521635"/>
                  <a:pt x="10160000" y="523919"/>
                </a:cubicBezTo>
                <a:cubicBezTo>
                  <a:pt x="10010114" y="526203"/>
                  <a:pt x="9724418" y="530368"/>
                  <a:pt x="9604587" y="523919"/>
                </a:cubicBezTo>
                <a:cubicBezTo>
                  <a:pt x="9484756" y="517470"/>
                  <a:pt x="9222539" y="514117"/>
                  <a:pt x="8927253" y="523919"/>
                </a:cubicBezTo>
                <a:cubicBezTo>
                  <a:pt x="8631967" y="533721"/>
                  <a:pt x="8648068" y="527720"/>
                  <a:pt x="8493760" y="523919"/>
                </a:cubicBezTo>
                <a:cubicBezTo>
                  <a:pt x="8339452" y="520118"/>
                  <a:pt x="8107357" y="525075"/>
                  <a:pt x="7816427" y="523919"/>
                </a:cubicBezTo>
                <a:cubicBezTo>
                  <a:pt x="7525497" y="522763"/>
                  <a:pt x="7282003" y="502670"/>
                  <a:pt x="7017173" y="523919"/>
                </a:cubicBezTo>
                <a:cubicBezTo>
                  <a:pt x="6752343" y="545168"/>
                  <a:pt x="6667128" y="531946"/>
                  <a:pt x="6339840" y="523919"/>
                </a:cubicBezTo>
                <a:cubicBezTo>
                  <a:pt x="6012552" y="515892"/>
                  <a:pt x="6106488" y="523994"/>
                  <a:pt x="6028267" y="523919"/>
                </a:cubicBezTo>
                <a:cubicBezTo>
                  <a:pt x="5950046" y="523844"/>
                  <a:pt x="5726643" y="515187"/>
                  <a:pt x="5472853" y="523919"/>
                </a:cubicBezTo>
                <a:cubicBezTo>
                  <a:pt x="5219063" y="532651"/>
                  <a:pt x="4911943" y="494277"/>
                  <a:pt x="4673600" y="523919"/>
                </a:cubicBezTo>
                <a:cubicBezTo>
                  <a:pt x="4435257" y="553561"/>
                  <a:pt x="4304513" y="512208"/>
                  <a:pt x="4118187" y="523919"/>
                </a:cubicBezTo>
                <a:cubicBezTo>
                  <a:pt x="3931861" y="535630"/>
                  <a:pt x="3849827" y="531004"/>
                  <a:pt x="3684693" y="523919"/>
                </a:cubicBezTo>
                <a:cubicBezTo>
                  <a:pt x="3519559" y="516834"/>
                  <a:pt x="3141529" y="545333"/>
                  <a:pt x="2763520" y="523919"/>
                </a:cubicBezTo>
                <a:cubicBezTo>
                  <a:pt x="2385511" y="502505"/>
                  <a:pt x="2370010" y="547760"/>
                  <a:pt x="2208107" y="523919"/>
                </a:cubicBezTo>
                <a:cubicBezTo>
                  <a:pt x="2046204" y="500078"/>
                  <a:pt x="2047069" y="517639"/>
                  <a:pt x="1896533" y="523919"/>
                </a:cubicBezTo>
                <a:cubicBezTo>
                  <a:pt x="1745997" y="530199"/>
                  <a:pt x="1413571" y="530150"/>
                  <a:pt x="1097280" y="523919"/>
                </a:cubicBezTo>
                <a:cubicBezTo>
                  <a:pt x="780989" y="517688"/>
                  <a:pt x="414529" y="541114"/>
                  <a:pt x="0" y="523919"/>
                </a:cubicBezTo>
                <a:cubicBezTo>
                  <a:pt x="20646" y="355632"/>
                  <a:pt x="18373" y="21777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03654135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id-ID" sz="6000" dirty="0">
                <a:solidFill>
                  <a:srgbClr val="FF0000"/>
                </a:solidFill>
                <a:latin typeface="Berlin Sans FB" panose="020E0602020502020306" pitchFamily="34" charset="0"/>
              </a:rPr>
              <a:t>Analisa Masalah 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2223359-35C8-4137-88A9-C5E0EA7DA6E0}"/>
              </a:ext>
            </a:extLst>
          </p:cNvPr>
          <p:cNvSpPr/>
          <p:nvPr/>
        </p:nvSpPr>
        <p:spPr>
          <a:xfrm>
            <a:off x="203200" y="825500"/>
            <a:ext cx="10337800" cy="2844800"/>
          </a:xfrm>
          <a:custGeom>
            <a:avLst/>
            <a:gdLst>
              <a:gd name="connsiteX0" fmla="*/ 8255000 w 8318500"/>
              <a:gd name="connsiteY0" fmla="*/ 1447800 h 2844800"/>
              <a:gd name="connsiteX1" fmla="*/ 8318500 w 8318500"/>
              <a:gd name="connsiteY1" fmla="*/ 571500 h 2844800"/>
              <a:gd name="connsiteX2" fmla="*/ 7772400 w 8318500"/>
              <a:gd name="connsiteY2" fmla="*/ 330200 h 2844800"/>
              <a:gd name="connsiteX3" fmla="*/ 6578600 w 8318500"/>
              <a:gd name="connsiteY3" fmla="*/ 50800 h 2844800"/>
              <a:gd name="connsiteX4" fmla="*/ 5321300 w 8318500"/>
              <a:gd name="connsiteY4" fmla="*/ 0 h 2844800"/>
              <a:gd name="connsiteX5" fmla="*/ 3771900 w 8318500"/>
              <a:gd name="connsiteY5" fmla="*/ 88900 h 2844800"/>
              <a:gd name="connsiteX6" fmla="*/ 2616200 w 8318500"/>
              <a:gd name="connsiteY6" fmla="*/ 25400 h 2844800"/>
              <a:gd name="connsiteX7" fmla="*/ 1663700 w 8318500"/>
              <a:gd name="connsiteY7" fmla="*/ 25400 h 2844800"/>
              <a:gd name="connsiteX8" fmla="*/ 838200 w 8318500"/>
              <a:gd name="connsiteY8" fmla="*/ 38100 h 2844800"/>
              <a:gd name="connsiteX9" fmla="*/ 241300 w 8318500"/>
              <a:gd name="connsiteY9" fmla="*/ 165100 h 2844800"/>
              <a:gd name="connsiteX10" fmla="*/ 38100 w 8318500"/>
              <a:gd name="connsiteY10" fmla="*/ 190500 h 2844800"/>
              <a:gd name="connsiteX11" fmla="*/ 0 w 8318500"/>
              <a:gd name="connsiteY11" fmla="*/ 558800 h 2844800"/>
              <a:gd name="connsiteX12" fmla="*/ 0 w 8318500"/>
              <a:gd name="connsiteY12" fmla="*/ 1155700 h 2844800"/>
              <a:gd name="connsiteX13" fmla="*/ 50800 w 8318500"/>
              <a:gd name="connsiteY13" fmla="*/ 1943100 h 2844800"/>
              <a:gd name="connsiteX14" fmla="*/ 50800 w 8318500"/>
              <a:gd name="connsiteY14" fmla="*/ 2692400 h 2844800"/>
              <a:gd name="connsiteX15" fmla="*/ 889000 w 8318500"/>
              <a:gd name="connsiteY15" fmla="*/ 2641600 h 2844800"/>
              <a:gd name="connsiteX16" fmla="*/ 2806700 w 8318500"/>
              <a:gd name="connsiteY16" fmla="*/ 2590800 h 2844800"/>
              <a:gd name="connsiteX17" fmla="*/ 3492500 w 8318500"/>
              <a:gd name="connsiteY17" fmla="*/ 2717800 h 2844800"/>
              <a:gd name="connsiteX18" fmla="*/ 4483100 w 8318500"/>
              <a:gd name="connsiteY18" fmla="*/ 2832100 h 2844800"/>
              <a:gd name="connsiteX19" fmla="*/ 5981700 w 8318500"/>
              <a:gd name="connsiteY19" fmla="*/ 2844800 h 2844800"/>
              <a:gd name="connsiteX20" fmla="*/ 6756400 w 8318500"/>
              <a:gd name="connsiteY20" fmla="*/ 2705100 h 2844800"/>
              <a:gd name="connsiteX21" fmla="*/ 6934200 w 8318500"/>
              <a:gd name="connsiteY21" fmla="*/ 2476500 h 2844800"/>
              <a:gd name="connsiteX22" fmla="*/ 7518400 w 8318500"/>
              <a:gd name="connsiteY22" fmla="*/ 2400300 h 2844800"/>
              <a:gd name="connsiteX23" fmla="*/ 8318500 w 8318500"/>
              <a:gd name="connsiteY23" fmla="*/ 2235200 h 2844800"/>
              <a:gd name="connsiteX24" fmla="*/ 8255000 w 8318500"/>
              <a:gd name="connsiteY24" fmla="*/ 14478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241300 w 10337800"/>
              <a:gd name="connsiteY9" fmla="*/ 165100 h 2844800"/>
              <a:gd name="connsiteX10" fmla="*/ 38100 w 10337800"/>
              <a:gd name="connsiteY10" fmla="*/ 1905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50800 w 10337800"/>
              <a:gd name="connsiteY14" fmla="*/ 26924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318500 w 10337800"/>
              <a:gd name="connsiteY23" fmla="*/ 22352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241300 w 10337800"/>
              <a:gd name="connsiteY9" fmla="*/ 165100 h 2844800"/>
              <a:gd name="connsiteX10" fmla="*/ 38100 w 10337800"/>
              <a:gd name="connsiteY10" fmla="*/ 1905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228600 w 10337800"/>
              <a:gd name="connsiteY14" fmla="*/ 26670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318500 w 10337800"/>
              <a:gd name="connsiteY23" fmla="*/ 22352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38100 w 10337800"/>
              <a:gd name="connsiteY10" fmla="*/ 1905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228600 w 10337800"/>
              <a:gd name="connsiteY14" fmla="*/ 26670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318500 w 10337800"/>
              <a:gd name="connsiteY23" fmla="*/ 22352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190500 w 10337800"/>
              <a:gd name="connsiteY10" fmla="*/ 2159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228600 w 10337800"/>
              <a:gd name="connsiteY14" fmla="*/ 26670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318500 w 10337800"/>
              <a:gd name="connsiteY23" fmla="*/ 22352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190500 w 10337800"/>
              <a:gd name="connsiteY10" fmla="*/ 2159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393700 w 10337800"/>
              <a:gd name="connsiteY14" fmla="*/ 25654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318500 w 10337800"/>
              <a:gd name="connsiteY23" fmla="*/ 22352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318500 w 10337800"/>
              <a:gd name="connsiteY1" fmla="*/ 5715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190500 w 10337800"/>
              <a:gd name="connsiteY10" fmla="*/ 2159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393700 w 10337800"/>
              <a:gd name="connsiteY14" fmla="*/ 25654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496300 w 10337800"/>
              <a:gd name="connsiteY23" fmla="*/ 23876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585200 w 10337800"/>
              <a:gd name="connsiteY1" fmla="*/ 8001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190500 w 10337800"/>
              <a:gd name="connsiteY10" fmla="*/ 2159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393700 w 10337800"/>
              <a:gd name="connsiteY14" fmla="*/ 25654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496300 w 10337800"/>
              <a:gd name="connsiteY23" fmla="*/ 2387600 h 2844800"/>
              <a:gd name="connsiteX24" fmla="*/ 10337800 w 10337800"/>
              <a:gd name="connsiteY24" fmla="*/ 2755900 h 2844800"/>
              <a:gd name="connsiteX0" fmla="*/ 10337800 w 10337800"/>
              <a:gd name="connsiteY0" fmla="*/ 2755900 h 2844800"/>
              <a:gd name="connsiteX1" fmla="*/ 8686800 w 10337800"/>
              <a:gd name="connsiteY1" fmla="*/ 762000 h 2844800"/>
              <a:gd name="connsiteX2" fmla="*/ 7772400 w 10337800"/>
              <a:gd name="connsiteY2" fmla="*/ 330200 h 2844800"/>
              <a:gd name="connsiteX3" fmla="*/ 6578600 w 10337800"/>
              <a:gd name="connsiteY3" fmla="*/ 50800 h 2844800"/>
              <a:gd name="connsiteX4" fmla="*/ 5321300 w 10337800"/>
              <a:gd name="connsiteY4" fmla="*/ 0 h 2844800"/>
              <a:gd name="connsiteX5" fmla="*/ 3771900 w 10337800"/>
              <a:gd name="connsiteY5" fmla="*/ 88900 h 2844800"/>
              <a:gd name="connsiteX6" fmla="*/ 2616200 w 10337800"/>
              <a:gd name="connsiteY6" fmla="*/ 25400 h 2844800"/>
              <a:gd name="connsiteX7" fmla="*/ 1663700 w 10337800"/>
              <a:gd name="connsiteY7" fmla="*/ 25400 h 2844800"/>
              <a:gd name="connsiteX8" fmla="*/ 838200 w 10337800"/>
              <a:gd name="connsiteY8" fmla="*/ 38100 h 2844800"/>
              <a:gd name="connsiteX9" fmla="*/ 495300 w 10337800"/>
              <a:gd name="connsiteY9" fmla="*/ 76200 h 2844800"/>
              <a:gd name="connsiteX10" fmla="*/ 190500 w 10337800"/>
              <a:gd name="connsiteY10" fmla="*/ 215900 h 2844800"/>
              <a:gd name="connsiteX11" fmla="*/ 0 w 10337800"/>
              <a:gd name="connsiteY11" fmla="*/ 558800 h 2844800"/>
              <a:gd name="connsiteX12" fmla="*/ 0 w 10337800"/>
              <a:gd name="connsiteY12" fmla="*/ 1155700 h 2844800"/>
              <a:gd name="connsiteX13" fmla="*/ 50800 w 10337800"/>
              <a:gd name="connsiteY13" fmla="*/ 1943100 h 2844800"/>
              <a:gd name="connsiteX14" fmla="*/ 393700 w 10337800"/>
              <a:gd name="connsiteY14" fmla="*/ 2565400 h 2844800"/>
              <a:gd name="connsiteX15" fmla="*/ 889000 w 10337800"/>
              <a:gd name="connsiteY15" fmla="*/ 2641600 h 2844800"/>
              <a:gd name="connsiteX16" fmla="*/ 2806700 w 10337800"/>
              <a:gd name="connsiteY16" fmla="*/ 2590800 h 2844800"/>
              <a:gd name="connsiteX17" fmla="*/ 3492500 w 10337800"/>
              <a:gd name="connsiteY17" fmla="*/ 2717800 h 2844800"/>
              <a:gd name="connsiteX18" fmla="*/ 4483100 w 10337800"/>
              <a:gd name="connsiteY18" fmla="*/ 2832100 h 2844800"/>
              <a:gd name="connsiteX19" fmla="*/ 5981700 w 10337800"/>
              <a:gd name="connsiteY19" fmla="*/ 2844800 h 2844800"/>
              <a:gd name="connsiteX20" fmla="*/ 6756400 w 10337800"/>
              <a:gd name="connsiteY20" fmla="*/ 2705100 h 2844800"/>
              <a:gd name="connsiteX21" fmla="*/ 6934200 w 10337800"/>
              <a:gd name="connsiteY21" fmla="*/ 2476500 h 2844800"/>
              <a:gd name="connsiteX22" fmla="*/ 7518400 w 10337800"/>
              <a:gd name="connsiteY22" fmla="*/ 2400300 h 2844800"/>
              <a:gd name="connsiteX23" fmla="*/ 8496300 w 10337800"/>
              <a:gd name="connsiteY23" fmla="*/ 2387600 h 2844800"/>
              <a:gd name="connsiteX24" fmla="*/ 10337800 w 10337800"/>
              <a:gd name="connsiteY24" fmla="*/ 27559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337800" h="2844800">
                <a:moveTo>
                  <a:pt x="10337800" y="2755900"/>
                </a:moveTo>
                <a:lnTo>
                  <a:pt x="8686800" y="762000"/>
                </a:lnTo>
                <a:lnTo>
                  <a:pt x="7772400" y="330200"/>
                </a:lnTo>
                <a:lnTo>
                  <a:pt x="6578600" y="50800"/>
                </a:lnTo>
                <a:lnTo>
                  <a:pt x="5321300" y="0"/>
                </a:lnTo>
                <a:lnTo>
                  <a:pt x="3771900" y="88900"/>
                </a:lnTo>
                <a:lnTo>
                  <a:pt x="2616200" y="25400"/>
                </a:lnTo>
                <a:lnTo>
                  <a:pt x="1663700" y="25400"/>
                </a:lnTo>
                <a:lnTo>
                  <a:pt x="838200" y="38100"/>
                </a:lnTo>
                <a:lnTo>
                  <a:pt x="495300" y="76200"/>
                </a:lnTo>
                <a:lnTo>
                  <a:pt x="190500" y="215900"/>
                </a:lnTo>
                <a:lnTo>
                  <a:pt x="0" y="558800"/>
                </a:lnTo>
                <a:lnTo>
                  <a:pt x="0" y="1155700"/>
                </a:lnTo>
                <a:lnTo>
                  <a:pt x="50800" y="1943100"/>
                </a:lnTo>
                <a:lnTo>
                  <a:pt x="393700" y="2565400"/>
                </a:lnTo>
                <a:lnTo>
                  <a:pt x="889000" y="2641600"/>
                </a:lnTo>
                <a:lnTo>
                  <a:pt x="2806700" y="2590800"/>
                </a:lnTo>
                <a:lnTo>
                  <a:pt x="3492500" y="2717800"/>
                </a:lnTo>
                <a:lnTo>
                  <a:pt x="4483100" y="2832100"/>
                </a:lnTo>
                <a:lnTo>
                  <a:pt x="5981700" y="2844800"/>
                </a:lnTo>
                <a:lnTo>
                  <a:pt x="6756400" y="2705100"/>
                </a:lnTo>
                <a:lnTo>
                  <a:pt x="6934200" y="2476500"/>
                </a:lnTo>
                <a:lnTo>
                  <a:pt x="7518400" y="2400300"/>
                </a:lnTo>
                <a:lnTo>
                  <a:pt x="8496300" y="2387600"/>
                </a:lnTo>
                <a:lnTo>
                  <a:pt x="10337800" y="27559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7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87F45-530B-4A82-8940-0CA2680A847D}"/>
              </a:ext>
            </a:extLst>
          </p:cNvPr>
          <p:cNvSpPr txBox="1"/>
          <p:nvPr/>
        </p:nvSpPr>
        <p:spPr>
          <a:xfrm rot="16200000">
            <a:off x="-162245" y="1965041"/>
            <a:ext cx="1155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DATA</a:t>
            </a:r>
            <a:r>
              <a:rPr lang="id-ID" sz="2200" b="1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5AEB2-8DCB-4047-BBC6-7BA5EDD4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89691" l="8462" r="93846">
                        <a14:foregroundMark x1="18077" y1="69072" x2="21154" y2="41237"/>
                        <a14:foregroundMark x1="21154" y1="41237" x2="34615" y2="22165"/>
                        <a14:foregroundMark x1="34615" y1="22165" x2="56538" y2="21134"/>
                        <a14:foregroundMark x1="56538" y1="21134" x2="76538" y2="34536"/>
                        <a14:foregroundMark x1="76538" y1="34536" x2="78077" y2="73196"/>
                        <a14:foregroundMark x1="76538" y1="72680" x2="27692" y2="67526"/>
                        <a14:foregroundMark x1="27692" y1="67526" x2="19615" y2="70619"/>
                        <a14:foregroundMark x1="42692" y1="26804" x2="33462" y2="57732"/>
                        <a14:foregroundMark x1="54231" y1="42268" x2="50385" y2="60825"/>
                        <a14:foregroundMark x1="67308" y1="39691" x2="61538" y2="66495"/>
                        <a14:foregroundMark x1="61538" y1="66495" x2="41154" y2="61340"/>
                        <a14:foregroundMark x1="41154" y1="61340" x2="36154" y2="57732"/>
                        <a14:foregroundMark x1="59615" y1="36082" x2="45769" y2="50000"/>
                        <a14:foregroundMark x1="46923" y1="42268" x2="46923" y2="42268"/>
                        <a14:foregroundMark x1="56538" y1="48454" x2="56538" y2="48454"/>
                        <a14:foregroundMark x1="62692" y1="36082" x2="62692" y2="36082"/>
                        <a14:foregroundMark x1="70000" y1="35567" x2="73846" y2="60825"/>
                        <a14:foregroundMark x1="73846" y1="60825" x2="72692" y2="63918"/>
                        <a14:foregroundMark x1="78462" y1="19588" x2="56154" y2="20619"/>
                        <a14:foregroundMark x1="56154" y1="20619" x2="37308" y2="14433"/>
                        <a14:foregroundMark x1="37308" y1="14433" x2="18077" y2="22165"/>
                        <a14:foregroundMark x1="18077" y1="22165" x2="10769" y2="47938"/>
                        <a14:foregroundMark x1="10769" y1="47938" x2="13462" y2="74227"/>
                        <a14:foregroundMark x1="13462" y1="74227" x2="73462" y2="82990"/>
                        <a14:foregroundMark x1="73462" y1="82990" x2="89615" y2="68557"/>
                        <a14:foregroundMark x1="89615" y1="68557" x2="93462" y2="42784"/>
                        <a14:foregroundMark x1="93462" y1="42784" x2="87308" y2="18041"/>
                        <a14:foregroundMark x1="87308" y1="18041" x2="75000" y2="15464"/>
                        <a14:foregroundMark x1="29231" y1="81443" x2="29231" y2="81443"/>
                        <a14:foregroundMark x1="31923" y1="78866" x2="12308" y2="74742"/>
                        <a14:foregroundMark x1="12308" y1="74742" x2="10000" y2="48454"/>
                        <a14:foregroundMark x1="10000" y1="48454" x2="15769" y2="22680"/>
                        <a14:foregroundMark x1="15769" y1="22680" x2="16923" y2="20619"/>
                        <a14:foregroundMark x1="30385" y1="14433" x2="12308" y2="24227"/>
                        <a14:foregroundMark x1="12308" y1="24227" x2="8846" y2="47938"/>
                        <a14:foregroundMark x1="15000" y1="18557" x2="35769" y2="12371"/>
                        <a14:foregroundMark x1="35769" y1="12371" x2="55000" y2="15979"/>
                        <a14:foregroundMark x1="55000" y1="15979" x2="75000" y2="13918"/>
                        <a14:foregroundMark x1="75000" y1="13918" x2="90769" y2="26804"/>
                        <a14:foregroundMark x1="85769" y1="17010" x2="66538" y2="11856"/>
                        <a14:foregroundMark x1="66538" y1="11856" x2="60769" y2="15464"/>
                        <a14:foregroundMark x1="70385" y1="11340" x2="83462" y2="12887"/>
                        <a14:foregroundMark x1="86154" y1="13402" x2="86154" y2="13402"/>
                        <a14:foregroundMark x1="88846" y1="17526" x2="89615" y2="19588"/>
                        <a14:foregroundMark x1="93846" y1="55155" x2="93846" y2="55155"/>
                        <a14:foregroundMark x1="92308" y1="61340" x2="92308" y2="61340"/>
                        <a14:foregroundMark x1="91923" y1="65979" x2="91923" y2="65979"/>
                        <a14:foregroundMark x1="91154" y1="72680" x2="91154" y2="72680"/>
                        <a14:foregroundMark x1="89231" y1="77835" x2="89231" y2="77835"/>
                        <a14:foregroundMark x1="87308" y1="81959" x2="87308" y2="81959"/>
                        <a14:foregroundMark x1="93846" y1="64948" x2="79615" y2="84021"/>
                        <a14:foregroundMark x1="79615" y1="84021" x2="77692" y2="84021"/>
                        <a14:foregroundMark x1="93077" y1="65464" x2="88462" y2="84536"/>
                        <a14:foregroundMark x1="92692" y1="68557" x2="86923" y2="86598"/>
                        <a14:foregroundMark x1="84615" y1="53608" x2="84615" y2="53608"/>
                        <a14:foregroundMark x1="84231" y1="42268" x2="76923" y2="67526"/>
                        <a14:foregroundMark x1="76923" y1="67526" x2="81923" y2="66495"/>
                        <a14:foregroundMark x1="88077" y1="43299" x2="90000" y2="60309"/>
                        <a14:foregroundMark x1="28846" y1="45361" x2="13846" y2="61856"/>
                        <a14:foregroundMark x1="25000" y1="43299" x2="28077" y2="62887"/>
                        <a14:foregroundMark x1="28846" y1="45361" x2="27692" y2="66495"/>
                        <a14:foregroundMark x1="30385" y1="65979" x2="20769" y2="65464"/>
                        <a14:foregroundMark x1="23077" y1="59794" x2="22308" y2="63402"/>
                        <a14:foregroundMark x1="13462" y1="47423" x2="13462" y2="47423"/>
                        <a14:foregroundMark x1="18846" y1="40206" x2="10385" y2="55670"/>
                        <a14:foregroundMark x1="85000" y1="53093" x2="81154" y2="68041"/>
                        <a14:foregroundMark x1="32308" y1="11340" x2="20385" y2="16495"/>
                        <a14:foregroundMark x1="28462" y1="12371" x2="18077" y2="14433"/>
                        <a14:foregroundMark x1="28846" y1="12371" x2="15000" y2="18041"/>
                        <a14:foregroundMark x1="27692" y1="10309" x2="11538" y2="26804"/>
                        <a14:foregroundMark x1="11538" y1="26804" x2="10769" y2="30928"/>
                        <a14:foregroundMark x1="18462" y1="14948" x2="8846" y2="31959"/>
                        <a14:foregroundMark x1="17692" y1="14948" x2="8846" y2="40722"/>
                        <a14:foregroundMark x1="8846" y1="40722" x2="8462" y2="50515"/>
                        <a14:foregroundMark x1="15385" y1="18041" x2="9231" y2="29381"/>
                        <a14:foregroundMark x1="8846" y1="49485" x2="10385" y2="72165"/>
                        <a14:foregroundMark x1="9615" y1="53093" x2="11154" y2="77320"/>
                        <a14:foregroundMark x1="8846" y1="55155" x2="11923" y2="77835"/>
                        <a14:foregroundMark x1="21154" y1="79381" x2="12692" y2="76289"/>
                        <a14:foregroundMark x1="28846" y1="82474" x2="16538" y2="81443"/>
                        <a14:foregroundMark x1="41154" y1="83505" x2="23846" y2="84021"/>
                        <a14:foregroundMark x1="45000" y1="80412" x2="13846" y2="80412"/>
                        <a14:foregroundMark x1="23846" y1="84021" x2="13846" y2="80928"/>
                        <a14:foregroundMark x1="59615" y1="84536" x2="38846" y2="79381"/>
                        <a14:foregroundMark x1="61154" y1="84536" x2="39615" y2="84021"/>
                        <a14:foregroundMark x1="77308" y1="84536" x2="57308" y2="84536"/>
                        <a14:foregroundMark x1="86538" y1="84536" x2="67692" y2="85052"/>
                        <a14:foregroundMark x1="93846" y1="69072" x2="86923" y2="87113"/>
                        <a14:foregroundMark x1="91923" y1="73711" x2="90000" y2="87113"/>
                        <a14:foregroundMark x1="87308" y1="19588" x2="93462" y2="38660"/>
                        <a14:foregroundMark x1="85000" y1="85567" x2="74231" y2="85567"/>
                        <a14:foregroundMark x1="16154" y1="82474" x2="31154" y2="84021"/>
                        <a14:foregroundMark x1="32692" y1="84536" x2="13846" y2="82474"/>
                        <a14:foregroundMark x1="31538" y1="83505" x2="18077" y2="82990"/>
                        <a14:foregroundMark x1="31923" y1="85567" x2="18462" y2="85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15" y="1016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0FF0710-D25A-43ED-8A8F-732050F5FB8B}"/>
              </a:ext>
            </a:extLst>
          </p:cNvPr>
          <p:cNvSpPr/>
          <p:nvPr/>
        </p:nvSpPr>
        <p:spPr>
          <a:xfrm>
            <a:off x="190500" y="3505200"/>
            <a:ext cx="10236200" cy="3073400"/>
          </a:xfrm>
          <a:custGeom>
            <a:avLst/>
            <a:gdLst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3810000 w 10071100"/>
              <a:gd name="connsiteY18" fmla="*/ 2806700 h 3073400"/>
              <a:gd name="connsiteX19" fmla="*/ 5588000 w 10071100"/>
              <a:gd name="connsiteY19" fmla="*/ 2743200 h 3073400"/>
              <a:gd name="connsiteX20" fmla="*/ 7035800 w 10071100"/>
              <a:gd name="connsiteY20" fmla="*/ 2755900 h 3073400"/>
              <a:gd name="connsiteX21" fmla="*/ 9105900 w 10071100"/>
              <a:gd name="connsiteY21" fmla="*/ 3009900 h 3073400"/>
              <a:gd name="connsiteX22" fmla="*/ 9804400 w 10071100"/>
              <a:gd name="connsiteY22" fmla="*/ 2425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588000 w 10071100"/>
              <a:gd name="connsiteY19" fmla="*/ 2743200 h 3073400"/>
              <a:gd name="connsiteX20" fmla="*/ 7035800 w 10071100"/>
              <a:gd name="connsiteY20" fmla="*/ 2755900 h 3073400"/>
              <a:gd name="connsiteX21" fmla="*/ 9105900 w 10071100"/>
              <a:gd name="connsiteY21" fmla="*/ 3009900 h 3073400"/>
              <a:gd name="connsiteX22" fmla="*/ 9804400 w 10071100"/>
              <a:gd name="connsiteY22" fmla="*/ 2425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035800 w 10071100"/>
              <a:gd name="connsiteY20" fmla="*/ 2755900 h 3073400"/>
              <a:gd name="connsiteX21" fmla="*/ 9105900 w 10071100"/>
              <a:gd name="connsiteY21" fmla="*/ 3009900 h 3073400"/>
              <a:gd name="connsiteX22" fmla="*/ 9804400 w 10071100"/>
              <a:gd name="connsiteY22" fmla="*/ 2425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124700 w 10071100"/>
              <a:gd name="connsiteY20" fmla="*/ 2997200 h 3073400"/>
              <a:gd name="connsiteX21" fmla="*/ 9105900 w 10071100"/>
              <a:gd name="connsiteY21" fmla="*/ 3009900 h 3073400"/>
              <a:gd name="connsiteX22" fmla="*/ 9804400 w 10071100"/>
              <a:gd name="connsiteY22" fmla="*/ 2425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124700 w 10071100"/>
              <a:gd name="connsiteY20" fmla="*/ 2997200 h 3073400"/>
              <a:gd name="connsiteX21" fmla="*/ 8953500 w 10071100"/>
              <a:gd name="connsiteY21" fmla="*/ 2819400 h 3073400"/>
              <a:gd name="connsiteX22" fmla="*/ 9804400 w 10071100"/>
              <a:gd name="connsiteY22" fmla="*/ 2425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124700 w 10071100"/>
              <a:gd name="connsiteY20" fmla="*/ 2997200 h 3073400"/>
              <a:gd name="connsiteX21" fmla="*/ 8953500 w 10071100"/>
              <a:gd name="connsiteY21" fmla="*/ 2819400 h 3073400"/>
              <a:gd name="connsiteX22" fmla="*/ 9537700 w 10071100"/>
              <a:gd name="connsiteY22" fmla="*/ 22987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124700 w 10071100"/>
              <a:gd name="connsiteY20" fmla="*/ 2997200 h 3073400"/>
              <a:gd name="connsiteX21" fmla="*/ 8953500 w 10071100"/>
              <a:gd name="connsiteY21" fmla="*/ 2819400 h 3073400"/>
              <a:gd name="connsiteX22" fmla="*/ 9791700 w 10071100"/>
              <a:gd name="connsiteY22" fmla="*/ 2374900 h 3073400"/>
              <a:gd name="connsiteX23" fmla="*/ 10071100 w 10071100"/>
              <a:gd name="connsiteY23" fmla="*/ 0 h 3073400"/>
              <a:gd name="connsiteX0" fmla="*/ 10071100 w 10071100"/>
              <a:gd name="connsiteY0" fmla="*/ 0 h 3073400"/>
              <a:gd name="connsiteX1" fmla="*/ 9271000 w 10071100"/>
              <a:gd name="connsiteY1" fmla="*/ 342900 h 3073400"/>
              <a:gd name="connsiteX2" fmla="*/ 8255000 w 10071100"/>
              <a:gd name="connsiteY2" fmla="*/ 228600 h 3073400"/>
              <a:gd name="connsiteX3" fmla="*/ 7658100 w 10071100"/>
              <a:gd name="connsiteY3" fmla="*/ 304800 h 3073400"/>
              <a:gd name="connsiteX4" fmla="*/ 6985000 w 10071100"/>
              <a:gd name="connsiteY4" fmla="*/ 431800 h 3073400"/>
              <a:gd name="connsiteX5" fmla="*/ 5410200 w 10071100"/>
              <a:gd name="connsiteY5" fmla="*/ 431800 h 3073400"/>
              <a:gd name="connsiteX6" fmla="*/ 4178300 w 10071100"/>
              <a:gd name="connsiteY6" fmla="*/ 419100 h 3073400"/>
              <a:gd name="connsiteX7" fmla="*/ 3314700 w 10071100"/>
              <a:gd name="connsiteY7" fmla="*/ 279400 h 3073400"/>
              <a:gd name="connsiteX8" fmla="*/ 2565400 w 10071100"/>
              <a:gd name="connsiteY8" fmla="*/ 241300 h 3073400"/>
              <a:gd name="connsiteX9" fmla="*/ 1752600 w 10071100"/>
              <a:gd name="connsiteY9" fmla="*/ 139700 h 3073400"/>
              <a:gd name="connsiteX10" fmla="*/ 952500 w 10071100"/>
              <a:gd name="connsiteY10" fmla="*/ 190500 h 3073400"/>
              <a:gd name="connsiteX11" fmla="*/ 190500 w 10071100"/>
              <a:gd name="connsiteY11" fmla="*/ 368300 h 3073400"/>
              <a:gd name="connsiteX12" fmla="*/ 38100 w 10071100"/>
              <a:gd name="connsiteY12" fmla="*/ 1003300 h 3073400"/>
              <a:gd name="connsiteX13" fmla="*/ 0 w 10071100"/>
              <a:gd name="connsiteY13" fmla="*/ 1562100 h 3073400"/>
              <a:gd name="connsiteX14" fmla="*/ 152400 w 10071100"/>
              <a:gd name="connsiteY14" fmla="*/ 2514600 h 3073400"/>
              <a:gd name="connsiteX15" fmla="*/ 812800 w 10071100"/>
              <a:gd name="connsiteY15" fmla="*/ 3009900 h 3073400"/>
              <a:gd name="connsiteX16" fmla="*/ 1765300 w 10071100"/>
              <a:gd name="connsiteY16" fmla="*/ 3073400 h 3073400"/>
              <a:gd name="connsiteX17" fmla="*/ 3479800 w 10071100"/>
              <a:gd name="connsiteY17" fmla="*/ 3035300 h 3073400"/>
              <a:gd name="connsiteX18" fmla="*/ 4152900 w 10071100"/>
              <a:gd name="connsiteY18" fmla="*/ 2946400 h 3073400"/>
              <a:gd name="connsiteX19" fmla="*/ 5727700 w 10071100"/>
              <a:gd name="connsiteY19" fmla="*/ 2971800 h 3073400"/>
              <a:gd name="connsiteX20" fmla="*/ 7124700 w 10071100"/>
              <a:gd name="connsiteY20" fmla="*/ 2997200 h 3073400"/>
              <a:gd name="connsiteX21" fmla="*/ 9182100 w 10071100"/>
              <a:gd name="connsiteY21" fmla="*/ 2844800 h 3073400"/>
              <a:gd name="connsiteX22" fmla="*/ 9791700 w 10071100"/>
              <a:gd name="connsiteY22" fmla="*/ 2374900 h 3073400"/>
              <a:gd name="connsiteX23" fmla="*/ 10071100 w 10071100"/>
              <a:gd name="connsiteY23" fmla="*/ 0 h 3073400"/>
              <a:gd name="connsiteX0" fmla="*/ 10236200 w 10236200"/>
              <a:gd name="connsiteY0" fmla="*/ 0 h 3073400"/>
              <a:gd name="connsiteX1" fmla="*/ 9271000 w 10236200"/>
              <a:gd name="connsiteY1" fmla="*/ 342900 h 3073400"/>
              <a:gd name="connsiteX2" fmla="*/ 8255000 w 10236200"/>
              <a:gd name="connsiteY2" fmla="*/ 228600 h 3073400"/>
              <a:gd name="connsiteX3" fmla="*/ 7658100 w 10236200"/>
              <a:gd name="connsiteY3" fmla="*/ 304800 h 3073400"/>
              <a:gd name="connsiteX4" fmla="*/ 6985000 w 10236200"/>
              <a:gd name="connsiteY4" fmla="*/ 431800 h 3073400"/>
              <a:gd name="connsiteX5" fmla="*/ 5410200 w 10236200"/>
              <a:gd name="connsiteY5" fmla="*/ 431800 h 3073400"/>
              <a:gd name="connsiteX6" fmla="*/ 4178300 w 10236200"/>
              <a:gd name="connsiteY6" fmla="*/ 419100 h 3073400"/>
              <a:gd name="connsiteX7" fmla="*/ 3314700 w 10236200"/>
              <a:gd name="connsiteY7" fmla="*/ 279400 h 3073400"/>
              <a:gd name="connsiteX8" fmla="*/ 2565400 w 10236200"/>
              <a:gd name="connsiteY8" fmla="*/ 241300 h 3073400"/>
              <a:gd name="connsiteX9" fmla="*/ 1752600 w 10236200"/>
              <a:gd name="connsiteY9" fmla="*/ 139700 h 3073400"/>
              <a:gd name="connsiteX10" fmla="*/ 952500 w 10236200"/>
              <a:gd name="connsiteY10" fmla="*/ 190500 h 3073400"/>
              <a:gd name="connsiteX11" fmla="*/ 190500 w 10236200"/>
              <a:gd name="connsiteY11" fmla="*/ 368300 h 3073400"/>
              <a:gd name="connsiteX12" fmla="*/ 38100 w 10236200"/>
              <a:gd name="connsiteY12" fmla="*/ 1003300 h 3073400"/>
              <a:gd name="connsiteX13" fmla="*/ 0 w 10236200"/>
              <a:gd name="connsiteY13" fmla="*/ 1562100 h 3073400"/>
              <a:gd name="connsiteX14" fmla="*/ 152400 w 10236200"/>
              <a:gd name="connsiteY14" fmla="*/ 2514600 h 3073400"/>
              <a:gd name="connsiteX15" fmla="*/ 812800 w 10236200"/>
              <a:gd name="connsiteY15" fmla="*/ 3009900 h 3073400"/>
              <a:gd name="connsiteX16" fmla="*/ 1765300 w 10236200"/>
              <a:gd name="connsiteY16" fmla="*/ 3073400 h 3073400"/>
              <a:gd name="connsiteX17" fmla="*/ 3479800 w 10236200"/>
              <a:gd name="connsiteY17" fmla="*/ 3035300 h 3073400"/>
              <a:gd name="connsiteX18" fmla="*/ 4152900 w 10236200"/>
              <a:gd name="connsiteY18" fmla="*/ 2946400 h 3073400"/>
              <a:gd name="connsiteX19" fmla="*/ 5727700 w 10236200"/>
              <a:gd name="connsiteY19" fmla="*/ 2971800 h 3073400"/>
              <a:gd name="connsiteX20" fmla="*/ 7124700 w 10236200"/>
              <a:gd name="connsiteY20" fmla="*/ 2997200 h 3073400"/>
              <a:gd name="connsiteX21" fmla="*/ 9182100 w 10236200"/>
              <a:gd name="connsiteY21" fmla="*/ 2844800 h 3073400"/>
              <a:gd name="connsiteX22" fmla="*/ 9791700 w 10236200"/>
              <a:gd name="connsiteY22" fmla="*/ 2374900 h 3073400"/>
              <a:gd name="connsiteX23" fmla="*/ 10236200 w 10236200"/>
              <a:gd name="connsiteY23" fmla="*/ 0 h 3073400"/>
              <a:gd name="connsiteX0" fmla="*/ 10236200 w 10236200"/>
              <a:gd name="connsiteY0" fmla="*/ 0 h 3073400"/>
              <a:gd name="connsiteX1" fmla="*/ 9271000 w 10236200"/>
              <a:gd name="connsiteY1" fmla="*/ 342900 h 3073400"/>
              <a:gd name="connsiteX2" fmla="*/ 8255000 w 10236200"/>
              <a:gd name="connsiteY2" fmla="*/ 228600 h 3073400"/>
              <a:gd name="connsiteX3" fmla="*/ 7658100 w 10236200"/>
              <a:gd name="connsiteY3" fmla="*/ 304800 h 3073400"/>
              <a:gd name="connsiteX4" fmla="*/ 6985000 w 10236200"/>
              <a:gd name="connsiteY4" fmla="*/ 431800 h 3073400"/>
              <a:gd name="connsiteX5" fmla="*/ 5410200 w 10236200"/>
              <a:gd name="connsiteY5" fmla="*/ 431800 h 3073400"/>
              <a:gd name="connsiteX6" fmla="*/ 4178300 w 10236200"/>
              <a:gd name="connsiteY6" fmla="*/ 419100 h 3073400"/>
              <a:gd name="connsiteX7" fmla="*/ 3314700 w 10236200"/>
              <a:gd name="connsiteY7" fmla="*/ 279400 h 3073400"/>
              <a:gd name="connsiteX8" fmla="*/ 2565400 w 10236200"/>
              <a:gd name="connsiteY8" fmla="*/ 241300 h 3073400"/>
              <a:gd name="connsiteX9" fmla="*/ 1752600 w 10236200"/>
              <a:gd name="connsiteY9" fmla="*/ 139700 h 3073400"/>
              <a:gd name="connsiteX10" fmla="*/ 952500 w 10236200"/>
              <a:gd name="connsiteY10" fmla="*/ 190500 h 3073400"/>
              <a:gd name="connsiteX11" fmla="*/ 368300 w 10236200"/>
              <a:gd name="connsiteY11" fmla="*/ 495300 h 3073400"/>
              <a:gd name="connsiteX12" fmla="*/ 38100 w 10236200"/>
              <a:gd name="connsiteY12" fmla="*/ 1003300 h 3073400"/>
              <a:gd name="connsiteX13" fmla="*/ 0 w 10236200"/>
              <a:gd name="connsiteY13" fmla="*/ 1562100 h 3073400"/>
              <a:gd name="connsiteX14" fmla="*/ 152400 w 10236200"/>
              <a:gd name="connsiteY14" fmla="*/ 2514600 h 3073400"/>
              <a:gd name="connsiteX15" fmla="*/ 812800 w 10236200"/>
              <a:gd name="connsiteY15" fmla="*/ 3009900 h 3073400"/>
              <a:gd name="connsiteX16" fmla="*/ 1765300 w 10236200"/>
              <a:gd name="connsiteY16" fmla="*/ 3073400 h 3073400"/>
              <a:gd name="connsiteX17" fmla="*/ 3479800 w 10236200"/>
              <a:gd name="connsiteY17" fmla="*/ 3035300 h 3073400"/>
              <a:gd name="connsiteX18" fmla="*/ 4152900 w 10236200"/>
              <a:gd name="connsiteY18" fmla="*/ 2946400 h 3073400"/>
              <a:gd name="connsiteX19" fmla="*/ 5727700 w 10236200"/>
              <a:gd name="connsiteY19" fmla="*/ 2971800 h 3073400"/>
              <a:gd name="connsiteX20" fmla="*/ 7124700 w 10236200"/>
              <a:gd name="connsiteY20" fmla="*/ 2997200 h 3073400"/>
              <a:gd name="connsiteX21" fmla="*/ 9182100 w 10236200"/>
              <a:gd name="connsiteY21" fmla="*/ 2844800 h 3073400"/>
              <a:gd name="connsiteX22" fmla="*/ 9791700 w 10236200"/>
              <a:gd name="connsiteY22" fmla="*/ 2374900 h 3073400"/>
              <a:gd name="connsiteX23" fmla="*/ 10236200 w 10236200"/>
              <a:gd name="connsiteY23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36200" h="3073400">
                <a:moveTo>
                  <a:pt x="10236200" y="0"/>
                </a:moveTo>
                <a:lnTo>
                  <a:pt x="9271000" y="342900"/>
                </a:lnTo>
                <a:lnTo>
                  <a:pt x="8255000" y="228600"/>
                </a:lnTo>
                <a:lnTo>
                  <a:pt x="7658100" y="304800"/>
                </a:lnTo>
                <a:lnTo>
                  <a:pt x="6985000" y="431800"/>
                </a:lnTo>
                <a:lnTo>
                  <a:pt x="5410200" y="431800"/>
                </a:lnTo>
                <a:lnTo>
                  <a:pt x="4178300" y="419100"/>
                </a:lnTo>
                <a:lnTo>
                  <a:pt x="3314700" y="279400"/>
                </a:lnTo>
                <a:lnTo>
                  <a:pt x="2565400" y="241300"/>
                </a:lnTo>
                <a:lnTo>
                  <a:pt x="1752600" y="139700"/>
                </a:lnTo>
                <a:lnTo>
                  <a:pt x="952500" y="190500"/>
                </a:lnTo>
                <a:lnTo>
                  <a:pt x="368300" y="495300"/>
                </a:lnTo>
                <a:lnTo>
                  <a:pt x="38100" y="1003300"/>
                </a:lnTo>
                <a:lnTo>
                  <a:pt x="0" y="1562100"/>
                </a:lnTo>
                <a:lnTo>
                  <a:pt x="152400" y="2514600"/>
                </a:lnTo>
                <a:lnTo>
                  <a:pt x="812800" y="3009900"/>
                </a:lnTo>
                <a:lnTo>
                  <a:pt x="1765300" y="3073400"/>
                </a:lnTo>
                <a:lnTo>
                  <a:pt x="3479800" y="3035300"/>
                </a:lnTo>
                <a:lnTo>
                  <a:pt x="4152900" y="2946400"/>
                </a:lnTo>
                <a:lnTo>
                  <a:pt x="5727700" y="2971800"/>
                </a:lnTo>
                <a:lnTo>
                  <a:pt x="7124700" y="2997200"/>
                </a:lnTo>
                <a:lnTo>
                  <a:pt x="9182100" y="2844800"/>
                </a:lnTo>
                <a:lnTo>
                  <a:pt x="9791700" y="2374900"/>
                </a:lnTo>
                <a:lnTo>
                  <a:pt x="1023620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7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24D7A-4B48-4357-9A43-458C50995C57}"/>
              </a:ext>
            </a:extLst>
          </p:cNvPr>
          <p:cNvSpPr txBox="1"/>
          <p:nvPr/>
        </p:nvSpPr>
        <p:spPr>
          <a:xfrm>
            <a:off x="7573347" y="4054955"/>
            <a:ext cx="1739753" cy="2123658"/>
          </a:xfrm>
          <a:custGeom>
            <a:avLst/>
            <a:gdLst>
              <a:gd name="connsiteX0" fmla="*/ 0 w 1739753"/>
              <a:gd name="connsiteY0" fmla="*/ 0 h 2123658"/>
              <a:gd name="connsiteX1" fmla="*/ 527725 w 1739753"/>
              <a:gd name="connsiteY1" fmla="*/ 0 h 2123658"/>
              <a:gd name="connsiteX2" fmla="*/ 1125040 w 1739753"/>
              <a:gd name="connsiteY2" fmla="*/ 0 h 2123658"/>
              <a:gd name="connsiteX3" fmla="*/ 1739753 w 1739753"/>
              <a:gd name="connsiteY3" fmla="*/ 0 h 2123658"/>
              <a:gd name="connsiteX4" fmla="*/ 1739753 w 1739753"/>
              <a:gd name="connsiteY4" fmla="*/ 573388 h 2123658"/>
              <a:gd name="connsiteX5" fmla="*/ 1739753 w 1739753"/>
              <a:gd name="connsiteY5" fmla="*/ 1061829 h 2123658"/>
              <a:gd name="connsiteX6" fmla="*/ 1739753 w 1739753"/>
              <a:gd name="connsiteY6" fmla="*/ 1635217 h 2123658"/>
              <a:gd name="connsiteX7" fmla="*/ 1739753 w 1739753"/>
              <a:gd name="connsiteY7" fmla="*/ 2123658 h 2123658"/>
              <a:gd name="connsiteX8" fmla="*/ 1194630 w 1739753"/>
              <a:gd name="connsiteY8" fmla="*/ 2123658 h 2123658"/>
              <a:gd name="connsiteX9" fmla="*/ 597315 w 1739753"/>
              <a:gd name="connsiteY9" fmla="*/ 2123658 h 2123658"/>
              <a:gd name="connsiteX10" fmla="*/ 0 w 1739753"/>
              <a:gd name="connsiteY10" fmla="*/ 2123658 h 2123658"/>
              <a:gd name="connsiteX11" fmla="*/ 0 w 1739753"/>
              <a:gd name="connsiteY11" fmla="*/ 1613980 h 2123658"/>
              <a:gd name="connsiteX12" fmla="*/ 0 w 1739753"/>
              <a:gd name="connsiteY12" fmla="*/ 1040592 h 2123658"/>
              <a:gd name="connsiteX13" fmla="*/ 0 w 1739753"/>
              <a:gd name="connsiteY13" fmla="*/ 573388 h 2123658"/>
              <a:gd name="connsiteX14" fmla="*/ 0 w 1739753"/>
              <a:gd name="connsiteY1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753" h="2123658" extrusionOk="0">
                <a:moveTo>
                  <a:pt x="0" y="0"/>
                </a:moveTo>
                <a:cubicBezTo>
                  <a:pt x="174363" y="-60568"/>
                  <a:pt x="339778" y="16071"/>
                  <a:pt x="527725" y="0"/>
                </a:cubicBezTo>
                <a:cubicBezTo>
                  <a:pt x="715673" y="-16071"/>
                  <a:pt x="993099" y="54503"/>
                  <a:pt x="1125040" y="0"/>
                </a:cubicBezTo>
                <a:cubicBezTo>
                  <a:pt x="1256982" y="-54503"/>
                  <a:pt x="1600294" y="1131"/>
                  <a:pt x="1739753" y="0"/>
                </a:cubicBezTo>
                <a:cubicBezTo>
                  <a:pt x="1753312" y="274603"/>
                  <a:pt x="1721278" y="307216"/>
                  <a:pt x="1739753" y="573388"/>
                </a:cubicBezTo>
                <a:cubicBezTo>
                  <a:pt x="1758228" y="839560"/>
                  <a:pt x="1717584" y="920547"/>
                  <a:pt x="1739753" y="1061829"/>
                </a:cubicBezTo>
                <a:cubicBezTo>
                  <a:pt x="1761922" y="1203111"/>
                  <a:pt x="1702314" y="1353237"/>
                  <a:pt x="1739753" y="1635217"/>
                </a:cubicBezTo>
                <a:cubicBezTo>
                  <a:pt x="1777192" y="1917197"/>
                  <a:pt x="1738272" y="1992115"/>
                  <a:pt x="1739753" y="2123658"/>
                </a:cubicBezTo>
                <a:cubicBezTo>
                  <a:pt x="1549726" y="2177934"/>
                  <a:pt x="1456906" y="2112562"/>
                  <a:pt x="1194630" y="2123658"/>
                </a:cubicBezTo>
                <a:cubicBezTo>
                  <a:pt x="932354" y="2134754"/>
                  <a:pt x="813444" y="2093584"/>
                  <a:pt x="597315" y="2123658"/>
                </a:cubicBezTo>
                <a:cubicBezTo>
                  <a:pt x="381187" y="2153732"/>
                  <a:pt x="173299" y="2117948"/>
                  <a:pt x="0" y="2123658"/>
                </a:cubicBezTo>
                <a:cubicBezTo>
                  <a:pt x="-17791" y="1949312"/>
                  <a:pt x="46634" y="1848556"/>
                  <a:pt x="0" y="1613980"/>
                </a:cubicBezTo>
                <a:cubicBezTo>
                  <a:pt x="-46634" y="1379404"/>
                  <a:pt x="43445" y="1231313"/>
                  <a:pt x="0" y="1040592"/>
                </a:cubicBezTo>
                <a:cubicBezTo>
                  <a:pt x="-43445" y="849871"/>
                  <a:pt x="48391" y="742263"/>
                  <a:pt x="0" y="573388"/>
                </a:cubicBezTo>
                <a:cubicBezTo>
                  <a:pt x="-48391" y="404513"/>
                  <a:pt x="28899" y="21523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80829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Berlin Sans FB" panose="020E0602020502020306" pitchFamily="34" charset="0"/>
              </a:rPr>
              <a:t>BERKAS BERTUMPUK</a:t>
            </a:r>
          </a:p>
          <a:p>
            <a:pPr algn="ctr"/>
            <a:r>
              <a:rPr lang="id-ID" sz="1600" b="0" strike="noStrike" spc="-1" dirty="0">
                <a:solidFill>
                  <a:srgbClr val="000000"/>
                </a:solidFill>
                <a:latin typeface="Avenir Next LT Pro"/>
              </a:rPr>
              <a:t>Pemborosan kertas bagi calon penerima bantuan dan ruang penyimpanan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387F45-530B-4A82-8940-0CA2680A847D}"/>
              </a:ext>
            </a:extLst>
          </p:cNvPr>
          <p:cNvSpPr txBox="1"/>
          <p:nvPr/>
        </p:nvSpPr>
        <p:spPr>
          <a:xfrm rot="16200000">
            <a:off x="-433863" y="4558574"/>
            <a:ext cx="239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PROSES INTERVENSI BANTUAN RTLH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27A7B-B7AA-4369-8432-EE788B49A9BC}"/>
              </a:ext>
            </a:extLst>
          </p:cNvPr>
          <p:cNvSpPr txBox="1"/>
          <p:nvPr/>
        </p:nvSpPr>
        <p:spPr>
          <a:xfrm>
            <a:off x="676168" y="1103268"/>
            <a:ext cx="1972493" cy="1815882"/>
          </a:xfrm>
          <a:custGeom>
            <a:avLst/>
            <a:gdLst>
              <a:gd name="connsiteX0" fmla="*/ 0 w 1972493"/>
              <a:gd name="connsiteY0" fmla="*/ 0 h 1815882"/>
              <a:gd name="connsiteX1" fmla="*/ 473398 w 1972493"/>
              <a:gd name="connsiteY1" fmla="*/ 0 h 1815882"/>
              <a:gd name="connsiteX2" fmla="*/ 927072 w 1972493"/>
              <a:gd name="connsiteY2" fmla="*/ 0 h 1815882"/>
              <a:gd name="connsiteX3" fmla="*/ 1459645 w 1972493"/>
              <a:gd name="connsiteY3" fmla="*/ 0 h 1815882"/>
              <a:gd name="connsiteX4" fmla="*/ 1972493 w 1972493"/>
              <a:gd name="connsiteY4" fmla="*/ 0 h 1815882"/>
              <a:gd name="connsiteX5" fmla="*/ 1972493 w 1972493"/>
              <a:gd name="connsiteY5" fmla="*/ 453971 h 1815882"/>
              <a:gd name="connsiteX6" fmla="*/ 1972493 w 1972493"/>
              <a:gd name="connsiteY6" fmla="*/ 944259 h 1815882"/>
              <a:gd name="connsiteX7" fmla="*/ 1972493 w 1972493"/>
              <a:gd name="connsiteY7" fmla="*/ 1361912 h 1815882"/>
              <a:gd name="connsiteX8" fmla="*/ 1972493 w 1972493"/>
              <a:gd name="connsiteY8" fmla="*/ 1815882 h 1815882"/>
              <a:gd name="connsiteX9" fmla="*/ 1518820 w 1972493"/>
              <a:gd name="connsiteY9" fmla="*/ 1815882 h 1815882"/>
              <a:gd name="connsiteX10" fmla="*/ 1005971 w 1972493"/>
              <a:gd name="connsiteY10" fmla="*/ 1815882 h 1815882"/>
              <a:gd name="connsiteX11" fmla="*/ 552298 w 1972493"/>
              <a:gd name="connsiteY11" fmla="*/ 1815882 h 1815882"/>
              <a:gd name="connsiteX12" fmla="*/ 0 w 1972493"/>
              <a:gd name="connsiteY12" fmla="*/ 1815882 h 1815882"/>
              <a:gd name="connsiteX13" fmla="*/ 0 w 1972493"/>
              <a:gd name="connsiteY13" fmla="*/ 1398229 h 1815882"/>
              <a:gd name="connsiteX14" fmla="*/ 0 w 1972493"/>
              <a:gd name="connsiteY14" fmla="*/ 962417 h 1815882"/>
              <a:gd name="connsiteX15" fmla="*/ 0 w 1972493"/>
              <a:gd name="connsiteY15" fmla="*/ 490288 h 1815882"/>
              <a:gd name="connsiteX16" fmla="*/ 0 w 1972493"/>
              <a:gd name="connsiteY16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2493" h="1815882" extrusionOk="0">
                <a:moveTo>
                  <a:pt x="0" y="0"/>
                </a:moveTo>
                <a:cubicBezTo>
                  <a:pt x="175441" y="-36268"/>
                  <a:pt x="262037" y="22412"/>
                  <a:pt x="473398" y="0"/>
                </a:cubicBezTo>
                <a:cubicBezTo>
                  <a:pt x="684759" y="-22412"/>
                  <a:pt x="787004" y="27457"/>
                  <a:pt x="927072" y="0"/>
                </a:cubicBezTo>
                <a:cubicBezTo>
                  <a:pt x="1067140" y="-27457"/>
                  <a:pt x="1257083" y="20026"/>
                  <a:pt x="1459645" y="0"/>
                </a:cubicBezTo>
                <a:cubicBezTo>
                  <a:pt x="1662207" y="-20026"/>
                  <a:pt x="1785999" y="48121"/>
                  <a:pt x="1972493" y="0"/>
                </a:cubicBezTo>
                <a:cubicBezTo>
                  <a:pt x="1975590" y="107089"/>
                  <a:pt x="1938947" y="250004"/>
                  <a:pt x="1972493" y="453971"/>
                </a:cubicBezTo>
                <a:cubicBezTo>
                  <a:pt x="2006039" y="657938"/>
                  <a:pt x="1920551" y="822949"/>
                  <a:pt x="1972493" y="944259"/>
                </a:cubicBezTo>
                <a:cubicBezTo>
                  <a:pt x="2024435" y="1065569"/>
                  <a:pt x="1942926" y="1201224"/>
                  <a:pt x="1972493" y="1361912"/>
                </a:cubicBezTo>
                <a:cubicBezTo>
                  <a:pt x="2002060" y="1522600"/>
                  <a:pt x="1940106" y="1661411"/>
                  <a:pt x="1972493" y="1815882"/>
                </a:cubicBezTo>
                <a:cubicBezTo>
                  <a:pt x="1788625" y="1818143"/>
                  <a:pt x="1683332" y="1767924"/>
                  <a:pt x="1518820" y="1815882"/>
                </a:cubicBezTo>
                <a:cubicBezTo>
                  <a:pt x="1354308" y="1863840"/>
                  <a:pt x="1117543" y="1780642"/>
                  <a:pt x="1005971" y="1815882"/>
                </a:cubicBezTo>
                <a:cubicBezTo>
                  <a:pt x="894399" y="1851122"/>
                  <a:pt x="693494" y="1815002"/>
                  <a:pt x="552298" y="1815882"/>
                </a:cubicBezTo>
                <a:cubicBezTo>
                  <a:pt x="411102" y="1816762"/>
                  <a:pt x="258200" y="1770824"/>
                  <a:pt x="0" y="1815882"/>
                </a:cubicBezTo>
                <a:cubicBezTo>
                  <a:pt x="-34007" y="1690096"/>
                  <a:pt x="35452" y="1604205"/>
                  <a:pt x="0" y="1398229"/>
                </a:cubicBezTo>
                <a:cubicBezTo>
                  <a:pt x="-35452" y="1192253"/>
                  <a:pt x="19736" y="1057596"/>
                  <a:pt x="0" y="962417"/>
                </a:cubicBezTo>
                <a:cubicBezTo>
                  <a:pt x="-19736" y="867238"/>
                  <a:pt x="7975" y="618601"/>
                  <a:pt x="0" y="490288"/>
                </a:cubicBezTo>
                <a:cubicBezTo>
                  <a:pt x="-7975" y="361975"/>
                  <a:pt x="36611" y="18624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776844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erlin Sans FB" panose="020E0602020502020306" pitchFamily="34" charset="0"/>
              </a:rPr>
              <a:t>BANYAKNYA </a:t>
            </a:r>
            <a:r>
              <a:rPr lang="id-ID" sz="1600" b="1" dirty="0">
                <a:latin typeface="Berlin Sans FB" panose="020E0602020502020306" pitchFamily="34" charset="0"/>
              </a:rPr>
              <a:t>DATABASE RTLH</a:t>
            </a:r>
          </a:p>
          <a:p>
            <a:pPr algn="ctr"/>
            <a:r>
              <a:rPr lang="id-ID" sz="1600" dirty="0" err="1"/>
              <a:t>Database</a:t>
            </a:r>
            <a:r>
              <a:rPr lang="id-ID" sz="1600" dirty="0"/>
              <a:t> awal Jawa Tengah 1.682.723 dan </a:t>
            </a:r>
            <a:r>
              <a:rPr lang="id-ID" sz="1600" dirty="0">
                <a:solidFill>
                  <a:srgbClr val="FF0000"/>
                </a:solidFill>
              </a:rPr>
              <a:t>harus diakses manual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0E5DD-EDC6-4EB8-A7AA-8A72014ABF2A}"/>
              </a:ext>
            </a:extLst>
          </p:cNvPr>
          <p:cNvSpPr txBox="1"/>
          <p:nvPr/>
        </p:nvSpPr>
        <p:spPr>
          <a:xfrm>
            <a:off x="2717416" y="1365390"/>
            <a:ext cx="1470614" cy="1384995"/>
          </a:xfrm>
          <a:custGeom>
            <a:avLst/>
            <a:gdLst>
              <a:gd name="connsiteX0" fmla="*/ 0 w 1470614"/>
              <a:gd name="connsiteY0" fmla="*/ 0 h 1384995"/>
              <a:gd name="connsiteX1" fmla="*/ 490205 w 1470614"/>
              <a:gd name="connsiteY1" fmla="*/ 0 h 1384995"/>
              <a:gd name="connsiteX2" fmla="*/ 950997 w 1470614"/>
              <a:gd name="connsiteY2" fmla="*/ 0 h 1384995"/>
              <a:gd name="connsiteX3" fmla="*/ 1470614 w 1470614"/>
              <a:gd name="connsiteY3" fmla="*/ 0 h 1384995"/>
              <a:gd name="connsiteX4" fmla="*/ 1470614 w 1470614"/>
              <a:gd name="connsiteY4" fmla="*/ 433965 h 1384995"/>
              <a:gd name="connsiteX5" fmla="*/ 1470614 w 1470614"/>
              <a:gd name="connsiteY5" fmla="*/ 895630 h 1384995"/>
              <a:gd name="connsiteX6" fmla="*/ 1470614 w 1470614"/>
              <a:gd name="connsiteY6" fmla="*/ 1384995 h 1384995"/>
              <a:gd name="connsiteX7" fmla="*/ 965703 w 1470614"/>
              <a:gd name="connsiteY7" fmla="*/ 1384995 h 1384995"/>
              <a:gd name="connsiteX8" fmla="*/ 504911 w 1470614"/>
              <a:gd name="connsiteY8" fmla="*/ 1384995 h 1384995"/>
              <a:gd name="connsiteX9" fmla="*/ 0 w 1470614"/>
              <a:gd name="connsiteY9" fmla="*/ 1384995 h 1384995"/>
              <a:gd name="connsiteX10" fmla="*/ 0 w 1470614"/>
              <a:gd name="connsiteY10" fmla="*/ 964880 h 1384995"/>
              <a:gd name="connsiteX11" fmla="*/ 0 w 1470614"/>
              <a:gd name="connsiteY11" fmla="*/ 517065 h 1384995"/>
              <a:gd name="connsiteX12" fmla="*/ 0 w 1470614"/>
              <a:gd name="connsiteY1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0614" h="1384995" extrusionOk="0">
                <a:moveTo>
                  <a:pt x="0" y="0"/>
                </a:moveTo>
                <a:cubicBezTo>
                  <a:pt x="153066" y="-51774"/>
                  <a:pt x="392054" y="52428"/>
                  <a:pt x="490205" y="0"/>
                </a:cubicBezTo>
                <a:cubicBezTo>
                  <a:pt x="588357" y="-52428"/>
                  <a:pt x="800360" y="54566"/>
                  <a:pt x="950997" y="0"/>
                </a:cubicBezTo>
                <a:cubicBezTo>
                  <a:pt x="1101634" y="-54566"/>
                  <a:pt x="1232034" y="40945"/>
                  <a:pt x="1470614" y="0"/>
                </a:cubicBezTo>
                <a:cubicBezTo>
                  <a:pt x="1493053" y="90503"/>
                  <a:pt x="1430530" y="340420"/>
                  <a:pt x="1470614" y="433965"/>
                </a:cubicBezTo>
                <a:cubicBezTo>
                  <a:pt x="1510698" y="527511"/>
                  <a:pt x="1460338" y="709440"/>
                  <a:pt x="1470614" y="895630"/>
                </a:cubicBezTo>
                <a:cubicBezTo>
                  <a:pt x="1480890" y="1081821"/>
                  <a:pt x="1465780" y="1169645"/>
                  <a:pt x="1470614" y="1384995"/>
                </a:cubicBezTo>
                <a:cubicBezTo>
                  <a:pt x="1338008" y="1394202"/>
                  <a:pt x="1207452" y="1342514"/>
                  <a:pt x="965703" y="1384995"/>
                </a:cubicBezTo>
                <a:cubicBezTo>
                  <a:pt x="723954" y="1427476"/>
                  <a:pt x="654987" y="1361929"/>
                  <a:pt x="504911" y="1384995"/>
                </a:cubicBezTo>
                <a:cubicBezTo>
                  <a:pt x="354835" y="1408061"/>
                  <a:pt x="185524" y="1375979"/>
                  <a:pt x="0" y="1384995"/>
                </a:cubicBezTo>
                <a:cubicBezTo>
                  <a:pt x="-47583" y="1207616"/>
                  <a:pt x="44628" y="1117377"/>
                  <a:pt x="0" y="964880"/>
                </a:cubicBezTo>
                <a:cubicBezTo>
                  <a:pt x="-44628" y="812384"/>
                  <a:pt x="24082" y="693501"/>
                  <a:pt x="0" y="517065"/>
                </a:cubicBezTo>
                <a:cubicBezTo>
                  <a:pt x="-24082" y="340630"/>
                  <a:pt x="21035" y="15640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654169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800" b="1" dirty="0">
                <a:latin typeface="Berlin Sans FB" panose="020E0602020502020306" pitchFamily="34" charset="0"/>
              </a:rPr>
              <a:t>DUPLIKASI DATA NIK</a:t>
            </a:r>
          </a:p>
          <a:p>
            <a:pPr algn="ctr"/>
            <a:r>
              <a:rPr lang="id-ID" sz="1600" dirty="0"/>
              <a:t>Banyak terjadi duplikasi data NIK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E72A7B-3DA6-447A-9051-BBEA4B32816D}"/>
              </a:ext>
            </a:extLst>
          </p:cNvPr>
          <p:cNvSpPr txBox="1"/>
          <p:nvPr/>
        </p:nvSpPr>
        <p:spPr>
          <a:xfrm>
            <a:off x="4276795" y="964768"/>
            <a:ext cx="2320395" cy="2062103"/>
          </a:xfrm>
          <a:custGeom>
            <a:avLst/>
            <a:gdLst>
              <a:gd name="connsiteX0" fmla="*/ 0 w 2320395"/>
              <a:gd name="connsiteY0" fmla="*/ 0 h 2062103"/>
              <a:gd name="connsiteX1" fmla="*/ 603303 w 2320395"/>
              <a:gd name="connsiteY1" fmla="*/ 0 h 2062103"/>
              <a:gd name="connsiteX2" fmla="*/ 1229809 w 2320395"/>
              <a:gd name="connsiteY2" fmla="*/ 0 h 2062103"/>
              <a:gd name="connsiteX3" fmla="*/ 1740296 w 2320395"/>
              <a:gd name="connsiteY3" fmla="*/ 0 h 2062103"/>
              <a:gd name="connsiteX4" fmla="*/ 2320395 w 2320395"/>
              <a:gd name="connsiteY4" fmla="*/ 0 h 2062103"/>
              <a:gd name="connsiteX5" fmla="*/ 2320395 w 2320395"/>
              <a:gd name="connsiteY5" fmla="*/ 536147 h 2062103"/>
              <a:gd name="connsiteX6" fmla="*/ 2320395 w 2320395"/>
              <a:gd name="connsiteY6" fmla="*/ 1010430 h 2062103"/>
              <a:gd name="connsiteX7" fmla="*/ 2320395 w 2320395"/>
              <a:gd name="connsiteY7" fmla="*/ 1484714 h 2062103"/>
              <a:gd name="connsiteX8" fmla="*/ 2320395 w 2320395"/>
              <a:gd name="connsiteY8" fmla="*/ 2062103 h 2062103"/>
              <a:gd name="connsiteX9" fmla="*/ 1786704 w 2320395"/>
              <a:gd name="connsiteY9" fmla="*/ 2062103 h 2062103"/>
              <a:gd name="connsiteX10" fmla="*/ 1253013 w 2320395"/>
              <a:gd name="connsiteY10" fmla="*/ 2062103 h 2062103"/>
              <a:gd name="connsiteX11" fmla="*/ 742526 w 2320395"/>
              <a:gd name="connsiteY11" fmla="*/ 2062103 h 2062103"/>
              <a:gd name="connsiteX12" fmla="*/ 0 w 2320395"/>
              <a:gd name="connsiteY12" fmla="*/ 2062103 h 2062103"/>
              <a:gd name="connsiteX13" fmla="*/ 0 w 2320395"/>
              <a:gd name="connsiteY13" fmla="*/ 1525956 h 2062103"/>
              <a:gd name="connsiteX14" fmla="*/ 0 w 2320395"/>
              <a:gd name="connsiteY14" fmla="*/ 1072294 h 2062103"/>
              <a:gd name="connsiteX15" fmla="*/ 0 w 2320395"/>
              <a:gd name="connsiteY15" fmla="*/ 618631 h 2062103"/>
              <a:gd name="connsiteX16" fmla="*/ 0 w 2320395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0395" h="2062103" extrusionOk="0">
                <a:moveTo>
                  <a:pt x="0" y="0"/>
                </a:moveTo>
                <a:cubicBezTo>
                  <a:pt x="279651" y="-12239"/>
                  <a:pt x="447844" y="133"/>
                  <a:pt x="603303" y="0"/>
                </a:cubicBezTo>
                <a:cubicBezTo>
                  <a:pt x="758762" y="-133"/>
                  <a:pt x="1040934" y="45106"/>
                  <a:pt x="1229809" y="0"/>
                </a:cubicBezTo>
                <a:cubicBezTo>
                  <a:pt x="1418684" y="-45106"/>
                  <a:pt x="1529924" y="14266"/>
                  <a:pt x="1740296" y="0"/>
                </a:cubicBezTo>
                <a:cubicBezTo>
                  <a:pt x="1950668" y="-14266"/>
                  <a:pt x="2075095" y="47200"/>
                  <a:pt x="2320395" y="0"/>
                </a:cubicBezTo>
                <a:cubicBezTo>
                  <a:pt x="2337471" y="189377"/>
                  <a:pt x="2282665" y="383151"/>
                  <a:pt x="2320395" y="536147"/>
                </a:cubicBezTo>
                <a:cubicBezTo>
                  <a:pt x="2358125" y="689143"/>
                  <a:pt x="2293129" y="860019"/>
                  <a:pt x="2320395" y="1010430"/>
                </a:cubicBezTo>
                <a:cubicBezTo>
                  <a:pt x="2347661" y="1160841"/>
                  <a:pt x="2263492" y="1303616"/>
                  <a:pt x="2320395" y="1484714"/>
                </a:cubicBezTo>
                <a:cubicBezTo>
                  <a:pt x="2377298" y="1665812"/>
                  <a:pt x="2285563" y="1781712"/>
                  <a:pt x="2320395" y="2062103"/>
                </a:cubicBezTo>
                <a:cubicBezTo>
                  <a:pt x="2188514" y="2069351"/>
                  <a:pt x="1951036" y="2031143"/>
                  <a:pt x="1786704" y="2062103"/>
                </a:cubicBezTo>
                <a:cubicBezTo>
                  <a:pt x="1622372" y="2093063"/>
                  <a:pt x="1380977" y="2000698"/>
                  <a:pt x="1253013" y="2062103"/>
                </a:cubicBezTo>
                <a:cubicBezTo>
                  <a:pt x="1125049" y="2123508"/>
                  <a:pt x="889110" y="2040993"/>
                  <a:pt x="742526" y="2062103"/>
                </a:cubicBezTo>
                <a:cubicBezTo>
                  <a:pt x="595942" y="2083213"/>
                  <a:pt x="251282" y="2013010"/>
                  <a:pt x="0" y="2062103"/>
                </a:cubicBezTo>
                <a:cubicBezTo>
                  <a:pt x="-43120" y="1923083"/>
                  <a:pt x="61573" y="1770432"/>
                  <a:pt x="0" y="1525956"/>
                </a:cubicBezTo>
                <a:cubicBezTo>
                  <a:pt x="-61573" y="1281480"/>
                  <a:pt x="54001" y="1168403"/>
                  <a:pt x="0" y="1072294"/>
                </a:cubicBezTo>
                <a:cubicBezTo>
                  <a:pt x="-54001" y="976185"/>
                  <a:pt x="45346" y="776916"/>
                  <a:pt x="0" y="618631"/>
                </a:cubicBezTo>
                <a:cubicBezTo>
                  <a:pt x="-45346" y="460346"/>
                  <a:pt x="20861" y="25950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274709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BANYAKNYA SUMBER PEMBIAYAAN RTLH</a:t>
            </a:r>
          </a:p>
          <a:p>
            <a:pPr algn="ctr"/>
            <a:r>
              <a:rPr lang="en-US" sz="1600" b="0" strike="noStrike" spc="-26" dirty="0">
                <a:solidFill>
                  <a:srgbClr val="000000"/>
                </a:solidFill>
              </a:rPr>
              <a:t>APBN,APBD Prov, APBD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Kab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/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Kota,DD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, dan CSR, dan masing-masing  </a:t>
            </a:r>
            <a:r>
              <a:rPr lang="en-US" sz="1600" b="0" strike="noStrike" spc="-26" dirty="0" err="1">
                <a:solidFill>
                  <a:srgbClr val="FF0000"/>
                </a:solidFill>
              </a:rPr>
              <a:t>bersifat</a:t>
            </a:r>
            <a:r>
              <a:rPr lang="en-US" sz="1600" b="0" strike="noStrike" spc="-26" dirty="0">
                <a:solidFill>
                  <a:srgbClr val="FF0000"/>
                </a:solidFill>
              </a:rPr>
              <a:t> individual data</a:t>
            </a:r>
            <a:endParaRPr lang="en-US" sz="16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C37D2-CE08-4FF6-8D54-345765EB5C0F}"/>
              </a:ext>
            </a:extLst>
          </p:cNvPr>
          <p:cNvSpPr txBox="1"/>
          <p:nvPr/>
        </p:nvSpPr>
        <p:spPr>
          <a:xfrm>
            <a:off x="6690749" y="1326057"/>
            <a:ext cx="1610459" cy="1631216"/>
          </a:xfrm>
          <a:custGeom>
            <a:avLst/>
            <a:gdLst>
              <a:gd name="connsiteX0" fmla="*/ 0 w 1610459"/>
              <a:gd name="connsiteY0" fmla="*/ 0 h 1631216"/>
              <a:gd name="connsiteX1" fmla="*/ 536820 w 1610459"/>
              <a:gd name="connsiteY1" fmla="*/ 0 h 1631216"/>
              <a:gd name="connsiteX2" fmla="*/ 1105849 w 1610459"/>
              <a:gd name="connsiteY2" fmla="*/ 0 h 1631216"/>
              <a:gd name="connsiteX3" fmla="*/ 1610459 w 1610459"/>
              <a:gd name="connsiteY3" fmla="*/ 0 h 1631216"/>
              <a:gd name="connsiteX4" fmla="*/ 1610459 w 1610459"/>
              <a:gd name="connsiteY4" fmla="*/ 543739 h 1631216"/>
              <a:gd name="connsiteX5" fmla="*/ 1610459 w 1610459"/>
              <a:gd name="connsiteY5" fmla="*/ 1054853 h 1631216"/>
              <a:gd name="connsiteX6" fmla="*/ 1610459 w 1610459"/>
              <a:gd name="connsiteY6" fmla="*/ 1631216 h 1631216"/>
              <a:gd name="connsiteX7" fmla="*/ 1041430 w 1610459"/>
              <a:gd name="connsiteY7" fmla="*/ 1631216 h 1631216"/>
              <a:gd name="connsiteX8" fmla="*/ 488506 w 1610459"/>
              <a:gd name="connsiteY8" fmla="*/ 1631216 h 1631216"/>
              <a:gd name="connsiteX9" fmla="*/ 0 w 1610459"/>
              <a:gd name="connsiteY9" fmla="*/ 1631216 h 1631216"/>
              <a:gd name="connsiteX10" fmla="*/ 0 w 1610459"/>
              <a:gd name="connsiteY10" fmla="*/ 1103789 h 1631216"/>
              <a:gd name="connsiteX11" fmla="*/ 0 w 1610459"/>
              <a:gd name="connsiteY11" fmla="*/ 592675 h 1631216"/>
              <a:gd name="connsiteX12" fmla="*/ 0 w 1610459"/>
              <a:gd name="connsiteY12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0459" h="1631216" extrusionOk="0">
                <a:moveTo>
                  <a:pt x="0" y="0"/>
                </a:moveTo>
                <a:cubicBezTo>
                  <a:pt x="254678" y="-60915"/>
                  <a:pt x="328197" y="46858"/>
                  <a:pt x="536820" y="0"/>
                </a:cubicBezTo>
                <a:cubicBezTo>
                  <a:pt x="745443" y="-46858"/>
                  <a:pt x="956429" y="53465"/>
                  <a:pt x="1105849" y="0"/>
                </a:cubicBezTo>
                <a:cubicBezTo>
                  <a:pt x="1255269" y="-53465"/>
                  <a:pt x="1508692" y="57700"/>
                  <a:pt x="1610459" y="0"/>
                </a:cubicBezTo>
                <a:cubicBezTo>
                  <a:pt x="1672773" y="227078"/>
                  <a:pt x="1591133" y="296807"/>
                  <a:pt x="1610459" y="543739"/>
                </a:cubicBezTo>
                <a:cubicBezTo>
                  <a:pt x="1629785" y="790671"/>
                  <a:pt x="1595684" y="949684"/>
                  <a:pt x="1610459" y="1054853"/>
                </a:cubicBezTo>
                <a:cubicBezTo>
                  <a:pt x="1625234" y="1160022"/>
                  <a:pt x="1599532" y="1390376"/>
                  <a:pt x="1610459" y="1631216"/>
                </a:cubicBezTo>
                <a:cubicBezTo>
                  <a:pt x="1456005" y="1641638"/>
                  <a:pt x="1260523" y="1574530"/>
                  <a:pt x="1041430" y="1631216"/>
                </a:cubicBezTo>
                <a:cubicBezTo>
                  <a:pt x="822337" y="1687902"/>
                  <a:pt x="626807" y="1624687"/>
                  <a:pt x="488506" y="1631216"/>
                </a:cubicBezTo>
                <a:cubicBezTo>
                  <a:pt x="350205" y="1637745"/>
                  <a:pt x="232867" y="1577167"/>
                  <a:pt x="0" y="1631216"/>
                </a:cubicBezTo>
                <a:cubicBezTo>
                  <a:pt x="-18624" y="1427369"/>
                  <a:pt x="3095" y="1315222"/>
                  <a:pt x="0" y="1103789"/>
                </a:cubicBezTo>
                <a:cubicBezTo>
                  <a:pt x="-3095" y="892356"/>
                  <a:pt x="36055" y="846397"/>
                  <a:pt x="0" y="592675"/>
                </a:cubicBezTo>
                <a:cubicBezTo>
                  <a:pt x="-36055" y="338953"/>
                  <a:pt x="39619" y="24896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647363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800" b="1" dirty="0">
                <a:latin typeface="Berlin Sans FB" panose="020E0602020502020306" pitchFamily="34" charset="0"/>
              </a:rPr>
              <a:t>ANGGARAN BESAR</a:t>
            </a:r>
          </a:p>
          <a:p>
            <a:pPr algn="ctr"/>
            <a:r>
              <a:rPr lang="en-US" sz="1600" b="0" strike="noStrike" spc="-26" dirty="0" err="1">
                <a:solidFill>
                  <a:srgbClr val="000000"/>
                </a:solidFill>
              </a:rPr>
              <a:t>Anggaran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validasi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berkisar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600" b="1" strike="noStrike" spc="-26" dirty="0">
                <a:solidFill>
                  <a:srgbClr val="C00000"/>
                </a:solidFill>
              </a:rPr>
              <a:t>Rp.200.000/ </a:t>
            </a:r>
            <a:r>
              <a:rPr lang="en-US" sz="1600" b="1" strike="noStrike" spc="-26" dirty="0" err="1">
                <a:solidFill>
                  <a:srgbClr val="C00000"/>
                </a:solidFill>
              </a:rPr>
              <a:t>rumah</a:t>
            </a:r>
            <a:r>
              <a:rPr lang="id-ID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494206-D975-4DF5-A01E-47A692CC301F}"/>
              </a:ext>
            </a:extLst>
          </p:cNvPr>
          <p:cNvSpPr txBox="1"/>
          <p:nvPr/>
        </p:nvSpPr>
        <p:spPr>
          <a:xfrm>
            <a:off x="1309009" y="4044317"/>
            <a:ext cx="2143675" cy="2123658"/>
          </a:xfrm>
          <a:custGeom>
            <a:avLst/>
            <a:gdLst>
              <a:gd name="connsiteX0" fmla="*/ 0 w 2143675"/>
              <a:gd name="connsiteY0" fmla="*/ 0 h 2123658"/>
              <a:gd name="connsiteX1" fmla="*/ 471609 w 2143675"/>
              <a:gd name="connsiteY1" fmla="*/ 0 h 2123658"/>
              <a:gd name="connsiteX2" fmla="*/ 1028964 w 2143675"/>
              <a:gd name="connsiteY2" fmla="*/ 0 h 2123658"/>
              <a:gd name="connsiteX3" fmla="*/ 1564883 w 2143675"/>
              <a:gd name="connsiteY3" fmla="*/ 0 h 2123658"/>
              <a:gd name="connsiteX4" fmla="*/ 2143675 w 2143675"/>
              <a:gd name="connsiteY4" fmla="*/ 0 h 2123658"/>
              <a:gd name="connsiteX5" fmla="*/ 2143675 w 2143675"/>
              <a:gd name="connsiteY5" fmla="*/ 488441 h 2123658"/>
              <a:gd name="connsiteX6" fmla="*/ 2143675 w 2143675"/>
              <a:gd name="connsiteY6" fmla="*/ 1061829 h 2123658"/>
              <a:gd name="connsiteX7" fmla="*/ 2143675 w 2143675"/>
              <a:gd name="connsiteY7" fmla="*/ 1613980 h 2123658"/>
              <a:gd name="connsiteX8" fmla="*/ 2143675 w 2143675"/>
              <a:gd name="connsiteY8" fmla="*/ 2123658 h 2123658"/>
              <a:gd name="connsiteX9" fmla="*/ 1650630 w 2143675"/>
              <a:gd name="connsiteY9" fmla="*/ 2123658 h 2123658"/>
              <a:gd name="connsiteX10" fmla="*/ 1093274 w 2143675"/>
              <a:gd name="connsiteY10" fmla="*/ 2123658 h 2123658"/>
              <a:gd name="connsiteX11" fmla="*/ 600229 w 2143675"/>
              <a:gd name="connsiteY11" fmla="*/ 2123658 h 2123658"/>
              <a:gd name="connsiteX12" fmla="*/ 0 w 2143675"/>
              <a:gd name="connsiteY12" fmla="*/ 2123658 h 2123658"/>
              <a:gd name="connsiteX13" fmla="*/ 0 w 2143675"/>
              <a:gd name="connsiteY13" fmla="*/ 1635217 h 2123658"/>
              <a:gd name="connsiteX14" fmla="*/ 0 w 2143675"/>
              <a:gd name="connsiteY14" fmla="*/ 1104302 h 2123658"/>
              <a:gd name="connsiteX15" fmla="*/ 0 w 2143675"/>
              <a:gd name="connsiteY15" fmla="*/ 594624 h 2123658"/>
              <a:gd name="connsiteX16" fmla="*/ 0 w 2143675"/>
              <a:gd name="connsiteY16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43675" h="2123658" extrusionOk="0">
                <a:moveTo>
                  <a:pt x="0" y="0"/>
                </a:moveTo>
                <a:cubicBezTo>
                  <a:pt x="136992" y="-42711"/>
                  <a:pt x="356490" y="21321"/>
                  <a:pt x="471609" y="0"/>
                </a:cubicBezTo>
                <a:cubicBezTo>
                  <a:pt x="586728" y="-21321"/>
                  <a:pt x="906067" y="7770"/>
                  <a:pt x="1028964" y="0"/>
                </a:cubicBezTo>
                <a:cubicBezTo>
                  <a:pt x="1151862" y="-7770"/>
                  <a:pt x="1347170" y="63714"/>
                  <a:pt x="1564883" y="0"/>
                </a:cubicBezTo>
                <a:cubicBezTo>
                  <a:pt x="1782596" y="-63714"/>
                  <a:pt x="1923892" y="47785"/>
                  <a:pt x="2143675" y="0"/>
                </a:cubicBezTo>
                <a:cubicBezTo>
                  <a:pt x="2158361" y="196561"/>
                  <a:pt x="2098305" y="388227"/>
                  <a:pt x="2143675" y="488441"/>
                </a:cubicBezTo>
                <a:cubicBezTo>
                  <a:pt x="2189045" y="588655"/>
                  <a:pt x="2118539" y="941830"/>
                  <a:pt x="2143675" y="1061829"/>
                </a:cubicBezTo>
                <a:cubicBezTo>
                  <a:pt x="2168811" y="1181828"/>
                  <a:pt x="2082519" y="1422753"/>
                  <a:pt x="2143675" y="1613980"/>
                </a:cubicBezTo>
                <a:cubicBezTo>
                  <a:pt x="2204831" y="1805207"/>
                  <a:pt x="2104835" y="1992110"/>
                  <a:pt x="2143675" y="2123658"/>
                </a:cubicBezTo>
                <a:cubicBezTo>
                  <a:pt x="1939696" y="2176737"/>
                  <a:pt x="1791843" y="2092296"/>
                  <a:pt x="1650630" y="2123658"/>
                </a:cubicBezTo>
                <a:cubicBezTo>
                  <a:pt x="1509417" y="2155020"/>
                  <a:pt x="1292546" y="2103196"/>
                  <a:pt x="1093274" y="2123658"/>
                </a:cubicBezTo>
                <a:cubicBezTo>
                  <a:pt x="894002" y="2144120"/>
                  <a:pt x="769961" y="2098432"/>
                  <a:pt x="600229" y="2123658"/>
                </a:cubicBezTo>
                <a:cubicBezTo>
                  <a:pt x="430497" y="2148884"/>
                  <a:pt x="273893" y="2099595"/>
                  <a:pt x="0" y="2123658"/>
                </a:cubicBezTo>
                <a:cubicBezTo>
                  <a:pt x="-18742" y="1996200"/>
                  <a:pt x="54036" y="1814593"/>
                  <a:pt x="0" y="1635217"/>
                </a:cubicBezTo>
                <a:cubicBezTo>
                  <a:pt x="-54036" y="1455841"/>
                  <a:pt x="36174" y="1339002"/>
                  <a:pt x="0" y="1104302"/>
                </a:cubicBezTo>
                <a:cubicBezTo>
                  <a:pt x="-36174" y="869603"/>
                  <a:pt x="7734" y="813972"/>
                  <a:pt x="0" y="594624"/>
                </a:cubicBezTo>
                <a:cubicBezTo>
                  <a:pt x="-7734" y="375276"/>
                  <a:pt x="47057" y="21640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609639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800" b="1" dirty="0">
                <a:latin typeface="Berlin Sans FB" panose="020E0602020502020306" pitchFamily="34" charset="0"/>
              </a:rPr>
              <a:t>JANGKAUAN KEGIATAN LUAS</a:t>
            </a:r>
          </a:p>
          <a:p>
            <a:pPr algn="ctr"/>
            <a:r>
              <a:rPr lang="fi-FI" sz="1600" b="0" strike="noStrike" spc="-26" dirty="0">
                <a:solidFill>
                  <a:srgbClr val="000000"/>
                </a:solidFill>
              </a:rPr>
              <a:t>7809 desa, 750 kel, 537 kec,  35 kab/Kota, sehingga  pengiriman proposal membutuhkan waktu yg lama ( 1-2 bulan</a:t>
            </a:r>
            <a:r>
              <a:rPr lang="id-ID" sz="1600" b="0" strike="noStrike" spc="-26" dirty="0">
                <a:solidFill>
                  <a:srgbClr val="000000"/>
                </a:solidFill>
              </a:rPr>
              <a:t>)</a:t>
            </a:r>
            <a:endParaRPr lang="id-ID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3B277C-5CAB-453F-94FB-A8CB0D4C5820}"/>
              </a:ext>
            </a:extLst>
          </p:cNvPr>
          <p:cNvSpPr txBox="1"/>
          <p:nvPr/>
        </p:nvSpPr>
        <p:spPr>
          <a:xfrm>
            <a:off x="3530892" y="4136650"/>
            <a:ext cx="2081342" cy="1569660"/>
          </a:xfrm>
          <a:custGeom>
            <a:avLst/>
            <a:gdLst>
              <a:gd name="connsiteX0" fmla="*/ 0 w 2081342"/>
              <a:gd name="connsiteY0" fmla="*/ 0 h 1569660"/>
              <a:gd name="connsiteX1" fmla="*/ 457895 w 2081342"/>
              <a:gd name="connsiteY1" fmla="*/ 0 h 1569660"/>
              <a:gd name="connsiteX2" fmla="*/ 936604 w 2081342"/>
              <a:gd name="connsiteY2" fmla="*/ 0 h 1569660"/>
              <a:gd name="connsiteX3" fmla="*/ 1477753 w 2081342"/>
              <a:gd name="connsiteY3" fmla="*/ 0 h 1569660"/>
              <a:gd name="connsiteX4" fmla="*/ 2081342 w 2081342"/>
              <a:gd name="connsiteY4" fmla="*/ 0 h 1569660"/>
              <a:gd name="connsiteX5" fmla="*/ 2081342 w 2081342"/>
              <a:gd name="connsiteY5" fmla="*/ 523220 h 1569660"/>
              <a:gd name="connsiteX6" fmla="*/ 2081342 w 2081342"/>
              <a:gd name="connsiteY6" fmla="*/ 999350 h 1569660"/>
              <a:gd name="connsiteX7" fmla="*/ 2081342 w 2081342"/>
              <a:gd name="connsiteY7" fmla="*/ 1569660 h 1569660"/>
              <a:gd name="connsiteX8" fmla="*/ 1561007 w 2081342"/>
              <a:gd name="connsiteY8" fmla="*/ 1569660 h 1569660"/>
              <a:gd name="connsiteX9" fmla="*/ 1040671 w 2081342"/>
              <a:gd name="connsiteY9" fmla="*/ 1569660 h 1569660"/>
              <a:gd name="connsiteX10" fmla="*/ 561962 w 2081342"/>
              <a:gd name="connsiteY10" fmla="*/ 1569660 h 1569660"/>
              <a:gd name="connsiteX11" fmla="*/ 0 w 2081342"/>
              <a:gd name="connsiteY11" fmla="*/ 1569660 h 1569660"/>
              <a:gd name="connsiteX12" fmla="*/ 0 w 2081342"/>
              <a:gd name="connsiteY12" fmla="*/ 1015047 h 1569660"/>
              <a:gd name="connsiteX13" fmla="*/ 0 w 2081342"/>
              <a:gd name="connsiteY13" fmla="*/ 491827 h 1569660"/>
              <a:gd name="connsiteX14" fmla="*/ 0 w 2081342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1342" h="1569660" extrusionOk="0">
                <a:moveTo>
                  <a:pt x="0" y="0"/>
                </a:moveTo>
                <a:cubicBezTo>
                  <a:pt x="104819" y="-39729"/>
                  <a:pt x="233106" y="1926"/>
                  <a:pt x="457895" y="0"/>
                </a:cubicBezTo>
                <a:cubicBezTo>
                  <a:pt x="682684" y="-1926"/>
                  <a:pt x="815151" y="55941"/>
                  <a:pt x="936604" y="0"/>
                </a:cubicBezTo>
                <a:cubicBezTo>
                  <a:pt x="1058057" y="-55941"/>
                  <a:pt x="1338545" y="32104"/>
                  <a:pt x="1477753" y="0"/>
                </a:cubicBezTo>
                <a:cubicBezTo>
                  <a:pt x="1616961" y="-32104"/>
                  <a:pt x="1920883" y="68195"/>
                  <a:pt x="2081342" y="0"/>
                </a:cubicBezTo>
                <a:cubicBezTo>
                  <a:pt x="2116743" y="228201"/>
                  <a:pt x="2032582" y="287336"/>
                  <a:pt x="2081342" y="523220"/>
                </a:cubicBezTo>
                <a:cubicBezTo>
                  <a:pt x="2130102" y="759104"/>
                  <a:pt x="2036734" y="895244"/>
                  <a:pt x="2081342" y="999350"/>
                </a:cubicBezTo>
                <a:cubicBezTo>
                  <a:pt x="2125950" y="1103456"/>
                  <a:pt x="2057203" y="1444166"/>
                  <a:pt x="2081342" y="1569660"/>
                </a:cubicBezTo>
                <a:cubicBezTo>
                  <a:pt x="1821905" y="1619896"/>
                  <a:pt x="1679438" y="1544427"/>
                  <a:pt x="1561007" y="1569660"/>
                </a:cubicBezTo>
                <a:cubicBezTo>
                  <a:pt x="1442577" y="1594893"/>
                  <a:pt x="1281314" y="1537082"/>
                  <a:pt x="1040671" y="1569660"/>
                </a:cubicBezTo>
                <a:cubicBezTo>
                  <a:pt x="800028" y="1602238"/>
                  <a:pt x="680240" y="1550881"/>
                  <a:pt x="561962" y="1569660"/>
                </a:cubicBezTo>
                <a:cubicBezTo>
                  <a:pt x="443684" y="1588439"/>
                  <a:pt x="179036" y="1508139"/>
                  <a:pt x="0" y="1569660"/>
                </a:cubicBezTo>
                <a:cubicBezTo>
                  <a:pt x="-44084" y="1361262"/>
                  <a:pt x="58428" y="1133098"/>
                  <a:pt x="0" y="1015047"/>
                </a:cubicBezTo>
                <a:cubicBezTo>
                  <a:pt x="-58428" y="896996"/>
                  <a:pt x="33744" y="725092"/>
                  <a:pt x="0" y="491827"/>
                </a:cubicBezTo>
                <a:cubicBezTo>
                  <a:pt x="-33744" y="258562"/>
                  <a:pt x="8591" y="20957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08087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KETERBATASAN SDM DAN SARPRAS KEGIATAN</a:t>
            </a:r>
          </a:p>
          <a:p>
            <a:pPr algn="ctr"/>
            <a:r>
              <a:rPr lang="id-ID" sz="1600" b="0" strike="noStrike" spc="-1" dirty="0">
                <a:solidFill>
                  <a:srgbClr val="000000"/>
                </a:solidFill>
              </a:rPr>
              <a:t>Butuh banyak SDM dan </a:t>
            </a:r>
            <a:r>
              <a:rPr lang="id-ID" sz="1600" b="0" strike="noStrike" spc="-1" dirty="0" err="1">
                <a:solidFill>
                  <a:srgbClr val="000000"/>
                </a:solidFill>
              </a:rPr>
              <a:t>Sarpras</a:t>
            </a:r>
            <a:r>
              <a:rPr lang="id-ID" sz="1600" b="0" strike="noStrike" spc="-1" dirty="0">
                <a:solidFill>
                  <a:srgbClr val="000000"/>
                </a:solidFill>
              </a:rPr>
              <a:t> Kegiatan </a:t>
            </a:r>
            <a:endParaRPr lang="en-US" sz="16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210A5-3FB7-4FBC-943B-2DBFE5BBBE02}"/>
              </a:ext>
            </a:extLst>
          </p:cNvPr>
          <p:cNvSpPr txBox="1"/>
          <p:nvPr/>
        </p:nvSpPr>
        <p:spPr>
          <a:xfrm>
            <a:off x="5612234" y="4168294"/>
            <a:ext cx="1888901" cy="1877437"/>
          </a:xfrm>
          <a:custGeom>
            <a:avLst/>
            <a:gdLst>
              <a:gd name="connsiteX0" fmla="*/ 0 w 1888901"/>
              <a:gd name="connsiteY0" fmla="*/ 0 h 1877437"/>
              <a:gd name="connsiteX1" fmla="*/ 491114 w 1888901"/>
              <a:gd name="connsiteY1" fmla="*/ 0 h 1877437"/>
              <a:gd name="connsiteX2" fmla="*/ 1001118 w 1888901"/>
              <a:gd name="connsiteY2" fmla="*/ 0 h 1877437"/>
              <a:gd name="connsiteX3" fmla="*/ 1416676 w 1888901"/>
              <a:gd name="connsiteY3" fmla="*/ 0 h 1877437"/>
              <a:gd name="connsiteX4" fmla="*/ 1888901 w 1888901"/>
              <a:gd name="connsiteY4" fmla="*/ 0 h 1877437"/>
              <a:gd name="connsiteX5" fmla="*/ 1888901 w 1888901"/>
              <a:gd name="connsiteY5" fmla="*/ 431811 h 1877437"/>
              <a:gd name="connsiteX6" fmla="*/ 1888901 w 1888901"/>
              <a:gd name="connsiteY6" fmla="*/ 938719 h 1877437"/>
              <a:gd name="connsiteX7" fmla="*/ 1888901 w 1888901"/>
              <a:gd name="connsiteY7" fmla="*/ 1408078 h 1877437"/>
              <a:gd name="connsiteX8" fmla="*/ 1888901 w 1888901"/>
              <a:gd name="connsiteY8" fmla="*/ 1877437 h 1877437"/>
              <a:gd name="connsiteX9" fmla="*/ 1397787 w 1888901"/>
              <a:gd name="connsiteY9" fmla="*/ 1877437 h 1877437"/>
              <a:gd name="connsiteX10" fmla="*/ 963340 w 1888901"/>
              <a:gd name="connsiteY10" fmla="*/ 1877437 h 1877437"/>
              <a:gd name="connsiteX11" fmla="*/ 453336 w 1888901"/>
              <a:gd name="connsiteY11" fmla="*/ 1877437 h 1877437"/>
              <a:gd name="connsiteX12" fmla="*/ 0 w 1888901"/>
              <a:gd name="connsiteY12" fmla="*/ 1877437 h 1877437"/>
              <a:gd name="connsiteX13" fmla="*/ 0 w 1888901"/>
              <a:gd name="connsiteY13" fmla="*/ 1408078 h 1877437"/>
              <a:gd name="connsiteX14" fmla="*/ 0 w 1888901"/>
              <a:gd name="connsiteY14" fmla="*/ 919944 h 1877437"/>
              <a:gd name="connsiteX15" fmla="*/ 0 w 1888901"/>
              <a:gd name="connsiteY15" fmla="*/ 450585 h 1877437"/>
              <a:gd name="connsiteX16" fmla="*/ 0 w 1888901"/>
              <a:gd name="connsiteY16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8901" h="1877437" extrusionOk="0">
                <a:moveTo>
                  <a:pt x="0" y="0"/>
                </a:moveTo>
                <a:cubicBezTo>
                  <a:pt x="183821" y="-30815"/>
                  <a:pt x="272498" y="13090"/>
                  <a:pt x="491114" y="0"/>
                </a:cubicBezTo>
                <a:cubicBezTo>
                  <a:pt x="709730" y="-13090"/>
                  <a:pt x="779620" y="26483"/>
                  <a:pt x="1001118" y="0"/>
                </a:cubicBezTo>
                <a:cubicBezTo>
                  <a:pt x="1222616" y="-26483"/>
                  <a:pt x="1217392" y="4787"/>
                  <a:pt x="1416676" y="0"/>
                </a:cubicBezTo>
                <a:cubicBezTo>
                  <a:pt x="1615960" y="-4787"/>
                  <a:pt x="1776760" y="22126"/>
                  <a:pt x="1888901" y="0"/>
                </a:cubicBezTo>
                <a:cubicBezTo>
                  <a:pt x="1918363" y="164711"/>
                  <a:pt x="1843814" y="246980"/>
                  <a:pt x="1888901" y="431811"/>
                </a:cubicBezTo>
                <a:cubicBezTo>
                  <a:pt x="1933988" y="616642"/>
                  <a:pt x="1853677" y="826114"/>
                  <a:pt x="1888901" y="938719"/>
                </a:cubicBezTo>
                <a:cubicBezTo>
                  <a:pt x="1924125" y="1051324"/>
                  <a:pt x="1850352" y="1294340"/>
                  <a:pt x="1888901" y="1408078"/>
                </a:cubicBezTo>
                <a:cubicBezTo>
                  <a:pt x="1927450" y="1521816"/>
                  <a:pt x="1879735" y="1724418"/>
                  <a:pt x="1888901" y="1877437"/>
                </a:cubicBezTo>
                <a:cubicBezTo>
                  <a:pt x="1677963" y="1931738"/>
                  <a:pt x="1635484" y="1848790"/>
                  <a:pt x="1397787" y="1877437"/>
                </a:cubicBezTo>
                <a:cubicBezTo>
                  <a:pt x="1160090" y="1906084"/>
                  <a:pt x="1155381" y="1861009"/>
                  <a:pt x="963340" y="1877437"/>
                </a:cubicBezTo>
                <a:cubicBezTo>
                  <a:pt x="771299" y="1893865"/>
                  <a:pt x="558192" y="1867430"/>
                  <a:pt x="453336" y="1877437"/>
                </a:cubicBezTo>
                <a:cubicBezTo>
                  <a:pt x="348480" y="1887444"/>
                  <a:pt x="170896" y="1824245"/>
                  <a:pt x="0" y="1877437"/>
                </a:cubicBezTo>
                <a:cubicBezTo>
                  <a:pt x="-48165" y="1654392"/>
                  <a:pt x="31466" y="1515671"/>
                  <a:pt x="0" y="1408078"/>
                </a:cubicBezTo>
                <a:cubicBezTo>
                  <a:pt x="-31466" y="1300485"/>
                  <a:pt x="25346" y="1111155"/>
                  <a:pt x="0" y="919944"/>
                </a:cubicBezTo>
                <a:cubicBezTo>
                  <a:pt x="-25346" y="728733"/>
                  <a:pt x="42427" y="679503"/>
                  <a:pt x="0" y="450585"/>
                </a:cubicBezTo>
                <a:cubicBezTo>
                  <a:pt x="-42427" y="221667"/>
                  <a:pt x="34176" y="15726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131529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800" b="1" dirty="0">
                <a:latin typeface="Berlin Sans FB" panose="020E0602020502020306" pitchFamily="34" charset="0"/>
              </a:rPr>
              <a:t>WAKTU </a:t>
            </a:r>
            <a:r>
              <a:rPr lang="id-ID" b="1" dirty="0">
                <a:latin typeface="Berlin Sans FB" panose="020E0602020502020306" pitchFamily="34" charset="0"/>
              </a:rPr>
              <a:t>YANG </a:t>
            </a:r>
            <a:r>
              <a:rPr lang="id-ID" sz="1800" b="1" dirty="0">
                <a:latin typeface="Berlin Sans FB" panose="020E0602020502020306" pitchFamily="34" charset="0"/>
              </a:rPr>
              <a:t>LAMA</a:t>
            </a:r>
          </a:p>
          <a:p>
            <a:pPr algn="ctr"/>
            <a:r>
              <a:rPr lang="id-ID" sz="1600" b="0" strike="noStrike" spc="-26" dirty="0">
                <a:solidFill>
                  <a:srgbClr val="000000"/>
                </a:solidFill>
              </a:rPr>
              <a:t>Proses Pengusulan Manual 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,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panjang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,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waktu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lama (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kurang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lebih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sd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 1 </a:t>
            </a:r>
            <a:r>
              <a:rPr lang="en-US" sz="1600" b="0" strike="noStrike" spc="-26" dirty="0" err="1">
                <a:solidFill>
                  <a:srgbClr val="000000"/>
                </a:solidFill>
              </a:rPr>
              <a:t>bulan</a:t>
            </a:r>
            <a:r>
              <a:rPr lang="en-US" sz="1600" b="0" strike="noStrike" spc="-26" dirty="0">
                <a:solidFill>
                  <a:srgbClr val="000000"/>
                </a:solidFill>
              </a:rPr>
              <a:t>)</a:t>
            </a:r>
            <a:endParaRPr lang="en-US" sz="16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C9FE45B-23FA-4FE7-9BE1-145AE91E3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509" y1="44654" x2="35849" y2="42138"/>
                        <a14:backgroundMark x1="40252" y1="21384" x2="37107" y2="33333"/>
                        <a14:backgroundMark x1="71069" y1="48428" x2="68553" y2="71069"/>
                        <a14:backgroundMark x1="66981" y1="44654" x2="62579" y2="76101"/>
                        <a14:backgroundMark x1="62579" y1="76101" x2="62893" y2="77358"/>
                        <a14:backgroundMark x1="34559" y1="37523" x2="31761" y2="40881"/>
                        <a14:backgroundMark x1="79245" y1="40252" x2="70440" y2="79874"/>
                        <a14:backgroundMark x1="38365" y1="51572" x2="38365" y2="51572"/>
                      </a14:backgroundRemoval>
                    </a14:imgEffect>
                    <a14:imgEffect>
                      <a14:sharpenSoften amount="45000"/>
                    </a14:imgEffect>
                    <a14:imgEffect>
                      <a14:brightnessContrast bright="-2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8" t="27229" r="50517" b="8152"/>
          <a:stretch/>
        </p:blipFill>
        <p:spPr bwMode="auto">
          <a:xfrm flipH="1">
            <a:off x="9766701" y="2779332"/>
            <a:ext cx="2742836" cy="25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2FD591-90F1-4396-8EA9-DA8227CAF08F}"/>
              </a:ext>
            </a:extLst>
          </p:cNvPr>
          <p:cNvSpPr txBox="1"/>
          <p:nvPr/>
        </p:nvSpPr>
        <p:spPr>
          <a:xfrm>
            <a:off x="7855866" y="6195424"/>
            <a:ext cx="30712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Perlu Langkah Efisiensi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FD591-90F1-4396-8EA9-DA8227CAF08F}"/>
              </a:ext>
            </a:extLst>
          </p:cNvPr>
          <p:cNvSpPr txBox="1"/>
          <p:nvPr/>
        </p:nvSpPr>
        <p:spPr>
          <a:xfrm>
            <a:off x="7333040" y="2985634"/>
            <a:ext cx="26543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C00000"/>
                </a:solidFill>
                <a:latin typeface="Berlin Sans FB" panose="020E0602020502020306" pitchFamily="34" charset="0"/>
              </a:rPr>
              <a:t>Perlu Validasi Ulang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155F8357-A711-4D3D-9F86-5C0C6D41A676}"/>
              </a:ext>
            </a:extLst>
          </p:cNvPr>
          <p:cNvSpPr/>
          <p:nvPr/>
        </p:nvSpPr>
        <p:spPr>
          <a:xfrm flipH="1">
            <a:off x="9320616" y="1256453"/>
            <a:ext cx="2742835" cy="1673705"/>
          </a:xfrm>
          <a:prstGeom prst="wedgeEllipseCallout">
            <a:avLst>
              <a:gd name="adj1" fmla="val -31946"/>
              <a:gd name="adj2" fmla="val 6705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Dibutuhkan Inovasi 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AEFEE6-2EE7-431A-ABCA-0BB9FB0CA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29" b="83756" l="17255" r="84706">
                        <a14:foregroundMark x1="39216" y1="27919" x2="38431" y2="36041"/>
                        <a14:foregroundMark x1="25098" y1="22335" x2="25098" y2="22335"/>
                        <a14:foregroundMark x1="29804" y1="12690" x2="29804" y2="12690"/>
                        <a14:foregroundMark x1="38431" y1="8629" x2="38431" y2="8629"/>
                        <a14:foregroundMark x1="47451" y1="13706" x2="47451" y2="13706"/>
                        <a14:backgroundMark x1="70588" y1="18782" x2="55294" y2="33503"/>
                        <a14:backgroundMark x1="55294" y1="33503" x2="53725" y2="36041"/>
                        <a14:backgroundMark x1="80392" y1="20812" x2="64706" y2="36548"/>
                        <a14:backgroundMark x1="64706" y1="36548" x2="63137" y2="39594"/>
                        <a14:backgroundMark x1="31373" y1="61421" x2="10980" y2="83249"/>
                        <a14:backgroundMark x1="10980" y1="83249" x2="10196" y2="84772"/>
                        <a14:backgroundMark x1="43137" y1="63452" x2="20784" y2="87817"/>
                        <a14:backgroundMark x1="52549" y1="20812" x2="52549" y2="26396"/>
                        <a14:backgroundMark x1="49020" y1="28426" x2="49020" y2="2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4119" r="45835" b="46341"/>
          <a:stretch/>
        </p:blipFill>
        <p:spPr bwMode="auto">
          <a:xfrm>
            <a:off x="11277976" y="994968"/>
            <a:ext cx="891158" cy="10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586669F-A8D7-4606-808E-CDF2F7C233D0}"/>
              </a:ext>
            </a:extLst>
          </p:cNvPr>
          <p:cNvSpPr txBox="1">
            <a:spLocks/>
          </p:cNvSpPr>
          <p:nvPr/>
        </p:nvSpPr>
        <p:spPr>
          <a:xfrm>
            <a:off x="2534398" y="3461254"/>
            <a:ext cx="5299635" cy="523919"/>
          </a:xfrm>
          <a:custGeom>
            <a:avLst/>
            <a:gdLst>
              <a:gd name="connsiteX0" fmla="*/ 0 w 12192000"/>
              <a:gd name="connsiteY0" fmla="*/ 0 h 523919"/>
              <a:gd name="connsiteX1" fmla="*/ 311573 w 12192000"/>
              <a:gd name="connsiteY1" fmla="*/ 0 h 523919"/>
              <a:gd name="connsiteX2" fmla="*/ 1110827 w 12192000"/>
              <a:gd name="connsiteY2" fmla="*/ 0 h 523919"/>
              <a:gd name="connsiteX3" fmla="*/ 1788160 w 12192000"/>
              <a:gd name="connsiteY3" fmla="*/ 0 h 523919"/>
              <a:gd name="connsiteX4" fmla="*/ 2709333 w 12192000"/>
              <a:gd name="connsiteY4" fmla="*/ 0 h 523919"/>
              <a:gd name="connsiteX5" fmla="*/ 3142827 w 12192000"/>
              <a:gd name="connsiteY5" fmla="*/ 0 h 523919"/>
              <a:gd name="connsiteX6" fmla="*/ 3942080 w 12192000"/>
              <a:gd name="connsiteY6" fmla="*/ 0 h 523919"/>
              <a:gd name="connsiteX7" fmla="*/ 4863253 w 12192000"/>
              <a:gd name="connsiteY7" fmla="*/ 0 h 523919"/>
              <a:gd name="connsiteX8" fmla="*/ 5784427 w 12192000"/>
              <a:gd name="connsiteY8" fmla="*/ 0 h 523919"/>
              <a:gd name="connsiteX9" fmla="*/ 6339840 w 12192000"/>
              <a:gd name="connsiteY9" fmla="*/ 0 h 523919"/>
              <a:gd name="connsiteX10" fmla="*/ 7017173 w 12192000"/>
              <a:gd name="connsiteY10" fmla="*/ 0 h 523919"/>
              <a:gd name="connsiteX11" fmla="*/ 7572587 w 12192000"/>
              <a:gd name="connsiteY11" fmla="*/ 0 h 523919"/>
              <a:gd name="connsiteX12" fmla="*/ 8249920 w 12192000"/>
              <a:gd name="connsiteY12" fmla="*/ 0 h 523919"/>
              <a:gd name="connsiteX13" fmla="*/ 8561493 w 12192000"/>
              <a:gd name="connsiteY13" fmla="*/ 0 h 523919"/>
              <a:gd name="connsiteX14" fmla="*/ 9482667 w 12192000"/>
              <a:gd name="connsiteY14" fmla="*/ 0 h 523919"/>
              <a:gd name="connsiteX15" fmla="*/ 9916160 w 12192000"/>
              <a:gd name="connsiteY15" fmla="*/ 0 h 523919"/>
              <a:gd name="connsiteX16" fmla="*/ 10837333 w 12192000"/>
              <a:gd name="connsiteY16" fmla="*/ 0 h 523919"/>
              <a:gd name="connsiteX17" fmla="*/ 12192000 w 12192000"/>
              <a:gd name="connsiteY17" fmla="*/ 0 h 523919"/>
              <a:gd name="connsiteX18" fmla="*/ 12192000 w 12192000"/>
              <a:gd name="connsiteY18" fmla="*/ 523919 h 523919"/>
              <a:gd name="connsiteX19" fmla="*/ 11514667 w 12192000"/>
              <a:gd name="connsiteY19" fmla="*/ 523919 h 523919"/>
              <a:gd name="connsiteX20" fmla="*/ 10593493 w 12192000"/>
              <a:gd name="connsiteY20" fmla="*/ 523919 h 523919"/>
              <a:gd name="connsiteX21" fmla="*/ 10160000 w 12192000"/>
              <a:gd name="connsiteY21" fmla="*/ 523919 h 523919"/>
              <a:gd name="connsiteX22" fmla="*/ 9604587 w 12192000"/>
              <a:gd name="connsiteY22" fmla="*/ 523919 h 523919"/>
              <a:gd name="connsiteX23" fmla="*/ 8927253 w 12192000"/>
              <a:gd name="connsiteY23" fmla="*/ 523919 h 523919"/>
              <a:gd name="connsiteX24" fmla="*/ 8493760 w 12192000"/>
              <a:gd name="connsiteY24" fmla="*/ 523919 h 523919"/>
              <a:gd name="connsiteX25" fmla="*/ 7816427 w 12192000"/>
              <a:gd name="connsiteY25" fmla="*/ 523919 h 523919"/>
              <a:gd name="connsiteX26" fmla="*/ 7017173 w 12192000"/>
              <a:gd name="connsiteY26" fmla="*/ 523919 h 523919"/>
              <a:gd name="connsiteX27" fmla="*/ 6339840 w 12192000"/>
              <a:gd name="connsiteY27" fmla="*/ 523919 h 523919"/>
              <a:gd name="connsiteX28" fmla="*/ 6028267 w 12192000"/>
              <a:gd name="connsiteY28" fmla="*/ 523919 h 523919"/>
              <a:gd name="connsiteX29" fmla="*/ 5472853 w 12192000"/>
              <a:gd name="connsiteY29" fmla="*/ 523919 h 523919"/>
              <a:gd name="connsiteX30" fmla="*/ 4673600 w 12192000"/>
              <a:gd name="connsiteY30" fmla="*/ 523919 h 523919"/>
              <a:gd name="connsiteX31" fmla="*/ 4118187 w 12192000"/>
              <a:gd name="connsiteY31" fmla="*/ 523919 h 523919"/>
              <a:gd name="connsiteX32" fmla="*/ 3684693 w 12192000"/>
              <a:gd name="connsiteY32" fmla="*/ 523919 h 523919"/>
              <a:gd name="connsiteX33" fmla="*/ 2763520 w 12192000"/>
              <a:gd name="connsiteY33" fmla="*/ 523919 h 523919"/>
              <a:gd name="connsiteX34" fmla="*/ 2208107 w 12192000"/>
              <a:gd name="connsiteY34" fmla="*/ 523919 h 523919"/>
              <a:gd name="connsiteX35" fmla="*/ 1896533 w 12192000"/>
              <a:gd name="connsiteY35" fmla="*/ 523919 h 523919"/>
              <a:gd name="connsiteX36" fmla="*/ 1097280 w 12192000"/>
              <a:gd name="connsiteY36" fmla="*/ 523919 h 523919"/>
              <a:gd name="connsiteX37" fmla="*/ 0 w 12192000"/>
              <a:gd name="connsiteY37" fmla="*/ 523919 h 523919"/>
              <a:gd name="connsiteX38" fmla="*/ 0 w 12192000"/>
              <a:gd name="connsiteY38" fmla="*/ 0 h 52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523919" extrusionOk="0">
                <a:moveTo>
                  <a:pt x="0" y="0"/>
                </a:moveTo>
                <a:cubicBezTo>
                  <a:pt x="81607" y="-7885"/>
                  <a:pt x="245597" y="12238"/>
                  <a:pt x="311573" y="0"/>
                </a:cubicBezTo>
                <a:cubicBezTo>
                  <a:pt x="377549" y="-12238"/>
                  <a:pt x="936179" y="-37242"/>
                  <a:pt x="1110827" y="0"/>
                </a:cubicBezTo>
                <a:cubicBezTo>
                  <a:pt x="1285475" y="37242"/>
                  <a:pt x="1480307" y="-15032"/>
                  <a:pt x="1788160" y="0"/>
                </a:cubicBezTo>
                <a:cubicBezTo>
                  <a:pt x="2096013" y="15032"/>
                  <a:pt x="2454341" y="35200"/>
                  <a:pt x="2709333" y="0"/>
                </a:cubicBezTo>
                <a:cubicBezTo>
                  <a:pt x="2964325" y="-35200"/>
                  <a:pt x="3030540" y="-19973"/>
                  <a:pt x="3142827" y="0"/>
                </a:cubicBezTo>
                <a:cubicBezTo>
                  <a:pt x="3255114" y="19973"/>
                  <a:pt x="3580371" y="11789"/>
                  <a:pt x="3942080" y="0"/>
                </a:cubicBezTo>
                <a:cubicBezTo>
                  <a:pt x="4303789" y="-11789"/>
                  <a:pt x="4478411" y="-24286"/>
                  <a:pt x="4863253" y="0"/>
                </a:cubicBezTo>
                <a:cubicBezTo>
                  <a:pt x="5248095" y="24286"/>
                  <a:pt x="5475320" y="39248"/>
                  <a:pt x="5784427" y="0"/>
                </a:cubicBezTo>
                <a:cubicBezTo>
                  <a:pt x="6093534" y="-39248"/>
                  <a:pt x="6224819" y="9277"/>
                  <a:pt x="6339840" y="0"/>
                </a:cubicBezTo>
                <a:cubicBezTo>
                  <a:pt x="6454861" y="-9277"/>
                  <a:pt x="6778337" y="-20660"/>
                  <a:pt x="7017173" y="0"/>
                </a:cubicBezTo>
                <a:cubicBezTo>
                  <a:pt x="7256009" y="20660"/>
                  <a:pt x="7436543" y="25312"/>
                  <a:pt x="7572587" y="0"/>
                </a:cubicBezTo>
                <a:cubicBezTo>
                  <a:pt x="7708631" y="-25312"/>
                  <a:pt x="7970800" y="23334"/>
                  <a:pt x="8249920" y="0"/>
                </a:cubicBezTo>
                <a:cubicBezTo>
                  <a:pt x="8529040" y="-23334"/>
                  <a:pt x="8420843" y="14529"/>
                  <a:pt x="8561493" y="0"/>
                </a:cubicBezTo>
                <a:cubicBezTo>
                  <a:pt x="8702143" y="-14529"/>
                  <a:pt x="9203476" y="45198"/>
                  <a:pt x="9482667" y="0"/>
                </a:cubicBezTo>
                <a:cubicBezTo>
                  <a:pt x="9761858" y="-45198"/>
                  <a:pt x="9789938" y="5511"/>
                  <a:pt x="9916160" y="0"/>
                </a:cubicBezTo>
                <a:cubicBezTo>
                  <a:pt x="10042382" y="-5511"/>
                  <a:pt x="10490971" y="29218"/>
                  <a:pt x="10837333" y="0"/>
                </a:cubicBezTo>
                <a:cubicBezTo>
                  <a:pt x="11183695" y="-29218"/>
                  <a:pt x="11581855" y="-35125"/>
                  <a:pt x="12192000" y="0"/>
                </a:cubicBezTo>
                <a:cubicBezTo>
                  <a:pt x="12186239" y="156342"/>
                  <a:pt x="12217528" y="310762"/>
                  <a:pt x="12192000" y="523919"/>
                </a:cubicBezTo>
                <a:cubicBezTo>
                  <a:pt x="12028597" y="512888"/>
                  <a:pt x="11744961" y="534860"/>
                  <a:pt x="11514667" y="523919"/>
                </a:cubicBezTo>
                <a:cubicBezTo>
                  <a:pt x="11284373" y="512978"/>
                  <a:pt x="10810092" y="529024"/>
                  <a:pt x="10593493" y="523919"/>
                </a:cubicBezTo>
                <a:cubicBezTo>
                  <a:pt x="10376894" y="518814"/>
                  <a:pt x="10309886" y="521635"/>
                  <a:pt x="10160000" y="523919"/>
                </a:cubicBezTo>
                <a:cubicBezTo>
                  <a:pt x="10010114" y="526203"/>
                  <a:pt x="9724418" y="530368"/>
                  <a:pt x="9604587" y="523919"/>
                </a:cubicBezTo>
                <a:cubicBezTo>
                  <a:pt x="9484756" y="517470"/>
                  <a:pt x="9222539" y="514117"/>
                  <a:pt x="8927253" y="523919"/>
                </a:cubicBezTo>
                <a:cubicBezTo>
                  <a:pt x="8631967" y="533721"/>
                  <a:pt x="8648068" y="527720"/>
                  <a:pt x="8493760" y="523919"/>
                </a:cubicBezTo>
                <a:cubicBezTo>
                  <a:pt x="8339452" y="520118"/>
                  <a:pt x="8107357" y="525075"/>
                  <a:pt x="7816427" y="523919"/>
                </a:cubicBezTo>
                <a:cubicBezTo>
                  <a:pt x="7525497" y="522763"/>
                  <a:pt x="7282003" y="502670"/>
                  <a:pt x="7017173" y="523919"/>
                </a:cubicBezTo>
                <a:cubicBezTo>
                  <a:pt x="6752343" y="545168"/>
                  <a:pt x="6667128" y="531946"/>
                  <a:pt x="6339840" y="523919"/>
                </a:cubicBezTo>
                <a:cubicBezTo>
                  <a:pt x="6012552" y="515892"/>
                  <a:pt x="6106488" y="523994"/>
                  <a:pt x="6028267" y="523919"/>
                </a:cubicBezTo>
                <a:cubicBezTo>
                  <a:pt x="5950046" y="523844"/>
                  <a:pt x="5726643" y="515187"/>
                  <a:pt x="5472853" y="523919"/>
                </a:cubicBezTo>
                <a:cubicBezTo>
                  <a:pt x="5219063" y="532651"/>
                  <a:pt x="4911943" y="494277"/>
                  <a:pt x="4673600" y="523919"/>
                </a:cubicBezTo>
                <a:cubicBezTo>
                  <a:pt x="4435257" y="553561"/>
                  <a:pt x="4304513" y="512208"/>
                  <a:pt x="4118187" y="523919"/>
                </a:cubicBezTo>
                <a:cubicBezTo>
                  <a:pt x="3931861" y="535630"/>
                  <a:pt x="3849827" y="531004"/>
                  <a:pt x="3684693" y="523919"/>
                </a:cubicBezTo>
                <a:cubicBezTo>
                  <a:pt x="3519559" y="516834"/>
                  <a:pt x="3141529" y="545333"/>
                  <a:pt x="2763520" y="523919"/>
                </a:cubicBezTo>
                <a:cubicBezTo>
                  <a:pt x="2385511" y="502505"/>
                  <a:pt x="2370010" y="547760"/>
                  <a:pt x="2208107" y="523919"/>
                </a:cubicBezTo>
                <a:cubicBezTo>
                  <a:pt x="2046204" y="500078"/>
                  <a:pt x="2047069" y="517639"/>
                  <a:pt x="1896533" y="523919"/>
                </a:cubicBezTo>
                <a:cubicBezTo>
                  <a:pt x="1745997" y="530199"/>
                  <a:pt x="1413571" y="530150"/>
                  <a:pt x="1097280" y="523919"/>
                </a:cubicBezTo>
                <a:cubicBezTo>
                  <a:pt x="780989" y="517688"/>
                  <a:pt x="414529" y="541114"/>
                  <a:pt x="0" y="523919"/>
                </a:cubicBezTo>
                <a:cubicBezTo>
                  <a:pt x="20646" y="355632"/>
                  <a:pt x="18373" y="2177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03654135"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KONDISI SEBELUM INOVASI</a:t>
            </a:r>
            <a:endParaRPr lang="id-ID" sz="2800" i="1" dirty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B53A01-7CAA-4218-85CD-6BA5F948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9" y="201458"/>
            <a:ext cx="5393361" cy="1325563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d-ID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Inovasi dalam Rangka Mendukung Program Penurunan </a:t>
            </a:r>
            <a:r>
              <a:rPr lang="id-ID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Angka</a:t>
            </a:r>
            <a:r>
              <a:rPr lang="id-ID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Kemiskinan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melalui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penanganan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</a:rPr>
              <a:t>RTLH</a:t>
            </a:r>
            <a:endParaRPr lang="en-US" sz="2800" b="1" kern="1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7963B-1ACF-4C3D-A6AE-7B61C0E32D83}"/>
              </a:ext>
            </a:extLst>
          </p:cNvPr>
          <p:cNvSpPr txBox="1"/>
          <p:nvPr/>
        </p:nvSpPr>
        <p:spPr>
          <a:xfrm>
            <a:off x="367290" y="2022134"/>
            <a:ext cx="5971471" cy="175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JAGANI OMAH BARENG ARUM</a:t>
            </a:r>
            <a:r>
              <a:rPr lang="en-US" sz="1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200" b="1" dirty="0" err="1">
                <a:solidFill>
                  <a:srgbClr val="FF0000"/>
                </a:solidFill>
              </a:rPr>
              <a:t>Ja</a:t>
            </a:r>
            <a:r>
              <a:rPr lang="en-US" sz="11200" dirty="0" err="1"/>
              <a:t>teng</a:t>
            </a:r>
            <a:r>
              <a:rPr lang="en-US" sz="11200" dirty="0"/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Ga</a:t>
            </a:r>
            <a:r>
              <a:rPr lang="en-US" sz="11200" dirty="0" err="1"/>
              <a:t>yeng</a:t>
            </a:r>
            <a:r>
              <a:rPr lang="en-US" sz="11200" dirty="0"/>
              <a:t> </a:t>
            </a:r>
            <a:r>
              <a:rPr lang="en-US" sz="11200" dirty="0" err="1"/>
              <a:t>Ndanda</a:t>
            </a:r>
            <a:r>
              <a:rPr lang="en-US" sz="11200" b="1" dirty="0" err="1">
                <a:solidFill>
                  <a:srgbClr val="FF0000"/>
                </a:solidFill>
              </a:rPr>
              <a:t>ni</a:t>
            </a:r>
            <a:r>
              <a:rPr lang="en-US" sz="11200" dirty="0"/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Omah</a:t>
            </a:r>
            <a:r>
              <a:rPr lang="id-ID" sz="11200" b="1" dirty="0">
                <a:solidFill>
                  <a:srgbClr val="FF0000"/>
                </a:solidFill>
              </a:rPr>
              <a:t> Bareng</a:t>
            </a:r>
            <a:r>
              <a:rPr lang="en-US" sz="11200" dirty="0"/>
              <a:t> </a:t>
            </a:r>
            <a:r>
              <a:rPr lang="en-US" sz="11200" dirty="0" err="1"/>
              <a:t>Melalui</a:t>
            </a:r>
            <a:r>
              <a:rPr lang="en-US" sz="11200" dirty="0"/>
              <a:t> </a:t>
            </a:r>
            <a:r>
              <a:rPr lang="en-US" sz="11200" b="1" dirty="0" err="1">
                <a:solidFill>
                  <a:srgbClr val="FF0000"/>
                </a:solidFill>
              </a:rPr>
              <a:t>A</a:t>
            </a:r>
            <a:r>
              <a:rPr lang="en-US" sz="11200" dirty="0" err="1"/>
              <a:t>plikasi</a:t>
            </a:r>
            <a:r>
              <a:rPr lang="en-US" sz="11200" dirty="0"/>
              <a:t> </a:t>
            </a:r>
            <a:r>
              <a:rPr lang="en-US" sz="11200" dirty="0" err="1"/>
              <a:t>Simpe</a:t>
            </a:r>
            <a:r>
              <a:rPr lang="en-US" sz="11200" b="1" dirty="0" err="1">
                <a:solidFill>
                  <a:srgbClr val="FF0000"/>
                </a:solidFill>
              </a:rPr>
              <a:t>ru</a:t>
            </a:r>
            <a:r>
              <a:rPr lang="en-US" sz="1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E8540-0507-4988-AEEF-22F7D0FD0AC8}"/>
              </a:ext>
            </a:extLst>
          </p:cNvPr>
          <p:cNvGrpSpPr/>
          <p:nvPr/>
        </p:nvGrpSpPr>
        <p:grpSpPr>
          <a:xfrm>
            <a:off x="6495236" y="1808376"/>
            <a:ext cx="5436674" cy="3115174"/>
            <a:chOff x="0" y="0"/>
            <a:chExt cx="12192000" cy="61409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0E7297-006E-4425-AB48-AFB5817B0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14095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6B2A32-67CD-4481-A2A5-EFCDD9728214}"/>
                </a:ext>
              </a:extLst>
            </p:cNvPr>
            <p:cNvSpPr/>
            <p:nvPr/>
          </p:nvSpPr>
          <p:spPr>
            <a:xfrm>
              <a:off x="5244353" y="3832412"/>
              <a:ext cx="1869141" cy="2017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29E531-A6DD-4070-B4E0-8DC8A983A07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222400" y="1527021"/>
            <a:ext cx="0" cy="49511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53E6B1-02FD-44A0-B1E3-68A603E417A3}"/>
              </a:ext>
            </a:extLst>
          </p:cNvPr>
          <p:cNvSpPr txBox="1"/>
          <p:nvPr/>
        </p:nvSpPr>
        <p:spPr>
          <a:xfrm>
            <a:off x="525719" y="3865074"/>
            <a:ext cx="5393361" cy="147732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Berlin Sans FB" panose="020E0602020502020306" pitchFamily="34" charset="0"/>
                <a:cs typeface="Aharoni" pitchFamily="2" charset="-79"/>
              </a:rPr>
              <a:t>Salah Satu Cara Menurunkan </a:t>
            </a:r>
            <a:r>
              <a:rPr lang="id-ID" sz="2400" dirty="0">
                <a:solidFill>
                  <a:srgbClr val="FFFF00"/>
                </a:solidFill>
                <a:latin typeface="Berlin Sans FB" panose="020E0602020502020306" pitchFamily="34" charset="0"/>
                <a:cs typeface="Aharoni" pitchFamily="2" charset="-79"/>
              </a:rPr>
              <a:t>Angka</a:t>
            </a:r>
            <a:r>
              <a:rPr lang="id-ID" sz="2400" dirty="0">
                <a:latin typeface="Berlin Sans FB" panose="020E0602020502020306" pitchFamily="34" charset="0"/>
                <a:cs typeface="Aharoni" pitchFamily="2" charset="-79"/>
              </a:rPr>
              <a:t> Kemiskinan</a:t>
            </a:r>
            <a:r>
              <a:rPr lang="id-ID" sz="2000" dirty="0">
                <a:latin typeface="Berlin Sans FB" panose="020E0602020502020306" pitchFamily="34" charset="0"/>
                <a:cs typeface="Aharoni" pitchFamily="2" charset="-79"/>
              </a:rPr>
              <a:t> </a:t>
            </a:r>
            <a:r>
              <a:rPr lang="en-US" dirty="0">
                <a:latin typeface="Berlin Sans FB" panose="020E0602020502020306" pitchFamily="34" charset="0"/>
                <a:cs typeface="Aharoni" pitchFamily="2" charset="-79"/>
              </a:rPr>
              <a:t>(4.426.536)</a:t>
            </a:r>
            <a:endParaRPr lang="id-ID" dirty="0">
              <a:latin typeface="Berlin Sans FB" panose="020E0602020502020306" pitchFamily="34" charset="0"/>
              <a:cs typeface="Aharoni" pitchFamily="2" charset="-79"/>
            </a:endParaRPr>
          </a:p>
          <a:p>
            <a:pPr algn="ctr"/>
            <a:r>
              <a:rPr lang="id-ID" dirty="0">
                <a:latin typeface="Berlin Sans FB" panose="020E0602020502020306" pitchFamily="34" charset="0"/>
                <a:cs typeface="Aharoni" pitchFamily="2" charset="-79"/>
              </a:rPr>
              <a:t>adalah </a:t>
            </a:r>
          </a:p>
          <a:p>
            <a:pPr algn="ctr"/>
            <a:r>
              <a:rPr lang="id-ID" sz="2400" b="1" dirty="0">
                <a:solidFill>
                  <a:srgbClr val="FF0000"/>
                </a:solidFill>
                <a:latin typeface="Berlin Sans FB" panose="020E0602020502020306" pitchFamily="34" charset="0"/>
                <a:cs typeface="Aharoni" pitchFamily="2" charset="-79"/>
              </a:rPr>
              <a:t>Menurunkan </a:t>
            </a:r>
            <a:r>
              <a:rPr lang="id-ID" sz="2400" b="1" dirty="0">
                <a:solidFill>
                  <a:srgbClr val="FFFF00"/>
                </a:solidFill>
                <a:latin typeface="Berlin Sans FB" panose="020E0602020502020306" pitchFamily="34" charset="0"/>
                <a:cs typeface="Aharoni" pitchFamily="2" charset="-79"/>
              </a:rPr>
              <a:t>Angka</a:t>
            </a:r>
            <a:r>
              <a:rPr lang="id-ID" sz="2400" b="1" dirty="0">
                <a:solidFill>
                  <a:srgbClr val="FF0000"/>
                </a:solidFill>
                <a:latin typeface="Berlin Sans FB" panose="020E0602020502020306" pitchFamily="34" charset="0"/>
                <a:cs typeface="Aharoni" pitchFamily="2" charset="-79"/>
              </a:rPr>
              <a:t> RTLH </a:t>
            </a:r>
            <a:r>
              <a:rPr lang="en-US" b="1" dirty="0">
                <a:solidFill>
                  <a:srgbClr val="FF0000"/>
                </a:solidFill>
                <a:latin typeface="Berlin Sans FB" panose="020E0602020502020306" pitchFamily="34" charset="0"/>
                <a:cs typeface="Aharoni" pitchFamily="2" charset="-79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Berlin Sans FB" panose="020E0602020502020306" pitchFamily="34" charset="0"/>
                <a:cs typeface="Aharoni" pitchFamily="2" charset="-79"/>
              </a:rPr>
              <a:t>1.682.723</a:t>
            </a:r>
            <a:r>
              <a:rPr lang="en-US" b="1" dirty="0">
                <a:solidFill>
                  <a:srgbClr val="FF0000"/>
                </a:solidFill>
                <a:latin typeface="Berlin Sans FB" panose="020E0602020502020306" pitchFamily="34" charset="0"/>
                <a:cs typeface="Aharoni" pitchFamily="2" charset="-79"/>
              </a:rPr>
              <a:t>)</a:t>
            </a:r>
            <a:endParaRPr lang="id-ID" b="1" dirty="0">
              <a:solidFill>
                <a:srgbClr val="FF0000"/>
              </a:solidFill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20" name="CustomShape 17">
            <a:extLst>
              <a:ext uri="{FF2B5EF4-FFF2-40B4-BE49-F238E27FC236}">
                <a16:creationId xmlns:a16="http://schemas.microsoft.com/office/drawing/2014/main" id="{205DC688-F437-4D5D-AC87-86812DCFAC24}"/>
              </a:ext>
            </a:extLst>
          </p:cNvPr>
          <p:cNvSpPr/>
          <p:nvPr/>
        </p:nvSpPr>
        <p:spPr>
          <a:xfrm>
            <a:off x="8447314" y="5039662"/>
            <a:ext cx="3401349" cy="1706055"/>
          </a:xfrm>
          <a:custGeom>
            <a:avLst/>
            <a:gdLst/>
            <a:ahLst/>
            <a:cxnLst/>
            <a:rect l="0" t="0" r="r" b="b"/>
            <a:pathLst>
              <a:path w="1272" h="2818">
                <a:moveTo>
                  <a:pt x="776" y="0"/>
                </a:moveTo>
                <a:lnTo>
                  <a:pt x="1271" y="1396"/>
                </a:lnTo>
                <a:lnTo>
                  <a:pt x="776" y="2817"/>
                </a:lnTo>
                <a:lnTo>
                  <a:pt x="776" y="1964"/>
                </a:lnTo>
                <a:lnTo>
                  <a:pt x="235" y="1964"/>
                </a:lnTo>
                <a:lnTo>
                  <a:pt x="235" y="827"/>
                </a:lnTo>
                <a:lnTo>
                  <a:pt x="776" y="827"/>
                </a:lnTo>
                <a:lnTo>
                  <a:pt x="776" y="0"/>
                </a:lnTo>
                <a:moveTo>
                  <a:pt x="0" y="827"/>
                </a:moveTo>
                <a:lnTo>
                  <a:pt x="0" y="1964"/>
                </a:lnTo>
                <a:lnTo>
                  <a:pt x="58" y="1964"/>
                </a:lnTo>
                <a:lnTo>
                  <a:pt x="58" y="827"/>
                </a:lnTo>
                <a:lnTo>
                  <a:pt x="0" y="827"/>
                </a:lnTo>
                <a:moveTo>
                  <a:pt x="117" y="827"/>
                </a:moveTo>
                <a:lnTo>
                  <a:pt x="117" y="1964"/>
                </a:lnTo>
                <a:lnTo>
                  <a:pt x="176" y="1964"/>
                </a:lnTo>
                <a:lnTo>
                  <a:pt x="176" y="827"/>
                </a:lnTo>
                <a:lnTo>
                  <a:pt x="117" y="827"/>
                </a:lnTo>
              </a:path>
            </a:pathLst>
          </a:custGeom>
          <a:solidFill>
            <a:srgbClr val="FF3838"/>
          </a:solidFill>
          <a:ln w="0">
            <a:solidFill>
              <a:srgbClr val="8D281E">
                <a:alpha val="70000"/>
              </a:srgbClr>
            </a:solidFill>
          </a:ln>
          <a:effectLst>
            <a:outerShdw dist="101823" dir="2700000">
              <a:srgbClr val="999999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3CCB36-F5C1-4979-8785-71913E0681A2}"/>
              </a:ext>
            </a:extLst>
          </p:cNvPr>
          <p:cNvSpPr txBox="1"/>
          <p:nvPr/>
        </p:nvSpPr>
        <p:spPr>
          <a:xfrm>
            <a:off x="9078813" y="5473100"/>
            <a:ext cx="2329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0" strike="noStrike" spc="-1" dirty="0">
                <a:solidFill>
                  <a:schemeClr val="bg2"/>
                </a:solidFill>
                <a:latin typeface="Bauhaus 93"/>
              </a:rPr>
              <a:t>Berikut Penjelasannya</a:t>
            </a:r>
            <a:endParaRPr lang="en-US" sz="2000" b="0" strike="noStrike" spc="-1" dirty="0">
              <a:solidFill>
                <a:schemeClr val="bg2"/>
              </a:solidFill>
              <a:latin typeface="Bauhaus 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C6A5BE-A15B-4B33-ABAC-C1417DDAA67F}"/>
              </a:ext>
            </a:extLst>
          </p:cNvPr>
          <p:cNvSpPr txBox="1"/>
          <p:nvPr/>
        </p:nvSpPr>
        <p:spPr>
          <a:xfrm>
            <a:off x="6495236" y="264074"/>
            <a:ext cx="54366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BERFUNGSI UNTUK MELAKUKAN </a:t>
            </a:r>
            <a:r>
              <a:rPr lang="id-ID" sz="1800" b="1" strike="noStrike" spc="-1" dirty="0">
                <a:solidFill>
                  <a:srgbClr val="FF0000"/>
                </a:solidFill>
                <a:latin typeface="Gabriola"/>
              </a:rPr>
              <a:t>VALIDASI DATA RTLH</a:t>
            </a: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 DAN INPUT </a:t>
            </a:r>
            <a:r>
              <a:rPr lang="id-ID" sz="1800" b="1" strike="noStrike" spc="-1" dirty="0">
                <a:solidFill>
                  <a:srgbClr val="FF0000"/>
                </a:solidFill>
                <a:latin typeface="Gabriola"/>
              </a:rPr>
              <a:t>INTERVENSI BANTUAN RTLH</a:t>
            </a: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 SECARA ELEKTRONIK, dari Perencanaan, pelaksanaan, hingga pelaporan dan pencatatan HASIL intervensi bantuan hingga BNBA (Nama dan Alamat)</a:t>
            </a:r>
            <a:endParaRPr lang="en-US" sz="1800" b="0" strike="noStrike" spc="-1" dirty="0">
              <a:latin typeface="Gabriol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B0A755-8614-4D4D-9A47-98012060B704}"/>
              </a:ext>
            </a:extLst>
          </p:cNvPr>
          <p:cNvSpPr txBox="1"/>
          <p:nvPr/>
        </p:nvSpPr>
        <p:spPr>
          <a:xfrm>
            <a:off x="525719" y="5841878"/>
            <a:ext cx="5393360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INTEGRASI DATA dengan </a:t>
            </a:r>
            <a:r>
              <a:rPr lang="id-ID" sz="1800" b="1" strike="noStrike" spc="-1" dirty="0">
                <a:solidFill>
                  <a:srgbClr val="FF0000"/>
                </a:solidFill>
                <a:latin typeface="Gabriola"/>
              </a:rPr>
              <a:t>DATA KEMISKINAN</a:t>
            </a: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 (Data BDT) dan </a:t>
            </a:r>
            <a:r>
              <a:rPr lang="id-ID" sz="1800" b="1" strike="noStrike" spc="-1" dirty="0">
                <a:solidFill>
                  <a:srgbClr val="FF0000"/>
                </a:solidFill>
                <a:latin typeface="Gabriola"/>
              </a:rPr>
              <a:t>Data RTLH</a:t>
            </a: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 dari Sumber Pembiayaan Lain di Provinsi Jawa Tengah (E-RTLH, Si-</a:t>
            </a:r>
            <a:r>
              <a:rPr lang="id-ID" sz="1800" b="0" strike="noStrike" spc="-1" dirty="0" err="1">
                <a:solidFill>
                  <a:srgbClr val="000000"/>
                </a:solidFill>
                <a:latin typeface="Gabriola"/>
              </a:rPr>
              <a:t>Desa,Cari</a:t>
            </a:r>
            <a:r>
              <a:rPr lang="id-ID" sz="1800" b="0" strike="noStrike" spc="-1" dirty="0">
                <a:solidFill>
                  <a:srgbClr val="000000"/>
                </a:solidFill>
                <a:latin typeface="Gabriola"/>
              </a:rPr>
              <a:t> BDT)</a:t>
            </a:r>
            <a:endParaRPr lang="en-US" sz="1800" b="0" strike="noStrike" spc="-1" dirty="0">
              <a:latin typeface="Gabriola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98923-3823-4D92-AD39-64AD6C304025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 flipH="1">
            <a:off x="3222399" y="5342402"/>
            <a:ext cx="1" cy="499476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D59F77-4E18-4D0C-95B5-D1A16B6856C8}"/>
              </a:ext>
            </a:extLst>
          </p:cNvPr>
          <p:cNvCxnSpPr>
            <a:stCxn id="4" idx="3"/>
            <a:endCxn id="22" idx="1"/>
          </p:cNvCxnSpPr>
          <p:nvPr/>
        </p:nvCxnSpPr>
        <p:spPr>
          <a:xfrm flipV="1">
            <a:off x="5919080" y="864239"/>
            <a:ext cx="576156" cy="1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Rectangle 2174">
            <a:extLst>
              <a:ext uri="{FF2B5EF4-FFF2-40B4-BE49-F238E27FC236}">
                <a16:creationId xmlns:a16="http://schemas.microsoft.com/office/drawing/2014/main" id="{84A01DFF-F6D8-426E-A548-8DE72811895A}"/>
              </a:ext>
            </a:extLst>
          </p:cNvPr>
          <p:cNvSpPr/>
          <p:nvPr/>
        </p:nvSpPr>
        <p:spPr>
          <a:xfrm>
            <a:off x="116112" y="97226"/>
            <a:ext cx="11959771" cy="6659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00F303-36F0-48CF-BF72-86B7DD89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6" b="97537" l="8871" r="89113">
                        <a14:foregroundMark x1="60887" y1="8374" x2="34677" y2="8374"/>
                        <a14:foregroundMark x1="64516" y1="92118" x2="44355" y2="93596"/>
                        <a14:foregroundMark x1="89516" y1="48276" x2="89516" y2="48276"/>
                        <a14:foregroundMark x1="50000" y1="2956" x2="50000" y2="2956"/>
                        <a14:foregroundMark x1="47581" y1="97537" x2="47581" y2="97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4" y="1224681"/>
            <a:ext cx="9549289" cy="52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BB8D3-A24A-457F-A84D-65C1E8C2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620" y="212419"/>
            <a:ext cx="9139149" cy="695325"/>
          </a:xfrm>
          <a:custGeom>
            <a:avLst/>
            <a:gdLst>
              <a:gd name="connsiteX0" fmla="*/ 0 w 9139149"/>
              <a:gd name="connsiteY0" fmla="*/ 0 h 695325"/>
              <a:gd name="connsiteX1" fmla="*/ 479805 w 9139149"/>
              <a:gd name="connsiteY1" fmla="*/ 0 h 695325"/>
              <a:gd name="connsiteX2" fmla="*/ 1051002 w 9139149"/>
              <a:gd name="connsiteY2" fmla="*/ 0 h 695325"/>
              <a:gd name="connsiteX3" fmla="*/ 1439416 w 9139149"/>
              <a:gd name="connsiteY3" fmla="*/ 0 h 695325"/>
              <a:gd name="connsiteX4" fmla="*/ 2102004 w 9139149"/>
              <a:gd name="connsiteY4" fmla="*/ 0 h 695325"/>
              <a:gd name="connsiteX5" fmla="*/ 2673201 w 9139149"/>
              <a:gd name="connsiteY5" fmla="*/ 0 h 695325"/>
              <a:gd name="connsiteX6" fmla="*/ 3244398 w 9139149"/>
              <a:gd name="connsiteY6" fmla="*/ 0 h 695325"/>
              <a:gd name="connsiteX7" fmla="*/ 3906986 w 9139149"/>
              <a:gd name="connsiteY7" fmla="*/ 0 h 695325"/>
              <a:gd name="connsiteX8" fmla="*/ 4660966 w 9139149"/>
              <a:gd name="connsiteY8" fmla="*/ 0 h 695325"/>
              <a:gd name="connsiteX9" fmla="*/ 5232163 w 9139149"/>
              <a:gd name="connsiteY9" fmla="*/ 0 h 695325"/>
              <a:gd name="connsiteX10" fmla="*/ 5803360 w 9139149"/>
              <a:gd name="connsiteY10" fmla="*/ 0 h 695325"/>
              <a:gd name="connsiteX11" fmla="*/ 6100382 w 9139149"/>
              <a:gd name="connsiteY11" fmla="*/ 0 h 695325"/>
              <a:gd name="connsiteX12" fmla="*/ 6397404 w 9139149"/>
              <a:gd name="connsiteY12" fmla="*/ 0 h 695325"/>
              <a:gd name="connsiteX13" fmla="*/ 6877210 w 9139149"/>
              <a:gd name="connsiteY13" fmla="*/ 0 h 695325"/>
              <a:gd name="connsiteX14" fmla="*/ 7448406 w 9139149"/>
              <a:gd name="connsiteY14" fmla="*/ 0 h 695325"/>
              <a:gd name="connsiteX15" fmla="*/ 8202386 w 9139149"/>
              <a:gd name="connsiteY15" fmla="*/ 0 h 695325"/>
              <a:gd name="connsiteX16" fmla="*/ 8590800 w 9139149"/>
              <a:gd name="connsiteY16" fmla="*/ 0 h 695325"/>
              <a:gd name="connsiteX17" fmla="*/ 9139149 w 9139149"/>
              <a:gd name="connsiteY17" fmla="*/ 0 h 695325"/>
              <a:gd name="connsiteX18" fmla="*/ 9139149 w 9139149"/>
              <a:gd name="connsiteY18" fmla="*/ 326803 h 695325"/>
              <a:gd name="connsiteX19" fmla="*/ 9139149 w 9139149"/>
              <a:gd name="connsiteY19" fmla="*/ 695325 h 695325"/>
              <a:gd name="connsiteX20" fmla="*/ 8750735 w 9139149"/>
              <a:gd name="connsiteY20" fmla="*/ 695325 h 695325"/>
              <a:gd name="connsiteX21" fmla="*/ 8362321 w 9139149"/>
              <a:gd name="connsiteY21" fmla="*/ 695325 h 695325"/>
              <a:gd name="connsiteX22" fmla="*/ 7699733 w 9139149"/>
              <a:gd name="connsiteY22" fmla="*/ 695325 h 695325"/>
              <a:gd name="connsiteX23" fmla="*/ 7402711 w 9139149"/>
              <a:gd name="connsiteY23" fmla="*/ 695325 h 695325"/>
              <a:gd name="connsiteX24" fmla="*/ 7105688 w 9139149"/>
              <a:gd name="connsiteY24" fmla="*/ 695325 h 695325"/>
              <a:gd name="connsiteX25" fmla="*/ 6443100 w 9139149"/>
              <a:gd name="connsiteY25" fmla="*/ 695325 h 695325"/>
              <a:gd name="connsiteX26" fmla="*/ 5871903 w 9139149"/>
              <a:gd name="connsiteY26" fmla="*/ 695325 h 695325"/>
              <a:gd name="connsiteX27" fmla="*/ 5483489 w 9139149"/>
              <a:gd name="connsiteY27" fmla="*/ 695325 h 695325"/>
              <a:gd name="connsiteX28" fmla="*/ 5095076 w 9139149"/>
              <a:gd name="connsiteY28" fmla="*/ 695325 h 695325"/>
              <a:gd name="connsiteX29" fmla="*/ 4523879 w 9139149"/>
              <a:gd name="connsiteY29" fmla="*/ 695325 h 695325"/>
              <a:gd name="connsiteX30" fmla="*/ 3861290 w 9139149"/>
              <a:gd name="connsiteY30" fmla="*/ 695325 h 695325"/>
              <a:gd name="connsiteX31" fmla="*/ 3564268 w 9139149"/>
              <a:gd name="connsiteY31" fmla="*/ 695325 h 695325"/>
              <a:gd name="connsiteX32" fmla="*/ 3084463 w 9139149"/>
              <a:gd name="connsiteY32" fmla="*/ 695325 h 695325"/>
              <a:gd name="connsiteX33" fmla="*/ 2696049 w 9139149"/>
              <a:gd name="connsiteY33" fmla="*/ 695325 h 695325"/>
              <a:gd name="connsiteX34" fmla="*/ 2124852 w 9139149"/>
              <a:gd name="connsiteY34" fmla="*/ 695325 h 695325"/>
              <a:gd name="connsiteX35" fmla="*/ 1370872 w 9139149"/>
              <a:gd name="connsiteY35" fmla="*/ 695325 h 695325"/>
              <a:gd name="connsiteX36" fmla="*/ 616893 w 9139149"/>
              <a:gd name="connsiteY36" fmla="*/ 695325 h 695325"/>
              <a:gd name="connsiteX37" fmla="*/ 0 w 9139149"/>
              <a:gd name="connsiteY37" fmla="*/ 695325 h 695325"/>
              <a:gd name="connsiteX38" fmla="*/ 0 w 9139149"/>
              <a:gd name="connsiteY38" fmla="*/ 361569 h 695325"/>
              <a:gd name="connsiteX39" fmla="*/ 0 w 9139149"/>
              <a:gd name="connsiteY39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39149" h="695325" fill="none" extrusionOk="0">
                <a:moveTo>
                  <a:pt x="0" y="0"/>
                </a:moveTo>
                <a:cubicBezTo>
                  <a:pt x="218420" y="-5591"/>
                  <a:pt x="309378" y="4889"/>
                  <a:pt x="479805" y="0"/>
                </a:cubicBezTo>
                <a:cubicBezTo>
                  <a:pt x="650233" y="-4889"/>
                  <a:pt x="765710" y="2856"/>
                  <a:pt x="1051002" y="0"/>
                </a:cubicBezTo>
                <a:cubicBezTo>
                  <a:pt x="1336294" y="-2856"/>
                  <a:pt x="1350485" y="41769"/>
                  <a:pt x="1439416" y="0"/>
                </a:cubicBezTo>
                <a:cubicBezTo>
                  <a:pt x="1528347" y="-41769"/>
                  <a:pt x="1896270" y="7890"/>
                  <a:pt x="2102004" y="0"/>
                </a:cubicBezTo>
                <a:cubicBezTo>
                  <a:pt x="2307738" y="-7890"/>
                  <a:pt x="2404949" y="18725"/>
                  <a:pt x="2673201" y="0"/>
                </a:cubicBezTo>
                <a:cubicBezTo>
                  <a:pt x="2941453" y="-18725"/>
                  <a:pt x="2989083" y="13037"/>
                  <a:pt x="3244398" y="0"/>
                </a:cubicBezTo>
                <a:cubicBezTo>
                  <a:pt x="3499713" y="-13037"/>
                  <a:pt x="3604736" y="28337"/>
                  <a:pt x="3906986" y="0"/>
                </a:cubicBezTo>
                <a:cubicBezTo>
                  <a:pt x="4209236" y="-28337"/>
                  <a:pt x="4331995" y="27187"/>
                  <a:pt x="4660966" y="0"/>
                </a:cubicBezTo>
                <a:cubicBezTo>
                  <a:pt x="4989937" y="-27187"/>
                  <a:pt x="5053332" y="52811"/>
                  <a:pt x="5232163" y="0"/>
                </a:cubicBezTo>
                <a:cubicBezTo>
                  <a:pt x="5410994" y="-52811"/>
                  <a:pt x="5570663" y="64517"/>
                  <a:pt x="5803360" y="0"/>
                </a:cubicBezTo>
                <a:cubicBezTo>
                  <a:pt x="6036057" y="-64517"/>
                  <a:pt x="6004140" y="20274"/>
                  <a:pt x="6100382" y="0"/>
                </a:cubicBezTo>
                <a:cubicBezTo>
                  <a:pt x="6196624" y="-20274"/>
                  <a:pt x="6322324" y="5080"/>
                  <a:pt x="6397404" y="0"/>
                </a:cubicBezTo>
                <a:cubicBezTo>
                  <a:pt x="6472484" y="-5080"/>
                  <a:pt x="6700976" y="26140"/>
                  <a:pt x="6877210" y="0"/>
                </a:cubicBezTo>
                <a:cubicBezTo>
                  <a:pt x="7053444" y="-26140"/>
                  <a:pt x="7191445" y="36037"/>
                  <a:pt x="7448406" y="0"/>
                </a:cubicBezTo>
                <a:cubicBezTo>
                  <a:pt x="7705367" y="-36037"/>
                  <a:pt x="7964351" y="11771"/>
                  <a:pt x="8202386" y="0"/>
                </a:cubicBezTo>
                <a:cubicBezTo>
                  <a:pt x="8440421" y="-11771"/>
                  <a:pt x="8433309" y="17386"/>
                  <a:pt x="8590800" y="0"/>
                </a:cubicBezTo>
                <a:cubicBezTo>
                  <a:pt x="8748291" y="-17386"/>
                  <a:pt x="8874633" y="16318"/>
                  <a:pt x="9139149" y="0"/>
                </a:cubicBezTo>
                <a:cubicBezTo>
                  <a:pt x="9170535" y="161794"/>
                  <a:pt x="9125289" y="193518"/>
                  <a:pt x="9139149" y="326803"/>
                </a:cubicBezTo>
                <a:cubicBezTo>
                  <a:pt x="9153009" y="460088"/>
                  <a:pt x="9101163" y="581580"/>
                  <a:pt x="9139149" y="695325"/>
                </a:cubicBezTo>
                <a:cubicBezTo>
                  <a:pt x="9037195" y="696266"/>
                  <a:pt x="8920223" y="678681"/>
                  <a:pt x="8750735" y="695325"/>
                </a:cubicBezTo>
                <a:cubicBezTo>
                  <a:pt x="8581247" y="711969"/>
                  <a:pt x="8513406" y="671432"/>
                  <a:pt x="8362321" y="695325"/>
                </a:cubicBezTo>
                <a:cubicBezTo>
                  <a:pt x="8211236" y="719218"/>
                  <a:pt x="7942954" y="658702"/>
                  <a:pt x="7699733" y="695325"/>
                </a:cubicBezTo>
                <a:cubicBezTo>
                  <a:pt x="7456512" y="731948"/>
                  <a:pt x="7530588" y="660909"/>
                  <a:pt x="7402711" y="695325"/>
                </a:cubicBezTo>
                <a:cubicBezTo>
                  <a:pt x="7274834" y="729741"/>
                  <a:pt x="7222030" y="690278"/>
                  <a:pt x="7105688" y="695325"/>
                </a:cubicBezTo>
                <a:cubicBezTo>
                  <a:pt x="6989346" y="700372"/>
                  <a:pt x="6647588" y="687343"/>
                  <a:pt x="6443100" y="695325"/>
                </a:cubicBezTo>
                <a:cubicBezTo>
                  <a:pt x="6238612" y="703307"/>
                  <a:pt x="6124104" y="640343"/>
                  <a:pt x="5871903" y="695325"/>
                </a:cubicBezTo>
                <a:cubicBezTo>
                  <a:pt x="5619702" y="750307"/>
                  <a:pt x="5570816" y="682758"/>
                  <a:pt x="5483489" y="695325"/>
                </a:cubicBezTo>
                <a:cubicBezTo>
                  <a:pt x="5396162" y="707892"/>
                  <a:pt x="5239440" y="674013"/>
                  <a:pt x="5095076" y="695325"/>
                </a:cubicBezTo>
                <a:cubicBezTo>
                  <a:pt x="4950712" y="716637"/>
                  <a:pt x="4751806" y="656100"/>
                  <a:pt x="4523879" y="695325"/>
                </a:cubicBezTo>
                <a:cubicBezTo>
                  <a:pt x="4295952" y="734550"/>
                  <a:pt x="4001816" y="617597"/>
                  <a:pt x="3861290" y="695325"/>
                </a:cubicBezTo>
                <a:cubicBezTo>
                  <a:pt x="3720764" y="773053"/>
                  <a:pt x="3712421" y="678769"/>
                  <a:pt x="3564268" y="695325"/>
                </a:cubicBezTo>
                <a:cubicBezTo>
                  <a:pt x="3416115" y="711881"/>
                  <a:pt x="3317467" y="644720"/>
                  <a:pt x="3084463" y="695325"/>
                </a:cubicBezTo>
                <a:cubicBezTo>
                  <a:pt x="2851459" y="745930"/>
                  <a:pt x="2830542" y="662600"/>
                  <a:pt x="2696049" y="695325"/>
                </a:cubicBezTo>
                <a:cubicBezTo>
                  <a:pt x="2561556" y="728050"/>
                  <a:pt x="2379659" y="692554"/>
                  <a:pt x="2124852" y="695325"/>
                </a:cubicBezTo>
                <a:cubicBezTo>
                  <a:pt x="1870045" y="698096"/>
                  <a:pt x="1711865" y="692611"/>
                  <a:pt x="1370872" y="695325"/>
                </a:cubicBezTo>
                <a:cubicBezTo>
                  <a:pt x="1029879" y="698039"/>
                  <a:pt x="847567" y="691968"/>
                  <a:pt x="616893" y="695325"/>
                </a:cubicBezTo>
                <a:cubicBezTo>
                  <a:pt x="386219" y="698682"/>
                  <a:pt x="270754" y="662430"/>
                  <a:pt x="0" y="695325"/>
                </a:cubicBezTo>
                <a:cubicBezTo>
                  <a:pt x="-29339" y="585887"/>
                  <a:pt x="21509" y="497577"/>
                  <a:pt x="0" y="361569"/>
                </a:cubicBezTo>
                <a:cubicBezTo>
                  <a:pt x="-21509" y="225561"/>
                  <a:pt x="16657" y="124844"/>
                  <a:pt x="0" y="0"/>
                </a:cubicBezTo>
                <a:close/>
              </a:path>
              <a:path w="9139149" h="695325" stroke="0" extrusionOk="0">
                <a:moveTo>
                  <a:pt x="0" y="0"/>
                </a:moveTo>
                <a:cubicBezTo>
                  <a:pt x="313472" y="-53688"/>
                  <a:pt x="377534" y="40884"/>
                  <a:pt x="753980" y="0"/>
                </a:cubicBezTo>
                <a:cubicBezTo>
                  <a:pt x="1130426" y="-40884"/>
                  <a:pt x="1047699" y="21012"/>
                  <a:pt x="1142394" y="0"/>
                </a:cubicBezTo>
                <a:cubicBezTo>
                  <a:pt x="1237089" y="-21012"/>
                  <a:pt x="1576010" y="22550"/>
                  <a:pt x="1713590" y="0"/>
                </a:cubicBezTo>
                <a:cubicBezTo>
                  <a:pt x="1851170" y="-22550"/>
                  <a:pt x="1878417" y="20477"/>
                  <a:pt x="2010613" y="0"/>
                </a:cubicBezTo>
                <a:cubicBezTo>
                  <a:pt x="2142809" y="-20477"/>
                  <a:pt x="2359826" y="8678"/>
                  <a:pt x="2581810" y="0"/>
                </a:cubicBezTo>
                <a:cubicBezTo>
                  <a:pt x="2803794" y="-8678"/>
                  <a:pt x="2992049" y="42484"/>
                  <a:pt x="3244398" y="0"/>
                </a:cubicBezTo>
                <a:cubicBezTo>
                  <a:pt x="3496747" y="-42484"/>
                  <a:pt x="3442653" y="11591"/>
                  <a:pt x="3541420" y="0"/>
                </a:cubicBezTo>
                <a:cubicBezTo>
                  <a:pt x="3640187" y="-11591"/>
                  <a:pt x="4056999" y="29651"/>
                  <a:pt x="4295400" y="0"/>
                </a:cubicBezTo>
                <a:cubicBezTo>
                  <a:pt x="4533801" y="-29651"/>
                  <a:pt x="4481507" y="24926"/>
                  <a:pt x="4592422" y="0"/>
                </a:cubicBezTo>
                <a:cubicBezTo>
                  <a:pt x="4703337" y="-24926"/>
                  <a:pt x="5038100" y="61638"/>
                  <a:pt x="5255011" y="0"/>
                </a:cubicBezTo>
                <a:cubicBezTo>
                  <a:pt x="5471922" y="-61638"/>
                  <a:pt x="5409229" y="3289"/>
                  <a:pt x="5552033" y="0"/>
                </a:cubicBezTo>
                <a:cubicBezTo>
                  <a:pt x="5694837" y="-3289"/>
                  <a:pt x="5903818" y="20898"/>
                  <a:pt x="6031838" y="0"/>
                </a:cubicBezTo>
                <a:cubicBezTo>
                  <a:pt x="6159859" y="-20898"/>
                  <a:pt x="6486995" y="62250"/>
                  <a:pt x="6785818" y="0"/>
                </a:cubicBezTo>
                <a:cubicBezTo>
                  <a:pt x="7084641" y="-62250"/>
                  <a:pt x="7152554" y="4844"/>
                  <a:pt x="7265623" y="0"/>
                </a:cubicBezTo>
                <a:cubicBezTo>
                  <a:pt x="7378692" y="-4844"/>
                  <a:pt x="7640137" y="46491"/>
                  <a:pt x="7836820" y="0"/>
                </a:cubicBezTo>
                <a:cubicBezTo>
                  <a:pt x="8033503" y="-46491"/>
                  <a:pt x="8421191" y="747"/>
                  <a:pt x="8590800" y="0"/>
                </a:cubicBezTo>
                <a:cubicBezTo>
                  <a:pt x="8760409" y="-747"/>
                  <a:pt x="8996921" y="59385"/>
                  <a:pt x="9139149" y="0"/>
                </a:cubicBezTo>
                <a:cubicBezTo>
                  <a:pt x="9166697" y="116160"/>
                  <a:pt x="9125092" y="194337"/>
                  <a:pt x="9139149" y="333756"/>
                </a:cubicBezTo>
                <a:cubicBezTo>
                  <a:pt x="9153206" y="473175"/>
                  <a:pt x="9123566" y="551717"/>
                  <a:pt x="9139149" y="695325"/>
                </a:cubicBezTo>
                <a:cubicBezTo>
                  <a:pt x="8956238" y="735754"/>
                  <a:pt x="8829904" y="660591"/>
                  <a:pt x="8567952" y="695325"/>
                </a:cubicBezTo>
                <a:cubicBezTo>
                  <a:pt x="8306000" y="730059"/>
                  <a:pt x="8357762" y="660911"/>
                  <a:pt x="8270930" y="695325"/>
                </a:cubicBezTo>
                <a:cubicBezTo>
                  <a:pt x="8184098" y="729739"/>
                  <a:pt x="7983181" y="684775"/>
                  <a:pt x="7699733" y="695325"/>
                </a:cubicBezTo>
                <a:cubicBezTo>
                  <a:pt x="7416285" y="705875"/>
                  <a:pt x="7422893" y="686631"/>
                  <a:pt x="7219928" y="695325"/>
                </a:cubicBezTo>
                <a:cubicBezTo>
                  <a:pt x="7016964" y="704019"/>
                  <a:pt x="6994891" y="653054"/>
                  <a:pt x="6831514" y="695325"/>
                </a:cubicBezTo>
                <a:cubicBezTo>
                  <a:pt x="6668137" y="737596"/>
                  <a:pt x="6573416" y="685636"/>
                  <a:pt x="6443100" y="695325"/>
                </a:cubicBezTo>
                <a:cubicBezTo>
                  <a:pt x="6312784" y="705014"/>
                  <a:pt x="6068731" y="626686"/>
                  <a:pt x="5780512" y="695325"/>
                </a:cubicBezTo>
                <a:cubicBezTo>
                  <a:pt x="5492293" y="763964"/>
                  <a:pt x="5628803" y="684445"/>
                  <a:pt x="5483489" y="695325"/>
                </a:cubicBezTo>
                <a:cubicBezTo>
                  <a:pt x="5338175" y="706205"/>
                  <a:pt x="5188486" y="633210"/>
                  <a:pt x="4912293" y="695325"/>
                </a:cubicBezTo>
                <a:cubicBezTo>
                  <a:pt x="4636100" y="757440"/>
                  <a:pt x="4404442" y="676721"/>
                  <a:pt x="4158313" y="695325"/>
                </a:cubicBezTo>
                <a:cubicBezTo>
                  <a:pt x="3912184" y="713929"/>
                  <a:pt x="3903389" y="644456"/>
                  <a:pt x="3678507" y="695325"/>
                </a:cubicBezTo>
                <a:cubicBezTo>
                  <a:pt x="3453625" y="746194"/>
                  <a:pt x="3367723" y="665655"/>
                  <a:pt x="3107311" y="695325"/>
                </a:cubicBezTo>
                <a:cubicBezTo>
                  <a:pt x="2846899" y="724995"/>
                  <a:pt x="2855685" y="676279"/>
                  <a:pt x="2718897" y="695325"/>
                </a:cubicBezTo>
                <a:cubicBezTo>
                  <a:pt x="2582109" y="714371"/>
                  <a:pt x="2229848" y="651713"/>
                  <a:pt x="2056309" y="695325"/>
                </a:cubicBezTo>
                <a:cubicBezTo>
                  <a:pt x="1882770" y="738937"/>
                  <a:pt x="1726061" y="676542"/>
                  <a:pt x="1576503" y="695325"/>
                </a:cubicBezTo>
                <a:cubicBezTo>
                  <a:pt x="1426945" y="714108"/>
                  <a:pt x="1416416" y="683087"/>
                  <a:pt x="1279481" y="695325"/>
                </a:cubicBezTo>
                <a:cubicBezTo>
                  <a:pt x="1142546" y="707563"/>
                  <a:pt x="851098" y="643277"/>
                  <a:pt x="525501" y="695325"/>
                </a:cubicBezTo>
                <a:cubicBezTo>
                  <a:pt x="199904" y="747373"/>
                  <a:pt x="127094" y="683709"/>
                  <a:pt x="0" y="695325"/>
                </a:cubicBezTo>
                <a:cubicBezTo>
                  <a:pt x="-9405" y="533158"/>
                  <a:pt x="38356" y="438902"/>
                  <a:pt x="0" y="347663"/>
                </a:cubicBezTo>
                <a:cubicBezTo>
                  <a:pt x="-38356" y="256424"/>
                  <a:pt x="32490" y="163048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41493644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CARA KERJA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 ADA SIMPERUM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F888C-C82F-4147-B48A-EC003CF3BEBB}"/>
              </a:ext>
            </a:extLst>
          </p:cNvPr>
          <p:cNvSpPr txBox="1"/>
          <p:nvPr/>
        </p:nvSpPr>
        <p:spPr>
          <a:xfrm>
            <a:off x="1257888" y="3028842"/>
            <a:ext cx="19517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latin typeface="Berlin Sans FB" panose="020E0602020502020306" pitchFamily="34" charset="0"/>
              </a:rPr>
              <a:t>BANSOS RTLH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EA18A-C4A5-4A86-96F1-AE95FF568CBF}"/>
              </a:ext>
            </a:extLst>
          </p:cNvPr>
          <p:cNvSpPr txBox="1"/>
          <p:nvPr/>
        </p:nvSpPr>
        <p:spPr>
          <a:xfrm>
            <a:off x="3878226" y="1177930"/>
            <a:ext cx="22378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PENGUMPULAN </a:t>
            </a:r>
            <a:r>
              <a:rPr lang="en-US" sz="1800" b="1" i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PROPOSAL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BANSOS RTLH SECARA FISIK </a:t>
            </a:r>
            <a:endParaRPr lang="en-US" sz="18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96C7D-6698-4876-9F6C-5A0C8BFBCE3C}"/>
              </a:ext>
            </a:extLst>
          </p:cNvPr>
          <p:cNvSpPr txBox="1"/>
          <p:nvPr/>
        </p:nvSpPr>
        <p:spPr>
          <a:xfrm>
            <a:off x="7348061" y="1145591"/>
            <a:ext cx="215704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CEK NIK 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(USULAN BANSOS) SECARA </a:t>
            </a: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MANUAL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(THD DATA BDT)</a:t>
            </a:r>
            <a:endParaRPr lang="en-US" sz="18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95562-61F4-4109-A412-7C5E8A409D29}"/>
              </a:ext>
            </a:extLst>
          </p:cNvPr>
          <p:cNvSpPr txBox="1"/>
          <p:nvPr/>
        </p:nvSpPr>
        <p:spPr>
          <a:xfrm>
            <a:off x="9200153" y="3747935"/>
            <a:ext cx="250573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VERIFIKASI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KELENGKAPAN PROPOSAL S</a:t>
            </a:r>
            <a:r>
              <a:rPr lang="id-ID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ECA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R</a:t>
            </a:r>
            <a:r>
              <a:rPr lang="id-ID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A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MANUAL</a:t>
            </a:r>
            <a:endParaRPr lang="en-US" sz="1800" b="1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D9A4DA-5ECB-4DB0-84D0-2641AA424E17}"/>
              </a:ext>
            </a:extLst>
          </p:cNvPr>
          <p:cNvSpPr txBox="1"/>
          <p:nvPr/>
        </p:nvSpPr>
        <p:spPr>
          <a:xfrm>
            <a:off x="3616789" y="5735846"/>
            <a:ext cx="206284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REKOMENDAS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I PENYALURAN DANA KE BPKAD</a:t>
            </a:r>
            <a:endParaRPr lang="en-US" sz="18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C6382-66F4-4F38-92E1-DDA8BB1E0FF3}"/>
              </a:ext>
            </a:extLst>
          </p:cNvPr>
          <p:cNvSpPr txBox="1"/>
          <p:nvPr/>
        </p:nvSpPr>
        <p:spPr>
          <a:xfrm>
            <a:off x="7137310" y="5874345"/>
            <a:ext cx="20628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PERSETUJUAN </a:t>
            </a: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OLEH PROVINSI</a:t>
            </a:r>
            <a:endParaRPr lang="en-US" sz="1800" b="0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F3F07-74E3-4631-AC2A-1DD82815DA2C}"/>
              </a:ext>
            </a:extLst>
          </p:cNvPr>
          <p:cNvSpPr txBox="1"/>
          <p:nvPr/>
        </p:nvSpPr>
        <p:spPr>
          <a:xfrm>
            <a:off x="1380119" y="4360066"/>
            <a:ext cx="20628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DANA </a:t>
            </a:r>
            <a:r>
              <a:rPr lang="en-US" sz="1800" b="1" strike="noStrike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TERSALURKAN</a:t>
            </a:r>
            <a:endParaRPr lang="en-US" sz="1800" b="1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4A5F84-E539-4C5D-A664-17301714E148}"/>
              </a:ext>
            </a:extLst>
          </p:cNvPr>
          <p:cNvSpPr txBox="1"/>
          <p:nvPr/>
        </p:nvSpPr>
        <p:spPr>
          <a:xfrm>
            <a:off x="3807697" y="2372693"/>
            <a:ext cx="23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strike="noStrike" spc="-1" dirty="0">
                <a:solidFill>
                  <a:srgbClr val="000000"/>
                </a:solidFill>
                <a:latin typeface="Avenir Next LT Pro"/>
              </a:rPr>
              <a:t>(1-2 BULAN)</a:t>
            </a:r>
            <a:endParaRPr lang="id-ID" sz="28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83900D-9099-48EA-A6EA-ECE5D9323E9B}"/>
              </a:ext>
            </a:extLst>
          </p:cNvPr>
          <p:cNvSpPr txBox="1"/>
          <p:nvPr/>
        </p:nvSpPr>
        <p:spPr>
          <a:xfrm>
            <a:off x="3410686" y="5210319"/>
            <a:ext cx="23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strike="noStrike" spc="-1" dirty="0">
                <a:solidFill>
                  <a:srgbClr val="000000"/>
                </a:solidFill>
                <a:latin typeface="Avenir Next LT Pro"/>
              </a:rPr>
              <a:t>(2 MINGGU)</a:t>
            </a:r>
            <a:endParaRPr lang="id-ID" sz="2800" b="1" dirty="0"/>
          </a:p>
        </p:txBody>
      </p:sp>
      <p:cxnSp>
        <p:nvCxnSpPr>
          <p:cNvPr id="2123" name="Connector: Curved 2122">
            <a:extLst>
              <a:ext uri="{FF2B5EF4-FFF2-40B4-BE49-F238E27FC236}">
                <a16:creationId xmlns:a16="http://schemas.microsoft.com/office/drawing/2014/main" id="{F6189198-A4BD-475D-A58A-0395D5CDDB27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rot="5400000" flipH="1" flipV="1">
            <a:off x="2430625" y="1581242"/>
            <a:ext cx="1250747" cy="1644455"/>
          </a:xfrm>
          <a:prstGeom prst="curvedConnector2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5" name="Connector: Curved 2124">
            <a:extLst>
              <a:ext uri="{FF2B5EF4-FFF2-40B4-BE49-F238E27FC236}">
                <a16:creationId xmlns:a16="http://schemas.microsoft.com/office/drawing/2014/main" id="{46750000-ED09-4E21-ADE4-DC0478674A0D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6116123" y="1745756"/>
            <a:ext cx="1231938" cy="32339"/>
          </a:xfrm>
          <a:prstGeom prst="curvedConnector3">
            <a:avLst>
              <a:gd name="adj1" fmla="val 50000"/>
            </a:avLst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7" name="Connector: Curved 2126">
            <a:extLst>
              <a:ext uri="{FF2B5EF4-FFF2-40B4-BE49-F238E27FC236}">
                <a16:creationId xmlns:a16="http://schemas.microsoft.com/office/drawing/2014/main" id="{588B772A-EF61-4E06-943A-D63CAD0DF94B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9505109" y="1745756"/>
            <a:ext cx="947911" cy="2002179"/>
          </a:xfrm>
          <a:prstGeom prst="curvedConnector2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9" name="Connector: Curved 2128">
            <a:extLst>
              <a:ext uri="{FF2B5EF4-FFF2-40B4-BE49-F238E27FC236}">
                <a16:creationId xmlns:a16="http://schemas.microsoft.com/office/drawing/2014/main" id="{CD5699EE-04BD-46AB-9C85-B50BA2C06B0E}"/>
              </a:ext>
            </a:extLst>
          </p:cNvPr>
          <p:cNvCxnSpPr>
            <a:cxnSpLocks/>
            <a:stCxn id="16" idx="2"/>
            <a:endCxn id="20" idx="3"/>
          </p:cNvCxnSpPr>
          <p:nvPr/>
        </p:nvCxnSpPr>
        <p:spPr>
          <a:xfrm rot="5400000">
            <a:off x="9201964" y="4946454"/>
            <a:ext cx="1249247" cy="1252867"/>
          </a:xfrm>
          <a:prstGeom prst="curvedConnector2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1" name="Connector: Curved 2130">
            <a:extLst>
              <a:ext uri="{FF2B5EF4-FFF2-40B4-BE49-F238E27FC236}">
                <a16:creationId xmlns:a16="http://schemas.microsoft.com/office/drawing/2014/main" id="{60EB7FBB-1F89-4D85-90D5-0E598443187B}"/>
              </a:ext>
            </a:extLst>
          </p:cNvPr>
          <p:cNvCxnSpPr>
            <a:cxnSpLocks/>
            <a:stCxn id="20" idx="1"/>
            <a:endCxn id="18" idx="3"/>
          </p:cNvCxnSpPr>
          <p:nvPr/>
        </p:nvCxnSpPr>
        <p:spPr>
          <a:xfrm rot="10800000">
            <a:off x="5679632" y="6197511"/>
            <a:ext cx="1457678" cy="12700"/>
          </a:xfrm>
          <a:prstGeom prst="curvedConnector3">
            <a:avLst>
              <a:gd name="adj1" fmla="val 50000"/>
            </a:avLst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3" name="Connector: Curved 2132">
            <a:extLst>
              <a:ext uri="{FF2B5EF4-FFF2-40B4-BE49-F238E27FC236}">
                <a16:creationId xmlns:a16="http://schemas.microsoft.com/office/drawing/2014/main" id="{0AE0DB17-72F1-4F9C-B076-4465384FD0E3}"/>
              </a:ext>
            </a:extLst>
          </p:cNvPr>
          <p:cNvCxnSpPr>
            <a:stCxn id="18" idx="1"/>
            <a:endCxn id="22" idx="2"/>
          </p:cNvCxnSpPr>
          <p:nvPr/>
        </p:nvCxnSpPr>
        <p:spPr>
          <a:xfrm rot="10800000">
            <a:off x="2411541" y="5006397"/>
            <a:ext cx="1205248" cy="1191114"/>
          </a:xfrm>
          <a:prstGeom prst="curvedConnector2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F54C95D-6CD3-473B-8D0A-2E6A4D7C5B9D}"/>
              </a:ext>
            </a:extLst>
          </p:cNvPr>
          <p:cNvSpPr txBox="1"/>
          <p:nvPr/>
        </p:nvSpPr>
        <p:spPr>
          <a:xfrm>
            <a:off x="9275359" y="4948709"/>
            <a:ext cx="23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strike="noStrike" spc="-1" dirty="0">
                <a:solidFill>
                  <a:srgbClr val="000000"/>
                </a:solidFill>
                <a:latin typeface="Avenir Next LT Pro"/>
              </a:rPr>
              <a:t>(1 BULAN)</a:t>
            </a:r>
            <a:endParaRPr lang="id-ID" sz="28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8D2371-222F-4598-870D-7FF29F59D360}"/>
              </a:ext>
            </a:extLst>
          </p:cNvPr>
          <p:cNvSpPr txBox="1"/>
          <p:nvPr/>
        </p:nvSpPr>
        <p:spPr>
          <a:xfrm>
            <a:off x="8996100" y="2198218"/>
            <a:ext cx="2355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strike="noStrike" spc="-1" dirty="0">
                <a:solidFill>
                  <a:srgbClr val="000000"/>
                </a:solidFill>
                <a:latin typeface="Avenir Next LT Pro"/>
              </a:rPr>
              <a:t>(1 BULAN)</a:t>
            </a:r>
            <a:endParaRPr lang="id-ID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B5990-8F22-47F3-B574-AE15516DE379}"/>
              </a:ext>
            </a:extLst>
          </p:cNvPr>
          <p:cNvSpPr txBox="1"/>
          <p:nvPr/>
        </p:nvSpPr>
        <p:spPr>
          <a:xfrm>
            <a:off x="240919" y="5312654"/>
            <a:ext cx="290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</a:rPr>
              <a:t>(TOTAL BUTUH ±5 BULAN)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69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BFA81-2B38-46EA-9059-AEF964AB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64" y="238125"/>
            <a:ext cx="11321055" cy="585061"/>
          </a:xfrm>
          <a:custGeom>
            <a:avLst/>
            <a:gdLst>
              <a:gd name="connsiteX0" fmla="*/ 0 w 11321055"/>
              <a:gd name="connsiteY0" fmla="*/ 0 h 585061"/>
              <a:gd name="connsiteX1" fmla="*/ 595845 w 11321055"/>
              <a:gd name="connsiteY1" fmla="*/ 0 h 585061"/>
              <a:gd name="connsiteX2" fmla="*/ 1191690 w 11321055"/>
              <a:gd name="connsiteY2" fmla="*/ 0 h 585061"/>
              <a:gd name="connsiteX3" fmla="*/ 1900746 w 11321055"/>
              <a:gd name="connsiteY3" fmla="*/ 0 h 585061"/>
              <a:gd name="connsiteX4" fmla="*/ 2723012 w 11321055"/>
              <a:gd name="connsiteY4" fmla="*/ 0 h 585061"/>
              <a:gd name="connsiteX5" fmla="*/ 3318857 w 11321055"/>
              <a:gd name="connsiteY5" fmla="*/ 0 h 585061"/>
              <a:gd name="connsiteX6" fmla="*/ 3914702 w 11321055"/>
              <a:gd name="connsiteY6" fmla="*/ 0 h 585061"/>
              <a:gd name="connsiteX7" fmla="*/ 4170915 w 11321055"/>
              <a:gd name="connsiteY7" fmla="*/ 0 h 585061"/>
              <a:gd name="connsiteX8" fmla="*/ 4427128 w 11321055"/>
              <a:gd name="connsiteY8" fmla="*/ 0 h 585061"/>
              <a:gd name="connsiteX9" fmla="*/ 4909763 w 11321055"/>
              <a:gd name="connsiteY9" fmla="*/ 0 h 585061"/>
              <a:gd name="connsiteX10" fmla="*/ 5505608 w 11321055"/>
              <a:gd name="connsiteY10" fmla="*/ 0 h 585061"/>
              <a:gd name="connsiteX11" fmla="*/ 6327874 w 11321055"/>
              <a:gd name="connsiteY11" fmla="*/ 0 h 585061"/>
              <a:gd name="connsiteX12" fmla="*/ 6697298 w 11321055"/>
              <a:gd name="connsiteY12" fmla="*/ 0 h 585061"/>
              <a:gd name="connsiteX13" fmla="*/ 7519564 w 11321055"/>
              <a:gd name="connsiteY13" fmla="*/ 0 h 585061"/>
              <a:gd name="connsiteX14" fmla="*/ 7775777 w 11321055"/>
              <a:gd name="connsiteY14" fmla="*/ 0 h 585061"/>
              <a:gd name="connsiteX15" fmla="*/ 8371622 w 11321055"/>
              <a:gd name="connsiteY15" fmla="*/ 0 h 585061"/>
              <a:gd name="connsiteX16" fmla="*/ 9080678 w 11321055"/>
              <a:gd name="connsiteY16" fmla="*/ 0 h 585061"/>
              <a:gd name="connsiteX17" fmla="*/ 9789733 w 11321055"/>
              <a:gd name="connsiteY17" fmla="*/ 0 h 585061"/>
              <a:gd name="connsiteX18" fmla="*/ 10272368 w 11321055"/>
              <a:gd name="connsiteY18" fmla="*/ 0 h 585061"/>
              <a:gd name="connsiteX19" fmla="*/ 10528581 w 11321055"/>
              <a:gd name="connsiteY19" fmla="*/ 0 h 585061"/>
              <a:gd name="connsiteX20" fmla="*/ 11321055 w 11321055"/>
              <a:gd name="connsiteY20" fmla="*/ 0 h 585061"/>
              <a:gd name="connsiteX21" fmla="*/ 11321055 w 11321055"/>
              <a:gd name="connsiteY21" fmla="*/ 585061 h 585061"/>
              <a:gd name="connsiteX22" fmla="*/ 10725210 w 11321055"/>
              <a:gd name="connsiteY22" fmla="*/ 585061 h 585061"/>
              <a:gd name="connsiteX23" fmla="*/ 10355786 w 11321055"/>
              <a:gd name="connsiteY23" fmla="*/ 585061 h 585061"/>
              <a:gd name="connsiteX24" fmla="*/ 9986362 w 11321055"/>
              <a:gd name="connsiteY24" fmla="*/ 585061 h 585061"/>
              <a:gd name="connsiteX25" fmla="*/ 9390517 w 11321055"/>
              <a:gd name="connsiteY25" fmla="*/ 585061 h 585061"/>
              <a:gd name="connsiteX26" fmla="*/ 8681462 w 11321055"/>
              <a:gd name="connsiteY26" fmla="*/ 585061 h 585061"/>
              <a:gd name="connsiteX27" fmla="*/ 8425248 w 11321055"/>
              <a:gd name="connsiteY27" fmla="*/ 585061 h 585061"/>
              <a:gd name="connsiteX28" fmla="*/ 7942614 w 11321055"/>
              <a:gd name="connsiteY28" fmla="*/ 585061 h 585061"/>
              <a:gd name="connsiteX29" fmla="*/ 7573190 w 11321055"/>
              <a:gd name="connsiteY29" fmla="*/ 585061 h 585061"/>
              <a:gd name="connsiteX30" fmla="*/ 6977345 w 11321055"/>
              <a:gd name="connsiteY30" fmla="*/ 585061 h 585061"/>
              <a:gd name="connsiteX31" fmla="*/ 6155079 w 11321055"/>
              <a:gd name="connsiteY31" fmla="*/ 585061 h 585061"/>
              <a:gd name="connsiteX32" fmla="*/ 5332813 w 11321055"/>
              <a:gd name="connsiteY32" fmla="*/ 585061 h 585061"/>
              <a:gd name="connsiteX33" fmla="*/ 4850178 w 11321055"/>
              <a:gd name="connsiteY33" fmla="*/ 585061 h 585061"/>
              <a:gd name="connsiteX34" fmla="*/ 4480754 w 11321055"/>
              <a:gd name="connsiteY34" fmla="*/ 585061 h 585061"/>
              <a:gd name="connsiteX35" fmla="*/ 4111331 w 11321055"/>
              <a:gd name="connsiteY35" fmla="*/ 585061 h 585061"/>
              <a:gd name="connsiteX36" fmla="*/ 3289064 w 11321055"/>
              <a:gd name="connsiteY36" fmla="*/ 585061 h 585061"/>
              <a:gd name="connsiteX37" fmla="*/ 2580009 w 11321055"/>
              <a:gd name="connsiteY37" fmla="*/ 585061 h 585061"/>
              <a:gd name="connsiteX38" fmla="*/ 2097374 w 11321055"/>
              <a:gd name="connsiteY38" fmla="*/ 585061 h 585061"/>
              <a:gd name="connsiteX39" fmla="*/ 1614740 w 11321055"/>
              <a:gd name="connsiteY39" fmla="*/ 585061 h 585061"/>
              <a:gd name="connsiteX40" fmla="*/ 1018895 w 11321055"/>
              <a:gd name="connsiteY40" fmla="*/ 585061 h 585061"/>
              <a:gd name="connsiteX41" fmla="*/ 762682 w 11321055"/>
              <a:gd name="connsiteY41" fmla="*/ 585061 h 585061"/>
              <a:gd name="connsiteX42" fmla="*/ 0 w 11321055"/>
              <a:gd name="connsiteY42" fmla="*/ 585061 h 585061"/>
              <a:gd name="connsiteX43" fmla="*/ 0 w 11321055"/>
              <a:gd name="connsiteY43" fmla="*/ 0 h 58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321055" h="585061" fill="none" extrusionOk="0">
                <a:moveTo>
                  <a:pt x="0" y="0"/>
                </a:moveTo>
                <a:cubicBezTo>
                  <a:pt x="129858" y="-5810"/>
                  <a:pt x="417004" y="16594"/>
                  <a:pt x="595845" y="0"/>
                </a:cubicBezTo>
                <a:cubicBezTo>
                  <a:pt x="774687" y="-16594"/>
                  <a:pt x="1039441" y="65568"/>
                  <a:pt x="1191690" y="0"/>
                </a:cubicBezTo>
                <a:cubicBezTo>
                  <a:pt x="1343939" y="-65568"/>
                  <a:pt x="1588668" y="60772"/>
                  <a:pt x="1900746" y="0"/>
                </a:cubicBezTo>
                <a:cubicBezTo>
                  <a:pt x="2212824" y="-60772"/>
                  <a:pt x="2523830" y="69293"/>
                  <a:pt x="2723012" y="0"/>
                </a:cubicBezTo>
                <a:cubicBezTo>
                  <a:pt x="2922194" y="-69293"/>
                  <a:pt x="3184866" y="60419"/>
                  <a:pt x="3318857" y="0"/>
                </a:cubicBezTo>
                <a:cubicBezTo>
                  <a:pt x="3452848" y="-60419"/>
                  <a:pt x="3724006" y="63327"/>
                  <a:pt x="3914702" y="0"/>
                </a:cubicBezTo>
                <a:cubicBezTo>
                  <a:pt x="4105398" y="-63327"/>
                  <a:pt x="4052576" y="6899"/>
                  <a:pt x="4170915" y="0"/>
                </a:cubicBezTo>
                <a:cubicBezTo>
                  <a:pt x="4289254" y="-6899"/>
                  <a:pt x="4363610" y="22296"/>
                  <a:pt x="4427128" y="0"/>
                </a:cubicBezTo>
                <a:cubicBezTo>
                  <a:pt x="4490646" y="-22296"/>
                  <a:pt x="4805415" y="49754"/>
                  <a:pt x="4909763" y="0"/>
                </a:cubicBezTo>
                <a:cubicBezTo>
                  <a:pt x="5014112" y="-49754"/>
                  <a:pt x="5259275" y="70238"/>
                  <a:pt x="5505608" y="0"/>
                </a:cubicBezTo>
                <a:cubicBezTo>
                  <a:pt x="5751941" y="-70238"/>
                  <a:pt x="5919432" y="3430"/>
                  <a:pt x="6327874" y="0"/>
                </a:cubicBezTo>
                <a:cubicBezTo>
                  <a:pt x="6736316" y="-3430"/>
                  <a:pt x="6610674" y="42552"/>
                  <a:pt x="6697298" y="0"/>
                </a:cubicBezTo>
                <a:cubicBezTo>
                  <a:pt x="6783922" y="-42552"/>
                  <a:pt x="7199670" y="44326"/>
                  <a:pt x="7519564" y="0"/>
                </a:cubicBezTo>
                <a:cubicBezTo>
                  <a:pt x="7839458" y="-44326"/>
                  <a:pt x="7659831" y="16638"/>
                  <a:pt x="7775777" y="0"/>
                </a:cubicBezTo>
                <a:cubicBezTo>
                  <a:pt x="7891723" y="-16638"/>
                  <a:pt x="8225815" y="9200"/>
                  <a:pt x="8371622" y="0"/>
                </a:cubicBezTo>
                <a:cubicBezTo>
                  <a:pt x="8517430" y="-9200"/>
                  <a:pt x="8829005" y="58301"/>
                  <a:pt x="9080678" y="0"/>
                </a:cubicBezTo>
                <a:cubicBezTo>
                  <a:pt x="9332351" y="-58301"/>
                  <a:pt x="9586497" y="10113"/>
                  <a:pt x="9789733" y="0"/>
                </a:cubicBezTo>
                <a:cubicBezTo>
                  <a:pt x="9992970" y="-10113"/>
                  <a:pt x="10060413" y="8127"/>
                  <a:pt x="10272368" y="0"/>
                </a:cubicBezTo>
                <a:cubicBezTo>
                  <a:pt x="10484323" y="-8127"/>
                  <a:pt x="10405059" y="3661"/>
                  <a:pt x="10528581" y="0"/>
                </a:cubicBezTo>
                <a:cubicBezTo>
                  <a:pt x="10652103" y="-3661"/>
                  <a:pt x="10953982" y="88190"/>
                  <a:pt x="11321055" y="0"/>
                </a:cubicBezTo>
                <a:cubicBezTo>
                  <a:pt x="11389674" y="194597"/>
                  <a:pt x="11310939" y="393298"/>
                  <a:pt x="11321055" y="585061"/>
                </a:cubicBezTo>
                <a:cubicBezTo>
                  <a:pt x="11024185" y="644475"/>
                  <a:pt x="10845273" y="517956"/>
                  <a:pt x="10725210" y="585061"/>
                </a:cubicBezTo>
                <a:cubicBezTo>
                  <a:pt x="10605148" y="652166"/>
                  <a:pt x="10524297" y="579976"/>
                  <a:pt x="10355786" y="585061"/>
                </a:cubicBezTo>
                <a:cubicBezTo>
                  <a:pt x="10187275" y="590146"/>
                  <a:pt x="10146301" y="581765"/>
                  <a:pt x="9986362" y="585061"/>
                </a:cubicBezTo>
                <a:cubicBezTo>
                  <a:pt x="9826423" y="588357"/>
                  <a:pt x="9590141" y="567629"/>
                  <a:pt x="9390517" y="585061"/>
                </a:cubicBezTo>
                <a:cubicBezTo>
                  <a:pt x="9190893" y="602493"/>
                  <a:pt x="8966587" y="504308"/>
                  <a:pt x="8681462" y="585061"/>
                </a:cubicBezTo>
                <a:cubicBezTo>
                  <a:pt x="8396338" y="665814"/>
                  <a:pt x="8493766" y="564016"/>
                  <a:pt x="8425248" y="585061"/>
                </a:cubicBezTo>
                <a:cubicBezTo>
                  <a:pt x="8356730" y="606106"/>
                  <a:pt x="8154171" y="574824"/>
                  <a:pt x="7942614" y="585061"/>
                </a:cubicBezTo>
                <a:cubicBezTo>
                  <a:pt x="7731057" y="595298"/>
                  <a:pt x="7750850" y="545241"/>
                  <a:pt x="7573190" y="585061"/>
                </a:cubicBezTo>
                <a:cubicBezTo>
                  <a:pt x="7395530" y="624881"/>
                  <a:pt x="7267422" y="580097"/>
                  <a:pt x="6977345" y="585061"/>
                </a:cubicBezTo>
                <a:cubicBezTo>
                  <a:pt x="6687269" y="590025"/>
                  <a:pt x="6499636" y="511254"/>
                  <a:pt x="6155079" y="585061"/>
                </a:cubicBezTo>
                <a:cubicBezTo>
                  <a:pt x="5810522" y="658868"/>
                  <a:pt x="5657280" y="556539"/>
                  <a:pt x="5332813" y="585061"/>
                </a:cubicBezTo>
                <a:cubicBezTo>
                  <a:pt x="5008346" y="613583"/>
                  <a:pt x="5062251" y="575835"/>
                  <a:pt x="4850178" y="585061"/>
                </a:cubicBezTo>
                <a:cubicBezTo>
                  <a:pt x="4638106" y="594287"/>
                  <a:pt x="4559641" y="549010"/>
                  <a:pt x="4480754" y="585061"/>
                </a:cubicBezTo>
                <a:cubicBezTo>
                  <a:pt x="4401867" y="621112"/>
                  <a:pt x="4202808" y="565138"/>
                  <a:pt x="4111331" y="585061"/>
                </a:cubicBezTo>
                <a:cubicBezTo>
                  <a:pt x="4019854" y="604984"/>
                  <a:pt x="3564159" y="539429"/>
                  <a:pt x="3289064" y="585061"/>
                </a:cubicBezTo>
                <a:cubicBezTo>
                  <a:pt x="3013969" y="630693"/>
                  <a:pt x="2828855" y="502048"/>
                  <a:pt x="2580009" y="585061"/>
                </a:cubicBezTo>
                <a:cubicBezTo>
                  <a:pt x="2331164" y="668074"/>
                  <a:pt x="2241308" y="540434"/>
                  <a:pt x="2097374" y="585061"/>
                </a:cubicBezTo>
                <a:cubicBezTo>
                  <a:pt x="1953441" y="629688"/>
                  <a:pt x="1754359" y="572709"/>
                  <a:pt x="1614740" y="585061"/>
                </a:cubicBezTo>
                <a:cubicBezTo>
                  <a:pt x="1475121" y="597413"/>
                  <a:pt x="1230813" y="581513"/>
                  <a:pt x="1018895" y="585061"/>
                </a:cubicBezTo>
                <a:cubicBezTo>
                  <a:pt x="806977" y="588609"/>
                  <a:pt x="841797" y="570700"/>
                  <a:pt x="762682" y="585061"/>
                </a:cubicBezTo>
                <a:cubicBezTo>
                  <a:pt x="683567" y="599422"/>
                  <a:pt x="296248" y="560424"/>
                  <a:pt x="0" y="585061"/>
                </a:cubicBezTo>
                <a:cubicBezTo>
                  <a:pt x="-55227" y="377502"/>
                  <a:pt x="53264" y="193565"/>
                  <a:pt x="0" y="0"/>
                </a:cubicBezTo>
                <a:close/>
              </a:path>
              <a:path w="11321055" h="585061" stroke="0" extrusionOk="0">
                <a:moveTo>
                  <a:pt x="0" y="0"/>
                </a:moveTo>
                <a:cubicBezTo>
                  <a:pt x="299720" y="-7633"/>
                  <a:pt x="426197" y="18924"/>
                  <a:pt x="822266" y="0"/>
                </a:cubicBezTo>
                <a:cubicBezTo>
                  <a:pt x="1218335" y="-18924"/>
                  <a:pt x="1117061" y="42257"/>
                  <a:pt x="1191690" y="0"/>
                </a:cubicBezTo>
                <a:cubicBezTo>
                  <a:pt x="1266319" y="-42257"/>
                  <a:pt x="1600458" y="30685"/>
                  <a:pt x="1787535" y="0"/>
                </a:cubicBezTo>
                <a:cubicBezTo>
                  <a:pt x="1974612" y="-30685"/>
                  <a:pt x="1934791" y="7466"/>
                  <a:pt x="2043748" y="0"/>
                </a:cubicBezTo>
                <a:cubicBezTo>
                  <a:pt x="2152705" y="-7466"/>
                  <a:pt x="2498139" y="30484"/>
                  <a:pt x="2639593" y="0"/>
                </a:cubicBezTo>
                <a:cubicBezTo>
                  <a:pt x="2781047" y="-30484"/>
                  <a:pt x="3203686" y="31648"/>
                  <a:pt x="3348649" y="0"/>
                </a:cubicBezTo>
                <a:cubicBezTo>
                  <a:pt x="3493612" y="-31648"/>
                  <a:pt x="3540502" y="28181"/>
                  <a:pt x="3604862" y="0"/>
                </a:cubicBezTo>
                <a:cubicBezTo>
                  <a:pt x="3669222" y="-28181"/>
                  <a:pt x="4208947" y="94444"/>
                  <a:pt x="4427128" y="0"/>
                </a:cubicBezTo>
                <a:cubicBezTo>
                  <a:pt x="4645309" y="-94444"/>
                  <a:pt x="4557045" y="11908"/>
                  <a:pt x="4683342" y="0"/>
                </a:cubicBezTo>
                <a:cubicBezTo>
                  <a:pt x="4809639" y="-11908"/>
                  <a:pt x="5067477" y="54379"/>
                  <a:pt x="5392397" y="0"/>
                </a:cubicBezTo>
                <a:cubicBezTo>
                  <a:pt x="5717317" y="-54379"/>
                  <a:pt x="5520811" y="14710"/>
                  <a:pt x="5648611" y="0"/>
                </a:cubicBezTo>
                <a:cubicBezTo>
                  <a:pt x="5776411" y="-14710"/>
                  <a:pt x="6013650" y="3768"/>
                  <a:pt x="6131245" y="0"/>
                </a:cubicBezTo>
                <a:cubicBezTo>
                  <a:pt x="6248840" y="-3768"/>
                  <a:pt x="6616392" y="91512"/>
                  <a:pt x="6953511" y="0"/>
                </a:cubicBezTo>
                <a:cubicBezTo>
                  <a:pt x="7290630" y="-91512"/>
                  <a:pt x="7201221" y="51838"/>
                  <a:pt x="7436146" y="0"/>
                </a:cubicBezTo>
                <a:cubicBezTo>
                  <a:pt x="7671071" y="-51838"/>
                  <a:pt x="7808930" y="42590"/>
                  <a:pt x="8031991" y="0"/>
                </a:cubicBezTo>
                <a:cubicBezTo>
                  <a:pt x="8255052" y="-42590"/>
                  <a:pt x="8632170" y="90382"/>
                  <a:pt x="8854257" y="0"/>
                </a:cubicBezTo>
                <a:cubicBezTo>
                  <a:pt x="9076344" y="-90382"/>
                  <a:pt x="9226607" y="18948"/>
                  <a:pt x="9450102" y="0"/>
                </a:cubicBezTo>
                <a:cubicBezTo>
                  <a:pt x="9673597" y="-18948"/>
                  <a:pt x="9705442" y="33880"/>
                  <a:pt x="9819526" y="0"/>
                </a:cubicBezTo>
                <a:cubicBezTo>
                  <a:pt x="9933610" y="-33880"/>
                  <a:pt x="10084683" y="23046"/>
                  <a:pt x="10188949" y="0"/>
                </a:cubicBezTo>
                <a:cubicBezTo>
                  <a:pt x="10293215" y="-23046"/>
                  <a:pt x="10519554" y="57448"/>
                  <a:pt x="10671584" y="0"/>
                </a:cubicBezTo>
                <a:cubicBezTo>
                  <a:pt x="10823615" y="-57448"/>
                  <a:pt x="11015081" y="29198"/>
                  <a:pt x="11321055" y="0"/>
                </a:cubicBezTo>
                <a:cubicBezTo>
                  <a:pt x="11363455" y="209544"/>
                  <a:pt x="11261791" y="384320"/>
                  <a:pt x="11321055" y="585061"/>
                </a:cubicBezTo>
                <a:cubicBezTo>
                  <a:pt x="11165683" y="593557"/>
                  <a:pt x="11123339" y="582560"/>
                  <a:pt x="10951631" y="585061"/>
                </a:cubicBezTo>
                <a:cubicBezTo>
                  <a:pt x="10779923" y="587562"/>
                  <a:pt x="10671656" y="554788"/>
                  <a:pt x="10582207" y="585061"/>
                </a:cubicBezTo>
                <a:cubicBezTo>
                  <a:pt x="10492758" y="615334"/>
                  <a:pt x="10289188" y="557133"/>
                  <a:pt x="10212783" y="585061"/>
                </a:cubicBezTo>
                <a:cubicBezTo>
                  <a:pt x="10136378" y="612989"/>
                  <a:pt x="9727144" y="550609"/>
                  <a:pt x="9503728" y="585061"/>
                </a:cubicBezTo>
                <a:cubicBezTo>
                  <a:pt x="9280313" y="619513"/>
                  <a:pt x="9363456" y="583052"/>
                  <a:pt x="9247514" y="585061"/>
                </a:cubicBezTo>
                <a:cubicBezTo>
                  <a:pt x="9131572" y="587070"/>
                  <a:pt x="8843390" y="549169"/>
                  <a:pt x="8651669" y="585061"/>
                </a:cubicBezTo>
                <a:cubicBezTo>
                  <a:pt x="8459949" y="620953"/>
                  <a:pt x="8055886" y="498977"/>
                  <a:pt x="7829403" y="585061"/>
                </a:cubicBezTo>
                <a:cubicBezTo>
                  <a:pt x="7602920" y="671145"/>
                  <a:pt x="7519867" y="578587"/>
                  <a:pt x="7346769" y="585061"/>
                </a:cubicBezTo>
                <a:cubicBezTo>
                  <a:pt x="7173671" y="591535"/>
                  <a:pt x="6880997" y="543365"/>
                  <a:pt x="6750924" y="585061"/>
                </a:cubicBezTo>
                <a:cubicBezTo>
                  <a:pt x="6620851" y="626757"/>
                  <a:pt x="6462696" y="570052"/>
                  <a:pt x="6381500" y="585061"/>
                </a:cubicBezTo>
                <a:cubicBezTo>
                  <a:pt x="6300304" y="600070"/>
                  <a:pt x="5890844" y="557811"/>
                  <a:pt x="5672444" y="585061"/>
                </a:cubicBezTo>
                <a:cubicBezTo>
                  <a:pt x="5454044" y="612311"/>
                  <a:pt x="5379667" y="573858"/>
                  <a:pt x="5189810" y="585061"/>
                </a:cubicBezTo>
                <a:cubicBezTo>
                  <a:pt x="4999953" y="596264"/>
                  <a:pt x="4993254" y="559897"/>
                  <a:pt x="4933597" y="585061"/>
                </a:cubicBezTo>
                <a:cubicBezTo>
                  <a:pt x="4873940" y="610225"/>
                  <a:pt x="4304756" y="563330"/>
                  <a:pt x="4111331" y="585061"/>
                </a:cubicBezTo>
                <a:cubicBezTo>
                  <a:pt x="3917906" y="606792"/>
                  <a:pt x="3827924" y="584869"/>
                  <a:pt x="3628696" y="585061"/>
                </a:cubicBezTo>
                <a:cubicBezTo>
                  <a:pt x="3429469" y="585253"/>
                  <a:pt x="3314032" y="561628"/>
                  <a:pt x="3032851" y="585061"/>
                </a:cubicBezTo>
                <a:cubicBezTo>
                  <a:pt x="2751671" y="608494"/>
                  <a:pt x="2588551" y="558579"/>
                  <a:pt x="2323795" y="585061"/>
                </a:cubicBezTo>
                <a:cubicBezTo>
                  <a:pt x="2059039" y="611543"/>
                  <a:pt x="1777157" y="491932"/>
                  <a:pt x="1501529" y="585061"/>
                </a:cubicBezTo>
                <a:cubicBezTo>
                  <a:pt x="1225901" y="678190"/>
                  <a:pt x="1237057" y="548979"/>
                  <a:pt x="1132105" y="585061"/>
                </a:cubicBezTo>
                <a:cubicBezTo>
                  <a:pt x="1027153" y="621143"/>
                  <a:pt x="456131" y="508622"/>
                  <a:pt x="0" y="585061"/>
                </a:cubicBezTo>
                <a:cubicBezTo>
                  <a:pt x="-14425" y="401703"/>
                  <a:pt x="45180" y="220730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4149364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CARA KERJA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SESUDAH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 ADA SIMPERUM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8D343B-3ED8-44BD-93EC-F8F9C8DB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190"/>
            <a:ext cx="12192000" cy="57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00906FE-A469-499C-A400-65CCAA1B4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310199"/>
              </p:ext>
            </p:extLst>
          </p:nvPr>
        </p:nvGraphicFramePr>
        <p:xfrm>
          <a:off x="808262" y="1174228"/>
          <a:ext cx="8977774" cy="113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450F37-3878-44AB-A8C0-BDE2959CCAC6}"/>
              </a:ext>
            </a:extLst>
          </p:cNvPr>
          <p:cNvSpPr txBox="1"/>
          <p:nvPr/>
        </p:nvSpPr>
        <p:spPr>
          <a:xfrm>
            <a:off x="3238495" y="1458978"/>
            <a:ext cx="845739" cy="5232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/>
                </a:solidFill>
              </a:rPr>
              <a:t>Filter </a:t>
            </a:r>
          </a:p>
          <a:p>
            <a:pPr algn="ctr"/>
            <a:r>
              <a:rPr lang="en-US" sz="1400" b="1" i="1" dirty="0" err="1">
                <a:solidFill>
                  <a:prstClr val="white"/>
                </a:solidFill>
              </a:rPr>
              <a:t>Rumah</a:t>
            </a:r>
            <a:endParaRPr lang="en-US" sz="1400" b="1" i="1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E84D8-4B37-4932-BA29-1086EA987FF3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674844" y="2312287"/>
            <a:ext cx="1" cy="2346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7165E9-57EA-4F31-ACAC-126A3AC430D4}"/>
              </a:ext>
            </a:extLst>
          </p:cNvPr>
          <p:cNvCxnSpPr/>
          <p:nvPr/>
        </p:nvCxnSpPr>
        <p:spPr>
          <a:xfrm flipH="1">
            <a:off x="7943013" y="2685491"/>
            <a:ext cx="1506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1D9649-6D12-473E-86A2-DF91E0B79B0E}"/>
              </a:ext>
            </a:extLst>
          </p:cNvPr>
          <p:cNvCxnSpPr/>
          <p:nvPr/>
        </p:nvCxnSpPr>
        <p:spPr>
          <a:xfrm>
            <a:off x="7943013" y="2685491"/>
            <a:ext cx="0" cy="395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10E70E-E29A-47CF-AF0A-800A97C043EB}"/>
              </a:ext>
            </a:extLst>
          </p:cNvPr>
          <p:cNvCxnSpPr/>
          <p:nvPr/>
        </p:nvCxnSpPr>
        <p:spPr>
          <a:xfrm>
            <a:off x="9449499" y="2685490"/>
            <a:ext cx="0" cy="395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95821F-91A8-4913-A3BD-6B9E79E82E84}"/>
              </a:ext>
            </a:extLst>
          </p:cNvPr>
          <p:cNvSpPr/>
          <p:nvPr/>
        </p:nvSpPr>
        <p:spPr>
          <a:xfrm>
            <a:off x="8983719" y="3172492"/>
            <a:ext cx="1316900" cy="3769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BSPS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82CD4D05-8315-403D-839B-C76BFCB56F21}"/>
              </a:ext>
            </a:extLst>
          </p:cNvPr>
          <p:cNvSpPr/>
          <p:nvPr/>
        </p:nvSpPr>
        <p:spPr>
          <a:xfrm>
            <a:off x="6901728" y="3143969"/>
            <a:ext cx="1812289" cy="439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BANKEUPEMDES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38CB7A-E225-4A1A-8E61-8AFBA9DED9BE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7807873" y="3583301"/>
            <a:ext cx="0" cy="4733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1E1E29-0631-4092-B3D7-A1B0765047DE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9642169" y="3549481"/>
            <a:ext cx="0" cy="487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586A4D41-74EC-4F4A-80BE-202B40B8E97F}"/>
              </a:ext>
            </a:extLst>
          </p:cNvPr>
          <p:cNvSpPr/>
          <p:nvPr/>
        </p:nvSpPr>
        <p:spPr>
          <a:xfrm>
            <a:off x="8983719" y="4036852"/>
            <a:ext cx="1316900" cy="8289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E-RTLH</a:t>
            </a: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39FC125E-0733-43ED-86F9-86A00D631AB2}"/>
              </a:ext>
            </a:extLst>
          </p:cNvPr>
          <p:cNvSpPr/>
          <p:nvPr/>
        </p:nvSpPr>
        <p:spPr>
          <a:xfrm>
            <a:off x="6901728" y="4056630"/>
            <a:ext cx="1812290" cy="8289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PROSES PENGUSULAN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BANKEUPEMDES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D633FB-58D3-4F34-81AD-BED4A16492E0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8746548" y="5428762"/>
            <a:ext cx="2776" cy="376883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EDF902-E896-409C-B420-D6CEF16C9DB7}"/>
              </a:ext>
            </a:extLst>
          </p:cNvPr>
          <p:cNvCxnSpPr/>
          <p:nvPr/>
        </p:nvCxnSpPr>
        <p:spPr>
          <a:xfrm flipH="1">
            <a:off x="8080388" y="5418825"/>
            <a:ext cx="1506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D9F97B-97AE-4AC9-A390-3C2CAE8302F7}"/>
              </a:ext>
            </a:extLst>
          </p:cNvPr>
          <p:cNvCxnSpPr>
            <a:cxnSpLocks/>
          </p:cNvCxnSpPr>
          <p:nvPr/>
        </p:nvCxnSpPr>
        <p:spPr>
          <a:xfrm flipH="1">
            <a:off x="8078647" y="4885540"/>
            <a:ext cx="1741" cy="51741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72F394-4721-46E1-9217-91266A45E94C}"/>
              </a:ext>
            </a:extLst>
          </p:cNvPr>
          <p:cNvCxnSpPr>
            <a:cxnSpLocks/>
          </p:cNvCxnSpPr>
          <p:nvPr/>
        </p:nvCxnSpPr>
        <p:spPr>
          <a:xfrm>
            <a:off x="9585134" y="4833840"/>
            <a:ext cx="0" cy="56911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2">
            <a:extLst>
              <a:ext uri="{FF2B5EF4-FFF2-40B4-BE49-F238E27FC236}">
                <a16:creationId xmlns:a16="http://schemas.microsoft.com/office/drawing/2014/main" id="{02E7958A-2BBB-4187-8E40-1D40BEE58D56}"/>
              </a:ext>
            </a:extLst>
          </p:cNvPr>
          <p:cNvSpPr/>
          <p:nvPr/>
        </p:nvSpPr>
        <p:spPr>
          <a:xfrm>
            <a:off x="7198771" y="5805645"/>
            <a:ext cx="3095553" cy="658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ERCATAT DI </a:t>
            </a:r>
            <a:r>
              <a:rPr lang="id-I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SIMPERUM, CARI BDT &amp; SI-DESA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8D5493-5536-4273-B181-6F1055BBF5B0}"/>
              </a:ext>
            </a:extLst>
          </p:cNvPr>
          <p:cNvSpPr txBox="1"/>
          <p:nvPr/>
        </p:nvSpPr>
        <p:spPr>
          <a:xfrm>
            <a:off x="8364371" y="4980183"/>
            <a:ext cx="86286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i="1" dirty="0" err="1">
                <a:solidFill>
                  <a:prstClr val="white"/>
                </a:solidFill>
              </a:rPr>
              <a:t>Realisasi</a:t>
            </a:r>
            <a:endParaRPr lang="en-US" sz="1400" i="1" dirty="0">
              <a:solidFill>
                <a:prstClr val="white"/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3CD8772D-178D-487B-824A-1CE8C78F4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121159"/>
              </p:ext>
            </p:extLst>
          </p:nvPr>
        </p:nvGraphicFramePr>
        <p:xfrm>
          <a:off x="455147" y="2729314"/>
          <a:ext cx="6425008" cy="306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832045D-D6E3-4636-AB4D-7533A9F4A97E}"/>
              </a:ext>
            </a:extLst>
          </p:cNvPr>
          <p:cNvSpPr txBox="1"/>
          <p:nvPr/>
        </p:nvSpPr>
        <p:spPr>
          <a:xfrm>
            <a:off x="398674" y="3073060"/>
            <a:ext cx="430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  <a:latin typeface="Arial Black" panose="020B0A04020102020204" pitchFamily="34" charset="0"/>
              </a:rPr>
              <a:t>Proses Pengusulan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BANKEUPEMDES RTLH</a:t>
            </a:r>
            <a:endParaRPr lang="id-ID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CA070-7587-4C32-B203-EC9D40847D4E}"/>
              </a:ext>
            </a:extLst>
          </p:cNvPr>
          <p:cNvSpPr txBox="1"/>
          <p:nvPr/>
        </p:nvSpPr>
        <p:spPr>
          <a:xfrm>
            <a:off x="8205389" y="2546945"/>
            <a:ext cx="93891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prstClr val="white"/>
                </a:solidFill>
              </a:rPr>
              <a:t>SKORING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0F4562-90D0-478F-8E9B-D6CEE278F609}"/>
              </a:ext>
            </a:extLst>
          </p:cNvPr>
          <p:cNvSpPr txBox="1"/>
          <p:nvPr/>
        </p:nvSpPr>
        <p:spPr>
          <a:xfrm>
            <a:off x="9975206" y="3960828"/>
            <a:ext cx="849913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</a:rPr>
              <a:t>20 DETIK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7F4D8-2AFE-4533-A8C7-03FA8162C6D2}"/>
              </a:ext>
            </a:extLst>
          </p:cNvPr>
          <p:cNvSpPr txBox="1"/>
          <p:nvPr/>
        </p:nvSpPr>
        <p:spPr>
          <a:xfrm>
            <a:off x="4483426" y="5235876"/>
            <a:ext cx="250334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Pendataan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Backlog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Kumuh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Pendataan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Bencana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Integrasi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BDT-PLN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F71187-11A5-4A38-977C-5BF240A5291F}"/>
              </a:ext>
            </a:extLst>
          </p:cNvPr>
          <p:cNvSpPr txBox="1"/>
          <p:nvPr/>
        </p:nvSpPr>
        <p:spPr>
          <a:xfrm>
            <a:off x="9975206" y="4649174"/>
            <a:ext cx="97302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SIBARU</a:t>
            </a:r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9DEBF4D9-588A-4789-80D0-1BCF41A1C4ED}"/>
              </a:ext>
            </a:extLst>
          </p:cNvPr>
          <p:cNvSpPr/>
          <p:nvPr/>
        </p:nvSpPr>
        <p:spPr>
          <a:xfrm>
            <a:off x="3240070" y="2020249"/>
            <a:ext cx="845739" cy="58407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6C330-D5AB-4247-90E7-4171F7156081}"/>
              </a:ext>
            </a:extLst>
          </p:cNvPr>
          <p:cNvSpPr txBox="1"/>
          <p:nvPr/>
        </p:nvSpPr>
        <p:spPr>
          <a:xfrm>
            <a:off x="3108883" y="2604325"/>
            <a:ext cx="1104964" cy="408623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E-KTP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42D001-E6F9-4DC2-91C6-51FD538B93EB}"/>
              </a:ext>
            </a:extLst>
          </p:cNvPr>
          <p:cNvSpPr txBox="1"/>
          <p:nvPr/>
        </p:nvSpPr>
        <p:spPr>
          <a:xfrm>
            <a:off x="10561200" y="1365716"/>
            <a:ext cx="1416874" cy="715089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SIM RTLH JEPARA</a:t>
            </a:r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61B4EDF6-959A-4B61-BEC0-FE5198984D30}"/>
              </a:ext>
            </a:extLst>
          </p:cNvPr>
          <p:cNvSpPr/>
          <p:nvPr/>
        </p:nvSpPr>
        <p:spPr>
          <a:xfrm>
            <a:off x="9868764" y="1365030"/>
            <a:ext cx="609708" cy="73471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43299F-7170-498A-B05F-5BD11A53E17F}"/>
              </a:ext>
            </a:extLst>
          </p:cNvPr>
          <p:cNvSpPr txBox="1"/>
          <p:nvPr/>
        </p:nvSpPr>
        <p:spPr>
          <a:xfrm>
            <a:off x="2581042" y="6316759"/>
            <a:ext cx="2339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PENGEMBANGAN</a:t>
            </a:r>
          </a:p>
        </p:txBody>
      </p:sp>
      <p:sp>
        <p:nvSpPr>
          <p:cNvPr id="3073" name="Freeform: Shape 3072">
            <a:extLst>
              <a:ext uri="{FF2B5EF4-FFF2-40B4-BE49-F238E27FC236}">
                <a16:creationId xmlns:a16="http://schemas.microsoft.com/office/drawing/2014/main" id="{E4D7FC57-6DCD-4922-9BC7-819C4474EA4F}"/>
              </a:ext>
            </a:extLst>
          </p:cNvPr>
          <p:cNvSpPr/>
          <p:nvPr/>
        </p:nvSpPr>
        <p:spPr>
          <a:xfrm>
            <a:off x="2583548" y="5123544"/>
            <a:ext cx="7823200" cy="1596572"/>
          </a:xfrm>
          <a:custGeom>
            <a:avLst/>
            <a:gdLst>
              <a:gd name="connsiteX0" fmla="*/ 0 w 7939315"/>
              <a:gd name="connsiteY0" fmla="*/ 754743 h 1596572"/>
              <a:gd name="connsiteX1" fmla="*/ 1973943 w 7939315"/>
              <a:gd name="connsiteY1" fmla="*/ 29029 h 1596572"/>
              <a:gd name="connsiteX2" fmla="*/ 4513943 w 7939315"/>
              <a:gd name="connsiteY2" fmla="*/ 0 h 1596572"/>
              <a:gd name="connsiteX3" fmla="*/ 4513943 w 7939315"/>
              <a:gd name="connsiteY3" fmla="*/ 435429 h 1596572"/>
              <a:gd name="connsiteX4" fmla="*/ 7939315 w 7939315"/>
              <a:gd name="connsiteY4" fmla="*/ 449943 h 1596572"/>
              <a:gd name="connsiteX5" fmla="*/ 7939315 w 7939315"/>
              <a:gd name="connsiteY5" fmla="*/ 1596572 h 1596572"/>
              <a:gd name="connsiteX6" fmla="*/ 116115 w 7939315"/>
              <a:gd name="connsiteY6" fmla="*/ 1553029 h 1596572"/>
              <a:gd name="connsiteX7" fmla="*/ 0 w 7939315"/>
              <a:gd name="connsiteY7" fmla="*/ 754743 h 1596572"/>
              <a:gd name="connsiteX0" fmla="*/ 29028 w 7823200"/>
              <a:gd name="connsiteY0" fmla="*/ 711200 h 1596572"/>
              <a:gd name="connsiteX1" fmla="*/ 1857828 w 7823200"/>
              <a:gd name="connsiteY1" fmla="*/ 29029 h 1596572"/>
              <a:gd name="connsiteX2" fmla="*/ 4397828 w 7823200"/>
              <a:gd name="connsiteY2" fmla="*/ 0 h 1596572"/>
              <a:gd name="connsiteX3" fmla="*/ 4397828 w 7823200"/>
              <a:gd name="connsiteY3" fmla="*/ 435429 h 1596572"/>
              <a:gd name="connsiteX4" fmla="*/ 7823200 w 7823200"/>
              <a:gd name="connsiteY4" fmla="*/ 449943 h 1596572"/>
              <a:gd name="connsiteX5" fmla="*/ 7823200 w 7823200"/>
              <a:gd name="connsiteY5" fmla="*/ 1596572 h 1596572"/>
              <a:gd name="connsiteX6" fmla="*/ 0 w 7823200"/>
              <a:gd name="connsiteY6" fmla="*/ 1553029 h 1596572"/>
              <a:gd name="connsiteX7" fmla="*/ 29028 w 7823200"/>
              <a:gd name="connsiteY7" fmla="*/ 711200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3200" h="1596572">
                <a:moveTo>
                  <a:pt x="29028" y="711200"/>
                </a:moveTo>
                <a:lnTo>
                  <a:pt x="1857828" y="29029"/>
                </a:lnTo>
                <a:lnTo>
                  <a:pt x="4397828" y="0"/>
                </a:lnTo>
                <a:lnTo>
                  <a:pt x="4397828" y="435429"/>
                </a:lnTo>
                <a:lnTo>
                  <a:pt x="7823200" y="449943"/>
                </a:lnTo>
                <a:lnTo>
                  <a:pt x="7823200" y="1596572"/>
                </a:lnTo>
                <a:lnTo>
                  <a:pt x="0" y="1553029"/>
                </a:lnTo>
                <a:lnTo>
                  <a:pt x="29028" y="711200"/>
                </a:lnTo>
                <a:close/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A953FB-05DB-411F-BBFF-7AA236885D49}"/>
              </a:ext>
            </a:extLst>
          </p:cNvPr>
          <p:cNvSpPr txBox="1"/>
          <p:nvPr/>
        </p:nvSpPr>
        <p:spPr>
          <a:xfrm>
            <a:off x="10738071" y="5636628"/>
            <a:ext cx="1328745" cy="1055608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REALISASI KAB/KOTA, CSR, DANA DESA</a:t>
            </a: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66B475DE-EF4A-4B39-AD87-0474F75CC108}"/>
              </a:ext>
            </a:extLst>
          </p:cNvPr>
          <p:cNvSpPr/>
          <p:nvPr/>
        </p:nvSpPr>
        <p:spPr>
          <a:xfrm>
            <a:off x="10406748" y="5813161"/>
            <a:ext cx="331287" cy="73471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8D4823B-85D9-4E75-A221-3C4ACAAB4767}"/>
              </a:ext>
            </a:extLst>
          </p:cNvPr>
          <p:cNvSpPr/>
          <p:nvPr/>
        </p:nvSpPr>
        <p:spPr>
          <a:xfrm>
            <a:off x="319314" y="3091543"/>
            <a:ext cx="8519886" cy="2670628"/>
          </a:xfrm>
          <a:custGeom>
            <a:avLst/>
            <a:gdLst>
              <a:gd name="connsiteX0" fmla="*/ 8519886 w 8519886"/>
              <a:gd name="connsiteY0" fmla="*/ 899885 h 2685142"/>
              <a:gd name="connsiteX1" fmla="*/ 8519886 w 8519886"/>
              <a:gd name="connsiteY1" fmla="*/ 1857828 h 2685142"/>
              <a:gd name="connsiteX2" fmla="*/ 4209143 w 8519886"/>
              <a:gd name="connsiteY2" fmla="*/ 1857828 h 2685142"/>
              <a:gd name="connsiteX3" fmla="*/ 2191657 w 8519886"/>
              <a:gd name="connsiteY3" fmla="*/ 2670628 h 2685142"/>
              <a:gd name="connsiteX4" fmla="*/ 0 w 8519886"/>
              <a:gd name="connsiteY4" fmla="*/ 2685142 h 2685142"/>
              <a:gd name="connsiteX5" fmla="*/ 43543 w 8519886"/>
              <a:gd name="connsiteY5" fmla="*/ 14514 h 2685142"/>
              <a:gd name="connsiteX6" fmla="*/ 8476343 w 8519886"/>
              <a:gd name="connsiteY6" fmla="*/ 0 h 2685142"/>
              <a:gd name="connsiteX7" fmla="*/ 6574972 w 8519886"/>
              <a:gd name="connsiteY7" fmla="*/ 711200 h 2685142"/>
              <a:gd name="connsiteX8" fmla="*/ 8519886 w 8519886"/>
              <a:gd name="connsiteY8" fmla="*/ 899885 h 2685142"/>
              <a:gd name="connsiteX0" fmla="*/ 8519886 w 8519886"/>
              <a:gd name="connsiteY0" fmla="*/ 885371 h 2670628"/>
              <a:gd name="connsiteX1" fmla="*/ 8519886 w 8519886"/>
              <a:gd name="connsiteY1" fmla="*/ 1843314 h 2670628"/>
              <a:gd name="connsiteX2" fmla="*/ 4209143 w 8519886"/>
              <a:gd name="connsiteY2" fmla="*/ 1843314 h 2670628"/>
              <a:gd name="connsiteX3" fmla="*/ 2191657 w 8519886"/>
              <a:gd name="connsiteY3" fmla="*/ 2656114 h 2670628"/>
              <a:gd name="connsiteX4" fmla="*/ 0 w 8519886"/>
              <a:gd name="connsiteY4" fmla="*/ 2670628 h 2670628"/>
              <a:gd name="connsiteX5" fmla="*/ 43543 w 8519886"/>
              <a:gd name="connsiteY5" fmla="*/ 0 h 2670628"/>
              <a:gd name="connsiteX6" fmla="*/ 6545943 w 8519886"/>
              <a:gd name="connsiteY6" fmla="*/ 0 h 2670628"/>
              <a:gd name="connsiteX7" fmla="*/ 6574972 w 8519886"/>
              <a:gd name="connsiteY7" fmla="*/ 696686 h 2670628"/>
              <a:gd name="connsiteX8" fmla="*/ 8519886 w 8519886"/>
              <a:gd name="connsiteY8" fmla="*/ 885371 h 2670628"/>
              <a:gd name="connsiteX0" fmla="*/ 8534401 w 8534401"/>
              <a:gd name="connsiteY0" fmla="*/ 682171 h 2670628"/>
              <a:gd name="connsiteX1" fmla="*/ 8519886 w 8534401"/>
              <a:gd name="connsiteY1" fmla="*/ 1843314 h 2670628"/>
              <a:gd name="connsiteX2" fmla="*/ 4209143 w 8534401"/>
              <a:gd name="connsiteY2" fmla="*/ 1843314 h 2670628"/>
              <a:gd name="connsiteX3" fmla="*/ 2191657 w 8534401"/>
              <a:gd name="connsiteY3" fmla="*/ 2656114 h 2670628"/>
              <a:gd name="connsiteX4" fmla="*/ 0 w 8534401"/>
              <a:gd name="connsiteY4" fmla="*/ 2670628 h 2670628"/>
              <a:gd name="connsiteX5" fmla="*/ 43543 w 8534401"/>
              <a:gd name="connsiteY5" fmla="*/ 0 h 2670628"/>
              <a:gd name="connsiteX6" fmla="*/ 6545943 w 8534401"/>
              <a:gd name="connsiteY6" fmla="*/ 0 h 2670628"/>
              <a:gd name="connsiteX7" fmla="*/ 6574972 w 8534401"/>
              <a:gd name="connsiteY7" fmla="*/ 696686 h 2670628"/>
              <a:gd name="connsiteX8" fmla="*/ 8534401 w 8534401"/>
              <a:gd name="connsiteY8" fmla="*/ 682171 h 2670628"/>
              <a:gd name="connsiteX0" fmla="*/ 8490858 w 8519886"/>
              <a:gd name="connsiteY0" fmla="*/ 696686 h 2670628"/>
              <a:gd name="connsiteX1" fmla="*/ 8519886 w 8519886"/>
              <a:gd name="connsiteY1" fmla="*/ 1843314 h 2670628"/>
              <a:gd name="connsiteX2" fmla="*/ 4209143 w 8519886"/>
              <a:gd name="connsiteY2" fmla="*/ 1843314 h 2670628"/>
              <a:gd name="connsiteX3" fmla="*/ 2191657 w 8519886"/>
              <a:gd name="connsiteY3" fmla="*/ 2656114 h 2670628"/>
              <a:gd name="connsiteX4" fmla="*/ 0 w 8519886"/>
              <a:gd name="connsiteY4" fmla="*/ 2670628 h 2670628"/>
              <a:gd name="connsiteX5" fmla="*/ 43543 w 8519886"/>
              <a:gd name="connsiteY5" fmla="*/ 0 h 2670628"/>
              <a:gd name="connsiteX6" fmla="*/ 6545943 w 8519886"/>
              <a:gd name="connsiteY6" fmla="*/ 0 h 2670628"/>
              <a:gd name="connsiteX7" fmla="*/ 6574972 w 8519886"/>
              <a:gd name="connsiteY7" fmla="*/ 696686 h 2670628"/>
              <a:gd name="connsiteX8" fmla="*/ 8490858 w 8519886"/>
              <a:gd name="connsiteY8" fmla="*/ 696686 h 2670628"/>
              <a:gd name="connsiteX0" fmla="*/ 8490858 w 8519886"/>
              <a:gd name="connsiteY0" fmla="*/ 696686 h 2670628"/>
              <a:gd name="connsiteX1" fmla="*/ 8519886 w 8519886"/>
              <a:gd name="connsiteY1" fmla="*/ 1843314 h 2670628"/>
              <a:gd name="connsiteX2" fmla="*/ 4209143 w 8519886"/>
              <a:gd name="connsiteY2" fmla="*/ 1843314 h 2670628"/>
              <a:gd name="connsiteX3" fmla="*/ 2191657 w 8519886"/>
              <a:gd name="connsiteY3" fmla="*/ 2656114 h 2670628"/>
              <a:gd name="connsiteX4" fmla="*/ 0 w 8519886"/>
              <a:gd name="connsiteY4" fmla="*/ 2670628 h 2670628"/>
              <a:gd name="connsiteX5" fmla="*/ 43543 w 8519886"/>
              <a:gd name="connsiteY5" fmla="*/ 0 h 2670628"/>
              <a:gd name="connsiteX6" fmla="*/ 6545943 w 8519886"/>
              <a:gd name="connsiteY6" fmla="*/ 0 h 2670628"/>
              <a:gd name="connsiteX7" fmla="*/ 6536872 w 8519886"/>
              <a:gd name="connsiteY7" fmla="*/ 709386 h 2670628"/>
              <a:gd name="connsiteX8" fmla="*/ 8490858 w 8519886"/>
              <a:gd name="connsiteY8" fmla="*/ 696686 h 26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9886" h="2670628">
                <a:moveTo>
                  <a:pt x="8490858" y="696686"/>
                </a:moveTo>
                <a:lnTo>
                  <a:pt x="8519886" y="1843314"/>
                </a:lnTo>
                <a:lnTo>
                  <a:pt x="4209143" y="1843314"/>
                </a:lnTo>
                <a:lnTo>
                  <a:pt x="2191657" y="2656114"/>
                </a:lnTo>
                <a:lnTo>
                  <a:pt x="0" y="2670628"/>
                </a:lnTo>
                <a:lnTo>
                  <a:pt x="43543" y="0"/>
                </a:lnTo>
                <a:lnTo>
                  <a:pt x="6545943" y="0"/>
                </a:lnTo>
                <a:lnTo>
                  <a:pt x="6536872" y="709386"/>
                </a:lnTo>
                <a:lnTo>
                  <a:pt x="8490858" y="696686"/>
                </a:lnTo>
                <a:close/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3118675" y="119263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10339" y="12056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menit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76355" y="107197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127258" y="223141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9314" y="403325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menit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846288" y="371939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38495" y="339863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detik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64494" y="3172492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Maks</a:t>
            </a:r>
            <a:r>
              <a:rPr lang="en-US" sz="1050" dirty="0"/>
              <a:t> 1 </a:t>
            </a:r>
            <a:r>
              <a:rPr lang="en-US" sz="1050" dirty="0" err="1"/>
              <a:t>minggu</a:t>
            </a:r>
            <a:endParaRPr lang="en-US" sz="1050" dirty="0"/>
          </a:p>
        </p:txBody>
      </p:sp>
      <p:sp>
        <p:nvSpPr>
          <p:cNvPr id="52" name="TextBox 51"/>
          <p:cNvSpPr txBox="1"/>
          <p:nvPr/>
        </p:nvSpPr>
        <p:spPr>
          <a:xfrm>
            <a:off x="5761199" y="2853539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Maks</a:t>
            </a:r>
            <a:r>
              <a:rPr lang="en-US" sz="1200" dirty="0"/>
              <a:t> 3 </a:t>
            </a:r>
            <a:r>
              <a:rPr lang="en-US" sz="1200" dirty="0" err="1"/>
              <a:t>hari</a:t>
            </a: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77F451-049E-4CAE-8E08-5B26713A986A}"/>
              </a:ext>
            </a:extLst>
          </p:cNvPr>
          <p:cNvSpPr txBox="1"/>
          <p:nvPr/>
        </p:nvSpPr>
        <p:spPr>
          <a:xfrm>
            <a:off x="64149" y="5716749"/>
            <a:ext cx="2495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4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</a:rPr>
              <a:t>(TOTAL BUTUH MAKS 1 BULAN)</a:t>
            </a:r>
            <a:endParaRPr lang="id-I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97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3C960AD-50B7-4537-8CAC-489388B4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8851"/>
            <a:ext cx="12217109" cy="68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59C3DD-A290-4F60-AE49-3AA4AF0E6158}"/>
              </a:ext>
            </a:extLst>
          </p:cNvPr>
          <p:cNvSpPr/>
          <p:nvPr/>
        </p:nvSpPr>
        <p:spPr>
          <a:xfrm flipV="1">
            <a:off x="-126611" y="-36572"/>
            <a:ext cx="11773209" cy="6938117"/>
          </a:xfrm>
          <a:custGeom>
            <a:avLst/>
            <a:gdLst>
              <a:gd name="connsiteX0" fmla="*/ 10800036 w 10829065"/>
              <a:gd name="connsiteY0" fmla="*/ 2902858 h 6938117"/>
              <a:gd name="connsiteX1" fmla="*/ 10800036 w 10829065"/>
              <a:gd name="connsiteY1" fmla="*/ 2902858 h 6938117"/>
              <a:gd name="connsiteX2" fmla="*/ 10741979 w 10829065"/>
              <a:gd name="connsiteY2" fmla="*/ 2786743 h 6938117"/>
              <a:gd name="connsiteX3" fmla="*/ 10727465 w 10829065"/>
              <a:gd name="connsiteY3" fmla="*/ 2743200 h 6938117"/>
              <a:gd name="connsiteX4" fmla="*/ 10683922 w 10829065"/>
              <a:gd name="connsiteY4" fmla="*/ 2670629 h 6938117"/>
              <a:gd name="connsiteX5" fmla="*/ 10640379 w 10829065"/>
              <a:gd name="connsiteY5" fmla="*/ 2554515 h 6938117"/>
              <a:gd name="connsiteX6" fmla="*/ 10625865 w 10829065"/>
              <a:gd name="connsiteY6" fmla="*/ 2496458 h 6938117"/>
              <a:gd name="connsiteX7" fmla="*/ 10553293 w 10829065"/>
              <a:gd name="connsiteY7" fmla="*/ 2351315 h 6938117"/>
              <a:gd name="connsiteX8" fmla="*/ 10524265 w 10829065"/>
              <a:gd name="connsiteY8" fmla="*/ 2264229 h 6938117"/>
              <a:gd name="connsiteX9" fmla="*/ 10466208 w 10829065"/>
              <a:gd name="connsiteY9" fmla="*/ 2162629 h 6938117"/>
              <a:gd name="connsiteX10" fmla="*/ 10437179 w 10829065"/>
              <a:gd name="connsiteY10" fmla="*/ 2090058 h 6938117"/>
              <a:gd name="connsiteX11" fmla="*/ 10393636 w 10829065"/>
              <a:gd name="connsiteY11" fmla="*/ 1959429 h 6938117"/>
              <a:gd name="connsiteX12" fmla="*/ 10306551 w 10829065"/>
              <a:gd name="connsiteY12" fmla="*/ 1828800 h 6938117"/>
              <a:gd name="connsiteX13" fmla="*/ 10263008 w 10829065"/>
              <a:gd name="connsiteY13" fmla="*/ 1770743 h 6938117"/>
              <a:gd name="connsiteX14" fmla="*/ 10233979 w 10829065"/>
              <a:gd name="connsiteY14" fmla="*/ 1698172 h 6938117"/>
              <a:gd name="connsiteX15" fmla="*/ 10132379 w 10829065"/>
              <a:gd name="connsiteY15" fmla="*/ 1567543 h 6938117"/>
              <a:gd name="connsiteX16" fmla="*/ 10088836 w 10829065"/>
              <a:gd name="connsiteY16" fmla="*/ 1509486 h 6938117"/>
              <a:gd name="connsiteX17" fmla="*/ 10001751 w 10829065"/>
              <a:gd name="connsiteY17" fmla="*/ 1378858 h 6938117"/>
              <a:gd name="connsiteX18" fmla="*/ 9958208 w 10829065"/>
              <a:gd name="connsiteY18" fmla="*/ 1335315 h 6938117"/>
              <a:gd name="connsiteX19" fmla="*/ 9885636 w 10829065"/>
              <a:gd name="connsiteY19" fmla="*/ 1248229 h 6938117"/>
              <a:gd name="connsiteX20" fmla="*/ 9798551 w 10829065"/>
              <a:gd name="connsiteY20" fmla="*/ 1117600 h 6938117"/>
              <a:gd name="connsiteX21" fmla="*/ 9755008 w 10829065"/>
              <a:gd name="connsiteY21" fmla="*/ 1045029 h 6938117"/>
              <a:gd name="connsiteX22" fmla="*/ 9711465 w 10829065"/>
              <a:gd name="connsiteY22" fmla="*/ 1001486 h 6938117"/>
              <a:gd name="connsiteX23" fmla="*/ 9682436 w 10829065"/>
              <a:gd name="connsiteY23" fmla="*/ 957943 h 6938117"/>
              <a:gd name="connsiteX24" fmla="*/ 9638893 w 10829065"/>
              <a:gd name="connsiteY24" fmla="*/ 914400 h 6938117"/>
              <a:gd name="connsiteX25" fmla="*/ 9595351 w 10829065"/>
              <a:gd name="connsiteY25" fmla="*/ 856343 h 6938117"/>
              <a:gd name="connsiteX26" fmla="*/ 9493751 w 10829065"/>
              <a:gd name="connsiteY26" fmla="*/ 769258 h 6938117"/>
              <a:gd name="connsiteX27" fmla="*/ 9450208 w 10829065"/>
              <a:gd name="connsiteY27" fmla="*/ 711200 h 6938117"/>
              <a:gd name="connsiteX28" fmla="*/ 9392151 w 10829065"/>
              <a:gd name="connsiteY28" fmla="*/ 667658 h 6938117"/>
              <a:gd name="connsiteX29" fmla="*/ 9334093 w 10829065"/>
              <a:gd name="connsiteY29" fmla="*/ 609600 h 6938117"/>
              <a:gd name="connsiteX30" fmla="*/ 9290551 w 10829065"/>
              <a:gd name="connsiteY30" fmla="*/ 580572 h 6938117"/>
              <a:gd name="connsiteX31" fmla="*/ 9247008 w 10829065"/>
              <a:gd name="connsiteY31" fmla="*/ 537029 h 6938117"/>
              <a:gd name="connsiteX32" fmla="*/ 9159922 w 10829065"/>
              <a:gd name="connsiteY32" fmla="*/ 478972 h 6938117"/>
              <a:gd name="connsiteX33" fmla="*/ 9029293 w 10829065"/>
              <a:gd name="connsiteY33" fmla="*/ 377372 h 6938117"/>
              <a:gd name="connsiteX34" fmla="*/ 8942208 w 10829065"/>
              <a:gd name="connsiteY34" fmla="*/ 333829 h 6938117"/>
              <a:gd name="connsiteX35" fmla="*/ 8826093 w 10829065"/>
              <a:gd name="connsiteY35" fmla="*/ 246743 h 6938117"/>
              <a:gd name="connsiteX36" fmla="*/ 8739008 w 10829065"/>
              <a:gd name="connsiteY36" fmla="*/ 217715 h 6938117"/>
              <a:gd name="connsiteX37" fmla="*/ 8564836 w 10829065"/>
              <a:gd name="connsiteY37" fmla="*/ 145143 h 6938117"/>
              <a:gd name="connsiteX38" fmla="*/ 8448722 w 10829065"/>
              <a:gd name="connsiteY38" fmla="*/ 116115 h 6938117"/>
              <a:gd name="connsiteX39" fmla="*/ 8347122 w 10829065"/>
              <a:gd name="connsiteY39" fmla="*/ 87086 h 6938117"/>
              <a:gd name="connsiteX40" fmla="*/ 8245522 w 10829065"/>
              <a:gd name="connsiteY40" fmla="*/ 72572 h 6938117"/>
              <a:gd name="connsiteX41" fmla="*/ 8158436 w 10829065"/>
              <a:gd name="connsiteY41" fmla="*/ 43543 h 6938117"/>
              <a:gd name="connsiteX42" fmla="*/ 7882665 w 10829065"/>
              <a:gd name="connsiteY42" fmla="*/ 0 h 6938117"/>
              <a:gd name="connsiteX43" fmla="*/ 6561865 w 10829065"/>
              <a:gd name="connsiteY43" fmla="*/ 14515 h 6938117"/>
              <a:gd name="connsiteX44" fmla="*/ 6373179 w 10829065"/>
              <a:gd name="connsiteY44" fmla="*/ 43543 h 6938117"/>
              <a:gd name="connsiteX45" fmla="*/ 6140951 w 10829065"/>
              <a:gd name="connsiteY45" fmla="*/ 72572 h 6938117"/>
              <a:gd name="connsiteX46" fmla="*/ 5850665 w 10829065"/>
              <a:gd name="connsiteY46" fmla="*/ 87086 h 6938117"/>
              <a:gd name="connsiteX47" fmla="*/ 5168493 w 10829065"/>
              <a:gd name="connsiteY47" fmla="*/ 130629 h 6938117"/>
              <a:gd name="connsiteX48" fmla="*/ 5008836 w 10829065"/>
              <a:gd name="connsiteY48" fmla="*/ 159658 h 6938117"/>
              <a:gd name="connsiteX49" fmla="*/ 4834665 w 10829065"/>
              <a:gd name="connsiteY49" fmla="*/ 174172 h 6938117"/>
              <a:gd name="connsiteX50" fmla="*/ 4602436 w 10829065"/>
              <a:gd name="connsiteY50" fmla="*/ 203200 h 6938117"/>
              <a:gd name="connsiteX51" fmla="*/ 4500836 w 10829065"/>
              <a:gd name="connsiteY51" fmla="*/ 217715 h 6938117"/>
              <a:gd name="connsiteX52" fmla="*/ 4384722 w 10829065"/>
              <a:gd name="connsiteY52" fmla="*/ 232229 h 6938117"/>
              <a:gd name="connsiteX53" fmla="*/ 4312151 w 10829065"/>
              <a:gd name="connsiteY53" fmla="*/ 246743 h 6938117"/>
              <a:gd name="connsiteX54" fmla="*/ 4181522 w 10829065"/>
              <a:gd name="connsiteY54" fmla="*/ 261258 h 6938117"/>
              <a:gd name="connsiteX55" fmla="*/ 4007351 w 10829065"/>
              <a:gd name="connsiteY55" fmla="*/ 290286 h 6938117"/>
              <a:gd name="connsiteX56" fmla="*/ 3673522 w 10829065"/>
              <a:gd name="connsiteY56" fmla="*/ 348343 h 6938117"/>
              <a:gd name="connsiteX57" fmla="*/ 3484836 w 10829065"/>
              <a:gd name="connsiteY57" fmla="*/ 391886 h 6938117"/>
              <a:gd name="connsiteX58" fmla="*/ 3383236 w 10829065"/>
              <a:gd name="connsiteY58" fmla="*/ 420915 h 6938117"/>
              <a:gd name="connsiteX59" fmla="*/ 3267122 w 10829065"/>
              <a:gd name="connsiteY59" fmla="*/ 449943 h 6938117"/>
              <a:gd name="connsiteX60" fmla="*/ 3063922 w 10829065"/>
              <a:gd name="connsiteY60" fmla="*/ 508000 h 6938117"/>
              <a:gd name="connsiteX61" fmla="*/ 2962322 w 10829065"/>
              <a:gd name="connsiteY61" fmla="*/ 537029 h 6938117"/>
              <a:gd name="connsiteX62" fmla="*/ 2831693 w 10829065"/>
              <a:gd name="connsiteY62" fmla="*/ 595086 h 6938117"/>
              <a:gd name="connsiteX63" fmla="*/ 2613979 w 10829065"/>
              <a:gd name="connsiteY63" fmla="*/ 638629 h 6938117"/>
              <a:gd name="connsiteX64" fmla="*/ 2454322 w 10829065"/>
              <a:gd name="connsiteY64" fmla="*/ 696686 h 6938117"/>
              <a:gd name="connsiteX65" fmla="*/ 2323693 w 10829065"/>
              <a:gd name="connsiteY65" fmla="*/ 740229 h 6938117"/>
              <a:gd name="connsiteX66" fmla="*/ 2236608 w 10829065"/>
              <a:gd name="connsiteY66" fmla="*/ 783772 h 6938117"/>
              <a:gd name="connsiteX67" fmla="*/ 2135008 w 10829065"/>
              <a:gd name="connsiteY67" fmla="*/ 827315 h 6938117"/>
              <a:gd name="connsiteX68" fmla="*/ 2091465 w 10829065"/>
              <a:gd name="connsiteY68" fmla="*/ 856343 h 6938117"/>
              <a:gd name="connsiteX69" fmla="*/ 2004379 w 10829065"/>
              <a:gd name="connsiteY69" fmla="*/ 885372 h 6938117"/>
              <a:gd name="connsiteX70" fmla="*/ 1844722 w 10829065"/>
              <a:gd name="connsiteY70" fmla="*/ 972458 h 6938117"/>
              <a:gd name="connsiteX71" fmla="*/ 1728608 w 10829065"/>
              <a:gd name="connsiteY71" fmla="*/ 1030515 h 6938117"/>
              <a:gd name="connsiteX72" fmla="*/ 1612493 w 10829065"/>
              <a:gd name="connsiteY72" fmla="*/ 1074058 h 6938117"/>
              <a:gd name="connsiteX73" fmla="*/ 1496379 w 10829065"/>
              <a:gd name="connsiteY73" fmla="*/ 1146629 h 6938117"/>
              <a:gd name="connsiteX74" fmla="*/ 1438322 w 10829065"/>
              <a:gd name="connsiteY74" fmla="*/ 1161143 h 6938117"/>
              <a:gd name="connsiteX75" fmla="*/ 1351236 w 10829065"/>
              <a:gd name="connsiteY75" fmla="*/ 1219200 h 6938117"/>
              <a:gd name="connsiteX76" fmla="*/ 1307693 w 10829065"/>
              <a:gd name="connsiteY76" fmla="*/ 1248229 h 6938117"/>
              <a:gd name="connsiteX77" fmla="*/ 1264151 w 10829065"/>
              <a:gd name="connsiteY77" fmla="*/ 1262743 h 6938117"/>
              <a:gd name="connsiteX78" fmla="*/ 1177065 w 10829065"/>
              <a:gd name="connsiteY78" fmla="*/ 1335315 h 6938117"/>
              <a:gd name="connsiteX79" fmla="*/ 1046436 w 10829065"/>
              <a:gd name="connsiteY79" fmla="*/ 1422400 h 6938117"/>
              <a:gd name="connsiteX80" fmla="*/ 1002893 w 10829065"/>
              <a:gd name="connsiteY80" fmla="*/ 1465943 h 6938117"/>
              <a:gd name="connsiteX81" fmla="*/ 886779 w 10829065"/>
              <a:gd name="connsiteY81" fmla="*/ 1553029 h 6938117"/>
              <a:gd name="connsiteX82" fmla="*/ 843236 w 10829065"/>
              <a:gd name="connsiteY82" fmla="*/ 1611086 h 6938117"/>
              <a:gd name="connsiteX83" fmla="*/ 727122 w 10829065"/>
              <a:gd name="connsiteY83" fmla="*/ 1698172 h 6938117"/>
              <a:gd name="connsiteX84" fmla="*/ 683579 w 10829065"/>
              <a:gd name="connsiteY84" fmla="*/ 1727200 h 6938117"/>
              <a:gd name="connsiteX85" fmla="*/ 611008 w 10829065"/>
              <a:gd name="connsiteY85" fmla="*/ 1799772 h 6938117"/>
              <a:gd name="connsiteX86" fmla="*/ 465865 w 10829065"/>
              <a:gd name="connsiteY86" fmla="*/ 1930400 h 6938117"/>
              <a:gd name="connsiteX87" fmla="*/ 378779 w 10829065"/>
              <a:gd name="connsiteY87" fmla="*/ 2046515 h 6938117"/>
              <a:gd name="connsiteX88" fmla="*/ 335236 w 10829065"/>
              <a:gd name="connsiteY88" fmla="*/ 2104572 h 6938117"/>
              <a:gd name="connsiteX89" fmla="*/ 291693 w 10829065"/>
              <a:gd name="connsiteY89" fmla="*/ 2177143 h 6938117"/>
              <a:gd name="connsiteX90" fmla="*/ 277179 w 10829065"/>
              <a:gd name="connsiteY90" fmla="*/ 2220686 h 6938117"/>
              <a:gd name="connsiteX91" fmla="*/ 233636 w 10829065"/>
              <a:gd name="connsiteY91" fmla="*/ 2293258 h 6938117"/>
              <a:gd name="connsiteX92" fmla="*/ 219122 w 10829065"/>
              <a:gd name="connsiteY92" fmla="*/ 2351315 h 6938117"/>
              <a:gd name="connsiteX93" fmla="*/ 204608 w 10829065"/>
              <a:gd name="connsiteY93" fmla="*/ 2394858 h 6938117"/>
              <a:gd name="connsiteX94" fmla="*/ 190093 w 10829065"/>
              <a:gd name="connsiteY94" fmla="*/ 2481943 h 6938117"/>
              <a:gd name="connsiteX95" fmla="*/ 175579 w 10829065"/>
              <a:gd name="connsiteY95" fmla="*/ 2525486 h 6938117"/>
              <a:gd name="connsiteX96" fmla="*/ 161065 w 10829065"/>
              <a:gd name="connsiteY96" fmla="*/ 2583543 h 6938117"/>
              <a:gd name="connsiteX97" fmla="*/ 146551 w 10829065"/>
              <a:gd name="connsiteY97" fmla="*/ 2627086 h 6938117"/>
              <a:gd name="connsiteX98" fmla="*/ 103008 w 10829065"/>
              <a:gd name="connsiteY98" fmla="*/ 2830286 h 6938117"/>
              <a:gd name="connsiteX99" fmla="*/ 88493 w 10829065"/>
              <a:gd name="connsiteY99" fmla="*/ 2873829 h 6938117"/>
              <a:gd name="connsiteX100" fmla="*/ 73979 w 10829065"/>
              <a:gd name="connsiteY100" fmla="*/ 2946400 h 6938117"/>
              <a:gd name="connsiteX101" fmla="*/ 44951 w 10829065"/>
              <a:gd name="connsiteY101" fmla="*/ 3033486 h 6938117"/>
              <a:gd name="connsiteX102" fmla="*/ 30436 w 10829065"/>
              <a:gd name="connsiteY102" fmla="*/ 3077029 h 6938117"/>
              <a:gd name="connsiteX103" fmla="*/ 15922 w 10829065"/>
              <a:gd name="connsiteY103" fmla="*/ 3120572 h 6938117"/>
              <a:gd name="connsiteX104" fmla="*/ 15922 w 10829065"/>
              <a:gd name="connsiteY104" fmla="*/ 3483429 h 6938117"/>
              <a:gd name="connsiteX105" fmla="*/ 30436 w 10829065"/>
              <a:gd name="connsiteY105" fmla="*/ 3556000 h 6938117"/>
              <a:gd name="connsiteX106" fmla="*/ 59465 w 10829065"/>
              <a:gd name="connsiteY106" fmla="*/ 3614058 h 6938117"/>
              <a:gd name="connsiteX107" fmla="*/ 88493 w 10829065"/>
              <a:gd name="connsiteY107" fmla="*/ 3686629 h 6938117"/>
              <a:gd name="connsiteX108" fmla="*/ 117522 w 10829065"/>
              <a:gd name="connsiteY108" fmla="*/ 3773715 h 6938117"/>
              <a:gd name="connsiteX109" fmla="*/ 175579 w 10829065"/>
              <a:gd name="connsiteY109" fmla="*/ 3846286 h 6938117"/>
              <a:gd name="connsiteX110" fmla="*/ 219122 w 10829065"/>
              <a:gd name="connsiteY110" fmla="*/ 3933372 h 6938117"/>
              <a:gd name="connsiteX111" fmla="*/ 291693 w 10829065"/>
              <a:gd name="connsiteY111" fmla="*/ 4034972 h 6938117"/>
              <a:gd name="connsiteX112" fmla="*/ 335236 w 10829065"/>
              <a:gd name="connsiteY112" fmla="*/ 4107543 h 6938117"/>
              <a:gd name="connsiteX113" fmla="*/ 378779 w 10829065"/>
              <a:gd name="connsiteY113" fmla="*/ 4151086 h 6938117"/>
              <a:gd name="connsiteX114" fmla="*/ 465865 w 10829065"/>
              <a:gd name="connsiteY114" fmla="*/ 4296229 h 6938117"/>
              <a:gd name="connsiteX115" fmla="*/ 581979 w 10829065"/>
              <a:gd name="connsiteY115" fmla="*/ 4441372 h 6938117"/>
              <a:gd name="connsiteX116" fmla="*/ 741636 w 10829065"/>
              <a:gd name="connsiteY116" fmla="*/ 4601029 h 6938117"/>
              <a:gd name="connsiteX117" fmla="*/ 799693 w 10829065"/>
              <a:gd name="connsiteY117" fmla="*/ 4659086 h 6938117"/>
              <a:gd name="connsiteX118" fmla="*/ 843236 w 10829065"/>
              <a:gd name="connsiteY118" fmla="*/ 4717143 h 6938117"/>
              <a:gd name="connsiteX119" fmla="*/ 944836 w 10829065"/>
              <a:gd name="connsiteY119" fmla="*/ 4818743 h 6938117"/>
              <a:gd name="connsiteX120" fmla="*/ 1046436 w 10829065"/>
              <a:gd name="connsiteY120" fmla="*/ 4920343 h 6938117"/>
              <a:gd name="connsiteX121" fmla="*/ 1119008 w 10829065"/>
              <a:gd name="connsiteY121" fmla="*/ 4992915 h 6938117"/>
              <a:gd name="connsiteX122" fmla="*/ 1220608 w 10829065"/>
              <a:gd name="connsiteY122" fmla="*/ 5123543 h 6938117"/>
              <a:gd name="connsiteX123" fmla="*/ 1293179 w 10829065"/>
              <a:gd name="connsiteY123" fmla="*/ 5196115 h 6938117"/>
              <a:gd name="connsiteX124" fmla="*/ 1351236 w 10829065"/>
              <a:gd name="connsiteY124" fmla="*/ 5268686 h 6938117"/>
              <a:gd name="connsiteX125" fmla="*/ 1409293 w 10829065"/>
              <a:gd name="connsiteY125" fmla="*/ 5312229 h 6938117"/>
              <a:gd name="connsiteX126" fmla="*/ 1568951 w 10829065"/>
              <a:gd name="connsiteY126" fmla="*/ 5442858 h 6938117"/>
              <a:gd name="connsiteX127" fmla="*/ 1627008 w 10829065"/>
              <a:gd name="connsiteY127" fmla="*/ 5515429 h 6938117"/>
              <a:gd name="connsiteX128" fmla="*/ 1917293 w 10829065"/>
              <a:gd name="connsiteY128" fmla="*/ 5733143 h 6938117"/>
              <a:gd name="connsiteX129" fmla="*/ 2207579 w 10829065"/>
              <a:gd name="connsiteY129" fmla="*/ 5921829 h 6938117"/>
              <a:gd name="connsiteX130" fmla="*/ 2338208 w 10829065"/>
              <a:gd name="connsiteY130" fmla="*/ 5994400 h 6938117"/>
              <a:gd name="connsiteX131" fmla="*/ 2483351 w 10829065"/>
              <a:gd name="connsiteY131" fmla="*/ 6052458 h 6938117"/>
              <a:gd name="connsiteX132" fmla="*/ 2599465 w 10829065"/>
              <a:gd name="connsiteY132" fmla="*/ 6110515 h 6938117"/>
              <a:gd name="connsiteX133" fmla="*/ 2802665 w 10829065"/>
              <a:gd name="connsiteY133" fmla="*/ 6168572 h 6938117"/>
              <a:gd name="connsiteX134" fmla="*/ 2962322 w 10829065"/>
              <a:gd name="connsiteY134" fmla="*/ 6241143 h 6938117"/>
              <a:gd name="connsiteX135" fmla="*/ 3252608 w 10829065"/>
              <a:gd name="connsiteY135" fmla="*/ 6328229 h 6938117"/>
              <a:gd name="connsiteX136" fmla="*/ 3354208 w 10829065"/>
              <a:gd name="connsiteY136" fmla="*/ 6371772 h 6938117"/>
              <a:gd name="connsiteX137" fmla="*/ 3571922 w 10829065"/>
              <a:gd name="connsiteY137" fmla="*/ 6400800 h 6938117"/>
              <a:gd name="connsiteX138" fmla="*/ 3876722 w 10829065"/>
              <a:gd name="connsiteY138" fmla="*/ 6444343 h 6938117"/>
              <a:gd name="connsiteX139" fmla="*/ 4108951 w 10829065"/>
              <a:gd name="connsiteY139" fmla="*/ 6458858 h 6938117"/>
              <a:gd name="connsiteX140" fmla="*/ 4210551 w 10829065"/>
              <a:gd name="connsiteY140" fmla="*/ 6487886 h 6938117"/>
              <a:gd name="connsiteX141" fmla="*/ 4471808 w 10829065"/>
              <a:gd name="connsiteY141" fmla="*/ 6516915 h 6938117"/>
              <a:gd name="connsiteX142" fmla="*/ 4587922 w 10829065"/>
              <a:gd name="connsiteY142" fmla="*/ 6531429 h 6938117"/>
              <a:gd name="connsiteX143" fmla="*/ 4718551 w 10829065"/>
              <a:gd name="connsiteY143" fmla="*/ 6560458 h 6938117"/>
              <a:gd name="connsiteX144" fmla="*/ 5023351 w 10829065"/>
              <a:gd name="connsiteY144" fmla="*/ 6604000 h 6938117"/>
              <a:gd name="connsiteX145" fmla="*/ 5429751 w 10829065"/>
              <a:gd name="connsiteY145" fmla="*/ 6676572 h 6938117"/>
              <a:gd name="connsiteX146" fmla="*/ 5618436 w 10829065"/>
              <a:gd name="connsiteY146" fmla="*/ 6720115 h 6938117"/>
              <a:gd name="connsiteX147" fmla="*/ 5981293 w 10829065"/>
              <a:gd name="connsiteY147" fmla="*/ 6778172 h 6938117"/>
              <a:gd name="connsiteX148" fmla="*/ 6169979 w 10829065"/>
              <a:gd name="connsiteY148" fmla="*/ 6807200 h 6938117"/>
              <a:gd name="connsiteX149" fmla="*/ 6329636 w 10829065"/>
              <a:gd name="connsiteY149" fmla="*/ 6836229 h 6938117"/>
              <a:gd name="connsiteX150" fmla="*/ 6460265 w 10829065"/>
              <a:gd name="connsiteY150" fmla="*/ 6865258 h 6938117"/>
              <a:gd name="connsiteX151" fmla="*/ 6721522 w 10829065"/>
              <a:gd name="connsiteY151" fmla="*/ 6894286 h 6938117"/>
              <a:gd name="connsiteX152" fmla="*/ 6837636 w 10829065"/>
              <a:gd name="connsiteY152" fmla="*/ 6923315 h 6938117"/>
              <a:gd name="connsiteX153" fmla="*/ 7040836 w 10829065"/>
              <a:gd name="connsiteY153" fmla="*/ 6937829 h 6938117"/>
              <a:gd name="connsiteX154" fmla="*/ 7461751 w 10829065"/>
              <a:gd name="connsiteY154" fmla="*/ 6894286 h 6938117"/>
              <a:gd name="connsiteX155" fmla="*/ 7534322 w 10829065"/>
              <a:gd name="connsiteY155" fmla="*/ 6865258 h 6938117"/>
              <a:gd name="connsiteX156" fmla="*/ 7577865 w 10829065"/>
              <a:gd name="connsiteY156" fmla="*/ 6850743 h 6938117"/>
              <a:gd name="connsiteX157" fmla="*/ 7693979 w 10829065"/>
              <a:gd name="connsiteY157" fmla="*/ 6807200 h 6938117"/>
              <a:gd name="connsiteX158" fmla="*/ 7766551 w 10829065"/>
              <a:gd name="connsiteY158" fmla="*/ 6763658 h 6938117"/>
              <a:gd name="connsiteX159" fmla="*/ 7824608 w 10829065"/>
              <a:gd name="connsiteY159" fmla="*/ 6734629 h 6938117"/>
              <a:gd name="connsiteX160" fmla="*/ 7868151 w 10829065"/>
              <a:gd name="connsiteY160" fmla="*/ 6705600 h 6938117"/>
              <a:gd name="connsiteX161" fmla="*/ 7955236 w 10829065"/>
              <a:gd name="connsiteY161" fmla="*/ 6676572 h 6938117"/>
              <a:gd name="connsiteX162" fmla="*/ 7998779 w 10829065"/>
              <a:gd name="connsiteY162" fmla="*/ 6647543 h 6938117"/>
              <a:gd name="connsiteX163" fmla="*/ 8172951 w 10829065"/>
              <a:gd name="connsiteY163" fmla="*/ 6589486 h 6938117"/>
              <a:gd name="connsiteX164" fmla="*/ 8347122 w 10829065"/>
              <a:gd name="connsiteY164" fmla="*/ 6531429 h 6938117"/>
              <a:gd name="connsiteX165" fmla="*/ 8448722 w 10829065"/>
              <a:gd name="connsiteY165" fmla="*/ 6487886 h 6938117"/>
              <a:gd name="connsiteX166" fmla="*/ 8579351 w 10829065"/>
              <a:gd name="connsiteY166" fmla="*/ 6429829 h 6938117"/>
              <a:gd name="connsiteX167" fmla="*/ 8622893 w 10829065"/>
              <a:gd name="connsiteY167" fmla="*/ 6415315 h 6938117"/>
              <a:gd name="connsiteX168" fmla="*/ 8666436 w 10829065"/>
              <a:gd name="connsiteY168" fmla="*/ 6386286 h 6938117"/>
              <a:gd name="connsiteX169" fmla="*/ 8709979 w 10829065"/>
              <a:gd name="connsiteY169" fmla="*/ 6342743 h 6938117"/>
              <a:gd name="connsiteX170" fmla="*/ 8855122 w 10829065"/>
              <a:gd name="connsiteY170" fmla="*/ 6255658 h 6938117"/>
              <a:gd name="connsiteX171" fmla="*/ 8913179 w 10829065"/>
              <a:gd name="connsiteY171" fmla="*/ 6226629 h 6938117"/>
              <a:gd name="connsiteX172" fmla="*/ 8971236 w 10829065"/>
              <a:gd name="connsiteY172" fmla="*/ 6168572 h 6938117"/>
              <a:gd name="connsiteX173" fmla="*/ 9174436 w 10829065"/>
              <a:gd name="connsiteY173" fmla="*/ 6023429 h 6938117"/>
              <a:gd name="connsiteX174" fmla="*/ 9232493 w 10829065"/>
              <a:gd name="connsiteY174" fmla="*/ 5965372 h 6938117"/>
              <a:gd name="connsiteX175" fmla="*/ 9377636 w 10829065"/>
              <a:gd name="connsiteY175" fmla="*/ 5878286 h 6938117"/>
              <a:gd name="connsiteX176" fmla="*/ 9450208 w 10829065"/>
              <a:gd name="connsiteY176" fmla="*/ 5805715 h 6938117"/>
              <a:gd name="connsiteX177" fmla="*/ 9522779 w 10829065"/>
              <a:gd name="connsiteY177" fmla="*/ 5762172 h 6938117"/>
              <a:gd name="connsiteX178" fmla="*/ 9653408 w 10829065"/>
              <a:gd name="connsiteY178" fmla="*/ 5660572 h 6938117"/>
              <a:gd name="connsiteX179" fmla="*/ 9725979 w 10829065"/>
              <a:gd name="connsiteY179" fmla="*/ 5602515 h 6938117"/>
              <a:gd name="connsiteX180" fmla="*/ 9784036 w 10829065"/>
              <a:gd name="connsiteY180" fmla="*/ 5544458 h 6938117"/>
              <a:gd name="connsiteX181" fmla="*/ 9871122 w 10829065"/>
              <a:gd name="connsiteY181" fmla="*/ 5486400 h 6938117"/>
              <a:gd name="connsiteX182" fmla="*/ 9987236 w 10829065"/>
              <a:gd name="connsiteY182" fmla="*/ 5326743 h 6938117"/>
              <a:gd name="connsiteX183" fmla="*/ 10030779 w 10829065"/>
              <a:gd name="connsiteY183" fmla="*/ 5283200 h 6938117"/>
              <a:gd name="connsiteX184" fmla="*/ 10117865 w 10829065"/>
              <a:gd name="connsiteY184" fmla="*/ 5181600 h 6938117"/>
              <a:gd name="connsiteX185" fmla="*/ 10146893 w 10829065"/>
              <a:gd name="connsiteY185" fmla="*/ 5109029 h 6938117"/>
              <a:gd name="connsiteX186" fmla="*/ 10204951 w 10829065"/>
              <a:gd name="connsiteY186" fmla="*/ 5021943 h 6938117"/>
              <a:gd name="connsiteX187" fmla="*/ 10233979 w 10829065"/>
              <a:gd name="connsiteY187" fmla="*/ 4978400 h 6938117"/>
              <a:gd name="connsiteX188" fmla="*/ 10292036 w 10829065"/>
              <a:gd name="connsiteY188" fmla="*/ 4920343 h 6938117"/>
              <a:gd name="connsiteX189" fmla="*/ 10350093 w 10829065"/>
              <a:gd name="connsiteY189" fmla="*/ 4833258 h 6938117"/>
              <a:gd name="connsiteX190" fmla="*/ 10408151 w 10829065"/>
              <a:gd name="connsiteY190" fmla="*/ 4746172 h 6938117"/>
              <a:gd name="connsiteX191" fmla="*/ 10451693 w 10829065"/>
              <a:gd name="connsiteY191" fmla="*/ 4702629 h 6938117"/>
              <a:gd name="connsiteX192" fmla="*/ 10480722 w 10829065"/>
              <a:gd name="connsiteY192" fmla="*/ 4644572 h 6938117"/>
              <a:gd name="connsiteX193" fmla="*/ 10524265 w 10829065"/>
              <a:gd name="connsiteY193" fmla="*/ 4601029 h 6938117"/>
              <a:gd name="connsiteX194" fmla="*/ 10567808 w 10829065"/>
              <a:gd name="connsiteY194" fmla="*/ 4542972 h 6938117"/>
              <a:gd name="connsiteX195" fmla="*/ 10611351 w 10829065"/>
              <a:gd name="connsiteY195" fmla="*/ 4499429 h 6938117"/>
              <a:gd name="connsiteX196" fmla="*/ 10640379 w 10829065"/>
              <a:gd name="connsiteY196" fmla="*/ 4455886 h 6938117"/>
              <a:gd name="connsiteX197" fmla="*/ 10683922 w 10829065"/>
              <a:gd name="connsiteY197" fmla="*/ 4426858 h 6938117"/>
              <a:gd name="connsiteX198" fmla="*/ 10712951 w 10829065"/>
              <a:gd name="connsiteY198" fmla="*/ 4383315 h 6938117"/>
              <a:gd name="connsiteX199" fmla="*/ 10756493 w 10829065"/>
              <a:gd name="connsiteY199" fmla="*/ 4354286 h 6938117"/>
              <a:gd name="connsiteX200" fmla="*/ 10814551 w 10829065"/>
              <a:gd name="connsiteY200" fmla="*/ 4267200 h 6938117"/>
              <a:gd name="connsiteX201" fmla="*/ 10829065 w 10829065"/>
              <a:gd name="connsiteY201" fmla="*/ 4252686 h 6938117"/>
              <a:gd name="connsiteX202" fmla="*/ 10800036 w 10829065"/>
              <a:gd name="connsiteY202" fmla="*/ 2902858 h 69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0829065" h="6938117">
                <a:moveTo>
                  <a:pt x="10800036" y="2902858"/>
                </a:moveTo>
                <a:lnTo>
                  <a:pt x="10800036" y="2902858"/>
                </a:lnTo>
                <a:cubicBezTo>
                  <a:pt x="10780684" y="2864153"/>
                  <a:pt x="10759886" y="2826138"/>
                  <a:pt x="10741979" y="2786743"/>
                </a:cubicBezTo>
                <a:cubicBezTo>
                  <a:pt x="10735648" y="2772815"/>
                  <a:pt x="10734307" y="2756884"/>
                  <a:pt x="10727465" y="2743200"/>
                </a:cubicBezTo>
                <a:cubicBezTo>
                  <a:pt x="10714849" y="2717968"/>
                  <a:pt x="10696538" y="2695861"/>
                  <a:pt x="10683922" y="2670629"/>
                </a:cubicBezTo>
                <a:cubicBezTo>
                  <a:pt x="10673695" y="2650174"/>
                  <a:pt x="10648754" y="2583829"/>
                  <a:pt x="10640379" y="2554515"/>
                </a:cubicBezTo>
                <a:cubicBezTo>
                  <a:pt x="10634899" y="2535335"/>
                  <a:pt x="10633967" y="2514687"/>
                  <a:pt x="10625865" y="2496458"/>
                </a:cubicBezTo>
                <a:cubicBezTo>
                  <a:pt x="10523871" y="2266969"/>
                  <a:pt x="10634402" y="2574365"/>
                  <a:pt x="10553293" y="2351315"/>
                </a:cubicBezTo>
                <a:cubicBezTo>
                  <a:pt x="10542836" y="2322558"/>
                  <a:pt x="10541238" y="2289689"/>
                  <a:pt x="10524265" y="2264229"/>
                </a:cubicBezTo>
                <a:cubicBezTo>
                  <a:pt x="10493130" y="2217527"/>
                  <a:pt x="10490763" y="2217877"/>
                  <a:pt x="10466208" y="2162629"/>
                </a:cubicBezTo>
                <a:cubicBezTo>
                  <a:pt x="10455627" y="2138821"/>
                  <a:pt x="10445942" y="2114594"/>
                  <a:pt x="10437179" y="2090058"/>
                </a:cubicBezTo>
                <a:cubicBezTo>
                  <a:pt x="10421742" y="2046834"/>
                  <a:pt x="10421175" y="1996148"/>
                  <a:pt x="10393636" y="1959429"/>
                </a:cubicBezTo>
                <a:cubicBezTo>
                  <a:pt x="10285156" y="1814790"/>
                  <a:pt x="10418528" y="1996767"/>
                  <a:pt x="10306551" y="1828800"/>
                </a:cubicBezTo>
                <a:cubicBezTo>
                  <a:pt x="10293133" y="1808672"/>
                  <a:pt x="10274756" y="1791889"/>
                  <a:pt x="10263008" y="1770743"/>
                </a:cubicBezTo>
                <a:cubicBezTo>
                  <a:pt x="10250355" y="1747968"/>
                  <a:pt x="10248068" y="1720088"/>
                  <a:pt x="10233979" y="1698172"/>
                </a:cubicBezTo>
                <a:cubicBezTo>
                  <a:pt x="10204149" y="1651770"/>
                  <a:pt x="10166012" y="1611266"/>
                  <a:pt x="10132379" y="1567543"/>
                </a:cubicBezTo>
                <a:cubicBezTo>
                  <a:pt x="10117630" y="1548369"/>
                  <a:pt x="10101282" y="1530229"/>
                  <a:pt x="10088836" y="1509486"/>
                </a:cubicBezTo>
                <a:cubicBezTo>
                  <a:pt x="10056356" y="1455353"/>
                  <a:pt x="10042060" y="1425886"/>
                  <a:pt x="10001751" y="1378858"/>
                </a:cubicBezTo>
                <a:cubicBezTo>
                  <a:pt x="9988393" y="1363273"/>
                  <a:pt x="9971349" y="1351084"/>
                  <a:pt x="9958208" y="1335315"/>
                </a:cubicBezTo>
                <a:cubicBezTo>
                  <a:pt x="9857171" y="1214071"/>
                  <a:pt x="10012847" y="1375440"/>
                  <a:pt x="9885636" y="1248229"/>
                </a:cubicBezTo>
                <a:cubicBezTo>
                  <a:pt x="9827134" y="1131224"/>
                  <a:pt x="9892488" y="1251796"/>
                  <a:pt x="9798551" y="1117600"/>
                </a:cubicBezTo>
                <a:cubicBezTo>
                  <a:pt x="9782373" y="1094489"/>
                  <a:pt x="9771934" y="1067597"/>
                  <a:pt x="9755008" y="1045029"/>
                </a:cubicBezTo>
                <a:cubicBezTo>
                  <a:pt x="9742692" y="1028608"/>
                  <a:pt x="9724606" y="1017255"/>
                  <a:pt x="9711465" y="1001486"/>
                </a:cubicBezTo>
                <a:cubicBezTo>
                  <a:pt x="9700298" y="988085"/>
                  <a:pt x="9693603" y="971344"/>
                  <a:pt x="9682436" y="957943"/>
                </a:cubicBezTo>
                <a:cubicBezTo>
                  <a:pt x="9669295" y="942174"/>
                  <a:pt x="9652251" y="929985"/>
                  <a:pt x="9638893" y="914400"/>
                </a:cubicBezTo>
                <a:cubicBezTo>
                  <a:pt x="9623150" y="896033"/>
                  <a:pt x="9612456" y="873448"/>
                  <a:pt x="9595351" y="856343"/>
                </a:cubicBezTo>
                <a:cubicBezTo>
                  <a:pt x="9480632" y="741624"/>
                  <a:pt x="9588542" y="879848"/>
                  <a:pt x="9493751" y="769258"/>
                </a:cubicBezTo>
                <a:cubicBezTo>
                  <a:pt x="9478008" y="750891"/>
                  <a:pt x="9467313" y="728305"/>
                  <a:pt x="9450208" y="711200"/>
                </a:cubicBezTo>
                <a:cubicBezTo>
                  <a:pt x="9433103" y="694095"/>
                  <a:pt x="9410356" y="683587"/>
                  <a:pt x="9392151" y="667658"/>
                </a:cubicBezTo>
                <a:cubicBezTo>
                  <a:pt x="9371554" y="649636"/>
                  <a:pt x="9354873" y="627411"/>
                  <a:pt x="9334093" y="609600"/>
                </a:cubicBezTo>
                <a:cubicBezTo>
                  <a:pt x="9320849" y="598248"/>
                  <a:pt x="9303952" y="591739"/>
                  <a:pt x="9290551" y="580572"/>
                </a:cubicBezTo>
                <a:cubicBezTo>
                  <a:pt x="9274782" y="567431"/>
                  <a:pt x="9263211" y="549631"/>
                  <a:pt x="9247008" y="537029"/>
                </a:cubicBezTo>
                <a:cubicBezTo>
                  <a:pt x="9219469" y="515610"/>
                  <a:pt x="9184592" y="503642"/>
                  <a:pt x="9159922" y="478972"/>
                </a:cubicBezTo>
                <a:cubicBezTo>
                  <a:pt x="9112137" y="431187"/>
                  <a:pt x="9098738" y="412095"/>
                  <a:pt x="9029293" y="377372"/>
                </a:cubicBezTo>
                <a:cubicBezTo>
                  <a:pt x="9000265" y="362858"/>
                  <a:pt x="8969212" y="351832"/>
                  <a:pt x="8942208" y="333829"/>
                </a:cubicBezTo>
                <a:cubicBezTo>
                  <a:pt x="8823938" y="254982"/>
                  <a:pt x="8991552" y="321951"/>
                  <a:pt x="8826093" y="246743"/>
                </a:cubicBezTo>
                <a:cubicBezTo>
                  <a:pt x="8798237" y="234081"/>
                  <a:pt x="8767526" y="228805"/>
                  <a:pt x="8739008" y="217715"/>
                </a:cubicBezTo>
                <a:cubicBezTo>
                  <a:pt x="8680389" y="194919"/>
                  <a:pt x="8625854" y="160397"/>
                  <a:pt x="8564836" y="145143"/>
                </a:cubicBezTo>
                <a:lnTo>
                  <a:pt x="8448722" y="116115"/>
                </a:lnTo>
                <a:cubicBezTo>
                  <a:pt x="8414689" y="107040"/>
                  <a:pt x="8381562" y="94466"/>
                  <a:pt x="8347122" y="87086"/>
                </a:cubicBezTo>
                <a:cubicBezTo>
                  <a:pt x="8313671" y="79918"/>
                  <a:pt x="8279389" y="77410"/>
                  <a:pt x="8245522" y="72572"/>
                </a:cubicBezTo>
                <a:cubicBezTo>
                  <a:pt x="8216493" y="62896"/>
                  <a:pt x="8188222" y="50551"/>
                  <a:pt x="8158436" y="43543"/>
                </a:cubicBezTo>
                <a:cubicBezTo>
                  <a:pt x="8056430" y="19542"/>
                  <a:pt x="7983206" y="12568"/>
                  <a:pt x="7882665" y="0"/>
                </a:cubicBezTo>
                <a:lnTo>
                  <a:pt x="6561865" y="14515"/>
                </a:lnTo>
                <a:cubicBezTo>
                  <a:pt x="6537605" y="15010"/>
                  <a:pt x="6402418" y="39045"/>
                  <a:pt x="6373179" y="43543"/>
                </a:cubicBezTo>
                <a:cubicBezTo>
                  <a:pt x="6310796" y="53141"/>
                  <a:pt x="6199818" y="68512"/>
                  <a:pt x="6140951" y="72572"/>
                </a:cubicBezTo>
                <a:cubicBezTo>
                  <a:pt x="6044298" y="79238"/>
                  <a:pt x="5947393" y="81611"/>
                  <a:pt x="5850665" y="87086"/>
                </a:cubicBezTo>
                <a:lnTo>
                  <a:pt x="5168493" y="130629"/>
                </a:lnTo>
                <a:cubicBezTo>
                  <a:pt x="5125448" y="139238"/>
                  <a:pt x="5050607" y="155017"/>
                  <a:pt x="5008836" y="159658"/>
                </a:cubicBezTo>
                <a:cubicBezTo>
                  <a:pt x="4950934" y="166092"/>
                  <a:pt x="4892722" y="169334"/>
                  <a:pt x="4834665" y="174172"/>
                </a:cubicBezTo>
                <a:cubicBezTo>
                  <a:pt x="4710020" y="205333"/>
                  <a:pt x="4825894" y="179678"/>
                  <a:pt x="4602436" y="203200"/>
                </a:cubicBezTo>
                <a:cubicBezTo>
                  <a:pt x="4568413" y="206781"/>
                  <a:pt x="4534746" y="213194"/>
                  <a:pt x="4500836" y="217715"/>
                </a:cubicBezTo>
                <a:cubicBezTo>
                  <a:pt x="4462172" y="222870"/>
                  <a:pt x="4423274" y="226298"/>
                  <a:pt x="4384722" y="232229"/>
                </a:cubicBezTo>
                <a:cubicBezTo>
                  <a:pt x="4360339" y="235980"/>
                  <a:pt x="4336572" y="243254"/>
                  <a:pt x="4312151" y="246743"/>
                </a:cubicBezTo>
                <a:cubicBezTo>
                  <a:pt x="4268780" y="252939"/>
                  <a:pt x="4224893" y="255062"/>
                  <a:pt x="4181522" y="261258"/>
                </a:cubicBezTo>
                <a:cubicBezTo>
                  <a:pt x="4123256" y="269582"/>
                  <a:pt x="4065408" y="280610"/>
                  <a:pt x="4007351" y="290286"/>
                </a:cubicBezTo>
                <a:cubicBezTo>
                  <a:pt x="3986443" y="293771"/>
                  <a:pt x="3701202" y="340434"/>
                  <a:pt x="3673522" y="348343"/>
                </a:cubicBezTo>
                <a:cubicBezTo>
                  <a:pt x="3373515" y="434061"/>
                  <a:pt x="3748798" y="330972"/>
                  <a:pt x="3484836" y="391886"/>
                </a:cubicBezTo>
                <a:cubicBezTo>
                  <a:pt x="3450516" y="399806"/>
                  <a:pt x="3417269" y="411840"/>
                  <a:pt x="3383236" y="420915"/>
                </a:cubicBezTo>
                <a:cubicBezTo>
                  <a:pt x="3344687" y="431195"/>
                  <a:pt x="3305612" y="439446"/>
                  <a:pt x="3267122" y="449943"/>
                </a:cubicBezTo>
                <a:cubicBezTo>
                  <a:pt x="3199160" y="468478"/>
                  <a:pt x="3131655" y="488648"/>
                  <a:pt x="3063922" y="508000"/>
                </a:cubicBezTo>
                <a:cubicBezTo>
                  <a:pt x="3030055" y="517676"/>
                  <a:pt x="2993825" y="521277"/>
                  <a:pt x="2962322" y="537029"/>
                </a:cubicBezTo>
                <a:cubicBezTo>
                  <a:pt x="2927128" y="554626"/>
                  <a:pt x="2868763" y="585819"/>
                  <a:pt x="2831693" y="595086"/>
                </a:cubicBezTo>
                <a:cubicBezTo>
                  <a:pt x="2637225" y="643702"/>
                  <a:pt x="2825525" y="568113"/>
                  <a:pt x="2613979" y="638629"/>
                </a:cubicBezTo>
                <a:cubicBezTo>
                  <a:pt x="2356990" y="724293"/>
                  <a:pt x="2622324" y="654686"/>
                  <a:pt x="2454322" y="696686"/>
                </a:cubicBezTo>
                <a:cubicBezTo>
                  <a:pt x="2275495" y="786101"/>
                  <a:pt x="2530024" y="665200"/>
                  <a:pt x="2323693" y="740229"/>
                </a:cubicBezTo>
                <a:cubicBezTo>
                  <a:pt x="2293192" y="751320"/>
                  <a:pt x="2266266" y="770591"/>
                  <a:pt x="2236608" y="783772"/>
                </a:cubicBezTo>
                <a:cubicBezTo>
                  <a:pt x="2145004" y="824485"/>
                  <a:pt x="2245689" y="764069"/>
                  <a:pt x="2135008" y="827315"/>
                </a:cubicBezTo>
                <a:cubicBezTo>
                  <a:pt x="2119862" y="835970"/>
                  <a:pt x="2107405" y="849258"/>
                  <a:pt x="2091465" y="856343"/>
                </a:cubicBezTo>
                <a:cubicBezTo>
                  <a:pt x="2063503" y="868770"/>
                  <a:pt x="2032504" y="873318"/>
                  <a:pt x="2004379" y="885372"/>
                </a:cubicBezTo>
                <a:cubicBezTo>
                  <a:pt x="1748504" y="995033"/>
                  <a:pt x="1974321" y="901768"/>
                  <a:pt x="1844722" y="972458"/>
                </a:cubicBezTo>
                <a:cubicBezTo>
                  <a:pt x="1806733" y="993179"/>
                  <a:pt x="1768786" y="1014444"/>
                  <a:pt x="1728608" y="1030515"/>
                </a:cubicBezTo>
                <a:cubicBezTo>
                  <a:pt x="1641831" y="1065225"/>
                  <a:pt x="1680753" y="1051304"/>
                  <a:pt x="1612493" y="1074058"/>
                </a:cubicBezTo>
                <a:cubicBezTo>
                  <a:pt x="1566829" y="1108305"/>
                  <a:pt x="1549505" y="1126706"/>
                  <a:pt x="1496379" y="1146629"/>
                </a:cubicBezTo>
                <a:cubicBezTo>
                  <a:pt x="1477701" y="1153633"/>
                  <a:pt x="1457674" y="1156305"/>
                  <a:pt x="1438322" y="1161143"/>
                </a:cubicBezTo>
                <a:lnTo>
                  <a:pt x="1351236" y="1219200"/>
                </a:lnTo>
                <a:cubicBezTo>
                  <a:pt x="1336722" y="1228876"/>
                  <a:pt x="1324242" y="1242713"/>
                  <a:pt x="1307693" y="1248229"/>
                </a:cubicBezTo>
                <a:lnTo>
                  <a:pt x="1264151" y="1262743"/>
                </a:lnTo>
                <a:cubicBezTo>
                  <a:pt x="1184498" y="1342396"/>
                  <a:pt x="1257892" y="1274695"/>
                  <a:pt x="1177065" y="1335315"/>
                </a:cubicBezTo>
                <a:cubicBezTo>
                  <a:pt x="1069707" y="1415833"/>
                  <a:pt x="1144697" y="1373270"/>
                  <a:pt x="1046436" y="1422400"/>
                </a:cubicBezTo>
                <a:cubicBezTo>
                  <a:pt x="1031922" y="1436914"/>
                  <a:pt x="1018780" y="1452945"/>
                  <a:pt x="1002893" y="1465943"/>
                </a:cubicBezTo>
                <a:cubicBezTo>
                  <a:pt x="965448" y="1496580"/>
                  <a:pt x="915808" y="1514324"/>
                  <a:pt x="886779" y="1553029"/>
                </a:cubicBezTo>
                <a:cubicBezTo>
                  <a:pt x="872265" y="1572381"/>
                  <a:pt x="861135" y="1594814"/>
                  <a:pt x="843236" y="1611086"/>
                </a:cubicBezTo>
                <a:cubicBezTo>
                  <a:pt x="807437" y="1643631"/>
                  <a:pt x="767378" y="1671336"/>
                  <a:pt x="727122" y="1698172"/>
                </a:cubicBezTo>
                <a:cubicBezTo>
                  <a:pt x="712608" y="1707848"/>
                  <a:pt x="696707" y="1715713"/>
                  <a:pt x="683579" y="1727200"/>
                </a:cubicBezTo>
                <a:cubicBezTo>
                  <a:pt x="657833" y="1749728"/>
                  <a:pt x="636754" y="1777244"/>
                  <a:pt x="611008" y="1799772"/>
                </a:cubicBezTo>
                <a:cubicBezTo>
                  <a:pt x="519884" y="1879506"/>
                  <a:pt x="601023" y="1750189"/>
                  <a:pt x="465865" y="1930400"/>
                </a:cubicBezTo>
                <a:lnTo>
                  <a:pt x="378779" y="2046515"/>
                </a:lnTo>
                <a:cubicBezTo>
                  <a:pt x="364265" y="2065867"/>
                  <a:pt x="347682" y="2083829"/>
                  <a:pt x="335236" y="2104572"/>
                </a:cubicBezTo>
                <a:cubicBezTo>
                  <a:pt x="320722" y="2128762"/>
                  <a:pt x="304309" y="2151911"/>
                  <a:pt x="291693" y="2177143"/>
                </a:cubicBezTo>
                <a:cubicBezTo>
                  <a:pt x="284851" y="2190827"/>
                  <a:pt x="284021" y="2207002"/>
                  <a:pt x="277179" y="2220686"/>
                </a:cubicBezTo>
                <a:cubicBezTo>
                  <a:pt x="264563" y="2245919"/>
                  <a:pt x="248150" y="2269067"/>
                  <a:pt x="233636" y="2293258"/>
                </a:cubicBezTo>
                <a:cubicBezTo>
                  <a:pt x="228798" y="2312610"/>
                  <a:pt x="224602" y="2332135"/>
                  <a:pt x="219122" y="2351315"/>
                </a:cubicBezTo>
                <a:cubicBezTo>
                  <a:pt x="214919" y="2366026"/>
                  <a:pt x="207927" y="2379923"/>
                  <a:pt x="204608" y="2394858"/>
                </a:cubicBezTo>
                <a:cubicBezTo>
                  <a:pt x="198224" y="2423586"/>
                  <a:pt x="196477" y="2453215"/>
                  <a:pt x="190093" y="2481943"/>
                </a:cubicBezTo>
                <a:cubicBezTo>
                  <a:pt x="186774" y="2496878"/>
                  <a:pt x="179782" y="2510775"/>
                  <a:pt x="175579" y="2525486"/>
                </a:cubicBezTo>
                <a:cubicBezTo>
                  <a:pt x="170099" y="2544666"/>
                  <a:pt x="166545" y="2564363"/>
                  <a:pt x="161065" y="2583543"/>
                </a:cubicBezTo>
                <a:cubicBezTo>
                  <a:pt x="156862" y="2598254"/>
                  <a:pt x="149991" y="2612178"/>
                  <a:pt x="146551" y="2627086"/>
                </a:cubicBezTo>
                <a:cubicBezTo>
                  <a:pt x="126566" y="2713688"/>
                  <a:pt x="124250" y="2755940"/>
                  <a:pt x="103008" y="2830286"/>
                </a:cubicBezTo>
                <a:cubicBezTo>
                  <a:pt x="98805" y="2844997"/>
                  <a:pt x="92204" y="2858986"/>
                  <a:pt x="88493" y="2873829"/>
                </a:cubicBezTo>
                <a:cubicBezTo>
                  <a:pt x="82510" y="2897762"/>
                  <a:pt x="80470" y="2922600"/>
                  <a:pt x="73979" y="2946400"/>
                </a:cubicBezTo>
                <a:cubicBezTo>
                  <a:pt x="65928" y="2975921"/>
                  <a:pt x="54627" y="3004457"/>
                  <a:pt x="44951" y="3033486"/>
                </a:cubicBezTo>
                <a:lnTo>
                  <a:pt x="30436" y="3077029"/>
                </a:lnTo>
                <a:lnTo>
                  <a:pt x="15922" y="3120572"/>
                </a:lnTo>
                <a:cubicBezTo>
                  <a:pt x="-4409" y="3303556"/>
                  <a:pt x="-6189" y="3251256"/>
                  <a:pt x="15922" y="3483429"/>
                </a:cubicBezTo>
                <a:cubicBezTo>
                  <a:pt x="18261" y="3507987"/>
                  <a:pt x="22635" y="3532597"/>
                  <a:pt x="30436" y="3556000"/>
                </a:cubicBezTo>
                <a:cubicBezTo>
                  <a:pt x="37278" y="3576527"/>
                  <a:pt x="50677" y="3594286"/>
                  <a:pt x="59465" y="3614058"/>
                </a:cubicBezTo>
                <a:cubicBezTo>
                  <a:pt x="70046" y="3637866"/>
                  <a:pt x="79589" y="3662144"/>
                  <a:pt x="88493" y="3686629"/>
                </a:cubicBezTo>
                <a:cubicBezTo>
                  <a:pt x="98950" y="3715386"/>
                  <a:pt x="102870" y="3746852"/>
                  <a:pt x="117522" y="3773715"/>
                </a:cubicBezTo>
                <a:cubicBezTo>
                  <a:pt x="132356" y="3800911"/>
                  <a:pt x="158947" y="3820150"/>
                  <a:pt x="175579" y="3846286"/>
                </a:cubicBezTo>
                <a:cubicBezTo>
                  <a:pt x="193003" y="3873667"/>
                  <a:pt x="202112" y="3905731"/>
                  <a:pt x="219122" y="3933372"/>
                </a:cubicBezTo>
                <a:cubicBezTo>
                  <a:pt x="240934" y="3968817"/>
                  <a:pt x="268607" y="4000343"/>
                  <a:pt x="291693" y="4034972"/>
                </a:cubicBezTo>
                <a:cubicBezTo>
                  <a:pt x="307341" y="4058445"/>
                  <a:pt x="318310" y="4084975"/>
                  <a:pt x="335236" y="4107543"/>
                </a:cubicBezTo>
                <a:cubicBezTo>
                  <a:pt x="347552" y="4123964"/>
                  <a:pt x="365421" y="4135501"/>
                  <a:pt x="378779" y="4151086"/>
                </a:cubicBezTo>
                <a:cubicBezTo>
                  <a:pt x="482083" y="4271607"/>
                  <a:pt x="357452" y="4138536"/>
                  <a:pt x="465865" y="4296229"/>
                </a:cubicBezTo>
                <a:cubicBezTo>
                  <a:pt x="500966" y="4347285"/>
                  <a:pt x="538168" y="4397561"/>
                  <a:pt x="581979" y="4441372"/>
                </a:cubicBezTo>
                <a:lnTo>
                  <a:pt x="741636" y="4601029"/>
                </a:lnTo>
                <a:cubicBezTo>
                  <a:pt x="760988" y="4620381"/>
                  <a:pt x="783272" y="4637191"/>
                  <a:pt x="799693" y="4659086"/>
                </a:cubicBezTo>
                <a:cubicBezTo>
                  <a:pt x="814207" y="4678438"/>
                  <a:pt x="826964" y="4699244"/>
                  <a:pt x="843236" y="4717143"/>
                </a:cubicBezTo>
                <a:cubicBezTo>
                  <a:pt x="875453" y="4752582"/>
                  <a:pt x="910969" y="4784876"/>
                  <a:pt x="944836" y="4818743"/>
                </a:cubicBezTo>
                <a:lnTo>
                  <a:pt x="1046436" y="4920343"/>
                </a:lnTo>
                <a:cubicBezTo>
                  <a:pt x="1070627" y="4944534"/>
                  <a:pt x="1098005" y="4965911"/>
                  <a:pt x="1119008" y="4992915"/>
                </a:cubicBezTo>
                <a:cubicBezTo>
                  <a:pt x="1152875" y="5036458"/>
                  <a:pt x="1181602" y="5084537"/>
                  <a:pt x="1220608" y="5123543"/>
                </a:cubicBezTo>
                <a:cubicBezTo>
                  <a:pt x="1244798" y="5147734"/>
                  <a:pt x="1270293" y="5170686"/>
                  <a:pt x="1293179" y="5196115"/>
                </a:cubicBezTo>
                <a:cubicBezTo>
                  <a:pt x="1313903" y="5219141"/>
                  <a:pt x="1329331" y="5246781"/>
                  <a:pt x="1351236" y="5268686"/>
                </a:cubicBezTo>
                <a:cubicBezTo>
                  <a:pt x="1368341" y="5285791"/>
                  <a:pt x="1391312" y="5296046"/>
                  <a:pt x="1409293" y="5312229"/>
                </a:cubicBezTo>
                <a:cubicBezTo>
                  <a:pt x="1552004" y="5440669"/>
                  <a:pt x="1436660" y="5363484"/>
                  <a:pt x="1568951" y="5442858"/>
                </a:cubicBezTo>
                <a:cubicBezTo>
                  <a:pt x="1588303" y="5467048"/>
                  <a:pt x="1605103" y="5493524"/>
                  <a:pt x="1627008" y="5515429"/>
                </a:cubicBezTo>
                <a:cubicBezTo>
                  <a:pt x="1702869" y="5591290"/>
                  <a:pt x="1848931" y="5676174"/>
                  <a:pt x="1917293" y="5733143"/>
                </a:cubicBezTo>
                <a:cubicBezTo>
                  <a:pt x="2061660" y="5853450"/>
                  <a:pt x="1977039" y="5791525"/>
                  <a:pt x="2207579" y="5921829"/>
                </a:cubicBezTo>
                <a:cubicBezTo>
                  <a:pt x="2250943" y="5946339"/>
                  <a:pt x="2291959" y="5975900"/>
                  <a:pt x="2338208" y="5994400"/>
                </a:cubicBezTo>
                <a:cubicBezTo>
                  <a:pt x="2386589" y="6013753"/>
                  <a:pt x="2435734" y="6031295"/>
                  <a:pt x="2483351" y="6052458"/>
                </a:cubicBezTo>
                <a:cubicBezTo>
                  <a:pt x="2522894" y="6070033"/>
                  <a:pt x="2558797" y="6095727"/>
                  <a:pt x="2599465" y="6110515"/>
                </a:cubicBezTo>
                <a:cubicBezTo>
                  <a:pt x="2665668" y="6134589"/>
                  <a:pt x="2736385" y="6144711"/>
                  <a:pt x="2802665" y="6168572"/>
                </a:cubicBezTo>
                <a:cubicBezTo>
                  <a:pt x="2857668" y="6188373"/>
                  <a:pt x="2907229" y="6221594"/>
                  <a:pt x="2962322" y="6241143"/>
                </a:cubicBezTo>
                <a:cubicBezTo>
                  <a:pt x="3057528" y="6274926"/>
                  <a:pt x="3162251" y="6283050"/>
                  <a:pt x="3252608" y="6328229"/>
                </a:cubicBezTo>
                <a:cubicBezTo>
                  <a:pt x="3294149" y="6349000"/>
                  <a:pt x="3311493" y="6361093"/>
                  <a:pt x="3354208" y="6371772"/>
                </a:cubicBezTo>
                <a:cubicBezTo>
                  <a:pt x="3434375" y="6391813"/>
                  <a:pt x="3481233" y="6391731"/>
                  <a:pt x="3571922" y="6400800"/>
                </a:cubicBezTo>
                <a:cubicBezTo>
                  <a:pt x="3697119" y="6425841"/>
                  <a:pt x="3695502" y="6427354"/>
                  <a:pt x="3876722" y="6444343"/>
                </a:cubicBezTo>
                <a:cubicBezTo>
                  <a:pt x="3953944" y="6451583"/>
                  <a:pt x="4031541" y="6454020"/>
                  <a:pt x="4108951" y="6458858"/>
                </a:cubicBezTo>
                <a:cubicBezTo>
                  <a:pt x="4142818" y="6468534"/>
                  <a:pt x="4175772" y="6482321"/>
                  <a:pt x="4210551" y="6487886"/>
                </a:cubicBezTo>
                <a:cubicBezTo>
                  <a:pt x="4297072" y="6501729"/>
                  <a:pt x="4384863" y="6506047"/>
                  <a:pt x="4471808" y="6516915"/>
                </a:cubicBezTo>
                <a:cubicBezTo>
                  <a:pt x="4510513" y="6521753"/>
                  <a:pt x="4549510" y="6524650"/>
                  <a:pt x="4587922" y="6531429"/>
                </a:cubicBezTo>
                <a:cubicBezTo>
                  <a:pt x="4631848" y="6539181"/>
                  <a:pt x="4674734" y="6552112"/>
                  <a:pt x="4718551" y="6560458"/>
                </a:cubicBezTo>
                <a:cubicBezTo>
                  <a:pt x="4870716" y="6589442"/>
                  <a:pt x="4882771" y="6588380"/>
                  <a:pt x="5023351" y="6604000"/>
                </a:cubicBezTo>
                <a:cubicBezTo>
                  <a:pt x="5297129" y="6672446"/>
                  <a:pt x="4946138" y="6588642"/>
                  <a:pt x="5429751" y="6676572"/>
                </a:cubicBezTo>
                <a:cubicBezTo>
                  <a:pt x="5493258" y="6688119"/>
                  <a:pt x="5554956" y="6708421"/>
                  <a:pt x="5618436" y="6720115"/>
                </a:cubicBezTo>
                <a:cubicBezTo>
                  <a:pt x="5738900" y="6742306"/>
                  <a:pt x="5860301" y="6759068"/>
                  <a:pt x="5981293" y="6778172"/>
                </a:cubicBezTo>
                <a:cubicBezTo>
                  <a:pt x="6044150" y="6788097"/>
                  <a:pt x="6107370" y="6795816"/>
                  <a:pt x="6169979" y="6807200"/>
                </a:cubicBezTo>
                <a:lnTo>
                  <a:pt x="6329636" y="6836229"/>
                </a:lnTo>
                <a:cubicBezTo>
                  <a:pt x="6373375" y="6844977"/>
                  <a:pt x="6416141" y="6858721"/>
                  <a:pt x="6460265" y="6865258"/>
                </a:cubicBezTo>
                <a:cubicBezTo>
                  <a:pt x="6546941" y="6878099"/>
                  <a:pt x="6721522" y="6894286"/>
                  <a:pt x="6721522" y="6894286"/>
                </a:cubicBezTo>
                <a:cubicBezTo>
                  <a:pt x="6760227" y="6903962"/>
                  <a:pt x="6798106" y="6917925"/>
                  <a:pt x="6837636" y="6923315"/>
                </a:cubicBezTo>
                <a:cubicBezTo>
                  <a:pt x="6904919" y="6932490"/>
                  <a:pt x="6972955" y="6939664"/>
                  <a:pt x="7040836" y="6937829"/>
                </a:cubicBezTo>
                <a:cubicBezTo>
                  <a:pt x="7248125" y="6932226"/>
                  <a:pt x="7305553" y="6920318"/>
                  <a:pt x="7461751" y="6894286"/>
                </a:cubicBezTo>
                <a:cubicBezTo>
                  <a:pt x="7485941" y="6884610"/>
                  <a:pt x="7509927" y="6874406"/>
                  <a:pt x="7534322" y="6865258"/>
                </a:cubicBezTo>
                <a:cubicBezTo>
                  <a:pt x="7548647" y="6859886"/>
                  <a:pt x="7563803" y="6856770"/>
                  <a:pt x="7577865" y="6850743"/>
                </a:cubicBezTo>
                <a:cubicBezTo>
                  <a:pt x="7684121" y="6805204"/>
                  <a:pt x="7586943" y="6833960"/>
                  <a:pt x="7693979" y="6807200"/>
                </a:cubicBezTo>
                <a:cubicBezTo>
                  <a:pt x="7718170" y="6792686"/>
                  <a:pt x="7741890" y="6777358"/>
                  <a:pt x="7766551" y="6763658"/>
                </a:cubicBezTo>
                <a:cubicBezTo>
                  <a:pt x="7785465" y="6753150"/>
                  <a:pt x="7805822" y="6745364"/>
                  <a:pt x="7824608" y="6734629"/>
                </a:cubicBezTo>
                <a:cubicBezTo>
                  <a:pt x="7839754" y="6725974"/>
                  <a:pt x="7852210" y="6712685"/>
                  <a:pt x="7868151" y="6705600"/>
                </a:cubicBezTo>
                <a:cubicBezTo>
                  <a:pt x="7896112" y="6693173"/>
                  <a:pt x="7955236" y="6676572"/>
                  <a:pt x="7955236" y="6676572"/>
                </a:cubicBezTo>
                <a:cubicBezTo>
                  <a:pt x="7969750" y="6666896"/>
                  <a:pt x="7982898" y="6654761"/>
                  <a:pt x="7998779" y="6647543"/>
                </a:cubicBezTo>
                <a:cubicBezTo>
                  <a:pt x="8147593" y="6579899"/>
                  <a:pt x="8068024" y="6622276"/>
                  <a:pt x="8172951" y="6589486"/>
                </a:cubicBezTo>
                <a:cubicBezTo>
                  <a:pt x="8231363" y="6571232"/>
                  <a:pt x="8347122" y="6531429"/>
                  <a:pt x="8347122" y="6531429"/>
                </a:cubicBezTo>
                <a:cubicBezTo>
                  <a:pt x="8423654" y="6480407"/>
                  <a:pt x="8354998" y="6519127"/>
                  <a:pt x="8448722" y="6487886"/>
                </a:cubicBezTo>
                <a:cubicBezTo>
                  <a:pt x="8549996" y="6454129"/>
                  <a:pt x="8490837" y="6467764"/>
                  <a:pt x="8579351" y="6429829"/>
                </a:cubicBezTo>
                <a:cubicBezTo>
                  <a:pt x="8593413" y="6423802"/>
                  <a:pt x="8608379" y="6420153"/>
                  <a:pt x="8622893" y="6415315"/>
                </a:cubicBezTo>
                <a:cubicBezTo>
                  <a:pt x="8637407" y="6405639"/>
                  <a:pt x="8653035" y="6397453"/>
                  <a:pt x="8666436" y="6386286"/>
                </a:cubicBezTo>
                <a:cubicBezTo>
                  <a:pt x="8682205" y="6373145"/>
                  <a:pt x="8693102" y="6354427"/>
                  <a:pt x="8709979" y="6342743"/>
                </a:cubicBezTo>
                <a:cubicBezTo>
                  <a:pt x="8756368" y="6310628"/>
                  <a:pt x="8804657" y="6280891"/>
                  <a:pt x="8855122" y="6255658"/>
                </a:cubicBezTo>
                <a:cubicBezTo>
                  <a:pt x="8874474" y="6245982"/>
                  <a:pt x="8895870" y="6239611"/>
                  <a:pt x="8913179" y="6226629"/>
                </a:cubicBezTo>
                <a:cubicBezTo>
                  <a:pt x="8935074" y="6210208"/>
                  <a:pt x="8949633" y="6185374"/>
                  <a:pt x="8971236" y="6168572"/>
                </a:cubicBezTo>
                <a:cubicBezTo>
                  <a:pt x="9108816" y="6061565"/>
                  <a:pt x="8986916" y="6210949"/>
                  <a:pt x="9174436" y="6023429"/>
                </a:cubicBezTo>
                <a:cubicBezTo>
                  <a:pt x="9193788" y="6004077"/>
                  <a:pt x="9210222" y="5981280"/>
                  <a:pt x="9232493" y="5965372"/>
                </a:cubicBezTo>
                <a:cubicBezTo>
                  <a:pt x="9278405" y="5932578"/>
                  <a:pt x="9337740" y="5918182"/>
                  <a:pt x="9377636" y="5878286"/>
                </a:cubicBezTo>
                <a:cubicBezTo>
                  <a:pt x="9401827" y="5854096"/>
                  <a:pt x="9423494" y="5827086"/>
                  <a:pt x="9450208" y="5805715"/>
                </a:cubicBezTo>
                <a:cubicBezTo>
                  <a:pt x="9472237" y="5788092"/>
                  <a:pt x="9499823" y="5778569"/>
                  <a:pt x="9522779" y="5762172"/>
                </a:cubicBezTo>
                <a:cubicBezTo>
                  <a:pt x="9567667" y="5730109"/>
                  <a:pt x="9610032" y="5694653"/>
                  <a:pt x="9653408" y="5660572"/>
                </a:cubicBezTo>
                <a:cubicBezTo>
                  <a:pt x="9677767" y="5641433"/>
                  <a:pt x="9704074" y="5624420"/>
                  <a:pt x="9725979" y="5602515"/>
                </a:cubicBezTo>
                <a:cubicBezTo>
                  <a:pt x="9745331" y="5583163"/>
                  <a:pt x="9762665" y="5561555"/>
                  <a:pt x="9784036" y="5544458"/>
                </a:cubicBezTo>
                <a:cubicBezTo>
                  <a:pt x="9811279" y="5522663"/>
                  <a:pt x="9871122" y="5486400"/>
                  <a:pt x="9871122" y="5486400"/>
                </a:cubicBezTo>
                <a:cubicBezTo>
                  <a:pt x="9919383" y="5414009"/>
                  <a:pt x="9931343" y="5390622"/>
                  <a:pt x="9987236" y="5326743"/>
                </a:cubicBezTo>
                <a:cubicBezTo>
                  <a:pt x="10000753" y="5311295"/>
                  <a:pt x="10017638" y="5298969"/>
                  <a:pt x="10030779" y="5283200"/>
                </a:cubicBezTo>
                <a:cubicBezTo>
                  <a:pt x="10141311" y="5150564"/>
                  <a:pt x="9943419" y="5356049"/>
                  <a:pt x="10117865" y="5181600"/>
                </a:cubicBezTo>
                <a:cubicBezTo>
                  <a:pt x="10127541" y="5157410"/>
                  <a:pt x="10134417" y="5131901"/>
                  <a:pt x="10146893" y="5109029"/>
                </a:cubicBezTo>
                <a:cubicBezTo>
                  <a:pt x="10163599" y="5078401"/>
                  <a:pt x="10185598" y="5050972"/>
                  <a:pt x="10204951" y="5021943"/>
                </a:cubicBezTo>
                <a:cubicBezTo>
                  <a:pt x="10214627" y="5007429"/>
                  <a:pt x="10221644" y="4990735"/>
                  <a:pt x="10233979" y="4978400"/>
                </a:cubicBezTo>
                <a:lnTo>
                  <a:pt x="10292036" y="4920343"/>
                </a:lnTo>
                <a:cubicBezTo>
                  <a:pt x="10319796" y="4837068"/>
                  <a:pt x="10286672" y="4914799"/>
                  <a:pt x="10350093" y="4833258"/>
                </a:cubicBezTo>
                <a:cubicBezTo>
                  <a:pt x="10371512" y="4805719"/>
                  <a:pt x="10383482" y="4770842"/>
                  <a:pt x="10408151" y="4746172"/>
                </a:cubicBezTo>
                <a:cubicBezTo>
                  <a:pt x="10422665" y="4731658"/>
                  <a:pt x="10439762" y="4719332"/>
                  <a:pt x="10451693" y="4702629"/>
                </a:cubicBezTo>
                <a:cubicBezTo>
                  <a:pt x="10464269" y="4685023"/>
                  <a:pt x="10468146" y="4662178"/>
                  <a:pt x="10480722" y="4644572"/>
                </a:cubicBezTo>
                <a:cubicBezTo>
                  <a:pt x="10492653" y="4627869"/>
                  <a:pt x="10510907" y="4616614"/>
                  <a:pt x="10524265" y="4601029"/>
                </a:cubicBezTo>
                <a:cubicBezTo>
                  <a:pt x="10540008" y="4582662"/>
                  <a:pt x="10552065" y="4561339"/>
                  <a:pt x="10567808" y="4542972"/>
                </a:cubicBezTo>
                <a:cubicBezTo>
                  <a:pt x="10581166" y="4527387"/>
                  <a:pt x="10598210" y="4515198"/>
                  <a:pt x="10611351" y="4499429"/>
                </a:cubicBezTo>
                <a:cubicBezTo>
                  <a:pt x="10622518" y="4486028"/>
                  <a:pt x="10628044" y="4468221"/>
                  <a:pt x="10640379" y="4455886"/>
                </a:cubicBezTo>
                <a:cubicBezTo>
                  <a:pt x="10652714" y="4443551"/>
                  <a:pt x="10669408" y="4436534"/>
                  <a:pt x="10683922" y="4426858"/>
                </a:cubicBezTo>
                <a:cubicBezTo>
                  <a:pt x="10693598" y="4412344"/>
                  <a:pt x="10700616" y="4395650"/>
                  <a:pt x="10712951" y="4383315"/>
                </a:cubicBezTo>
                <a:cubicBezTo>
                  <a:pt x="10725286" y="4370980"/>
                  <a:pt x="10745006" y="4367414"/>
                  <a:pt x="10756493" y="4354286"/>
                </a:cubicBezTo>
                <a:cubicBezTo>
                  <a:pt x="10779467" y="4328030"/>
                  <a:pt x="10789881" y="4291870"/>
                  <a:pt x="10814551" y="4267200"/>
                </a:cubicBezTo>
                <a:lnTo>
                  <a:pt x="10829065" y="4252686"/>
                </a:lnTo>
                <a:lnTo>
                  <a:pt x="10800036" y="290285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6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10DC87-2442-46E4-9217-542DFEC9F1DB}"/>
              </a:ext>
            </a:extLst>
          </p:cNvPr>
          <p:cNvSpPr/>
          <p:nvPr/>
        </p:nvSpPr>
        <p:spPr>
          <a:xfrm>
            <a:off x="-59621" y="3319116"/>
            <a:ext cx="11961335" cy="611359"/>
          </a:xfrm>
          <a:custGeom>
            <a:avLst/>
            <a:gdLst>
              <a:gd name="connsiteX0" fmla="*/ 0 w 11829143"/>
              <a:gd name="connsiteY0" fmla="*/ 1342044 h 1342044"/>
              <a:gd name="connsiteX1" fmla="*/ 1944914 w 11829143"/>
              <a:gd name="connsiteY1" fmla="*/ 122844 h 1342044"/>
              <a:gd name="connsiteX2" fmla="*/ 7039428 w 11829143"/>
              <a:gd name="connsiteY2" fmla="*/ 50272 h 1342044"/>
              <a:gd name="connsiteX3" fmla="*/ 10450286 w 11829143"/>
              <a:gd name="connsiteY3" fmla="*/ 195415 h 1342044"/>
              <a:gd name="connsiteX4" fmla="*/ 11829143 w 11829143"/>
              <a:gd name="connsiteY4" fmla="*/ 35758 h 1342044"/>
              <a:gd name="connsiteX0" fmla="*/ 0 w 11553372"/>
              <a:gd name="connsiteY0" fmla="*/ 1342044 h 1342044"/>
              <a:gd name="connsiteX1" fmla="*/ 1944914 w 11553372"/>
              <a:gd name="connsiteY1" fmla="*/ 122844 h 1342044"/>
              <a:gd name="connsiteX2" fmla="*/ 7039428 w 11553372"/>
              <a:gd name="connsiteY2" fmla="*/ 50272 h 1342044"/>
              <a:gd name="connsiteX3" fmla="*/ 10450286 w 11553372"/>
              <a:gd name="connsiteY3" fmla="*/ 195415 h 1342044"/>
              <a:gd name="connsiteX4" fmla="*/ 11553372 w 11553372"/>
              <a:gd name="connsiteY4" fmla="*/ 151872 h 1342044"/>
              <a:gd name="connsiteX0" fmla="*/ 0 w 11961335"/>
              <a:gd name="connsiteY0" fmla="*/ 611359 h 611359"/>
              <a:gd name="connsiteX1" fmla="*/ 2352877 w 11961335"/>
              <a:gd name="connsiteY1" fmla="*/ 81476 h 611359"/>
              <a:gd name="connsiteX2" fmla="*/ 7447391 w 11961335"/>
              <a:gd name="connsiteY2" fmla="*/ 8904 h 611359"/>
              <a:gd name="connsiteX3" fmla="*/ 10858249 w 11961335"/>
              <a:gd name="connsiteY3" fmla="*/ 154047 h 611359"/>
              <a:gd name="connsiteX4" fmla="*/ 11961335 w 11961335"/>
              <a:gd name="connsiteY4" fmla="*/ 110504 h 61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1335" h="611359">
                <a:moveTo>
                  <a:pt x="0" y="611359"/>
                </a:moveTo>
                <a:cubicBezTo>
                  <a:pt x="385838" y="109406"/>
                  <a:pt x="1111645" y="181885"/>
                  <a:pt x="2352877" y="81476"/>
                </a:cubicBezTo>
                <a:cubicBezTo>
                  <a:pt x="3594109" y="-18933"/>
                  <a:pt x="6029829" y="-3191"/>
                  <a:pt x="7447391" y="8904"/>
                </a:cubicBezTo>
                <a:cubicBezTo>
                  <a:pt x="8864953" y="20999"/>
                  <a:pt x="10059963" y="156466"/>
                  <a:pt x="10858249" y="154047"/>
                </a:cubicBezTo>
                <a:cubicBezTo>
                  <a:pt x="11656535" y="151628"/>
                  <a:pt x="11738783" y="313704"/>
                  <a:pt x="11961335" y="110504"/>
                </a:cubicBezTo>
              </a:path>
            </a:pathLst>
          </a:custGeom>
          <a:noFill/>
          <a:ln w="279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F7F5B8-562C-4DBF-A70F-0F250270E7EC}"/>
              </a:ext>
            </a:extLst>
          </p:cNvPr>
          <p:cNvSpPr/>
          <p:nvPr/>
        </p:nvSpPr>
        <p:spPr>
          <a:xfrm>
            <a:off x="1761814" y="2732935"/>
            <a:ext cx="1741714" cy="588511"/>
          </a:xfrm>
          <a:custGeom>
            <a:avLst/>
            <a:gdLst>
              <a:gd name="connsiteX0" fmla="*/ 0 w 1741714"/>
              <a:gd name="connsiteY0" fmla="*/ 0 h 588511"/>
              <a:gd name="connsiteX1" fmla="*/ 972457 w 1741714"/>
              <a:gd name="connsiteY1" fmla="*/ 174172 h 588511"/>
              <a:gd name="connsiteX2" fmla="*/ 1741714 w 1741714"/>
              <a:gd name="connsiteY2" fmla="*/ 566058 h 5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4" h="588511">
                <a:moveTo>
                  <a:pt x="0" y="0"/>
                </a:moveTo>
                <a:cubicBezTo>
                  <a:pt x="341085" y="39914"/>
                  <a:pt x="682171" y="79829"/>
                  <a:pt x="972457" y="174172"/>
                </a:cubicBezTo>
                <a:cubicBezTo>
                  <a:pt x="1262743" y="268515"/>
                  <a:pt x="1383695" y="689429"/>
                  <a:pt x="1741714" y="566058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FF1E8D-C0EE-4BEE-897B-AC2F2BDA7B8F}"/>
              </a:ext>
            </a:extLst>
          </p:cNvPr>
          <p:cNvSpPr/>
          <p:nvPr/>
        </p:nvSpPr>
        <p:spPr>
          <a:xfrm>
            <a:off x="8149770" y="1840307"/>
            <a:ext cx="2090058" cy="1611086"/>
          </a:xfrm>
          <a:custGeom>
            <a:avLst/>
            <a:gdLst>
              <a:gd name="connsiteX0" fmla="*/ 0 w 2090058"/>
              <a:gd name="connsiteY0" fmla="*/ 0 h 1611086"/>
              <a:gd name="connsiteX1" fmla="*/ 1088572 w 2090058"/>
              <a:gd name="connsiteY1" fmla="*/ 464457 h 1611086"/>
              <a:gd name="connsiteX2" fmla="*/ 1465943 w 2090058"/>
              <a:gd name="connsiteY2" fmla="*/ 856343 h 1611086"/>
              <a:gd name="connsiteX3" fmla="*/ 2090058 w 2090058"/>
              <a:gd name="connsiteY3" fmla="*/ 1611086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8" h="1611086">
                <a:moveTo>
                  <a:pt x="0" y="0"/>
                </a:moveTo>
                <a:cubicBezTo>
                  <a:pt x="422124" y="160866"/>
                  <a:pt x="844248" y="321733"/>
                  <a:pt x="1088572" y="464457"/>
                </a:cubicBezTo>
                <a:cubicBezTo>
                  <a:pt x="1332896" y="607181"/>
                  <a:pt x="1299029" y="665238"/>
                  <a:pt x="1465943" y="856343"/>
                </a:cubicBezTo>
                <a:cubicBezTo>
                  <a:pt x="1632857" y="1047448"/>
                  <a:pt x="1983620" y="1507067"/>
                  <a:pt x="2090058" y="1611086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52352C-ED78-44DC-A30D-E28EE897AE49}"/>
              </a:ext>
            </a:extLst>
          </p:cNvPr>
          <p:cNvSpPr/>
          <p:nvPr/>
        </p:nvSpPr>
        <p:spPr>
          <a:xfrm>
            <a:off x="5718629" y="1711043"/>
            <a:ext cx="2090058" cy="1611086"/>
          </a:xfrm>
          <a:custGeom>
            <a:avLst/>
            <a:gdLst>
              <a:gd name="connsiteX0" fmla="*/ 0 w 2090058"/>
              <a:gd name="connsiteY0" fmla="*/ 0 h 1611086"/>
              <a:gd name="connsiteX1" fmla="*/ 1088572 w 2090058"/>
              <a:gd name="connsiteY1" fmla="*/ 464457 h 1611086"/>
              <a:gd name="connsiteX2" fmla="*/ 1465943 w 2090058"/>
              <a:gd name="connsiteY2" fmla="*/ 856343 h 1611086"/>
              <a:gd name="connsiteX3" fmla="*/ 2090058 w 2090058"/>
              <a:gd name="connsiteY3" fmla="*/ 1611086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8" h="1611086">
                <a:moveTo>
                  <a:pt x="0" y="0"/>
                </a:moveTo>
                <a:cubicBezTo>
                  <a:pt x="422124" y="160866"/>
                  <a:pt x="844248" y="321733"/>
                  <a:pt x="1088572" y="464457"/>
                </a:cubicBezTo>
                <a:cubicBezTo>
                  <a:pt x="1332896" y="607181"/>
                  <a:pt x="1299029" y="665238"/>
                  <a:pt x="1465943" y="856343"/>
                </a:cubicBezTo>
                <a:cubicBezTo>
                  <a:pt x="1632857" y="1047448"/>
                  <a:pt x="1983620" y="1507067"/>
                  <a:pt x="2090058" y="1611086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10B5F8-D40B-4112-981F-44F396FB7BF8}"/>
              </a:ext>
            </a:extLst>
          </p:cNvPr>
          <p:cNvSpPr/>
          <p:nvPr/>
        </p:nvSpPr>
        <p:spPr>
          <a:xfrm>
            <a:off x="3519825" y="1666663"/>
            <a:ext cx="2090058" cy="1611086"/>
          </a:xfrm>
          <a:custGeom>
            <a:avLst/>
            <a:gdLst>
              <a:gd name="connsiteX0" fmla="*/ 0 w 2090058"/>
              <a:gd name="connsiteY0" fmla="*/ 0 h 1611086"/>
              <a:gd name="connsiteX1" fmla="*/ 1088572 w 2090058"/>
              <a:gd name="connsiteY1" fmla="*/ 464457 h 1611086"/>
              <a:gd name="connsiteX2" fmla="*/ 1465943 w 2090058"/>
              <a:gd name="connsiteY2" fmla="*/ 856343 h 1611086"/>
              <a:gd name="connsiteX3" fmla="*/ 2090058 w 2090058"/>
              <a:gd name="connsiteY3" fmla="*/ 1611086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8" h="1611086">
                <a:moveTo>
                  <a:pt x="0" y="0"/>
                </a:moveTo>
                <a:cubicBezTo>
                  <a:pt x="422124" y="160866"/>
                  <a:pt x="844248" y="321733"/>
                  <a:pt x="1088572" y="464457"/>
                </a:cubicBezTo>
                <a:cubicBezTo>
                  <a:pt x="1332896" y="607181"/>
                  <a:pt x="1299029" y="665238"/>
                  <a:pt x="1465943" y="856343"/>
                </a:cubicBezTo>
                <a:cubicBezTo>
                  <a:pt x="1632857" y="1047448"/>
                  <a:pt x="1983620" y="1507067"/>
                  <a:pt x="2090058" y="1611086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D25DC6-F6C9-4AB7-86B7-5C6957CF3056}"/>
              </a:ext>
            </a:extLst>
          </p:cNvPr>
          <p:cNvSpPr/>
          <p:nvPr/>
        </p:nvSpPr>
        <p:spPr>
          <a:xfrm>
            <a:off x="2387712" y="3277749"/>
            <a:ext cx="1741715" cy="1248228"/>
          </a:xfrm>
          <a:custGeom>
            <a:avLst/>
            <a:gdLst>
              <a:gd name="connsiteX0" fmla="*/ 0 w 1741715"/>
              <a:gd name="connsiteY0" fmla="*/ 1248228 h 1248228"/>
              <a:gd name="connsiteX1" fmla="*/ 783772 w 1741715"/>
              <a:gd name="connsiteY1" fmla="*/ 522514 h 1248228"/>
              <a:gd name="connsiteX2" fmla="*/ 1741715 w 1741715"/>
              <a:gd name="connsiteY2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5" h="1248228">
                <a:moveTo>
                  <a:pt x="0" y="1248228"/>
                </a:moveTo>
                <a:cubicBezTo>
                  <a:pt x="246743" y="989390"/>
                  <a:pt x="493486" y="730552"/>
                  <a:pt x="783772" y="522514"/>
                </a:cubicBezTo>
                <a:cubicBezTo>
                  <a:pt x="1074058" y="314476"/>
                  <a:pt x="1478039" y="99181"/>
                  <a:pt x="1741715" y="0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873A37-B2E4-4CF0-BA32-2E3A1A1F6E93}"/>
              </a:ext>
            </a:extLst>
          </p:cNvPr>
          <p:cNvSpPr/>
          <p:nvPr/>
        </p:nvSpPr>
        <p:spPr>
          <a:xfrm>
            <a:off x="4003822" y="3305722"/>
            <a:ext cx="2264228" cy="1451429"/>
          </a:xfrm>
          <a:custGeom>
            <a:avLst/>
            <a:gdLst>
              <a:gd name="connsiteX0" fmla="*/ 0 w 2656114"/>
              <a:gd name="connsiteY0" fmla="*/ 1843314 h 1843314"/>
              <a:gd name="connsiteX1" fmla="*/ 943428 w 2656114"/>
              <a:gd name="connsiteY1" fmla="*/ 1016000 h 1843314"/>
              <a:gd name="connsiteX2" fmla="*/ 1799771 w 2656114"/>
              <a:gd name="connsiteY2" fmla="*/ 682172 h 1843314"/>
              <a:gd name="connsiteX3" fmla="*/ 2656114 w 2656114"/>
              <a:gd name="connsiteY3" fmla="*/ 0 h 1843314"/>
              <a:gd name="connsiteX0" fmla="*/ 0 w 2264228"/>
              <a:gd name="connsiteY0" fmla="*/ 1451429 h 1451429"/>
              <a:gd name="connsiteX1" fmla="*/ 551542 w 2264228"/>
              <a:gd name="connsiteY1" fmla="*/ 1016000 h 1451429"/>
              <a:gd name="connsiteX2" fmla="*/ 1407885 w 2264228"/>
              <a:gd name="connsiteY2" fmla="*/ 682172 h 1451429"/>
              <a:gd name="connsiteX3" fmla="*/ 2264228 w 2264228"/>
              <a:gd name="connsiteY3" fmla="*/ 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8" h="1451429">
                <a:moveTo>
                  <a:pt x="0" y="1451429"/>
                </a:moveTo>
                <a:cubicBezTo>
                  <a:pt x="321733" y="1134534"/>
                  <a:pt x="316894" y="1144210"/>
                  <a:pt x="551542" y="1016000"/>
                </a:cubicBezTo>
                <a:cubicBezTo>
                  <a:pt x="786190" y="887790"/>
                  <a:pt x="1122437" y="851505"/>
                  <a:pt x="1407885" y="682172"/>
                </a:cubicBezTo>
                <a:cubicBezTo>
                  <a:pt x="1693333" y="512839"/>
                  <a:pt x="1978780" y="256419"/>
                  <a:pt x="2264228" y="0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B6FFE1-D265-4234-8938-862106D38A2C}"/>
              </a:ext>
            </a:extLst>
          </p:cNvPr>
          <p:cNvSpPr/>
          <p:nvPr/>
        </p:nvSpPr>
        <p:spPr>
          <a:xfrm>
            <a:off x="5797673" y="3363253"/>
            <a:ext cx="2656114" cy="1843314"/>
          </a:xfrm>
          <a:custGeom>
            <a:avLst/>
            <a:gdLst>
              <a:gd name="connsiteX0" fmla="*/ 0 w 2656114"/>
              <a:gd name="connsiteY0" fmla="*/ 1843314 h 1843314"/>
              <a:gd name="connsiteX1" fmla="*/ 943428 w 2656114"/>
              <a:gd name="connsiteY1" fmla="*/ 1016000 h 1843314"/>
              <a:gd name="connsiteX2" fmla="*/ 1799771 w 2656114"/>
              <a:gd name="connsiteY2" fmla="*/ 682172 h 1843314"/>
              <a:gd name="connsiteX3" fmla="*/ 2656114 w 2656114"/>
              <a:gd name="connsiteY3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114" h="1843314">
                <a:moveTo>
                  <a:pt x="0" y="1843314"/>
                </a:moveTo>
                <a:cubicBezTo>
                  <a:pt x="321733" y="1526419"/>
                  <a:pt x="643466" y="1209524"/>
                  <a:pt x="943428" y="1016000"/>
                </a:cubicBezTo>
                <a:cubicBezTo>
                  <a:pt x="1243390" y="822476"/>
                  <a:pt x="1514323" y="851505"/>
                  <a:pt x="1799771" y="682172"/>
                </a:cubicBezTo>
                <a:cubicBezTo>
                  <a:pt x="2085219" y="512839"/>
                  <a:pt x="2370666" y="256419"/>
                  <a:pt x="2656114" y="0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A1B325-EF23-4ECE-8032-6FCA05A6CCED}"/>
              </a:ext>
            </a:extLst>
          </p:cNvPr>
          <p:cNvSpPr/>
          <p:nvPr/>
        </p:nvSpPr>
        <p:spPr>
          <a:xfrm>
            <a:off x="8040912" y="3506241"/>
            <a:ext cx="2656114" cy="1843314"/>
          </a:xfrm>
          <a:custGeom>
            <a:avLst/>
            <a:gdLst>
              <a:gd name="connsiteX0" fmla="*/ 0 w 2656114"/>
              <a:gd name="connsiteY0" fmla="*/ 1843314 h 1843314"/>
              <a:gd name="connsiteX1" fmla="*/ 943428 w 2656114"/>
              <a:gd name="connsiteY1" fmla="*/ 1016000 h 1843314"/>
              <a:gd name="connsiteX2" fmla="*/ 1799771 w 2656114"/>
              <a:gd name="connsiteY2" fmla="*/ 682172 h 1843314"/>
              <a:gd name="connsiteX3" fmla="*/ 2656114 w 2656114"/>
              <a:gd name="connsiteY3" fmla="*/ 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6114" h="1843314">
                <a:moveTo>
                  <a:pt x="0" y="1843314"/>
                </a:moveTo>
                <a:cubicBezTo>
                  <a:pt x="321733" y="1526419"/>
                  <a:pt x="643466" y="1209524"/>
                  <a:pt x="943428" y="1016000"/>
                </a:cubicBezTo>
                <a:cubicBezTo>
                  <a:pt x="1243390" y="822476"/>
                  <a:pt x="1514323" y="851505"/>
                  <a:pt x="1799771" y="682172"/>
                </a:cubicBezTo>
                <a:cubicBezTo>
                  <a:pt x="2085219" y="512839"/>
                  <a:pt x="2370666" y="256419"/>
                  <a:pt x="2656114" y="0"/>
                </a:cubicBezTo>
              </a:path>
            </a:pathLst>
          </a:cu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825C9E-0FA1-4338-96DA-0FC71D52BFD3}"/>
              </a:ext>
            </a:extLst>
          </p:cNvPr>
          <p:cNvSpPr/>
          <p:nvPr/>
        </p:nvSpPr>
        <p:spPr>
          <a:xfrm>
            <a:off x="11674360" y="1992706"/>
            <a:ext cx="372497" cy="3758529"/>
          </a:xfrm>
          <a:custGeom>
            <a:avLst/>
            <a:gdLst>
              <a:gd name="connsiteX0" fmla="*/ 1074057 w 1074057"/>
              <a:gd name="connsiteY0" fmla="*/ 0 h 3280228"/>
              <a:gd name="connsiteX1" fmla="*/ 928914 w 1074057"/>
              <a:gd name="connsiteY1" fmla="*/ 812800 h 3280228"/>
              <a:gd name="connsiteX2" fmla="*/ 740229 w 1074057"/>
              <a:gd name="connsiteY2" fmla="*/ 2278743 h 3280228"/>
              <a:gd name="connsiteX3" fmla="*/ 0 w 1074057"/>
              <a:gd name="connsiteY3" fmla="*/ 3280228 h 3280228"/>
              <a:gd name="connsiteX0" fmla="*/ 1074057 w 1074057"/>
              <a:gd name="connsiteY0" fmla="*/ 0 h 3280228"/>
              <a:gd name="connsiteX1" fmla="*/ 816373 w 1074057"/>
              <a:gd name="connsiteY1" fmla="*/ 686191 h 3280228"/>
              <a:gd name="connsiteX2" fmla="*/ 740229 w 1074057"/>
              <a:gd name="connsiteY2" fmla="*/ 2278743 h 3280228"/>
              <a:gd name="connsiteX3" fmla="*/ 0 w 1074057"/>
              <a:gd name="connsiteY3" fmla="*/ 3280228 h 3280228"/>
              <a:gd name="connsiteX0" fmla="*/ 834906 w 834906"/>
              <a:gd name="connsiteY0" fmla="*/ 0 h 3744462"/>
              <a:gd name="connsiteX1" fmla="*/ 577222 w 834906"/>
              <a:gd name="connsiteY1" fmla="*/ 686191 h 3744462"/>
              <a:gd name="connsiteX2" fmla="*/ 501078 w 834906"/>
              <a:gd name="connsiteY2" fmla="*/ 2278743 h 3744462"/>
              <a:gd name="connsiteX3" fmla="*/ 0 w 834906"/>
              <a:gd name="connsiteY3" fmla="*/ 3744462 h 3744462"/>
              <a:gd name="connsiteX0" fmla="*/ 905245 w 905245"/>
              <a:gd name="connsiteY0" fmla="*/ 0 h 3463108"/>
              <a:gd name="connsiteX1" fmla="*/ 647561 w 905245"/>
              <a:gd name="connsiteY1" fmla="*/ 686191 h 3463108"/>
              <a:gd name="connsiteX2" fmla="*/ 571417 w 905245"/>
              <a:gd name="connsiteY2" fmla="*/ 2278743 h 3463108"/>
              <a:gd name="connsiteX3" fmla="*/ 0 w 905245"/>
              <a:gd name="connsiteY3" fmla="*/ 3463108 h 3463108"/>
              <a:gd name="connsiteX0" fmla="*/ 441011 w 441011"/>
              <a:gd name="connsiteY0" fmla="*/ 0 h 3209889"/>
              <a:gd name="connsiteX1" fmla="*/ 183327 w 441011"/>
              <a:gd name="connsiteY1" fmla="*/ 686191 h 3209889"/>
              <a:gd name="connsiteX2" fmla="*/ 107183 w 441011"/>
              <a:gd name="connsiteY2" fmla="*/ 2278743 h 3209889"/>
              <a:gd name="connsiteX3" fmla="*/ 0 w 441011"/>
              <a:gd name="connsiteY3" fmla="*/ 3209889 h 3209889"/>
              <a:gd name="connsiteX0" fmla="*/ 372497 w 372497"/>
              <a:gd name="connsiteY0" fmla="*/ 0 h 3758529"/>
              <a:gd name="connsiteX1" fmla="*/ 114813 w 372497"/>
              <a:gd name="connsiteY1" fmla="*/ 686191 h 3758529"/>
              <a:gd name="connsiteX2" fmla="*/ 38669 w 372497"/>
              <a:gd name="connsiteY2" fmla="*/ 2278743 h 3758529"/>
              <a:gd name="connsiteX3" fmla="*/ 198772 w 372497"/>
              <a:gd name="connsiteY3" fmla="*/ 3758529 h 37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97" h="3758529">
                <a:moveTo>
                  <a:pt x="372497" y="0"/>
                </a:moveTo>
                <a:cubicBezTo>
                  <a:pt x="327744" y="216505"/>
                  <a:pt x="170451" y="306401"/>
                  <a:pt x="114813" y="686191"/>
                </a:cubicBezTo>
                <a:cubicBezTo>
                  <a:pt x="59175" y="1065982"/>
                  <a:pt x="193488" y="1867505"/>
                  <a:pt x="38669" y="2278743"/>
                </a:cubicBezTo>
                <a:cubicBezTo>
                  <a:pt x="-116150" y="2689981"/>
                  <a:pt x="247153" y="3756110"/>
                  <a:pt x="198772" y="3758529"/>
                </a:cubicBezTo>
              </a:path>
            </a:pathLst>
          </a:custGeom>
          <a:noFill/>
          <a:ln w="396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70730-16B7-447E-91E3-F383866EFD7F}"/>
              </a:ext>
            </a:extLst>
          </p:cNvPr>
          <p:cNvSpPr txBox="1"/>
          <p:nvPr/>
        </p:nvSpPr>
        <p:spPr>
          <a:xfrm>
            <a:off x="57019" y="2976166"/>
            <a:ext cx="1272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dirty="0">
                <a:latin typeface="Berlin Sans FB" panose="020E0602020502020306" pitchFamily="34" charset="0"/>
              </a:rPr>
              <a:t>DATA</a:t>
            </a:r>
            <a:endParaRPr lang="id-ID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CE884-8EC7-460B-8C96-1C48430F013D}"/>
              </a:ext>
            </a:extLst>
          </p:cNvPr>
          <p:cNvSpPr txBox="1"/>
          <p:nvPr/>
        </p:nvSpPr>
        <p:spPr>
          <a:xfrm rot="21136905">
            <a:off x="-34610" y="3601547"/>
            <a:ext cx="3003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latin typeface="Berlin Sans FB" panose="020E0602020502020306" pitchFamily="34" charset="0"/>
              </a:rPr>
              <a:t>PROSES INTERVENSI </a:t>
            </a:r>
          </a:p>
          <a:p>
            <a:pPr algn="ctr"/>
            <a:r>
              <a:rPr lang="id-ID" sz="2000" b="1" dirty="0">
                <a:latin typeface="Berlin Sans FB" panose="020E0602020502020306" pitchFamily="34" charset="0"/>
              </a:rPr>
              <a:t>BANTUAN RTLH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36F52E-6BCE-4DB1-AE29-BCEF874B0EC9}"/>
              </a:ext>
            </a:extLst>
          </p:cNvPr>
          <p:cNvSpPr txBox="1"/>
          <p:nvPr/>
        </p:nvSpPr>
        <p:spPr>
          <a:xfrm>
            <a:off x="5457369" y="733358"/>
            <a:ext cx="2211795" cy="1661993"/>
          </a:xfrm>
          <a:custGeom>
            <a:avLst/>
            <a:gdLst>
              <a:gd name="connsiteX0" fmla="*/ 0 w 2211795"/>
              <a:gd name="connsiteY0" fmla="*/ 0 h 1661993"/>
              <a:gd name="connsiteX1" fmla="*/ 575067 w 2211795"/>
              <a:gd name="connsiteY1" fmla="*/ 0 h 1661993"/>
              <a:gd name="connsiteX2" fmla="*/ 1172251 w 2211795"/>
              <a:gd name="connsiteY2" fmla="*/ 0 h 1661993"/>
              <a:gd name="connsiteX3" fmla="*/ 1680964 w 2211795"/>
              <a:gd name="connsiteY3" fmla="*/ 0 h 1661993"/>
              <a:gd name="connsiteX4" fmla="*/ 2211795 w 2211795"/>
              <a:gd name="connsiteY4" fmla="*/ 0 h 1661993"/>
              <a:gd name="connsiteX5" fmla="*/ 2211795 w 2211795"/>
              <a:gd name="connsiteY5" fmla="*/ 570618 h 1661993"/>
              <a:gd name="connsiteX6" fmla="*/ 2211795 w 2211795"/>
              <a:gd name="connsiteY6" fmla="*/ 1074755 h 1661993"/>
              <a:gd name="connsiteX7" fmla="*/ 2211795 w 2211795"/>
              <a:gd name="connsiteY7" fmla="*/ 1661993 h 1661993"/>
              <a:gd name="connsiteX8" fmla="*/ 1636728 w 2211795"/>
              <a:gd name="connsiteY8" fmla="*/ 1661993 h 1661993"/>
              <a:gd name="connsiteX9" fmla="*/ 1061662 w 2211795"/>
              <a:gd name="connsiteY9" fmla="*/ 1661993 h 1661993"/>
              <a:gd name="connsiteX10" fmla="*/ 575067 w 2211795"/>
              <a:gd name="connsiteY10" fmla="*/ 1661993 h 1661993"/>
              <a:gd name="connsiteX11" fmla="*/ 0 w 2211795"/>
              <a:gd name="connsiteY11" fmla="*/ 1661993 h 1661993"/>
              <a:gd name="connsiteX12" fmla="*/ 0 w 2211795"/>
              <a:gd name="connsiteY12" fmla="*/ 1074755 h 1661993"/>
              <a:gd name="connsiteX13" fmla="*/ 0 w 2211795"/>
              <a:gd name="connsiteY13" fmla="*/ 487518 h 1661993"/>
              <a:gd name="connsiteX14" fmla="*/ 0 w 2211795"/>
              <a:gd name="connsiteY14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1795" h="1661993" fill="none" extrusionOk="0">
                <a:moveTo>
                  <a:pt x="0" y="0"/>
                </a:moveTo>
                <a:cubicBezTo>
                  <a:pt x="193733" y="-46579"/>
                  <a:pt x="388270" y="51356"/>
                  <a:pt x="575067" y="0"/>
                </a:cubicBezTo>
                <a:cubicBezTo>
                  <a:pt x="761864" y="-51356"/>
                  <a:pt x="957086" y="18511"/>
                  <a:pt x="1172251" y="0"/>
                </a:cubicBezTo>
                <a:cubicBezTo>
                  <a:pt x="1387416" y="-18511"/>
                  <a:pt x="1524722" y="8092"/>
                  <a:pt x="1680964" y="0"/>
                </a:cubicBezTo>
                <a:cubicBezTo>
                  <a:pt x="1837206" y="-8092"/>
                  <a:pt x="2073954" y="24651"/>
                  <a:pt x="2211795" y="0"/>
                </a:cubicBezTo>
                <a:cubicBezTo>
                  <a:pt x="2250621" y="267137"/>
                  <a:pt x="2173363" y="443195"/>
                  <a:pt x="2211795" y="570618"/>
                </a:cubicBezTo>
                <a:cubicBezTo>
                  <a:pt x="2250227" y="698041"/>
                  <a:pt x="2204134" y="912487"/>
                  <a:pt x="2211795" y="1074755"/>
                </a:cubicBezTo>
                <a:cubicBezTo>
                  <a:pt x="2219456" y="1237023"/>
                  <a:pt x="2163891" y="1435184"/>
                  <a:pt x="2211795" y="1661993"/>
                </a:cubicBezTo>
                <a:cubicBezTo>
                  <a:pt x="2066242" y="1716119"/>
                  <a:pt x="1786878" y="1599852"/>
                  <a:pt x="1636728" y="1661993"/>
                </a:cubicBezTo>
                <a:cubicBezTo>
                  <a:pt x="1486578" y="1724134"/>
                  <a:pt x="1178915" y="1627931"/>
                  <a:pt x="1061662" y="1661993"/>
                </a:cubicBezTo>
                <a:cubicBezTo>
                  <a:pt x="944409" y="1696055"/>
                  <a:pt x="719099" y="1619691"/>
                  <a:pt x="575067" y="1661993"/>
                </a:cubicBezTo>
                <a:cubicBezTo>
                  <a:pt x="431036" y="1704295"/>
                  <a:pt x="230999" y="1614898"/>
                  <a:pt x="0" y="1661993"/>
                </a:cubicBezTo>
                <a:cubicBezTo>
                  <a:pt x="-19880" y="1430479"/>
                  <a:pt x="33933" y="1352029"/>
                  <a:pt x="0" y="1074755"/>
                </a:cubicBezTo>
                <a:cubicBezTo>
                  <a:pt x="-33933" y="797481"/>
                  <a:pt x="44613" y="728584"/>
                  <a:pt x="0" y="487518"/>
                </a:cubicBezTo>
                <a:cubicBezTo>
                  <a:pt x="-44613" y="246452"/>
                  <a:pt x="3904" y="167107"/>
                  <a:pt x="0" y="0"/>
                </a:cubicBezTo>
                <a:close/>
              </a:path>
              <a:path w="2211795" h="1661993" stroke="0" extrusionOk="0">
                <a:moveTo>
                  <a:pt x="0" y="0"/>
                </a:moveTo>
                <a:cubicBezTo>
                  <a:pt x="223190" y="-44245"/>
                  <a:pt x="341406" y="23285"/>
                  <a:pt x="530831" y="0"/>
                </a:cubicBezTo>
                <a:cubicBezTo>
                  <a:pt x="720256" y="-23285"/>
                  <a:pt x="894707" y="58518"/>
                  <a:pt x="1039544" y="0"/>
                </a:cubicBezTo>
                <a:cubicBezTo>
                  <a:pt x="1184381" y="-58518"/>
                  <a:pt x="1473225" y="22174"/>
                  <a:pt x="1636728" y="0"/>
                </a:cubicBezTo>
                <a:cubicBezTo>
                  <a:pt x="1800231" y="-22174"/>
                  <a:pt x="2082136" y="4278"/>
                  <a:pt x="2211795" y="0"/>
                </a:cubicBezTo>
                <a:cubicBezTo>
                  <a:pt x="2244279" y="128326"/>
                  <a:pt x="2195205" y="359284"/>
                  <a:pt x="2211795" y="553998"/>
                </a:cubicBezTo>
                <a:cubicBezTo>
                  <a:pt x="2228385" y="748712"/>
                  <a:pt x="2147750" y="952376"/>
                  <a:pt x="2211795" y="1141235"/>
                </a:cubicBezTo>
                <a:cubicBezTo>
                  <a:pt x="2275840" y="1330094"/>
                  <a:pt x="2161891" y="1530845"/>
                  <a:pt x="2211795" y="1661993"/>
                </a:cubicBezTo>
                <a:cubicBezTo>
                  <a:pt x="2010278" y="1691849"/>
                  <a:pt x="1873296" y="1601192"/>
                  <a:pt x="1680964" y="1661993"/>
                </a:cubicBezTo>
                <a:cubicBezTo>
                  <a:pt x="1488632" y="1722794"/>
                  <a:pt x="1275373" y="1617970"/>
                  <a:pt x="1172251" y="1661993"/>
                </a:cubicBezTo>
                <a:cubicBezTo>
                  <a:pt x="1069129" y="1706016"/>
                  <a:pt x="800844" y="1654577"/>
                  <a:pt x="597185" y="1661993"/>
                </a:cubicBezTo>
                <a:cubicBezTo>
                  <a:pt x="393526" y="1669409"/>
                  <a:pt x="285044" y="1598511"/>
                  <a:pt x="0" y="1661993"/>
                </a:cubicBezTo>
                <a:cubicBezTo>
                  <a:pt x="-63450" y="1503115"/>
                  <a:pt x="49864" y="1354219"/>
                  <a:pt x="0" y="1107995"/>
                </a:cubicBezTo>
                <a:cubicBezTo>
                  <a:pt x="-49864" y="861771"/>
                  <a:pt x="33224" y="659799"/>
                  <a:pt x="0" y="537378"/>
                </a:cubicBezTo>
                <a:cubicBezTo>
                  <a:pt x="-33224" y="414957"/>
                  <a:pt x="33849" y="12411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4776844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BANYAK DATABASE RTLH</a:t>
            </a:r>
          </a:p>
          <a:p>
            <a:pPr algn="ctr">
              <a:tabLst>
                <a:tab pos="0" algn="l"/>
              </a:tabLst>
            </a:pPr>
            <a:r>
              <a:rPr lang="en-US" sz="1400" b="0" strike="noStrike" spc="-26" dirty="0">
                <a:solidFill>
                  <a:srgbClr val="000000"/>
                </a:solidFill>
              </a:rPr>
              <a:t>Database </a:t>
            </a:r>
            <a:r>
              <a:rPr lang="id-ID" sz="1400" b="0" strike="noStrike" spc="-26" dirty="0">
                <a:solidFill>
                  <a:srgbClr val="000000"/>
                </a:solidFill>
              </a:rPr>
              <a:t> RTLH setelah divalidasi elektronik pada </a:t>
            </a:r>
            <a:r>
              <a:rPr lang="id-ID" sz="1400" b="0" strike="noStrike" spc="-26" dirty="0" err="1">
                <a:solidFill>
                  <a:srgbClr val="000000"/>
                </a:solidFill>
              </a:rPr>
              <a:t>th</a:t>
            </a:r>
            <a:r>
              <a:rPr lang="id-ID" sz="1400" b="0" strike="noStrike" spc="-26" dirty="0">
                <a:solidFill>
                  <a:srgbClr val="000000"/>
                </a:solidFill>
              </a:rPr>
              <a:t> 2020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id-ID" sz="1400" b="0" strike="noStrike" spc="-26" dirty="0">
                <a:solidFill>
                  <a:srgbClr val="000000"/>
                </a:solidFill>
              </a:rPr>
              <a:t>  menjadi </a:t>
            </a:r>
            <a:r>
              <a:rPr lang="id-ID" sz="1400" b="1" strike="noStrike" spc="-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827.009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dan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dapat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diakses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secara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elektronik</a:t>
            </a:r>
            <a:endParaRPr lang="en-US" sz="1400" b="0" strike="noStrike" spc="-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2DF271-0D30-48E8-8FCA-E34A5AD8010D}"/>
              </a:ext>
            </a:extLst>
          </p:cNvPr>
          <p:cNvSpPr txBox="1"/>
          <p:nvPr/>
        </p:nvSpPr>
        <p:spPr>
          <a:xfrm>
            <a:off x="1292622" y="1774236"/>
            <a:ext cx="2090058" cy="1231106"/>
          </a:xfrm>
          <a:custGeom>
            <a:avLst/>
            <a:gdLst>
              <a:gd name="connsiteX0" fmla="*/ 0 w 2090058"/>
              <a:gd name="connsiteY0" fmla="*/ 0 h 1231106"/>
              <a:gd name="connsiteX1" fmla="*/ 480713 w 2090058"/>
              <a:gd name="connsiteY1" fmla="*/ 0 h 1231106"/>
              <a:gd name="connsiteX2" fmla="*/ 1045029 w 2090058"/>
              <a:gd name="connsiteY2" fmla="*/ 0 h 1231106"/>
              <a:gd name="connsiteX3" fmla="*/ 1588444 w 2090058"/>
              <a:gd name="connsiteY3" fmla="*/ 0 h 1231106"/>
              <a:gd name="connsiteX4" fmla="*/ 2090058 w 2090058"/>
              <a:gd name="connsiteY4" fmla="*/ 0 h 1231106"/>
              <a:gd name="connsiteX5" fmla="*/ 2090058 w 2090058"/>
              <a:gd name="connsiteY5" fmla="*/ 434991 h 1231106"/>
              <a:gd name="connsiteX6" fmla="*/ 2090058 w 2090058"/>
              <a:gd name="connsiteY6" fmla="*/ 820737 h 1231106"/>
              <a:gd name="connsiteX7" fmla="*/ 2090058 w 2090058"/>
              <a:gd name="connsiteY7" fmla="*/ 1231106 h 1231106"/>
              <a:gd name="connsiteX8" fmla="*/ 1609345 w 2090058"/>
              <a:gd name="connsiteY8" fmla="*/ 1231106 h 1231106"/>
              <a:gd name="connsiteX9" fmla="*/ 1045029 w 2090058"/>
              <a:gd name="connsiteY9" fmla="*/ 1231106 h 1231106"/>
              <a:gd name="connsiteX10" fmla="*/ 522515 w 2090058"/>
              <a:gd name="connsiteY10" fmla="*/ 1231106 h 1231106"/>
              <a:gd name="connsiteX11" fmla="*/ 0 w 2090058"/>
              <a:gd name="connsiteY11" fmla="*/ 1231106 h 1231106"/>
              <a:gd name="connsiteX12" fmla="*/ 0 w 2090058"/>
              <a:gd name="connsiteY12" fmla="*/ 857671 h 1231106"/>
              <a:gd name="connsiteX13" fmla="*/ 0 w 2090058"/>
              <a:gd name="connsiteY13" fmla="*/ 422680 h 1231106"/>
              <a:gd name="connsiteX14" fmla="*/ 0 w 2090058"/>
              <a:gd name="connsiteY14" fmla="*/ 0 h 12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0058" h="1231106" fill="none" extrusionOk="0">
                <a:moveTo>
                  <a:pt x="0" y="0"/>
                </a:moveTo>
                <a:cubicBezTo>
                  <a:pt x="150242" y="-36069"/>
                  <a:pt x="325009" y="5162"/>
                  <a:pt x="480713" y="0"/>
                </a:cubicBezTo>
                <a:cubicBezTo>
                  <a:pt x="636417" y="-5162"/>
                  <a:pt x="853498" y="44600"/>
                  <a:pt x="1045029" y="0"/>
                </a:cubicBezTo>
                <a:cubicBezTo>
                  <a:pt x="1236560" y="-44600"/>
                  <a:pt x="1443062" y="34527"/>
                  <a:pt x="1588444" y="0"/>
                </a:cubicBezTo>
                <a:cubicBezTo>
                  <a:pt x="1733826" y="-34527"/>
                  <a:pt x="1848662" y="2562"/>
                  <a:pt x="2090058" y="0"/>
                </a:cubicBezTo>
                <a:cubicBezTo>
                  <a:pt x="2109293" y="119147"/>
                  <a:pt x="2079047" y="266986"/>
                  <a:pt x="2090058" y="434991"/>
                </a:cubicBezTo>
                <a:cubicBezTo>
                  <a:pt x="2101069" y="602996"/>
                  <a:pt x="2084768" y="721238"/>
                  <a:pt x="2090058" y="820737"/>
                </a:cubicBezTo>
                <a:cubicBezTo>
                  <a:pt x="2095348" y="920236"/>
                  <a:pt x="2074376" y="1106756"/>
                  <a:pt x="2090058" y="1231106"/>
                </a:cubicBezTo>
                <a:cubicBezTo>
                  <a:pt x="1955617" y="1246239"/>
                  <a:pt x="1724468" y="1220829"/>
                  <a:pt x="1609345" y="1231106"/>
                </a:cubicBezTo>
                <a:cubicBezTo>
                  <a:pt x="1494222" y="1241383"/>
                  <a:pt x="1254034" y="1168620"/>
                  <a:pt x="1045029" y="1231106"/>
                </a:cubicBezTo>
                <a:cubicBezTo>
                  <a:pt x="836024" y="1293592"/>
                  <a:pt x="650592" y="1187126"/>
                  <a:pt x="522515" y="1231106"/>
                </a:cubicBezTo>
                <a:cubicBezTo>
                  <a:pt x="394438" y="1275086"/>
                  <a:pt x="219860" y="1224469"/>
                  <a:pt x="0" y="1231106"/>
                </a:cubicBezTo>
                <a:cubicBezTo>
                  <a:pt x="-41031" y="1086489"/>
                  <a:pt x="31273" y="1032483"/>
                  <a:pt x="0" y="857671"/>
                </a:cubicBezTo>
                <a:cubicBezTo>
                  <a:pt x="-31273" y="682860"/>
                  <a:pt x="5809" y="533982"/>
                  <a:pt x="0" y="422680"/>
                </a:cubicBezTo>
                <a:cubicBezTo>
                  <a:pt x="-5809" y="311378"/>
                  <a:pt x="46724" y="86139"/>
                  <a:pt x="0" y="0"/>
                </a:cubicBezTo>
                <a:close/>
              </a:path>
              <a:path w="2090058" h="1231106" stroke="0" extrusionOk="0">
                <a:moveTo>
                  <a:pt x="0" y="0"/>
                </a:moveTo>
                <a:cubicBezTo>
                  <a:pt x="119361" y="-52851"/>
                  <a:pt x="313895" y="34383"/>
                  <a:pt x="522515" y="0"/>
                </a:cubicBezTo>
                <a:cubicBezTo>
                  <a:pt x="731135" y="-34383"/>
                  <a:pt x="860335" y="46921"/>
                  <a:pt x="1003228" y="0"/>
                </a:cubicBezTo>
                <a:cubicBezTo>
                  <a:pt x="1146121" y="-46921"/>
                  <a:pt x="1299679" y="7125"/>
                  <a:pt x="1546643" y="0"/>
                </a:cubicBezTo>
                <a:cubicBezTo>
                  <a:pt x="1793608" y="-7125"/>
                  <a:pt x="1972926" y="50161"/>
                  <a:pt x="2090058" y="0"/>
                </a:cubicBezTo>
                <a:cubicBezTo>
                  <a:pt x="2135016" y="125228"/>
                  <a:pt x="2058592" y="276412"/>
                  <a:pt x="2090058" y="398058"/>
                </a:cubicBezTo>
                <a:cubicBezTo>
                  <a:pt x="2121524" y="519704"/>
                  <a:pt x="2070845" y="655710"/>
                  <a:pt x="2090058" y="820737"/>
                </a:cubicBezTo>
                <a:cubicBezTo>
                  <a:pt x="2109271" y="985764"/>
                  <a:pt x="2058032" y="1065383"/>
                  <a:pt x="2090058" y="1231106"/>
                </a:cubicBezTo>
                <a:cubicBezTo>
                  <a:pt x="1897830" y="1244684"/>
                  <a:pt x="1820219" y="1223073"/>
                  <a:pt x="1567544" y="1231106"/>
                </a:cubicBezTo>
                <a:cubicBezTo>
                  <a:pt x="1314869" y="1239139"/>
                  <a:pt x="1274123" y="1195244"/>
                  <a:pt x="1107731" y="1231106"/>
                </a:cubicBezTo>
                <a:cubicBezTo>
                  <a:pt x="941339" y="1266968"/>
                  <a:pt x="820785" y="1176700"/>
                  <a:pt x="647918" y="1231106"/>
                </a:cubicBezTo>
                <a:cubicBezTo>
                  <a:pt x="475051" y="1285512"/>
                  <a:pt x="229206" y="1195936"/>
                  <a:pt x="0" y="1231106"/>
                </a:cubicBezTo>
                <a:cubicBezTo>
                  <a:pt x="-14570" y="1138961"/>
                  <a:pt x="42076" y="996242"/>
                  <a:pt x="0" y="833048"/>
                </a:cubicBezTo>
                <a:cubicBezTo>
                  <a:pt x="-42076" y="669854"/>
                  <a:pt x="39271" y="505627"/>
                  <a:pt x="0" y="422680"/>
                </a:cubicBezTo>
                <a:cubicBezTo>
                  <a:pt x="-39271" y="339733"/>
                  <a:pt x="42729" y="17230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16654169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DUPLIKASI DATA NIK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26" dirty="0" err="1">
                <a:solidFill>
                  <a:srgbClr val="000000"/>
                </a:solidFill>
              </a:rPr>
              <a:t>Terdeteksi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adanya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DUPLIKASi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data NIK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sebanyak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1" strike="noStrike" spc="-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420.000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data  </a:t>
            </a:r>
            <a:endParaRPr lang="en-US" sz="14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10DF11-131D-447D-83FB-6F94547423E9}"/>
              </a:ext>
            </a:extLst>
          </p:cNvPr>
          <p:cNvSpPr txBox="1"/>
          <p:nvPr/>
        </p:nvSpPr>
        <p:spPr>
          <a:xfrm>
            <a:off x="7808687" y="1248979"/>
            <a:ext cx="2431141" cy="1661993"/>
          </a:xfrm>
          <a:custGeom>
            <a:avLst/>
            <a:gdLst>
              <a:gd name="connsiteX0" fmla="*/ 0 w 2431141"/>
              <a:gd name="connsiteY0" fmla="*/ 0 h 1661993"/>
              <a:gd name="connsiteX1" fmla="*/ 437605 w 2431141"/>
              <a:gd name="connsiteY1" fmla="*/ 0 h 1661993"/>
              <a:gd name="connsiteX2" fmla="*/ 972456 w 2431141"/>
              <a:gd name="connsiteY2" fmla="*/ 0 h 1661993"/>
              <a:gd name="connsiteX3" fmla="*/ 1385750 w 2431141"/>
              <a:gd name="connsiteY3" fmla="*/ 0 h 1661993"/>
              <a:gd name="connsiteX4" fmla="*/ 1920601 w 2431141"/>
              <a:gd name="connsiteY4" fmla="*/ 0 h 1661993"/>
              <a:gd name="connsiteX5" fmla="*/ 2431141 w 2431141"/>
              <a:gd name="connsiteY5" fmla="*/ 0 h 1661993"/>
              <a:gd name="connsiteX6" fmla="*/ 2431141 w 2431141"/>
              <a:gd name="connsiteY6" fmla="*/ 553998 h 1661993"/>
              <a:gd name="connsiteX7" fmla="*/ 2431141 w 2431141"/>
              <a:gd name="connsiteY7" fmla="*/ 1074755 h 1661993"/>
              <a:gd name="connsiteX8" fmla="*/ 2431141 w 2431141"/>
              <a:gd name="connsiteY8" fmla="*/ 1661993 h 1661993"/>
              <a:gd name="connsiteX9" fmla="*/ 1969224 w 2431141"/>
              <a:gd name="connsiteY9" fmla="*/ 1661993 h 1661993"/>
              <a:gd name="connsiteX10" fmla="*/ 1531619 w 2431141"/>
              <a:gd name="connsiteY10" fmla="*/ 1661993 h 1661993"/>
              <a:gd name="connsiteX11" fmla="*/ 1069702 w 2431141"/>
              <a:gd name="connsiteY11" fmla="*/ 1661993 h 1661993"/>
              <a:gd name="connsiteX12" fmla="*/ 632097 w 2431141"/>
              <a:gd name="connsiteY12" fmla="*/ 1661993 h 1661993"/>
              <a:gd name="connsiteX13" fmla="*/ 0 w 2431141"/>
              <a:gd name="connsiteY13" fmla="*/ 1661993 h 1661993"/>
              <a:gd name="connsiteX14" fmla="*/ 0 w 2431141"/>
              <a:gd name="connsiteY14" fmla="*/ 1091375 h 1661993"/>
              <a:gd name="connsiteX15" fmla="*/ 0 w 2431141"/>
              <a:gd name="connsiteY15" fmla="*/ 537378 h 1661993"/>
              <a:gd name="connsiteX16" fmla="*/ 0 w 2431141"/>
              <a:gd name="connsiteY1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1141" h="1661993" fill="none" extrusionOk="0">
                <a:moveTo>
                  <a:pt x="0" y="0"/>
                </a:moveTo>
                <a:cubicBezTo>
                  <a:pt x="127399" y="-47393"/>
                  <a:pt x="240710" y="41231"/>
                  <a:pt x="437605" y="0"/>
                </a:cubicBezTo>
                <a:cubicBezTo>
                  <a:pt x="634501" y="-41231"/>
                  <a:pt x="844182" y="57860"/>
                  <a:pt x="972456" y="0"/>
                </a:cubicBezTo>
                <a:cubicBezTo>
                  <a:pt x="1100730" y="-57860"/>
                  <a:pt x="1239299" y="4247"/>
                  <a:pt x="1385750" y="0"/>
                </a:cubicBezTo>
                <a:cubicBezTo>
                  <a:pt x="1532201" y="-4247"/>
                  <a:pt x="1811512" y="11327"/>
                  <a:pt x="1920601" y="0"/>
                </a:cubicBezTo>
                <a:cubicBezTo>
                  <a:pt x="2029690" y="-11327"/>
                  <a:pt x="2246620" y="54355"/>
                  <a:pt x="2431141" y="0"/>
                </a:cubicBezTo>
                <a:cubicBezTo>
                  <a:pt x="2438034" y="131641"/>
                  <a:pt x="2374550" y="439106"/>
                  <a:pt x="2431141" y="553998"/>
                </a:cubicBezTo>
                <a:cubicBezTo>
                  <a:pt x="2487732" y="668890"/>
                  <a:pt x="2412500" y="961406"/>
                  <a:pt x="2431141" y="1074755"/>
                </a:cubicBezTo>
                <a:cubicBezTo>
                  <a:pt x="2449782" y="1188104"/>
                  <a:pt x="2364799" y="1462587"/>
                  <a:pt x="2431141" y="1661993"/>
                </a:cubicBezTo>
                <a:cubicBezTo>
                  <a:pt x="2237077" y="1673114"/>
                  <a:pt x="2188298" y="1637365"/>
                  <a:pt x="1969224" y="1661993"/>
                </a:cubicBezTo>
                <a:cubicBezTo>
                  <a:pt x="1750150" y="1686621"/>
                  <a:pt x="1672006" y="1653924"/>
                  <a:pt x="1531619" y="1661993"/>
                </a:cubicBezTo>
                <a:cubicBezTo>
                  <a:pt x="1391233" y="1670062"/>
                  <a:pt x="1180079" y="1630977"/>
                  <a:pt x="1069702" y="1661993"/>
                </a:cubicBezTo>
                <a:cubicBezTo>
                  <a:pt x="959325" y="1693009"/>
                  <a:pt x="848300" y="1612873"/>
                  <a:pt x="632097" y="1661993"/>
                </a:cubicBezTo>
                <a:cubicBezTo>
                  <a:pt x="415894" y="1711113"/>
                  <a:pt x="312620" y="1656131"/>
                  <a:pt x="0" y="1661993"/>
                </a:cubicBezTo>
                <a:cubicBezTo>
                  <a:pt x="-6899" y="1541820"/>
                  <a:pt x="65652" y="1208871"/>
                  <a:pt x="0" y="1091375"/>
                </a:cubicBezTo>
                <a:cubicBezTo>
                  <a:pt x="-65652" y="973879"/>
                  <a:pt x="4077" y="744389"/>
                  <a:pt x="0" y="537378"/>
                </a:cubicBezTo>
                <a:cubicBezTo>
                  <a:pt x="-4077" y="330367"/>
                  <a:pt x="52069" y="176695"/>
                  <a:pt x="0" y="0"/>
                </a:cubicBezTo>
                <a:close/>
              </a:path>
              <a:path w="2431141" h="1661993" stroke="0" extrusionOk="0">
                <a:moveTo>
                  <a:pt x="0" y="0"/>
                </a:moveTo>
                <a:cubicBezTo>
                  <a:pt x="222622" y="-46135"/>
                  <a:pt x="377005" y="15333"/>
                  <a:pt x="510540" y="0"/>
                </a:cubicBezTo>
                <a:cubicBezTo>
                  <a:pt x="644075" y="-15333"/>
                  <a:pt x="834731" y="58056"/>
                  <a:pt x="1045391" y="0"/>
                </a:cubicBezTo>
                <a:cubicBezTo>
                  <a:pt x="1256051" y="-58056"/>
                  <a:pt x="1340240" y="10197"/>
                  <a:pt x="1458685" y="0"/>
                </a:cubicBezTo>
                <a:cubicBezTo>
                  <a:pt x="1577130" y="-10197"/>
                  <a:pt x="1730931" y="14076"/>
                  <a:pt x="1871979" y="0"/>
                </a:cubicBezTo>
                <a:cubicBezTo>
                  <a:pt x="2013027" y="-14076"/>
                  <a:pt x="2224815" y="51856"/>
                  <a:pt x="2431141" y="0"/>
                </a:cubicBezTo>
                <a:cubicBezTo>
                  <a:pt x="2446968" y="143802"/>
                  <a:pt x="2416896" y="425630"/>
                  <a:pt x="2431141" y="537378"/>
                </a:cubicBezTo>
                <a:cubicBezTo>
                  <a:pt x="2445386" y="649126"/>
                  <a:pt x="2417612" y="815132"/>
                  <a:pt x="2431141" y="1058136"/>
                </a:cubicBezTo>
                <a:cubicBezTo>
                  <a:pt x="2444670" y="1301140"/>
                  <a:pt x="2377879" y="1371382"/>
                  <a:pt x="2431141" y="1661993"/>
                </a:cubicBezTo>
                <a:cubicBezTo>
                  <a:pt x="2279401" y="1710614"/>
                  <a:pt x="2132329" y="1615155"/>
                  <a:pt x="1993536" y="1661993"/>
                </a:cubicBezTo>
                <a:cubicBezTo>
                  <a:pt x="1854743" y="1708831"/>
                  <a:pt x="1691889" y="1611386"/>
                  <a:pt x="1555930" y="1661993"/>
                </a:cubicBezTo>
                <a:cubicBezTo>
                  <a:pt x="1419971" y="1712600"/>
                  <a:pt x="1266238" y="1651526"/>
                  <a:pt x="1142636" y="1661993"/>
                </a:cubicBezTo>
                <a:cubicBezTo>
                  <a:pt x="1019034" y="1672460"/>
                  <a:pt x="829873" y="1650164"/>
                  <a:pt x="705031" y="1661993"/>
                </a:cubicBezTo>
                <a:cubicBezTo>
                  <a:pt x="580190" y="1673822"/>
                  <a:pt x="214837" y="1615765"/>
                  <a:pt x="0" y="1661993"/>
                </a:cubicBezTo>
                <a:cubicBezTo>
                  <a:pt x="-40713" y="1519244"/>
                  <a:pt x="18784" y="1325100"/>
                  <a:pt x="0" y="1141235"/>
                </a:cubicBezTo>
                <a:cubicBezTo>
                  <a:pt x="-18784" y="957370"/>
                  <a:pt x="47752" y="877591"/>
                  <a:pt x="0" y="637097"/>
                </a:cubicBezTo>
                <a:cubicBezTo>
                  <a:pt x="-47752" y="396603"/>
                  <a:pt x="42546" y="240019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40274709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BANYAKNYA SUMBER PEMBIAYAAN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i="1" strike="noStrike" spc="-26" dirty="0" err="1">
                <a:solidFill>
                  <a:srgbClr val="000000"/>
                </a:solidFill>
              </a:rPr>
              <a:t>Semua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sumber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pembiayaan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RTLH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telah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terintegrasi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di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dalam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SIMPERUM,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sehingga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capaian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pada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tahun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2019 </a:t>
            </a:r>
            <a:r>
              <a:rPr lang="en-US" sz="1400" b="0" i="1" strike="noStrike" spc="-26" dirty="0" err="1">
                <a:solidFill>
                  <a:srgbClr val="000000"/>
                </a:solidFill>
              </a:rPr>
              <a:t>tercatat</a:t>
            </a:r>
            <a:r>
              <a:rPr lang="en-US" sz="1400" b="0" i="1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1" i="1" strike="noStrike" spc="-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102.000 RTLH</a:t>
            </a:r>
            <a:endParaRPr lang="en-US" sz="1400" b="1" i="1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08979-4FC8-4D92-AFD6-B3C46B221735}"/>
              </a:ext>
            </a:extLst>
          </p:cNvPr>
          <p:cNvSpPr txBox="1"/>
          <p:nvPr/>
        </p:nvSpPr>
        <p:spPr>
          <a:xfrm>
            <a:off x="3465930" y="680832"/>
            <a:ext cx="1786410" cy="1661993"/>
          </a:xfrm>
          <a:custGeom>
            <a:avLst/>
            <a:gdLst>
              <a:gd name="connsiteX0" fmla="*/ 0 w 1786410"/>
              <a:gd name="connsiteY0" fmla="*/ 0 h 1661993"/>
              <a:gd name="connsiteX1" fmla="*/ 613334 w 1786410"/>
              <a:gd name="connsiteY1" fmla="*/ 0 h 1661993"/>
              <a:gd name="connsiteX2" fmla="*/ 1244532 w 1786410"/>
              <a:gd name="connsiteY2" fmla="*/ 0 h 1661993"/>
              <a:gd name="connsiteX3" fmla="*/ 1786410 w 1786410"/>
              <a:gd name="connsiteY3" fmla="*/ 0 h 1661993"/>
              <a:gd name="connsiteX4" fmla="*/ 1786410 w 1786410"/>
              <a:gd name="connsiteY4" fmla="*/ 520758 h 1661993"/>
              <a:gd name="connsiteX5" fmla="*/ 1786410 w 1786410"/>
              <a:gd name="connsiteY5" fmla="*/ 1041516 h 1661993"/>
              <a:gd name="connsiteX6" fmla="*/ 1786410 w 1786410"/>
              <a:gd name="connsiteY6" fmla="*/ 1661993 h 1661993"/>
              <a:gd name="connsiteX7" fmla="*/ 1226668 w 1786410"/>
              <a:gd name="connsiteY7" fmla="*/ 1661993 h 1661993"/>
              <a:gd name="connsiteX8" fmla="*/ 595470 w 1786410"/>
              <a:gd name="connsiteY8" fmla="*/ 1661993 h 1661993"/>
              <a:gd name="connsiteX9" fmla="*/ 0 w 1786410"/>
              <a:gd name="connsiteY9" fmla="*/ 1661993 h 1661993"/>
              <a:gd name="connsiteX10" fmla="*/ 0 w 1786410"/>
              <a:gd name="connsiteY10" fmla="*/ 1157855 h 1661993"/>
              <a:gd name="connsiteX11" fmla="*/ 0 w 1786410"/>
              <a:gd name="connsiteY11" fmla="*/ 620477 h 1661993"/>
              <a:gd name="connsiteX12" fmla="*/ 0 w 1786410"/>
              <a:gd name="connsiteY12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6410" h="1661993" fill="none" extrusionOk="0">
                <a:moveTo>
                  <a:pt x="0" y="0"/>
                </a:moveTo>
                <a:cubicBezTo>
                  <a:pt x="236309" y="-45543"/>
                  <a:pt x="326819" y="56192"/>
                  <a:pt x="613334" y="0"/>
                </a:cubicBezTo>
                <a:cubicBezTo>
                  <a:pt x="899849" y="-56192"/>
                  <a:pt x="968346" y="24464"/>
                  <a:pt x="1244532" y="0"/>
                </a:cubicBezTo>
                <a:cubicBezTo>
                  <a:pt x="1520718" y="-24464"/>
                  <a:pt x="1662079" y="35149"/>
                  <a:pt x="1786410" y="0"/>
                </a:cubicBezTo>
                <a:cubicBezTo>
                  <a:pt x="1825344" y="211799"/>
                  <a:pt x="1742046" y="390648"/>
                  <a:pt x="1786410" y="520758"/>
                </a:cubicBezTo>
                <a:cubicBezTo>
                  <a:pt x="1830774" y="650868"/>
                  <a:pt x="1737444" y="890722"/>
                  <a:pt x="1786410" y="1041516"/>
                </a:cubicBezTo>
                <a:cubicBezTo>
                  <a:pt x="1835376" y="1192310"/>
                  <a:pt x="1764791" y="1357120"/>
                  <a:pt x="1786410" y="1661993"/>
                </a:cubicBezTo>
                <a:cubicBezTo>
                  <a:pt x="1607355" y="1700698"/>
                  <a:pt x="1494865" y="1658062"/>
                  <a:pt x="1226668" y="1661993"/>
                </a:cubicBezTo>
                <a:cubicBezTo>
                  <a:pt x="958471" y="1665924"/>
                  <a:pt x="818523" y="1613268"/>
                  <a:pt x="595470" y="1661993"/>
                </a:cubicBezTo>
                <a:cubicBezTo>
                  <a:pt x="372417" y="1710718"/>
                  <a:pt x="251211" y="1591256"/>
                  <a:pt x="0" y="1661993"/>
                </a:cubicBezTo>
                <a:cubicBezTo>
                  <a:pt x="-48094" y="1526948"/>
                  <a:pt x="19052" y="1348813"/>
                  <a:pt x="0" y="1157855"/>
                </a:cubicBezTo>
                <a:cubicBezTo>
                  <a:pt x="-19052" y="966897"/>
                  <a:pt x="15666" y="804309"/>
                  <a:pt x="0" y="620477"/>
                </a:cubicBezTo>
                <a:cubicBezTo>
                  <a:pt x="-15666" y="436645"/>
                  <a:pt x="13831" y="133717"/>
                  <a:pt x="0" y="0"/>
                </a:cubicBezTo>
                <a:close/>
              </a:path>
              <a:path w="1786410" h="1661993" stroke="0" extrusionOk="0">
                <a:moveTo>
                  <a:pt x="0" y="0"/>
                </a:moveTo>
                <a:cubicBezTo>
                  <a:pt x="150643" y="-44023"/>
                  <a:pt x="353825" y="15642"/>
                  <a:pt x="595470" y="0"/>
                </a:cubicBezTo>
                <a:cubicBezTo>
                  <a:pt x="837115" y="-15642"/>
                  <a:pt x="927342" y="42457"/>
                  <a:pt x="1226668" y="0"/>
                </a:cubicBezTo>
                <a:cubicBezTo>
                  <a:pt x="1525994" y="-42457"/>
                  <a:pt x="1519931" y="52378"/>
                  <a:pt x="1786410" y="0"/>
                </a:cubicBezTo>
                <a:cubicBezTo>
                  <a:pt x="1794063" y="199576"/>
                  <a:pt x="1731074" y="355596"/>
                  <a:pt x="1786410" y="553998"/>
                </a:cubicBezTo>
                <a:cubicBezTo>
                  <a:pt x="1841746" y="752400"/>
                  <a:pt x="1759349" y="848990"/>
                  <a:pt x="1786410" y="1074755"/>
                </a:cubicBezTo>
                <a:cubicBezTo>
                  <a:pt x="1813471" y="1300520"/>
                  <a:pt x="1748290" y="1523224"/>
                  <a:pt x="1786410" y="1661993"/>
                </a:cubicBezTo>
                <a:cubicBezTo>
                  <a:pt x="1652325" y="1686596"/>
                  <a:pt x="1328108" y="1627966"/>
                  <a:pt x="1155212" y="1661993"/>
                </a:cubicBezTo>
                <a:cubicBezTo>
                  <a:pt x="982316" y="1696020"/>
                  <a:pt x="816806" y="1632433"/>
                  <a:pt x="541878" y="1661993"/>
                </a:cubicBezTo>
                <a:cubicBezTo>
                  <a:pt x="266950" y="1691553"/>
                  <a:pt x="211508" y="1615874"/>
                  <a:pt x="0" y="1661993"/>
                </a:cubicBezTo>
                <a:cubicBezTo>
                  <a:pt x="-1346" y="1490093"/>
                  <a:pt x="56904" y="1279850"/>
                  <a:pt x="0" y="1124615"/>
                </a:cubicBezTo>
                <a:cubicBezTo>
                  <a:pt x="-56904" y="969380"/>
                  <a:pt x="22788" y="855340"/>
                  <a:pt x="0" y="603857"/>
                </a:cubicBezTo>
                <a:cubicBezTo>
                  <a:pt x="-22788" y="352374"/>
                  <a:pt x="52889" y="173384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8647363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ANGGARAN BESAR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26" dirty="0" err="1">
                <a:solidFill>
                  <a:srgbClr val="000000"/>
                </a:solidFill>
              </a:rPr>
              <a:t>Penghematan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anggaran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validasi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RTLH </a:t>
            </a:r>
            <a:r>
              <a:rPr lang="en-US" sz="1400" b="0" strike="noStrike" spc="-26" dirty="0" err="1">
                <a:solidFill>
                  <a:srgbClr val="000000"/>
                </a:solidFill>
              </a:rPr>
              <a:t>hingga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   </a:t>
            </a:r>
            <a:r>
              <a:rPr lang="en-US" sz="1400" b="1" strike="noStrike" spc="-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</a:t>
            </a:r>
            <a:r>
              <a:rPr lang="en-US" sz="1400" b="0" strike="noStrike" spc="-26" dirty="0">
                <a:solidFill>
                  <a:srgbClr val="000000"/>
                </a:solidFill>
              </a:rPr>
              <a:t> M (200.000 x 855.714)</a:t>
            </a:r>
            <a:endParaRPr lang="en-US" sz="14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97C73-72EB-403F-87AD-48323C815057}"/>
              </a:ext>
            </a:extLst>
          </p:cNvPr>
          <p:cNvSpPr txBox="1"/>
          <p:nvPr/>
        </p:nvSpPr>
        <p:spPr>
          <a:xfrm>
            <a:off x="3759838" y="4382136"/>
            <a:ext cx="1741715" cy="1661993"/>
          </a:xfrm>
          <a:custGeom>
            <a:avLst/>
            <a:gdLst>
              <a:gd name="connsiteX0" fmla="*/ 0 w 1741715"/>
              <a:gd name="connsiteY0" fmla="*/ 0 h 1661993"/>
              <a:gd name="connsiteX1" fmla="*/ 528320 w 1741715"/>
              <a:gd name="connsiteY1" fmla="*/ 0 h 1661993"/>
              <a:gd name="connsiteX2" fmla="*/ 1074058 w 1741715"/>
              <a:gd name="connsiteY2" fmla="*/ 0 h 1661993"/>
              <a:gd name="connsiteX3" fmla="*/ 1741715 w 1741715"/>
              <a:gd name="connsiteY3" fmla="*/ 0 h 1661993"/>
              <a:gd name="connsiteX4" fmla="*/ 1741715 w 1741715"/>
              <a:gd name="connsiteY4" fmla="*/ 504138 h 1661993"/>
              <a:gd name="connsiteX5" fmla="*/ 1741715 w 1741715"/>
              <a:gd name="connsiteY5" fmla="*/ 1074755 h 1661993"/>
              <a:gd name="connsiteX6" fmla="*/ 1741715 w 1741715"/>
              <a:gd name="connsiteY6" fmla="*/ 1661993 h 1661993"/>
              <a:gd name="connsiteX7" fmla="*/ 1161143 w 1741715"/>
              <a:gd name="connsiteY7" fmla="*/ 1661993 h 1661993"/>
              <a:gd name="connsiteX8" fmla="*/ 545737 w 1741715"/>
              <a:gd name="connsiteY8" fmla="*/ 1661993 h 1661993"/>
              <a:gd name="connsiteX9" fmla="*/ 0 w 1741715"/>
              <a:gd name="connsiteY9" fmla="*/ 1661993 h 1661993"/>
              <a:gd name="connsiteX10" fmla="*/ 0 w 1741715"/>
              <a:gd name="connsiteY10" fmla="*/ 1141235 h 1661993"/>
              <a:gd name="connsiteX11" fmla="*/ 0 w 1741715"/>
              <a:gd name="connsiteY11" fmla="*/ 637097 h 1661993"/>
              <a:gd name="connsiteX12" fmla="*/ 0 w 1741715"/>
              <a:gd name="connsiteY12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1715" h="1661993" fill="none" extrusionOk="0">
                <a:moveTo>
                  <a:pt x="0" y="0"/>
                </a:moveTo>
                <a:cubicBezTo>
                  <a:pt x="163875" y="-25250"/>
                  <a:pt x="356033" y="60771"/>
                  <a:pt x="528320" y="0"/>
                </a:cubicBezTo>
                <a:cubicBezTo>
                  <a:pt x="700607" y="-60771"/>
                  <a:pt x="866611" y="20599"/>
                  <a:pt x="1074058" y="0"/>
                </a:cubicBezTo>
                <a:cubicBezTo>
                  <a:pt x="1281505" y="-20599"/>
                  <a:pt x="1500635" y="52636"/>
                  <a:pt x="1741715" y="0"/>
                </a:cubicBezTo>
                <a:cubicBezTo>
                  <a:pt x="1755899" y="229972"/>
                  <a:pt x="1726821" y="392789"/>
                  <a:pt x="1741715" y="504138"/>
                </a:cubicBezTo>
                <a:cubicBezTo>
                  <a:pt x="1756609" y="615487"/>
                  <a:pt x="1699443" y="861945"/>
                  <a:pt x="1741715" y="1074755"/>
                </a:cubicBezTo>
                <a:cubicBezTo>
                  <a:pt x="1783987" y="1287565"/>
                  <a:pt x="1711810" y="1465693"/>
                  <a:pt x="1741715" y="1661993"/>
                </a:cubicBezTo>
                <a:cubicBezTo>
                  <a:pt x="1610077" y="1731618"/>
                  <a:pt x="1394499" y="1609869"/>
                  <a:pt x="1161143" y="1661993"/>
                </a:cubicBezTo>
                <a:cubicBezTo>
                  <a:pt x="927787" y="1714117"/>
                  <a:pt x="832321" y="1653507"/>
                  <a:pt x="545737" y="1661993"/>
                </a:cubicBezTo>
                <a:cubicBezTo>
                  <a:pt x="259153" y="1670479"/>
                  <a:pt x="195125" y="1599958"/>
                  <a:pt x="0" y="1661993"/>
                </a:cubicBezTo>
                <a:cubicBezTo>
                  <a:pt x="-42825" y="1446580"/>
                  <a:pt x="40286" y="1295475"/>
                  <a:pt x="0" y="1141235"/>
                </a:cubicBezTo>
                <a:cubicBezTo>
                  <a:pt x="-40286" y="986995"/>
                  <a:pt x="4778" y="784202"/>
                  <a:pt x="0" y="637097"/>
                </a:cubicBezTo>
                <a:cubicBezTo>
                  <a:pt x="-4778" y="489992"/>
                  <a:pt x="8991" y="153640"/>
                  <a:pt x="0" y="0"/>
                </a:cubicBezTo>
                <a:close/>
              </a:path>
              <a:path w="1741715" h="1661993" stroke="0" extrusionOk="0">
                <a:moveTo>
                  <a:pt x="0" y="0"/>
                </a:moveTo>
                <a:cubicBezTo>
                  <a:pt x="233257" y="-57215"/>
                  <a:pt x="293176" y="62942"/>
                  <a:pt x="528320" y="0"/>
                </a:cubicBezTo>
                <a:cubicBezTo>
                  <a:pt x="763464" y="-62942"/>
                  <a:pt x="961732" y="906"/>
                  <a:pt x="1126309" y="0"/>
                </a:cubicBezTo>
                <a:cubicBezTo>
                  <a:pt x="1290886" y="-906"/>
                  <a:pt x="1526725" y="62424"/>
                  <a:pt x="1741715" y="0"/>
                </a:cubicBezTo>
                <a:cubicBezTo>
                  <a:pt x="1768765" y="222634"/>
                  <a:pt x="1702978" y="333453"/>
                  <a:pt x="1741715" y="587238"/>
                </a:cubicBezTo>
                <a:cubicBezTo>
                  <a:pt x="1780452" y="841023"/>
                  <a:pt x="1683528" y="938560"/>
                  <a:pt x="1741715" y="1107995"/>
                </a:cubicBezTo>
                <a:cubicBezTo>
                  <a:pt x="1799902" y="1277430"/>
                  <a:pt x="1702270" y="1528394"/>
                  <a:pt x="1741715" y="1661993"/>
                </a:cubicBezTo>
                <a:cubicBezTo>
                  <a:pt x="1558086" y="1729327"/>
                  <a:pt x="1327111" y="1633710"/>
                  <a:pt x="1143726" y="1661993"/>
                </a:cubicBezTo>
                <a:cubicBezTo>
                  <a:pt x="960341" y="1690276"/>
                  <a:pt x="836088" y="1590452"/>
                  <a:pt x="545737" y="1661993"/>
                </a:cubicBezTo>
                <a:cubicBezTo>
                  <a:pt x="255386" y="1733534"/>
                  <a:pt x="272373" y="1603897"/>
                  <a:pt x="0" y="1661993"/>
                </a:cubicBezTo>
                <a:cubicBezTo>
                  <a:pt x="-31390" y="1460116"/>
                  <a:pt x="28229" y="1205473"/>
                  <a:pt x="0" y="1074755"/>
                </a:cubicBezTo>
                <a:cubicBezTo>
                  <a:pt x="-28229" y="944037"/>
                  <a:pt x="34563" y="716580"/>
                  <a:pt x="0" y="537378"/>
                </a:cubicBezTo>
                <a:cubicBezTo>
                  <a:pt x="-34563" y="358176"/>
                  <a:pt x="34001" y="20782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380829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BERKAS BERTUMPUK</a:t>
            </a:r>
          </a:p>
          <a:p>
            <a:pPr algn="ctr"/>
            <a:r>
              <a:rPr lang="id-ID" sz="1400" b="0" strike="noStrike" spc="-1" dirty="0">
                <a:solidFill>
                  <a:srgbClr val="000000"/>
                </a:solidFill>
              </a:rPr>
              <a:t>Papperless dan tdk membutuhkan ruang penyimpanan fisik (</a:t>
            </a:r>
            <a:r>
              <a:rPr lang="id-ID" sz="14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file</a:t>
            </a:r>
            <a:r>
              <a:rPr lang="id-ID" sz="1400" b="0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4AD9CD-523B-4BD9-8D10-3147899A069A}"/>
              </a:ext>
            </a:extLst>
          </p:cNvPr>
          <p:cNvSpPr txBox="1"/>
          <p:nvPr/>
        </p:nvSpPr>
        <p:spPr>
          <a:xfrm>
            <a:off x="5666582" y="4427898"/>
            <a:ext cx="2053596" cy="1661993"/>
          </a:xfrm>
          <a:custGeom>
            <a:avLst/>
            <a:gdLst>
              <a:gd name="connsiteX0" fmla="*/ 0 w 2053596"/>
              <a:gd name="connsiteY0" fmla="*/ 0 h 1661993"/>
              <a:gd name="connsiteX1" fmla="*/ 492863 w 2053596"/>
              <a:gd name="connsiteY1" fmla="*/ 0 h 1661993"/>
              <a:gd name="connsiteX2" fmla="*/ 944654 w 2053596"/>
              <a:gd name="connsiteY2" fmla="*/ 0 h 1661993"/>
              <a:gd name="connsiteX3" fmla="*/ 1437517 w 2053596"/>
              <a:gd name="connsiteY3" fmla="*/ 0 h 1661993"/>
              <a:gd name="connsiteX4" fmla="*/ 2053596 w 2053596"/>
              <a:gd name="connsiteY4" fmla="*/ 0 h 1661993"/>
              <a:gd name="connsiteX5" fmla="*/ 2053596 w 2053596"/>
              <a:gd name="connsiteY5" fmla="*/ 553998 h 1661993"/>
              <a:gd name="connsiteX6" fmla="*/ 2053596 w 2053596"/>
              <a:gd name="connsiteY6" fmla="*/ 1058136 h 1661993"/>
              <a:gd name="connsiteX7" fmla="*/ 2053596 w 2053596"/>
              <a:gd name="connsiteY7" fmla="*/ 1661993 h 1661993"/>
              <a:gd name="connsiteX8" fmla="*/ 1601805 w 2053596"/>
              <a:gd name="connsiteY8" fmla="*/ 1661993 h 1661993"/>
              <a:gd name="connsiteX9" fmla="*/ 1047334 w 2053596"/>
              <a:gd name="connsiteY9" fmla="*/ 1661993 h 1661993"/>
              <a:gd name="connsiteX10" fmla="*/ 533935 w 2053596"/>
              <a:gd name="connsiteY10" fmla="*/ 1661993 h 1661993"/>
              <a:gd name="connsiteX11" fmla="*/ 0 w 2053596"/>
              <a:gd name="connsiteY11" fmla="*/ 1661993 h 1661993"/>
              <a:gd name="connsiteX12" fmla="*/ 0 w 2053596"/>
              <a:gd name="connsiteY12" fmla="*/ 1141235 h 1661993"/>
              <a:gd name="connsiteX13" fmla="*/ 0 w 2053596"/>
              <a:gd name="connsiteY13" fmla="*/ 620477 h 1661993"/>
              <a:gd name="connsiteX14" fmla="*/ 0 w 2053596"/>
              <a:gd name="connsiteY14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3596" h="1661993" fill="none" extrusionOk="0">
                <a:moveTo>
                  <a:pt x="0" y="0"/>
                </a:moveTo>
                <a:cubicBezTo>
                  <a:pt x="185294" y="-38939"/>
                  <a:pt x="253192" y="44878"/>
                  <a:pt x="492863" y="0"/>
                </a:cubicBezTo>
                <a:cubicBezTo>
                  <a:pt x="732534" y="-44878"/>
                  <a:pt x="746972" y="9251"/>
                  <a:pt x="944654" y="0"/>
                </a:cubicBezTo>
                <a:cubicBezTo>
                  <a:pt x="1142336" y="-9251"/>
                  <a:pt x="1248726" y="50238"/>
                  <a:pt x="1437517" y="0"/>
                </a:cubicBezTo>
                <a:cubicBezTo>
                  <a:pt x="1626308" y="-50238"/>
                  <a:pt x="1877580" y="14684"/>
                  <a:pt x="2053596" y="0"/>
                </a:cubicBezTo>
                <a:cubicBezTo>
                  <a:pt x="2080212" y="168706"/>
                  <a:pt x="2010167" y="305181"/>
                  <a:pt x="2053596" y="553998"/>
                </a:cubicBezTo>
                <a:cubicBezTo>
                  <a:pt x="2097025" y="802815"/>
                  <a:pt x="2008924" y="942385"/>
                  <a:pt x="2053596" y="1058136"/>
                </a:cubicBezTo>
                <a:cubicBezTo>
                  <a:pt x="2098268" y="1173887"/>
                  <a:pt x="2033299" y="1472291"/>
                  <a:pt x="2053596" y="1661993"/>
                </a:cubicBezTo>
                <a:cubicBezTo>
                  <a:pt x="1960701" y="1682879"/>
                  <a:pt x="1802104" y="1621817"/>
                  <a:pt x="1601805" y="1661993"/>
                </a:cubicBezTo>
                <a:cubicBezTo>
                  <a:pt x="1401506" y="1702169"/>
                  <a:pt x="1266415" y="1619696"/>
                  <a:pt x="1047334" y="1661993"/>
                </a:cubicBezTo>
                <a:cubicBezTo>
                  <a:pt x="828253" y="1704290"/>
                  <a:pt x="730491" y="1655108"/>
                  <a:pt x="533935" y="1661993"/>
                </a:cubicBezTo>
                <a:cubicBezTo>
                  <a:pt x="337379" y="1668878"/>
                  <a:pt x="173800" y="1604020"/>
                  <a:pt x="0" y="1661993"/>
                </a:cubicBezTo>
                <a:cubicBezTo>
                  <a:pt x="-2999" y="1475325"/>
                  <a:pt x="8234" y="1260599"/>
                  <a:pt x="0" y="1141235"/>
                </a:cubicBezTo>
                <a:cubicBezTo>
                  <a:pt x="-8234" y="1021871"/>
                  <a:pt x="46625" y="731087"/>
                  <a:pt x="0" y="620477"/>
                </a:cubicBezTo>
                <a:cubicBezTo>
                  <a:pt x="-46625" y="509867"/>
                  <a:pt x="60953" y="221209"/>
                  <a:pt x="0" y="0"/>
                </a:cubicBezTo>
                <a:close/>
              </a:path>
              <a:path w="2053596" h="1661993" stroke="0" extrusionOk="0">
                <a:moveTo>
                  <a:pt x="0" y="0"/>
                </a:moveTo>
                <a:cubicBezTo>
                  <a:pt x="158680" y="-39724"/>
                  <a:pt x="333507" y="45527"/>
                  <a:pt x="451791" y="0"/>
                </a:cubicBezTo>
                <a:cubicBezTo>
                  <a:pt x="570075" y="-45527"/>
                  <a:pt x="839663" y="57667"/>
                  <a:pt x="985726" y="0"/>
                </a:cubicBezTo>
                <a:cubicBezTo>
                  <a:pt x="1131789" y="-57667"/>
                  <a:pt x="1381156" y="13562"/>
                  <a:pt x="1499125" y="0"/>
                </a:cubicBezTo>
                <a:cubicBezTo>
                  <a:pt x="1617094" y="-13562"/>
                  <a:pt x="1907540" y="12439"/>
                  <a:pt x="2053596" y="0"/>
                </a:cubicBezTo>
                <a:cubicBezTo>
                  <a:pt x="2080205" y="147319"/>
                  <a:pt x="2017686" y="416249"/>
                  <a:pt x="2053596" y="520758"/>
                </a:cubicBezTo>
                <a:cubicBezTo>
                  <a:pt x="2089506" y="625267"/>
                  <a:pt x="1991921" y="834331"/>
                  <a:pt x="2053596" y="1107995"/>
                </a:cubicBezTo>
                <a:cubicBezTo>
                  <a:pt x="2115271" y="1381659"/>
                  <a:pt x="2015912" y="1402091"/>
                  <a:pt x="2053596" y="1661993"/>
                </a:cubicBezTo>
                <a:cubicBezTo>
                  <a:pt x="1944265" y="1707304"/>
                  <a:pt x="1804677" y="1638677"/>
                  <a:pt x="1581269" y="1661993"/>
                </a:cubicBezTo>
                <a:cubicBezTo>
                  <a:pt x="1357861" y="1685309"/>
                  <a:pt x="1233189" y="1630294"/>
                  <a:pt x="1088406" y="1661993"/>
                </a:cubicBezTo>
                <a:cubicBezTo>
                  <a:pt x="943623" y="1693692"/>
                  <a:pt x="697816" y="1603785"/>
                  <a:pt x="554471" y="1661993"/>
                </a:cubicBezTo>
                <a:cubicBezTo>
                  <a:pt x="411126" y="1720201"/>
                  <a:pt x="224803" y="1596963"/>
                  <a:pt x="0" y="1661993"/>
                </a:cubicBezTo>
                <a:cubicBezTo>
                  <a:pt x="-36722" y="1502973"/>
                  <a:pt x="9895" y="1363383"/>
                  <a:pt x="0" y="1124615"/>
                </a:cubicBezTo>
                <a:cubicBezTo>
                  <a:pt x="-9895" y="885847"/>
                  <a:pt x="52294" y="839398"/>
                  <a:pt x="0" y="587238"/>
                </a:cubicBezTo>
                <a:cubicBezTo>
                  <a:pt x="-52294" y="335078"/>
                  <a:pt x="66392" y="26201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24609639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JANGKAUAN KEGIATAN LUAS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i-FI" sz="1400" b="0" strike="noStrike" spc="-26" dirty="0">
                <a:solidFill>
                  <a:srgbClr val="000000"/>
                </a:solidFill>
              </a:rPr>
              <a:t>Pengiriman proposal secara elektronik menghemat waktu pelaksanaan (</a:t>
            </a:r>
            <a:r>
              <a:rPr lang="fi-FI" sz="1400" b="1" strike="noStrike" spc="-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hitungan detik/menit</a:t>
            </a:r>
            <a:r>
              <a:rPr lang="fi-FI" sz="1400" b="0" i="1" strike="noStrike" spc="-26" dirty="0">
                <a:solidFill>
                  <a:srgbClr val="000000"/>
                </a:solidFill>
                <a:latin typeface="Arial "/>
              </a:rPr>
              <a:t>)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BE3FD9-E407-4104-A82A-10210967BE0E}"/>
              </a:ext>
            </a:extLst>
          </p:cNvPr>
          <p:cNvSpPr txBox="1"/>
          <p:nvPr/>
        </p:nvSpPr>
        <p:spPr>
          <a:xfrm>
            <a:off x="7943658" y="4254905"/>
            <a:ext cx="2224144" cy="1692771"/>
          </a:xfrm>
          <a:custGeom>
            <a:avLst/>
            <a:gdLst>
              <a:gd name="connsiteX0" fmla="*/ 0 w 2224144"/>
              <a:gd name="connsiteY0" fmla="*/ 0 h 1692771"/>
              <a:gd name="connsiteX1" fmla="*/ 511553 w 2224144"/>
              <a:gd name="connsiteY1" fmla="*/ 0 h 1692771"/>
              <a:gd name="connsiteX2" fmla="*/ 1045348 w 2224144"/>
              <a:gd name="connsiteY2" fmla="*/ 0 h 1692771"/>
              <a:gd name="connsiteX3" fmla="*/ 1534659 w 2224144"/>
              <a:gd name="connsiteY3" fmla="*/ 0 h 1692771"/>
              <a:gd name="connsiteX4" fmla="*/ 2224144 w 2224144"/>
              <a:gd name="connsiteY4" fmla="*/ 0 h 1692771"/>
              <a:gd name="connsiteX5" fmla="*/ 2224144 w 2224144"/>
              <a:gd name="connsiteY5" fmla="*/ 530402 h 1692771"/>
              <a:gd name="connsiteX6" fmla="*/ 2224144 w 2224144"/>
              <a:gd name="connsiteY6" fmla="*/ 1128514 h 1692771"/>
              <a:gd name="connsiteX7" fmla="*/ 2224144 w 2224144"/>
              <a:gd name="connsiteY7" fmla="*/ 1692771 h 1692771"/>
              <a:gd name="connsiteX8" fmla="*/ 1623625 w 2224144"/>
              <a:gd name="connsiteY8" fmla="*/ 1692771 h 1692771"/>
              <a:gd name="connsiteX9" fmla="*/ 1023106 w 2224144"/>
              <a:gd name="connsiteY9" fmla="*/ 1692771 h 1692771"/>
              <a:gd name="connsiteX10" fmla="*/ 511553 w 2224144"/>
              <a:gd name="connsiteY10" fmla="*/ 1692771 h 1692771"/>
              <a:gd name="connsiteX11" fmla="*/ 0 w 2224144"/>
              <a:gd name="connsiteY11" fmla="*/ 1692771 h 1692771"/>
              <a:gd name="connsiteX12" fmla="*/ 0 w 2224144"/>
              <a:gd name="connsiteY12" fmla="*/ 1145442 h 1692771"/>
              <a:gd name="connsiteX13" fmla="*/ 0 w 2224144"/>
              <a:gd name="connsiteY13" fmla="*/ 631968 h 1692771"/>
              <a:gd name="connsiteX14" fmla="*/ 0 w 2224144"/>
              <a:gd name="connsiteY14" fmla="*/ 0 h 169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4144" h="1692771" fill="none" extrusionOk="0">
                <a:moveTo>
                  <a:pt x="0" y="0"/>
                </a:moveTo>
                <a:cubicBezTo>
                  <a:pt x="129958" y="-27018"/>
                  <a:pt x="301510" y="46225"/>
                  <a:pt x="511553" y="0"/>
                </a:cubicBezTo>
                <a:cubicBezTo>
                  <a:pt x="721596" y="-46225"/>
                  <a:pt x="801697" y="41765"/>
                  <a:pt x="1045348" y="0"/>
                </a:cubicBezTo>
                <a:cubicBezTo>
                  <a:pt x="1288999" y="-41765"/>
                  <a:pt x="1399864" y="43799"/>
                  <a:pt x="1534659" y="0"/>
                </a:cubicBezTo>
                <a:cubicBezTo>
                  <a:pt x="1669454" y="-43799"/>
                  <a:pt x="2075993" y="14813"/>
                  <a:pt x="2224144" y="0"/>
                </a:cubicBezTo>
                <a:cubicBezTo>
                  <a:pt x="2233034" y="236081"/>
                  <a:pt x="2217128" y="363643"/>
                  <a:pt x="2224144" y="530402"/>
                </a:cubicBezTo>
                <a:cubicBezTo>
                  <a:pt x="2231160" y="697161"/>
                  <a:pt x="2166050" y="909838"/>
                  <a:pt x="2224144" y="1128514"/>
                </a:cubicBezTo>
                <a:cubicBezTo>
                  <a:pt x="2282238" y="1347190"/>
                  <a:pt x="2216625" y="1532769"/>
                  <a:pt x="2224144" y="1692771"/>
                </a:cubicBezTo>
                <a:cubicBezTo>
                  <a:pt x="2063704" y="1749539"/>
                  <a:pt x="1899019" y="1676119"/>
                  <a:pt x="1623625" y="1692771"/>
                </a:cubicBezTo>
                <a:cubicBezTo>
                  <a:pt x="1348231" y="1709423"/>
                  <a:pt x="1258194" y="1679647"/>
                  <a:pt x="1023106" y="1692771"/>
                </a:cubicBezTo>
                <a:cubicBezTo>
                  <a:pt x="788018" y="1705895"/>
                  <a:pt x="629657" y="1653527"/>
                  <a:pt x="511553" y="1692771"/>
                </a:cubicBezTo>
                <a:cubicBezTo>
                  <a:pt x="393449" y="1732015"/>
                  <a:pt x="172888" y="1670595"/>
                  <a:pt x="0" y="1692771"/>
                </a:cubicBezTo>
                <a:cubicBezTo>
                  <a:pt x="-48492" y="1429273"/>
                  <a:pt x="5423" y="1296994"/>
                  <a:pt x="0" y="1145442"/>
                </a:cubicBezTo>
                <a:cubicBezTo>
                  <a:pt x="-5423" y="993890"/>
                  <a:pt x="45934" y="812467"/>
                  <a:pt x="0" y="631968"/>
                </a:cubicBezTo>
                <a:cubicBezTo>
                  <a:pt x="-45934" y="451469"/>
                  <a:pt x="58004" y="260253"/>
                  <a:pt x="0" y="0"/>
                </a:cubicBezTo>
                <a:close/>
              </a:path>
              <a:path w="2224144" h="1692771" stroke="0" extrusionOk="0">
                <a:moveTo>
                  <a:pt x="0" y="0"/>
                </a:moveTo>
                <a:cubicBezTo>
                  <a:pt x="140801" y="-25938"/>
                  <a:pt x="331297" y="41807"/>
                  <a:pt x="489312" y="0"/>
                </a:cubicBezTo>
                <a:cubicBezTo>
                  <a:pt x="647327" y="-41807"/>
                  <a:pt x="767461" y="4648"/>
                  <a:pt x="1000865" y="0"/>
                </a:cubicBezTo>
                <a:cubicBezTo>
                  <a:pt x="1234269" y="-4648"/>
                  <a:pt x="1348468" y="12829"/>
                  <a:pt x="1579142" y="0"/>
                </a:cubicBezTo>
                <a:cubicBezTo>
                  <a:pt x="1809816" y="-12829"/>
                  <a:pt x="1951796" y="67824"/>
                  <a:pt x="2224144" y="0"/>
                </a:cubicBezTo>
                <a:cubicBezTo>
                  <a:pt x="2285748" y="206204"/>
                  <a:pt x="2214129" y="361109"/>
                  <a:pt x="2224144" y="564257"/>
                </a:cubicBezTo>
                <a:cubicBezTo>
                  <a:pt x="2234159" y="767405"/>
                  <a:pt x="2223924" y="858166"/>
                  <a:pt x="2224144" y="1077731"/>
                </a:cubicBezTo>
                <a:cubicBezTo>
                  <a:pt x="2224364" y="1297296"/>
                  <a:pt x="2193602" y="1450335"/>
                  <a:pt x="2224144" y="1692771"/>
                </a:cubicBezTo>
                <a:cubicBezTo>
                  <a:pt x="2107944" y="1701291"/>
                  <a:pt x="1868741" y="1671100"/>
                  <a:pt x="1668108" y="1692771"/>
                </a:cubicBezTo>
                <a:cubicBezTo>
                  <a:pt x="1467475" y="1714442"/>
                  <a:pt x="1287983" y="1654342"/>
                  <a:pt x="1112072" y="1692771"/>
                </a:cubicBezTo>
                <a:cubicBezTo>
                  <a:pt x="936161" y="1731200"/>
                  <a:pt x="782442" y="1648183"/>
                  <a:pt x="600519" y="1692771"/>
                </a:cubicBezTo>
                <a:cubicBezTo>
                  <a:pt x="418596" y="1737359"/>
                  <a:pt x="291275" y="1689121"/>
                  <a:pt x="0" y="1692771"/>
                </a:cubicBezTo>
                <a:cubicBezTo>
                  <a:pt x="-19141" y="1520507"/>
                  <a:pt x="61205" y="1320895"/>
                  <a:pt x="0" y="1094659"/>
                </a:cubicBezTo>
                <a:cubicBezTo>
                  <a:pt x="-61205" y="868423"/>
                  <a:pt x="8480" y="770976"/>
                  <a:pt x="0" y="530402"/>
                </a:cubicBezTo>
                <a:cubicBezTo>
                  <a:pt x="-8480" y="289828"/>
                  <a:pt x="19140" y="13655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808087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KETERBATASAN SDM DAN SARPRAS KEGIATAN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1" dirty="0" err="1">
                <a:solidFill>
                  <a:srgbClr val="000000"/>
                </a:solidFill>
              </a:rPr>
              <a:t>Lebih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sedikit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membutuhkan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SDM dan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Sarpras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kegiatan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karena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semua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</a:rPr>
              <a:t>secara</a:t>
            </a:r>
            <a:r>
              <a:rPr lang="en-US" sz="1400" b="0" strike="noStrike" spc="-1" dirty="0">
                <a:solidFill>
                  <a:srgbClr val="000000"/>
                </a:solidFill>
              </a:rPr>
              <a:t> </a:t>
            </a:r>
            <a:r>
              <a:rPr lang="en-US" sz="1400" b="1" strike="noStrike" spc="-1" dirty="0" err="1">
                <a:solidFill>
                  <a:srgbClr val="FF0000"/>
                </a:solidFill>
              </a:rPr>
              <a:t>elektronik</a:t>
            </a:r>
            <a:endParaRPr lang="en-US" sz="14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E092E7-45F6-4480-9F4F-5DE690BDA1E9}"/>
              </a:ext>
            </a:extLst>
          </p:cNvPr>
          <p:cNvSpPr txBox="1"/>
          <p:nvPr/>
        </p:nvSpPr>
        <p:spPr>
          <a:xfrm>
            <a:off x="1952283" y="4347515"/>
            <a:ext cx="1633890" cy="1446550"/>
          </a:xfrm>
          <a:custGeom>
            <a:avLst/>
            <a:gdLst>
              <a:gd name="connsiteX0" fmla="*/ 0 w 1633890"/>
              <a:gd name="connsiteY0" fmla="*/ 0 h 1446550"/>
              <a:gd name="connsiteX1" fmla="*/ 528291 w 1633890"/>
              <a:gd name="connsiteY1" fmla="*/ 0 h 1446550"/>
              <a:gd name="connsiteX2" fmla="*/ 1072921 w 1633890"/>
              <a:gd name="connsiteY2" fmla="*/ 0 h 1446550"/>
              <a:gd name="connsiteX3" fmla="*/ 1633890 w 1633890"/>
              <a:gd name="connsiteY3" fmla="*/ 0 h 1446550"/>
              <a:gd name="connsiteX4" fmla="*/ 1633890 w 1633890"/>
              <a:gd name="connsiteY4" fmla="*/ 467718 h 1446550"/>
              <a:gd name="connsiteX5" fmla="*/ 1633890 w 1633890"/>
              <a:gd name="connsiteY5" fmla="*/ 964367 h 1446550"/>
              <a:gd name="connsiteX6" fmla="*/ 1633890 w 1633890"/>
              <a:gd name="connsiteY6" fmla="*/ 1446550 h 1446550"/>
              <a:gd name="connsiteX7" fmla="*/ 1056582 w 1633890"/>
              <a:gd name="connsiteY7" fmla="*/ 1446550 h 1446550"/>
              <a:gd name="connsiteX8" fmla="*/ 528291 w 1633890"/>
              <a:gd name="connsiteY8" fmla="*/ 1446550 h 1446550"/>
              <a:gd name="connsiteX9" fmla="*/ 0 w 1633890"/>
              <a:gd name="connsiteY9" fmla="*/ 1446550 h 1446550"/>
              <a:gd name="connsiteX10" fmla="*/ 0 w 1633890"/>
              <a:gd name="connsiteY10" fmla="*/ 993298 h 1446550"/>
              <a:gd name="connsiteX11" fmla="*/ 0 w 1633890"/>
              <a:gd name="connsiteY11" fmla="*/ 511114 h 1446550"/>
              <a:gd name="connsiteX12" fmla="*/ 0 w 1633890"/>
              <a:gd name="connsiteY12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3890" h="1446550" fill="none" extrusionOk="0">
                <a:moveTo>
                  <a:pt x="0" y="0"/>
                </a:moveTo>
                <a:cubicBezTo>
                  <a:pt x="127268" y="-52407"/>
                  <a:pt x="279923" y="58690"/>
                  <a:pt x="528291" y="0"/>
                </a:cubicBezTo>
                <a:cubicBezTo>
                  <a:pt x="776659" y="-58690"/>
                  <a:pt x="879837" y="1059"/>
                  <a:pt x="1072921" y="0"/>
                </a:cubicBezTo>
                <a:cubicBezTo>
                  <a:pt x="1266005" y="-1059"/>
                  <a:pt x="1398422" y="43486"/>
                  <a:pt x="1633890" y="0"/>
                </a:cubicBezTo>
                <a:cubicBezTo>
                  <a:pt x="1635237" y="174544"/>
                  <a:pt x="1581837" y="252455"/>
                  <a:pt x="1633890" y="467718"/>
                </a:cubicBezTo>
                <a:cubicBezTo>
                  <a:pt x="1685943" y="682981"/>
                  <a:pt x="1632215" y="853626"/>
                  <a:pt x="1633890" y="964367"/>
                </a:cubicBezTo>
                <a:cubicBezTo>
                  <a:pt x="1635565" y="1075108"/>
                  <a:pt x="1600578" y="1338942"/>
                  <a:pt x="1633890" y="1446550"/>
                </a:cubicBezTo>
                <a:cubicBezTo>
                  <a:pt x="1384945" y="1484111"/>
                  <a:pt x="1218234" y="1401966"/>
                  <a:pt x="1056582" y="1446550"/>
                </a:cubicBezTo>
                <a:cubicBezTo>
                  <a:pt x="894930" y="1491134"/>
                  <a:pt x="772917" y="1439313"/>
                  <a:pt x="528291" y="1446550"/>
                </a:cubicBezTo>
                <a:cubicBezTo>
                  <a:pt x="283665" y="1453787"/>
                  <a:pt x="130573" y="1432017"/>
                  <a:pt x="0" y="1446550"/>
                </a:cubicBezTo>
                <a:cubicBezTo>
                  <a:pt x="-52414" y="1327877"/>
                  <a:pt x="6898" y="1150102"/>
                  <a:pt x="0" y="993298"/>
                </a:cubicBezTo>
                <a:cubicBezTo>
                  <a:pt x="-6898" y="836494"/>
                  <a:pt x="37202" y="637264"/>
                  <a:pt x="0" y="511114"/>
                </a:cubicBezTo>
                <a:cubicBezTo>
                  <a:pt x="-37202" y="384964"/>
                  <a:pt x="37099" y="214957"/>
                  <a:pt x="0" y="0"/>
                </a:cubicBezTo>
                <a:close/>
              </a:path>
              <a:path w="1633890" h="1446550" stroke="0" extrusionOk="0">
                <a:moveTo>
                  <a:pt x="0" y="0"/>
                </a:moveTo>
                <a:cubicBezTo>
                  <a:pt x="278141" y="-53347"/>
                  <a:pt x="297812" y="60896"/>
                  <a:pt x="560969" y="0"/>
                </a:cubicBezTo>
                <a:cubicBezTo>
                  <a:pt x="824126" y="-60896"/>
                  <a:pt x="858557" y="10717"/>
                  <a:pt x="1138277" y="0"/>
                </a:cubicBezTo>
                <a:cubicBezTo>
                  <a:pt x="1417997" y="-10717"/>
                  <a:pt x="1503920" y="26330"/>
                  <a:pt x="1633890" y="0"/>
                </a:cubicBezTo>
                <a:cubicBezTo>
                  <a:pt x="1673821" y="145536"/>
                  <a:pt x="1598434" y="272790"/>
                  <a:pt x="1633890" y="453252"/>
                </a:cubicBezTo>
                <a:cubicBezTo>
                  <a:pt x="1669346" y="633714"/>
                  <a:pt x="1594075" y="744799"/>
                  <a:pt x="1633890" y="906505"/>
                </a:cubicBezTo>
                <a:cubicBezTo>
                  <a:pt x="1673705" y="1068211"/>
                  <a:pt x="1633017" y="1217847"/>
                  <a:pt x="1633890" y="1446550"/>
                </a:cubicBezTo>
                <a:cubicBezTo>
                  <a:pt x="1522350" y="1481927"/>
                  <a:pt x="1277571" y="1444333"/>
                  <a:pt x="1089260" y="1446550"/>
                </a:cubicBezTo>
                <a:cubicBezTo>
                  <a:pt x="900949" y="1448767"/>
                  <a:pt x="687298" y="1429724"/>
                  <a:pt x="511952" y="1446550"/>
                </a:cubicBezTo>
                <a:cubicBezTo>
                  <a:pt x="336606" y="1463376"/>
                  <a:pt x="108782" y="1404506"/>
                  <a:pt x="0" y="1446550"/>
                </a:cubicBezTo>
                <a:cubicBezTo>
                  <a:pt x="-8309" y="1221391"/>
                  <a:pt x="25629" y="1084136"/>
                  <a:pt x="0" y="993298"/>
                </a:cubicBezTo>
                <a:cubicBezTo>
                  <a:pt x="-25629" y="902460"/>
                  <a:pt x="46893" y="629945"/>
                  <a:pt x="0" y="525580"/>
                </a:cubicBezTo>
                <a:cubicBezTo>
                  <a:pt x="-46893" y="421215"/>
                  <a:pt x="7317" y="250866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1131529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id-ID" sz="1600" b="1" dirty="0">
                <a:latin typeface="Berlin Sans FB" panose="020E0602020502020306" pitchFamily="34" charset="0"/>
              </a:rPr>
              <a:t>WAKTU YANG LAMA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id-ID" sz="1400" b="0" strike="noStrike" spc="-26" dirty="0">
                <a:solidFill>
                  <a:srgbClr val="000000"/>
                </a:solidFill>
              </a:rPr>
              <a:t>Proses Pengusulan Elektronik, sehingga waktu lebih cepat</a:t>
            </a:r>
            <a:endParaRPr lang="en-US" sz="14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56C95F-DB60-4252-8067-9AB349BBE45E}"/>
              </a:ext>
            </a:extLst>
          </p:cNvPr>
          <p:cNvSpPr txBox="1"/>
          <p:nvPr/>
        </p:nvSpPr>
        <p:spPr>
          <a:xfrm>
            <a:off x="3400200" y="3061030"/>
            <a:ext cx="6902914" cy="65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Hasil </a:t>
            </a:r>
            <a:r>
              <a:rPr lang="id-ID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SETELAH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 INOVASI</a:t>
            </a:r>
          </a:p>
        </p:txBody>
      </p:sp>
    </p:spTree>
    <p:extLst>
      <p:ext uri="{BB962C8B-B14F-4D97-AF65-F5344CB8AC3E}">
        <p14:creationId xmlns:p14="http://schemas.microsoft.com/office/powerpoint/2010/main" val="369002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D7D87AD-4AD9-4F36-8156-59097D274E0B}"/>
              </a:ext>
            </a:extLst>
          </p:cNvPr>
          <p:cNvSpPr/>
          <p:nvPr/>
        </p:nvSpPr>
        <p:spPr>
          <a:xfrm>
            <a:off x="58059" y="55793"/>
            <a:ext cx="12046857" cy="6727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BA43D1-7F0F-4522-8C12-E35914BE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3556" r="97333">
                        <a14:foregroundMark x1="10667" y1="51556" x2="3556" y2="41778"/>
                        <a14:foregroundMark x1="86667" y1="47111" x2="80000" y2="69778"/>
                        <a14:foregroundMark x1="80000" y1="69778" x2="62222" y2="84444"/>
                        <a14:foregroundMark x1="62222" y1="84444" x2="37778" y2="84444"/>
                        <a14:foregroundMark x1="37778" y1="84444" x2="27111" y2="76444"/>
                        <a14:foregroundMark x1="90222" y1="53333" x2="97333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52" y="211080"/>
            <a:ext cx="8679128" cy="68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150E230-B56F-410C-AEA0-DA93715B35F3}"/>
              </a:ext>
            </a:extLst>
          </p:cNvPr>
          <p:cNvSpPr/>
          <p:nvPr/>
        </p:nvSpPr>
        <p:spPr>
          <a:xfrm>
            <a:off x="3428930" y="2096592"/>
            <a:ext cx="4788557" cy="2835751"/>
          </a:xfrm>
          <a:custGeom>
            <a:avLst/>
            <a:gdLst>
              <a:gd name="connsiteX0" fmla="*/ 0 w 4788557"/>
              <a:gd name="connsiteY0" fmla="*/ 1417876 h 2835751"/>
              <a:gd name="connsiteX1" fmla="*/ 2394279 w 4788557"/>
              <a:gd name="connsiteY1" fmla="*/ 0 h 2835751"/>
              <a:gd name="connsiteX2" fmla="*/ 4788558 w 4788557"/>
              <a:gd name="connsiteY2" fmla="*/ 1417876 h 2835751"/>
              <a:gd name="connsiteX3" fmla="*/ 2394279 w 4788557"/>
              <a:gd name="connsiteY3" fmla="*/ 2835752 h 2835751"/>
              <a:gd name="connsiteX4" fmla="*/ 0 w 4788557"/>
              <a:gd name="connsiteY4" fmla="*/ 1417876 h 283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8557" h="2835751" fill="none" extrusionOk="0">
                <a:moveTo>
                  <a:pt x="0" y="1417876"/>
                </a:moveTo>
                <a:cubicBezTo>
                  <a:pt x="273194" y="654966"/>
                  <a:pt x="1101797" y="52195"/>
                  <a:pt x="2394279" y="0"/>
                </a:cubicBezTo>
                <a:cubicBezTo>
                  <a:pt x="3725342" y="80250"/>
                  <a:pt x="4777417" y="671761"/>
                  <a:pt x="4788558" y="1417876"/>
                </a:cubicBezTo>
                <a:cubicBezTo>
                  <a:pt x="4889731" y="2066400"/>
                  <a:pt x="3615626" y="2859389"/>
                  <a:pt x="2394279" y="2835752"/>
                </a:cubicBezTo>
                <a:cubicBezTo>
                  <a:pt x="1218374" y="2815898"/>
                  <a:pt x="82570" y="2145335"/>
                  <a:pt x="0" y="1417876"/>
                </a:cubicBezTo>
                <a:close/>
              </a:path>
              <a:path w="4788557" h="2835751" stroke="0" extrusionOk="0">
                <a:moveTo>
                  <a:pt x="0" y="1417876"/>
                </a:moveTo>
                <a:cubicBezTo>
                  <a:pt x="-115557" y="639748"/>
                  <a:pt x="1228747" y="154153"/>
                  <a:pt x="2394279" y="0"/>
                </a:cubicBezTo>
                <a:cubicBezTo>
                  <a:pt x="3743224" y="54636"/>
                  <a:pt x="4793523" y="786333"/>
                  <a:pt x="4788558" y="1417876"/>
                </a:cubicBezTo>
                <a:cubicBezTo>
                  <a:pt x="4705669" y="2075892"/>
                  <a:pt x="3929065" y="3092635"/>
                  <a:pt x="2394279" y="2835752"/>
                </a:cubicBezTo>
                <a:cubicBezTo>
                  <a:pt x="1111441" y="2688880"/>
                  <a:pt x="104005" y="2394858"/>
                  <a:pt x="0" y="141787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6383E5-7400-43A8-BC4B-1A5E9965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07" y="2420796"/>
            <a:ext cx="5561938" cy="1267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d-ID" sz="7200" kern="1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SIMPERUM</a:t>
            </a:r>
            <a:endParaRPr lang="en-US" sz="7200" kern="12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526F9-DF69-4194-AD72-52FE5B659BE1}"/>
              </a:ext>
            </a:extLst>
          </p:cNvPr>
          <p:cNvSpPr txBox="1"/>
          <p:nvPr/>
        </p:nvSpPr>
        <p:spPr>
          <a:xfrm>
            <a:off x="3985894" y="3538428"/>
            <a:ext cx="389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accent6">
                    <a:lumMod val="75000"/>
                  </a:schemeClr>
                </a:solidFill>
              </a:rPr>
              <a:t>SINKRONISASI DENGAN SISTEM LAINNYA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E0356-D165-47F5-B7F2-7E745303FFC5}"/>
              </a:ext>
            </a:extLst>
          </p:cNvPr>
          <p:cNvSpPr txBox="1"/>
          <p:nvPr/>
        </p:nvSpPr>
        <p:spPr>
          <a:xfrm>
            <a:off x="210006" y="1956061"/>
            <a:ext cx="2530325" cy="2207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 e-RTLH</a:t>
            </a:r>
            <a:r>
              <a:rPr lang="en-US" sz="1600" b="1" strike="noStrike" spc="-1" dirty="0">
                <a:solidFill>
                  <a:srgbClr val="FFFF00"/>
                </a:solidFill>
                <a:latin typeface="Footlight MT Light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Footlight MT Light"/>
              </a:rPr>
              <a:t>KEMENPUPR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(update </a:t>
            </a:r>
            <a:r>
              <a:rPr lang="en-US" sz="1600" b="0" strike="noStrike" spc="-1" dirty="0" err="1">
                <a:solidFill>
                  <a:srgbClr val="5A8428"/>
                </a:solidFill>
                <a:latin typeface="Footlight MT Light"/>
              </a:rPr>
              <a:t>capaian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 dan </a:t>
            </a:r>
            <a:r>
              <a:rPr lang="en-US" sz="1600" b="0" strike="noStrike" spc="-1" dirty="0" err="1">
                <a:solidFill>
                  <a:srgbClr val="5A8428"/>
                </a:solidFill>
                <a:latin typeface="Footlight MT Light"/>
              </a:rPr>
              <a:t>validasi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 RTLH</a:t>
            </a: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)</a:t>
            </a:r>
            <a:r>
              <a:rPr lang="en-US" sz="1600" b="0" strike="noStrike" spc="-1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 </a:t>
            </a:r>
            <a:r>
              <a:rPr lang="en-US" sz="1600" b="0" strike="noStrike" spc="-1" dirty="0">
                <a:solidFill>
                  <a:srgbClr val="5A431B"/>
                </a:solidFill>
                <a:latin typeface="Footlight MT Light"/>
              </a:rPr>
              <a:t>PERTAMA DI INDONESIA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1A1F5-1B71-4D25-AD6F-2CF270B65E6F}"/>
              </a:ext>
            </a:extLst>
          </p:cNvPr>
          <p:cNvSpPr txBox="1"/>
          <p:nvPr/>
        </p:nvSpPr>
        <p:spPr>
          <a:xfrm>
            <a:off x="5585812" y="5149498"/>
            <a:ext cx="1863310" cy="15147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 e</a:t>
            </a:r>
            <a:r>
              <a:rPr lang="id-ID" sz="1600" b="1" strike="noStrike" spc="-1" dirty="0">
                <a:solidFill>
                  <a:srgbClr val="FF0000"/>
                </a:solidFill>
                <a:latin typeface="Footlight MT Light"/>
              </a:rPr>
              <a:t>-K</a:t>
            </a: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TP</a:t>
            </a:r>
            <a:r>
              <a:rPr lang="en-US" sz="1600" b="1" strike="noStrike" spc="-1" dirty="0">
                <a:solidFill>
                  <a:srgbClr val="000000"/>
                </a:solidFill>
                <a:latin typeface="Footlight MT Light"/>
              </a:rPr>
              <a:t> PROV JATENG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</a:t>
            </a:r>
            <a:r>
              <a:rPr lang="en-US" sz="1600" b="0" strike="noStrike" spc="-1" dirty="0" err="1">
                <a:solidFill>
                  <a:srgbClr val="5A8428"/>
                </a:solidFill>
                <a:latin typeface="Footlight MT Light"/>
              </a:rPr>
              <a:t>sinkronisasi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 NIK)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A9781-BCA0-44B6-ACCD-7FA6DF31FEB3}"/>
              </a:ext>
            </a:extLst>
          </p:cNvPr>
          <p:cNvSpPr txBox="1"/>
          <p:nvPr/>
        </p:nvSpPr>
        <p:spPr>
          <a:xfrm>
            <a:off x="2049815" y="586570"/>
            <a:ext cx="2126608" cy="1861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 SI-DESA</a:t>
            </a:r>
            <a:r>
              <a:rPr lang="en-US" sz="1600" b="0" strike="noStrike" spc="-1" dirty="0">
                <a:solidFill>
                  <a:srgbClr val="FFFF00"/>
                </a:solidFill>
                <a:latin typeface="Footlight MT Light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DISPERMADES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 PROV JATENG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 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(Update </a:t>
            </a:r>
            <a:r>
              <a:rPr lang="en-US" sz="1600" b="0" strike="noStrike" spc="-1" dirty="0" err="1">
                <a:solidFill>
                  <a:srgbClr val="5A8428"/>
                </a:solidFill>
                <a:latin typeface="Footlight MT Light"/>
              </a:rPr>
              <a:t>Capaian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 RTLH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Footlight MT Light" panose="0204060206030A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5CADC-C49E-47EE-9EBF-9F36B772A313}"/>
              </a:ext>
            </a:extLst>
          </p:cNvPr>
          <p:cNvSpPr txBox="1"/>
          <p:nvPr/>
        </p:nvSpPr>
        <p:spPr>
          <a:xfrm>
            <a:off x="8151374" y="4590993"/>
            <a:ext cx="1828215" cy="18610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E-PLANNING</a:t>
            </a:r>
            <a:r>
              <a:rPr lang="en-US" sz="1600" b="1" strike="noStrike" spc="-1" dirty="0">
                <a:solidFill>
                  <a:srgbClr val="FFFF00"/>
                </a:solidFill>
                <a:latin typeface="Footlight MT Light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Footlight MT Light"/>
              </a:rPr>
              <a:t>PROV JATENG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 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(PERENC 2022)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DE9B0-0522-428E-8D3F-0056A8B0B0E4}"/>
              </a:ext>
            </a:extLst>
          </p:cNvPr>
          <p:cNvSpPr txBox="1"/>
          <p:nvPr/>
        </p:nvSpPr>
        <p:spPr>
          <a:xfrm>
            <a:off x="9152425" y="2485204"/>
            <a:ext cx="2749916" cy="25534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latin typeface="Footlight MT Light"/>
              </a:rPr>
              <a:t>PEMKAB </a:t>
            </a: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JEPARA,KAB MGL,SUKOHARJO, WONOSOBO,KEBUMEN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(Update </a:t>
            </a:r>
            <a:r>
              <a:rPr lang="en-US" sz="1600" b="0" strike="noStrike" spc="-1" dirty="0" err="1">
                <a:solidFill>
                  <a:srgbClr val="5A8428"/>
                </a:solidFill>
                <a:latin typeface="Footlight MT Light"/>
              </a:rPr>
              <a:t>Capaian</a:t>
            </a: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 RTLH)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5B625-0565-4CE7-93D5-305203DE8811}"/>
              </a:ext>
            </a:extLst>
          </p:cNvPr>
          <p:cNvSpPr txBox="1"/>
          <p:nvPr/>
        </p:nvSpPr>
        <p:spPr>
          <a:xfrm>
            <a:off x="7995450" y="476171"/>
            <a:ext cx="2601194" cy="2207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TARGET</a:t>
            </a:r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</a:t>
            </a:r>
            <a:r>
              <a:rPr lang="id-ID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dengan</a:t>
            </a:r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</a:t>
            </a:r>
            <a:r>
              <a:rPr lang="en-US" sz="1600" b="1" dirty="0">
                <a:solidFill>
                  <a:srgbClr val="C42F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haroni" panose="02010803020104030203" pitchFamily="2" charset="-79"/>
              </a:rPr>
              <a:t>SIBARU  dan PPDPP (SIKASEP,SIKUMBANG)</a:t>
            </a:r>
            <a:r>
              <a:rPr lang="id-ID" sz="1600" b="1" dirty="0">
                <a:solidFill>
                  <a:srgbClr val="C42F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haroni" panose="02010803020104030203" pitchFamily="2" charset="-79"/>
              </a:rPr>
              <a:t>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haroni" panose="02010803020104030203" pitchFamily="2" charset="-79"/>
              </a:rPr>
              <a:t>(on progress)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KEMEN</a:t>
            </a:r>
            <a:r>
              <a:rPr lang="id-ID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-</a:t>
            </a:r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PUPR (PERENCANAAN)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AE067-A920-4AD3-BE48-67543574C16D}"/>
              </a:ext>
            </a:extLst>
          </p:cNvPr>
          <p:cNvSpPr txBox="1"/>
          <p:nvPr/>
        </p:nvSpPr>
        <p:spPr>
          <a:xfrm>
            <a:off x="3631396" y="5265808"/>
            <a:ext cx="1603290" cy="15147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TARGET</a:t>
            </a:r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</a:t>
            </a:r>
            <a:r>
              <a:rPr lang="id-ID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dengan</a:t>
            </a:r>
            <a:r>
              <a:rPr lang="en-US" sz="1600" dirty="0">
                <a:solidFill>
                  <a:prstClr val="black"/>
                </a:solidFill>
                <a:latin typeface="Footlight MT Light" panose="0204060206030A020304" pitchFamily="18" charset="0"/>
                <a:cs typeface="Aharoni" panose="02010803020104030203" pitchFamily="2" charset="-79"/>
              </a:rPr>
              <a:t> </a:t>
            </a:r>
            <a:r>
              <a:rPr lang="en-US" sz="1600" b="1" dirty="0">
                <a:solidFill>
                  <a:srgbClr val="C42F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haroni" panose="02010803020104030203" pitchFamily="2" charset="-79"/>
              </a:rPr>
              <a:t>BDT-PLN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haroni" panose="02010803020104030203" pitchFamily="2" charset="-79"/>
              </a:rPr>
              <a:t>(LISTRIK)</a:t>
            </a:r>
            <a:endParaRPr lang="en-US" sz="1600" dirty="0">
              <a:solidFill>
                <a:prstClr val="black"/>
              </a:solidFill>
              <a:latin typeface="Footlight MT Light" panose="0204060206030A020304" pitchFamily="18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5150A-6A2B-4B52-95CB-0425E3851649}"/>
              </a:ext>
            </a:extLst>
          </p:cNvPr>
          <p:cNvSpPr txBox="1"/>
          <p:nvPr/>
        </p:nvSpPr>
        <p:spPr>
          <a:xfrm>
            <a:off x="1065906" y="4517056"/>
            <a:ext cx="2140933" cy="1861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FF0000"/>
                </a:solidFill>
                <a:latin typeface="Footlight MT Light"/>
              </a:rPr>
              <a:t>CARI BDT</a:t>
            </a:r>
            <a:r>
              <a:rPr lang="en-US" sz="1600" b="1" strike="noStrike" spc="-1" dirty="0">
                <a:solidFill>
                  <a:srgbClr val="FFFF00"/>
                </a:solidFill>
                <a:latin typeface="Footlight MT Light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DINSOS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Footlight MT Light"/>
              </a:rPr>
              <a:t>PROV JATENG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5A8428"/>
                </a:solidFill>
                <a:latin typeface="Footlight MT Light"/>
              </a:rPr>
              <a:t>(Update Status RTLH)</a:t>
            </a:r>
            <a:endParaRPr lang="en-US" sz="1600" b="0" strike="noStrike" spc="-1" dirty="0">
              <a:latin typeface="Arial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DE5FAB93-B94C-4327-A901-9F23AE20C494}"/>
              </a:ext>
            </a:extLst>
          </p:cNvPr>
          <p:cNvCxnSpPr>
            <a:cxnSpLocks/>
            <a:stCxn id="14" idx="0"/>
            <a:endCxn id="8" idx="6"/>
          </p:cNvCxnSpPr>
          <p:nvPr/>
        </p:nvCxnSpPr>
        <p:spPr>
          <a:xfrm rot="16200000" flipV="1">
            <a:off x="4710057" y="983440"/>
            <a:ext cx="579519" cy="1646786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7421914-3944-45A2-8D95-D7C5EE0B19EE}"/>
              </a:ext>
            </a:extLst>
          </p:cNvPr>
          <p:cNvCxnSpPr>
            <a:cxnSpLocks/>
            <a:stCxn id="14" idx="2"/>
            <a:endCxn id="6" idx="6"/>
          </p:cNvCxnSpPr>
          <p:nvPr/>
        </p:nvCxnSpPr>
        <p:spPr>
          <a:xfrm rot="10800000">
            <a:off x="2740332" y="3059682"/>
            <a:ext cx="688599" cy="45478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6EB5BBC-0CF9-4520-8530-18484C1764B7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rot="5400000">
            <a:off x="3375485" y="4034880"/>
            <a:ext cx="272537" cy="1236891"/>
          </a:xfrm>
          <a:prstGeom prst="curvedConnector5">
            <a:avLst>
              <a:gd name="adj1" fmla="val 83879"/>
              <a:gd name="adj2" fmla="val 65674"/>
              <a:gd name="adj3" fmla="val 16121"/>
            </a:avLst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3D1426B8-A1EF-4448-95A9-18EE87D78B9B}"/>
              </a:ext>
            </a:extLst>
          </p:cNvPr>
          <p:cNvCxnSpPr>
            <a:cxnSpLocks/>
            <a:stCxn id="14" idx="4"/>
            <a:endCxn id="12" idx="0"/>
          </p:cNvCxnSpPr>
          <p:nvPr/>
        </p:nvCxnSpPr>
        <p:spPr>
          <a:xfrm rot="5400000">
            <a:off x="4961393" y="4403991"/>
            <a:ext cx="333465" cy="139016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86EBDF1-0CE3-4894-8F07-A81F87AF592C}"/>
              </a:ext>
            </a:extLst>
          </p:cNvPr>
          <p:cNvCxnSpPr>
            <a:cxnSpLocks/>
            <a:stCxn id="14" idx="5"/>
            <a:endCxn id="7" idx="7"/>
          </p:cNvCxnSpPr>
          <p:nvPr/>
        </p:nvCxnSpPr>
        <p:spPr>
          <a:xfrm rot="5400000">
            <a:off x="6919096" y="4774208"/>
            <a:ext cx="854274" cy="3399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6F232A4-99D8-4443-AAD6-6F00058E5224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8284682" y="3495128"/>
            <a:ext cx="867743" cy="26681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B8DDCB5-2DF7-450D-8AD4-BD0FAEB1AA9A}"/>
              </a:ext>
            </a:extLst>
          </p:cNvPr>
          <p:cNvCxnSpPr>
            <a:cxnSpLocks/>
            <a:endCxn id="11" idx="2"/>
          </p:cNvCxnSpPr>
          <p:nvPr/>
        </p:nvCxnSpPr>
        <p:spPr>
          <a:xfrm rot="5400000" flipH="1" flipV="1">
            <a:off x="7252061" y="1767150"/>
            <a:ext cx="930747" cy="556031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8E7B5CC6-79E0-4DD2-A10B-02914B051D24}"/>
              </a:ext>
            </a:extLst>
          </p:cNvPr>
          <p:cNvCxnSpPr>
            <a:cxnSpLocks/>
            <a:stCxn id="14" idx="6"/>
            <a:endCxn id="9" idx="1"/>
          </p:cNvCxnSpPr>
          <p:nvPr/>
        </p:nvCxnSpPr>
        <p:spPr>
          <a:xfrm>
            <a:off x="8217487" y="3514468"/>
            <a:ext cx="201623" cy="1349063"/>
          </a:xfrm>
          <a:prstGeom prst="curvedConnector2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084" y="64479"/>
            <a:ext cx="1201783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“JAGANI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BARENG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d-ID" b="1" dirty="0"/>
              <a:t>Inovasi dalam Rangka Mendukung Program Penurunan Angka Kemiskinan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penanganan</a:t>
            </a:r>
            <a:r>
              <a:rPr lang="en-US" b="1" dirty="0"/>
              <a:t> RTLH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40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 descr="Beige oval">
            <a:extLst>
              <a:ext uri="{FF2B5EF4-FFF2-40B4-BE49-F238E27FC236}">
                <a16:creationId xmlns:a16="http://schemas.microsoft.com/office/drawing/2014/main" id="{FE6F5904-6DD1-49DC-8546-97E874504A14}"/>
              </a:ext>
            </a:extLst>
          </p:cNvPr>
          <p:cNvSpPr/>
          <p:nvPr/>
        </p:nvSpPr>
        <p:spPr>
          <a:xfrm>
            <a:off x="8470963" y="5766204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bject 6" descr="Blue rectangle">
            <a:extLst>
              <a:ext uri="{FF2B5EF4-FFF2-40B4-BE49-F238E27FC236}">
                <a16:creationId xmlns:a16="http://schemas.microsoft.com/office/drawing/2014/main" id="{B9882F12-973D-49FB-B6FD-56CAD01EBB88}"/>
              </a:ext>
            </a:extLst>
          </p:cNvPr>
          <p:cNvSpPr/>
          <p:nvPr/>
        </p:nvSpPr>
        <p:spPr>
          <a:xfrm rot="16200000">
            <a:off x="3422583" y="373160"/>
            <a:ext cx="5381661" cy="6089897"/>
          </a:xfrm>
          <a:prstGeom prst="round2SameRect">
            <a:avLst>
              <a:gd name="adj1" fmla="val 27994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Placeholder 27" descr="Check icon">
            <a:extLst>
              <a:ext uri="{FF2B5EF4-FFF2-40B4-BE49-F238E27FC236}">
                <a16:creationId xmlns:a16="http://schemas.microsoft.com/office/drawing/2014/main" id="{AA31C048-D0C2-47D2-8247-6815CB56D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6476" y="627285"/>
            <a:ext cx="720000" cy="720000"/>
          </a:xfrm>
          <a:prstGeom prst="rect">
            <a:avLst/>
          </a:prstGeom>
        </p:spPr>
      </p:pic>
      <p:pic>
        <p:nvPicPr>
          <p:cNvPr id="27" name="Picture Placeholder 29" descr="Check icon">
            <a:extLst>
              <a:ext uri="{FF2B5EF4-FFF2-40B4-BE49-F238E27FC236}">
                <a16:creationId xmlns:a16="http://schemas.microsoft.com/office/drawing/2014/main" id="{BF8E7F81-67A7-490C-9367-7AC0039D1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7252" y="1912972"/>
            <a:ext cx="720000" cy="719999"/>
          </a:xfrm>
          <a:prstGeom prst="rect">
            <a:avLst/>
          </a:prstGeom>
        </p:spPr>
      </p:pic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1793B5B-ABB8-4328-B726-BF93E3549058}"/>
              </a:ext>
            </a:extLst>
          </p:cNvPr>
          <p:cNvSpPr txBox="1">
            <a:spLocks/>
          </p:cNvSpPr>
          <p:nvPr/>
        </p:nvSpPr>
        <p:spPr>
          <a:xfrm>
            <a:off x="4242126" y="2691889"/>
            <a:ext cx="4742059" cy="973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1C983283-4889-4D4F-B255-34EADAD27E28}"/>
              </a:ext>
            </a:extLst>
          </p:cNvPr>
          <p:cNvSpPr txBox="1">
            <a:spLocks/>
          </p:cNvSpPr>
          <p:nvPr/>
        </p:nvSpPr>
        <p:spPr>
          <a:xfrm>
            <a:off x="4273618" y="1735570"/>
            <a:ext cx="4079239" cy="81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1" name="Picture Placeholder 31" descr="Check icon">
            <a:extLst>
              <a:ext uri="{FF2B5EF4-FFF2-40B4-BE49-F238E27FC236}">
                <a16:creationId xmlns:a16="http://schemas.microsoft.com/office/drawing/2014/main" id="{4696CD4D-04D3-4466-8D1A-38D38B365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354" y="3239984"/>
            <a:ext cx="720000" cy="719999"/>
          </a:xfrm>
          <a:prstGeom prst="rect">
            <a:avLst/>
          </a:prstGeom>
        </p:spPr>
      </p:pic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CA0D1D89-B060-4722-A60B-3BDDA6947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385" y="3809549"/>
            <a:ext cx="720000" cy="719999"/>
          </a:xfrm>
          <a:prstGeom prst="rect">
            <a:avLst/>
          </a:prstGeom>
        </p:spPr>
      </p:pic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AA4CF1E5-57BC-46D4-BB59-1C41F9532113}"/>
              </a:ext>
            </a:extLst>
          </p:cNvPr>
          <p:cNvSpPr txBox="1">
            <a:spLocks/>
          </p:cNvSpPr>
          <p:nvPr/>
        </p:nvSpPr>
        <p:spPr>
          <a:xfrm>
            <a:off x="4301534" y="3700536"/>
            <a:ext cx="4126899" cy="52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9F6DB004-E917-4125-90ED-436E5243F82A}"/>
              </a:ext>
            </a:extLst>
          </p:cNvPr>
          <p:cNvSpPr txBox="1">
            <a:spLocks/>
          </p:cNvSpPr>
          <p:nvPr/>
        </p:nvSpPr>
        <p:spPr>
          <a:xfrm>
            <a:off x="4273618" y="4460968"/>
            <a:ext cx="4057961" cy="55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Placeholder 29" descr="Check icon">
            <a:extLst>
              <a:ext uri="{FF2B5EF4-FFF2-40B4-BE49-F238E27FC236}">
                <a16:creationId xmlns:a16="http://schemas.microsoft.com/office/drawing/2014/main" id="{6D4BA36D-3E34-49EC-99CA-C1D917AFE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7252" y="4601133"/>
            <a:ext cx="720000" cy="719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85E864-0053-4238-9457-6CDF728CF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5501" y="-1"/>
            <a:ext cx="450726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A10498E-394F-4489-A98D-ED34A01F0339}"/>
              </a:ext>
            </a:extLst>
          </p:cNvPr>
          <p:cNvSpPr txBox="1"/>
          <p:nvPr/>
        </p:nvSpPr>
        <p:spPr>
          <a:xfrm rot="16200000">
            <a:off x="283785" y="2169478"/>
            <a:ext cx="5969171" cy="25581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prstTxWarp prst="textArchUp">
              <a:avLst>
                <a:gd name="adj" fmla="val 12016709"/>
              </a:avLst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en-US" sz="7200" b="1" strike="noStrike" spc="-1" dirty="0">
                <a:solidFill>
                  <a:srgbClr val="1B5A2E"/>
                </a:solidFill>
                <a:latin typeface="Berlin Sans FB" panose="020E0602020502020306" pitchFamily="34" charset="0"/>
              </a:rPr>
              <a:t>UNIK </a:t>
            </a:r>
            <a:r>
              <a:rPr lang="id-ID" sz="7200" b="1" strike="noStrike" spc="-1" dirty="0">
                <a:solidFill>
                  <a:srgbClr val="1B5A2E"/>
                </a:solidFill>
                <a:latin typeface="Berlin Sans FB" panose="020E0602020502020306" pitchFamily="34" charset="0"/>
              </a:rPr>
              <a:t>&amp;</a:t>
            </a:r>
            <a:r>
              <a:rPr lang="en-US" sz="7200" b="1" strike="noStrike" spc="-1" dirty="0">
                <a:solidFill>
                  <a:srgbClr val="1B5A2E"/>
                </a:solidFill>
                <a:latin typeface="Berlin Sans FB" panose="020E0602020502020306" pitchFamily="34" charset="0"/>
              </a:rPr>
              <a:t> KREATIF</a:t>
            </a:r>
            <a:endParaRPr lang="en-US" sz="7200" b="1" strike="noStrike" spc="-1" dirty="0">
              <a:latin typeface="Berlin Sans FB" panose="020E0602020502020306" pitchFamily="34" charset="0"/>
            </a:endParaRPr>
          </a:p>
        </p:txBody>
      </p:sp>
      <p:sp>
        <p:nvSpPr>
          <p:cNvPr id="29" name="CustomShape 9">
            <a:extLst>
              <a:ext uri="{FF2B5EF4-FFF2-40B4-BE49-F238E27FC236}">
                <a16:creationId xmlns:a16="http://schemas.microsoft.com/office/drawing/2014/main" id="{37C0D660-5EE7-4F3A-99A5-5777F56A2879}"/>
              </a:ext>
            </a:extLst>
          </p:cNvPr>
          <p:cNvSpPr/>
          <p:nvPr/>
        </p:nvSpPr>
        <p:spPr>
          <a:xfrm>
            <a:off x="4244763" y="771339"/>
            <a:ext cx="4492600" cy="48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Inovasi Pertama Kali</a:t>
            </a:r>
            <a:r>
              <a:rPr lang="id-ID" sz="1600" strike="noStrike" spc="-1" dirty="0">
                <a:solidFill>
                  <a:srgbClr val="FFE994"/>
                </a:solidFill>
                <a:latin typeface="Stencil" panose="040409050D0802020404" pitchFamily="82" charset="0"/>
              </a:rPr>
              <a:t> </a:t>
            </a:r>
            <a:r>
              <a:rPr lang="en-US" sz="1600" spc="-1" dirty="0">
                <a:solidFill>
                  <a:srgbClr val="1C1C1C"/>
                </a:solidFill>
                <a:latin typeface="Stencil" panose="040409050D0802020404" pitchFamily="82" charset="0"/>
              </a:rPr>
              <a:t>yang </a:t>
            </a:r>
            <a:r>
              <a:rPr lang="en-US" sz="1600" spc="-1" dirty="0" err="1">
                <a:solidFill>
                  <a:srgbClr val="1C1C1C"/>
                </a:solidFill>
                <a:latin typeface="Stencil" panose="040409050D0802020404" pitchFamily="82" charset="0"/>
              </a:rPr>
              <a:t>memberikan</a:t>
            </a:r>
            <a:r>
              <a:rPr lang="en-US" sz="1600" spc="-1" dirty="0">
                <a:solidFill>
                  <a:srgbClr val="1C1C1C"/>
                </a:solidFill>
                <a:latin typeface="Stencil" panose="040409050D0802020404" pitchFamily="82" charset="0"/>
              </a:rPr>
              <a:t> </a:t>
            </a:r>
            <a:r>
              <a:rPr lang="en-US" sz="1600" spc="-1" dirty="0" err="1">
                <a:solidFill>
                  <a:srgbClr val="1C1C1C"/>
                </a:solidFill>
                <a:latin typeface="Stencil" panose="040409050D0802020404" pitchFamily="82" charset="0"/>
              </a:rPr>
              <a:t>kontribusi</a:t>
            </a:r>
            <a:r>
              <a:rPr lang="en-US" sz="1600" spc="-1" dirty="0">
                <a:solidFill>
                  <a:srgbClr val="1C1C1C"/>
                </a:solidFill>
                <a:latin typeface="Stencil" panose="040409050D0802020404" pitchFamily="82" charset="0"/>
              </a:rPr>
              <a:t> </a:t>
            </a:r>
            <a:r>
              <a:rPr lang="en-US" sz="1600" spc="-1" dirty="0" err="1">
                <a:solidFill>
                  <a:srgbClr val="1C1C1C"/>
                </a:solidFill>
                <a:latin typeface="Stencil" panose="040409050D0802020404" pitchFamily="82" charset="0"/>
              </a:rPr>
              <a:t>thd</a:t>
            </a:r>
            <a:r>
              <a:rPr lang="en-US" sz="1600" spc="-1" dirty="0">
                <a:solidFill>
                  <a:srgbClr val="1C1C1C"/>
                </a:solidFill>
                <a:latin typeface="Stencil" panose="040409050D0802020404" pitchFamily="82" charset="0"/>
              </a:rPr>
              <a:t> </a:t>
            </a:r>
            <a:r>
              <a:rPr lang="id-ID" sz="1600" strike="noStrike" spc="-1" dirty="0">
                <a:solidFill>
                  <a:srgbClr val="1C1C1C"/>
                </a:solidFill>
                <a:latin typeface="Stencil" panose="040409050D0802020404" pitchFamily="82" charset="0"/>
              </a:rPr>
              <a:t>Penurunan Angka </a:t>
            </a: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Kemiskinan</a:t>
            </a:r>
            <a:r>
              <a:rPr lang="id-ID" sz="1600" strike="noStrike" spc="-1" dirty="0">
                <a:solidFill>
                  <a:srgbClr val="000000"/>
                </a:solidFill>
                <a:latin typeface="Stencil" panose="040409050D0802020404" pitchFamily="82" charset="0"/>
              </a:rPr>
              <a:t> Melalui RTLH Secara Terintegrasi (E-RTLH, Data BDT Kemiskinan, CARI BDT, dan SIDESA)</a:t>
            </a:r>
            <a:endParaRPr lang="en-US" sz="1600" strike="noStrike" spc="-1" dirty="0">
              <a:latin typeface="Stencil" panose="040409050D0802020404" pitchFamily="82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MENGHEMAT</a:t>
            </a:r>
            <a:r>
              <a:rPr lang="id-ID" sz="1600" strike="noStrike" spc="-1" dirty="0">
                <a:solidFill>
                  <a:srgbClr val="FFFFFF"/>
                </a:solidFill>
                <a:latin typeface="Stencil" panose="040409050D0802020404" pitchFamily="82" charset="0"/>
              </a:rPr>
              <a:t> </a:t>
            </a:r>
            <a:r>
              <a:rPr lang="id-ID" sz="1600" strike="noStrike" spc="-1" dirty="0">
                <a:latin typeface="Stencil" panose="040409050D0802020404" pitchFamily="82" charset="0"/>
              </a:rPr>
              <a:t>BIAYA VALIDASI </a:t>
            </a:r>
            <a:r>
              <a:rPr lang="id-ID" sz="1600" i="1" strike="noStrike" spc="-1" dirty="0">
                <a:solidFill>
                  <a:srgbClr val="FFFF00"/>
                </a:solidFill>
                <a:latin typeface="Stencil" panose="040409050D0802020404" pitchFamily="82" charset="0"/>
              </a:rPr>
              <a:t>171.000.000.000</a:t>
            </a:r>
            <a:r>
              <a:rPr lang="en-US" sz="1600" i="1" strike="noStrike" spc="-1" dirty="0">
                <a:solidFill>
                  <a:srgbClr val="FFFF00"/>
                </a:solidFill>
                <a:latin typeface="Stencil" panose="040409050D0802020404" pitchFamily="82" charset="0"/>
              </a:rPr>
              <a:t> (171 M)</a:t>
            </a:r>
            <a:endParaRPr lang="en-US" sz="1600" strike="noStrike" spc="-1" dirty="0">
              <a:latin typeface="Stencil" panose="040409050D0802020404" pitchFamily="82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MALL DATA RTLH</a:t>
            </a:r>
            <a:r>
              <a:rPr lang="en-US" sz="1600" strike="noStrike" spc="-1" dirty="0">
                <a:solidFill>
                  <a:srgbClr val="FFFFFF"/>
                </a:solidFill>
                <a:latin typeface="Stencil" panose="040409050D0802020404" pitchFamily="82" charset="0"/>
              </a:rPr>
              <a:t>  </a:t>
            </a:r>
            <a:r>
              <a:rPr lang="en-US" sz="1600" spc="-1" dirty="0">
                <a:latin typeface="Stencil" panose="040409050D0802020404" pitchFamily="82" charset="0"/>
              </a:rPr>
              <a:t>MENYEDIAKAN data RTLH </a:t>
            </a:r>
            <a:r>
              <a:rPr lang="en-US" sz="1600" spc="-1" dirty="0" err="1">
                <a:latin typeface="Stencil" panose="040409050D0802020404" pitchFamily="82" charset="0"/>
              </a:rPr>
              <a:t>dgn</a:t>
            </a:r>
            <a:r>
              <a:rPr lang="en-US" sz="1600" spc="-1" dirty="0">
                <a:latin typeface="Stencil" panose="040409050D0802020404" pitchFamily="82" charset="0"/>
              </a:rPr>
              <a:t> </a:t>
            </a:r>
            <a:r>
              <a:rPr lang="en-US" sz="1600" spc="-1" dirty="0" err="1">
                <a:latin typeface="Stencil" panose="040409050D0802020404" pitchFamily="82" charset="0"/>
              </a:rPr>
              <a:t>beberapa</a:t>
            </a:r>
            <a:r>
              <a:rPr lang="en-US" sz="1600" spc="-1" dirty="0">
                <a:latin typeface="Stencil" panose="040409050D0802020404" pitchFamily="82" charset="0"/>
              </a:rPr>
              <a:t> </a:t>
            </a:r>
            <a:r>
              <a:rPr lang="en-US" sz="1600" spc="-1" dirty="0" err="1">
                <a:latin typeface="Stencil" panose="040409050D0802020404" pitchFamily="82" charset="0"/>
              </a:rPr>
              <a:t>kriteria</a:t>
            </a:r>
            <a:r>
              <a:rPr lang="id-ID" sz="1600" strike="noStrike" spc="-1" dirty="0">
                <a:latin typeface="Stencil" panose="040409050D0802020404" pitchFamily="82" charset="0"/>
              </a:rPr>
              <a:t>(BSPS, Bankeupemdes)</a:t>
            </a:r>
            <a:endParaRPr lang="en-US" sz="1600" strike="noStrike" spc="-1" dirty="0">
              <a:latin typeface="Stencil" panose="040409050D0802020404" pitchFamily="82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d-ID" sz="1600" strike="noStrike" spc="-1" dirty="0">
                <a:solidFill>
                  <a:srgbClr val="262626"/>
                </a:solidFill>
                <a:latin typeface="Stencil" panose="040409050D0802020404" pitchFamily="82" charset="0"/>
              </a:rPr>
              <a:t>MASIH DAPAT </a:t>
            </a: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DILANJUTKAN</a:t>
            </a:r>
            <a:r>
              <a:rPr lang="id-ID" sz="1600" strike="noStrike" spc="-1" dirty="0">
                <a:solidFill>
                  <a:srgbClr val="CFDADF"/>
                </a:solidFill>
                <a:latin typeface="Stencil" panose="040409050D0802020404" pitchFamily="82" charset="0"/>
              </a:rPr>
              <a:t> </a:t>
            </a:r>
            <a:r>
              <a:rPr lang="id-ID" sz="1600" strike="noStrike" spc="-1" dirty="0">
                <a:solidFill>
                  <a:srgbClr val="262626"/>
                </a:solidFill>
                <a:latin typeface="Stencil" panose="040409050D0802020404" pitchFamily="82" charset="0"/>
              </a:rPr>
              <a:t>DAN </a:t>
            </a:r>
            <a:r>
              <a:rPr lang="id-ID" sz="1600" strike="noStrike" spc="-1" dirty="0">
                <a:solidFill>
                  <a:srgbClr val="CFDADF"/>
                </a:solidFill>
                <a:latin typeface="Stencil" panose="040409050D0802020404" pitchFamily="82" charset="0"/>
              </a:rPr>
              <a:t> </a:t>
            </a:r>
            <a:r>
              <a:rPr lang="id-ID" sz="1600" spc="-1" dirty="0">
                <a:solidFill>
                  <a:srgbClr val="BF0041"/>
                </a:solidFill>
                <a:latin typeface="Stencil" panose="040409050D0802020404" pitchFamily="82" charset="0"/>
              </a:rPr>
              <a:t>DI</a:t>
            </a: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REP</a:t>
            </a:r>
            <a:r>
              <a:rPr lang="en-US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L</a:t>
            </a: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IKASI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i="1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USER FRIENDLY </a:t>
            </a:r>
            <a:r>
              <a:rPr lang="en-US" sz="1600" i="1" strike="noStrike" spc="-1" dirty="0">
                <a:solidFill>
                  <a:srgbClr val="BF0041"/>
                </a:solidFill>
                <a:latin typeface="Stencil" panose="040409050D0802020404" pitchFamily="82" charset="0"/>
                <a:sym typeface="Wingdings" panose="05000000000000000000" pitchFamily="2" charset="2"/>
              </a:rPr>
              <a:t> </a:t>
            </a:r>
            <a:r>
              <a:rPr lang="en-US" sz="1600" strike="noStrike" spc="-1" dirty="0" err="1">
                <a:solidFill>
                  <a:srgbClr val="FFFF00"/>
                </a:solidFill>
                <a:latin typeface="Stencil" panose="040409050D0802020404" pitchFamily="82" charset="0"/>
              </a:rPr>
              <a:t>Satu-satunya</a:t>
            </a:r>
            <a:r>
              <a:rPr lang="id-ID" sz="1600" strike="noStrike" spc="-1" dirty="0">
                <a:solidFill>
                  <a:srgbClr val="FFFF00"/>
                </a:solidFill>
                <a:latin typeface="Stencil" panose="040409050D0802020404" pitchFamily="82" charset="0"/>
              </a:rPr>
              <a:t> </a:t>
            </a:r>
            <a:r>
              <a:rPr lang="en-US" sz="1600" strike="noStrike" spc="-1" dirty="0" err="1">
                <a:latin typeface="Stencil" panose="040409050D0802020404" pitchFamily="82" charset="0"/>
              </a:rPr>
              <a:t>Aplikasi</a:t>
            </a:r>
            <a:r>
              <a:rPr lang="en-US" sz="1600" strike="noStrike" spc="-1" dirty="0">
                <a:latin typeface="Stencil" panose="040409050D0802020404" pitchFamily="82" charset="0"/>
              </a:rPr>
              <a:t> </a:t>
            </a:r>
            <a:r>
              <a:rPr lang="en-US" sz="1600" strike="noStrike" spc="-1" dirty="0" err="1">
                <a:latin typeface="Stencil" panose="040409050D0802020404" pitchFamily="82" charset="0"/>
              </a:rPr>
              <a:t>Penanganan</a:t>
            </a:r>
            <a:r>
              <a:rPr lang="en-US" sz="1600" strike="noStrike" spc="-1" dirty="0">
                <a:latin typeface="Stencil" panose="040409050D0802020404" pitchFamily="82" charset="0"/>
              </a:rPr>
              <a:t> RTLH </a:t>
            </a:r>
            <a:r>
              <a:rPr lang="id-ID" sz="1600" strike="noStrike" spc="-1" dirty="0" err="1">
                <a:latin typeface="Stencil" panose="040409050D0802020404" pitchFamily="82" charset="0"/>
              </a:rPr>
              <a:t>yan</a:t>
            </a:r>
            <a:r>
              <a:rPr lang="en-US" sz="1600" strike="noStrike" spc="-1" dirty="0">
                <a:latin typeface="Stencil" panose="040409050D0802020404" pitchFamily="82" charset="0"/>
              </a:rPr>
              <a:t>g </a:t>
            </a:r>
            <a:r>
              <a:rPr lang="id-ID" sz="1600" strike="noStrike" spc="-1" dirty="0">
                <a:latin typeface="Stencil" panose="040409050D0802020404" pitchFamily="82" charset="0"/>
              </a:rPr>
              <a:t>terintegrasi</a:t>
            </a:r>
            <a:r>
              <a:rPr lang="en-US" sz="1600" strike="noStrike" spc="-1" dirty="0">
                <a:latin typeface="Stencil" panose="040409050D0802020404" pitchFamily="82" charset="0"/>
              </a:rPr>
              <a:t> </a:t>
            </a:r>
            <a:r>
              <a:rPr lang="id-ID" sz="1600" strike="noStrike" spc="-1" dirty="0">
                <a:latin typeface="Stencil" panose="040409050D0802020404" pitchFamily="82" charset="0"/>
              </a:rPr>
              <a:t>d</a:t>
            </a:r>
            <a:r>
              <a:rPr lang="en-US" sz="1600" strike="noStrike" spc="-1" dirty="0" err="1">
                <a:latin typeface="Stencil" panose="040409050D0802020404" pitchFamily="82" charset="0"/>
              </a:rPr>
              <a:t>ari</a:t>
            </a:r>
            <a:r>
              <a:rPr lang="en-US" sz="1600" strike="noStrike" spc="-1" dirty="0">
                <a:latin typeface="Stencil" panose="040409050D0802020404" pitchFamily="82" charset="0"/>
              </a:rPr>
              <a:t> </a:t>
            </a:r>
            <a:r>
              <a:rPr lang="en-US" sz="1600" strike="noStrike" spc="-1" dirty="0" err="1">
                <a:latin typeface="Stencil" panose="040409050D0802020404" pitchFamily="82" charset="0"/>
              </a:rPr>
              <a:t>Desa</a:t>
            </a:r>
            <a:r>
              <a:rPr lang="en-US" sz="1600" strike="noStrike" spc="-1" dirty="0">
                <a:latin typeface="Stencil" panose="040409050D0802020404" pitchFamily="82" charset="0"/>
              </a:rPr>
              <a:t> </a:t>
            </a:r>
            <a:r>
              <a:rPr lang="id-ID" sz="1600" strike="noStrike" spc="-1" dirty="0">
                <a:latin typeface="Stencil" panose="040409050D0802020404" pitchFamily="82" charset="0"/>
              </a:rPr>
              <a:t>s</a:t>
            </a:r>
            <a:r>
              <a:rPr lang="en-US" sz="1600" strike="noStrike" spc="-1" dirty="0">
                <a:latin typeface="Stencil" panose="040409050D0802020404" pitchFamily="82" charset="0"/>
              </a:rPr>
              <a:t>/</a:t>
            </a:r>
            <a:r>
              <a:rPr lang="id-ID" sz="1600" strike="noStrike" spc="-1" dirty="0">
                <a:latin typeface="Stencil" panose="040409050D0802020404" pitchFamily="82" charset="0"/>
              </a:rPr>
              <a:t>d</a:t>
            </a:r>
            <a:r>
              <a:rPr lang="en-US" sz="1600" strike="noStrike" spc="-1" dirty="0">
                <a:latin typeface="Stencil" panose="040409050D0802020404" pitchFamily="82" charset="0"/>
              </a:rPr>
              <a:t> Pusat (Kementerian)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d-ID" sz="1600" strike="noStrike" spc="-1" dirty="0">
                <a:solidFill>
                  <a:srgbClr val="000000"/>
                </a:solidFill>
                <a:latin typeface="Stencil" panose="040409050D0802020404" pitchFamily="82" charset="0"/>
              </a:rPr>
              <a:t>Menjamin </a:t>
            </a:r>
            <a:r>
              <a:rPr lang="id-ID" sz="1600" strike="noStrike" spc="-1" dirty="0">
                <a:solidFill>
                  <a:srgbClr val="BF0041"/>
                </a:solidFill>
                <a:latin typeface="Stencil" panose="040409050D0802020404" pitchFamily="82" charset="0"/>
              </a:rPr>
              <a:t>Transparansi</a:t>
            </a:r>
            <a:r>
              <a:rPr lang="id-ID" sz="1600" strike="noStrike" spc="-1" dirty="0">
                <a:solidFill>
                  <a:srgbClr val="000000"/>
                </a:solidFill>
                <a:latin typeface="Stencil" panose="040409050D0802020404" pitchFamily="82" charset="0"/>
              </a:rPr>
              <a:t> &amp; Akuntabilitas</a:t>
            </a:r>
            <a:r>
              <a:rPr lang="en-US" sz="1600" strike="noStrike" spc="-1" dirty="0">
                <a:solidFill>
                  <a:srgbClr val="000000"/>
                </a:solidFill>
                <a:latin typeface="Stencil" panose="040409050D0802020404" pitchFamily="82" charset="0"/>
              </a:rPr>
              <a:t> </a:t>
            </a:r>
            <a:r>
              <a:rPr lang="id-ID" sz="1600" spc="-1" dirty="0">
                <a:solidFill>
                  <a:srgbClr val="000000"/>
                </a:solidFill>
                <a:latin typeface="Stencil" panose="040409050D0802020404" pitchFamily="82" charset="0"/>
              </a:rPr>
              <a:t>(Proses Dilakukan oleh Desa Secara Mandiri) </a:t>
            </a:r>
            <a:endParaRPr lang="en-US" sz="1600" strike="noStrike" spc="-1" dirty="0">
              <a:latin typeface="Stencil" panose="040409050D0802020404" pitchFamily="82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25" name="Picture Placeholder 29" descr="Check icon">
            <a:extLst>
              <a:ext uri="{FF2B5EF4-FFF2-40B4-BE49-F238E27FC236}">
                <a16:creationId xmlns:a16="http://schemas.microsoft.com/office/drawing/2014/main" id="{BF8E7F81-67A7-490C-9367-7AC0039D1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749" y="2499045"/>
            <a:ext cx="720000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453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36371F"/>
      </a:dk2>
      <a:lt2>
        <a:srgbClr val="E8E2E4"/>
      </a:lt2>
      <a:accent1>
        <a:srgbClr val="42B392"/>
      </a:accent1>
      <a:accent2>
        <a:srgbClr val="37B55C"/>
      </a:accent2>
      <a:accent3>
        <a:srgbClr val="52B643"/>
      </a:accent3>
      <a:accent4>
        <a:srgbClr val="78B036"/>
      </a:accent4>
      <a:accent5>
        <a:srgbClr val="A2A63D"/>
      </a:accent5>
      <a:accent6>
        <a:srgbClr val="B58637"/>
      </a:accent6>
      <a:hlink>
        <a:srgbClr val="778A2E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1_ShapesVTI">
  <a:themeElements>
    <a:clrScheme name="AnalogousFromDarkSeedLeftStep">
      <a:dk1>
        <a:srgbClr val="000000"/>
      </a:dk1>
      <a:lt1>
        <a:srgbClr val="FFFFFF"/>
      </a:lt1>
      <a:dk2>
        <a:srgbClr val="36371F"/>
      </a:dk2>
      <a:lt2>
        <a:srgbClr val="E8E2E4"/>
      </a:lt2>
      <a:accent1>
        <a:srgbClr val="42B392"/>
      </a:accent1>
      <a:accent2>
        <a:srgbClr val="37B55C"/>
      </a:accent2>
      <a:accent3>
        <a:srgbClr val="52B643"/>
      </a:accent3>
      <a:accent4>
        <a:srgbClr val="78B036"/>
      </a:accent4>
      <a:accent5>
        <a:srgbClr val="A2A63D"/>
      </a:accent5>
      <a:accent6>
        <a:srgbClr val="B58637"/>
      </a:accent6>
      <a:hlink>
        <a:srgbClr val="778A2E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2_ShapesVTI">
  <a:themeElements>
    <a:clrScheme name="AnalogousFromDarkSeedLeftStep">
      <a:dk1>
        <a:srgbClr val="000000"/>
      </a:dk1>
      <a:lt1>
        <a:srgbClr val="FFFFFF"/>
      </a:lt1>
      <a:dk2>
        <a:srgbClr val="36371F"/>
      </a:dk2>
      <a:lt2>
        <a:srgbClr val="E8E2E4"/>
      </a:lt2>
      <a:accent1>
        <a:srgbClr val="42B392"/>
      </a:accent1>
      <a:accent2>
        <a:srgbClr val="37B55C"/>
      </a:accent2>
      <a:accent3>
        <a:srgbClr val="52B643"/>
      </a:accent3>
      <a:accent4>
        <a:srgbClr val="78B036"/>
      </a:accent4>
      <a:accent5>
        <a:srgbClr val="A2A63D"/>
      </a:accent5>
      <a:accent6>
        <a:srgbClr val="B58637"/>
      </a:accent6>
      <a:hlink>
        <a:srgbClr val="778A2E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1171</Words>
  <Application>Microsoft Office PowerPoint</Application>
  <PresentationFormat>Widescreen</PresentationFormat>
  <Paragraphs>188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ShapesVTI</vt:lpstr>
      <vt:lpstr>1_ShapesVTI</vt:lpstr>
      <vt:lpstr>2_ShapesVTI</vt:lpstr>
      <vt:lpstr>PAPARAN TEKNIS  “JAGANI OMAH BARENG ARUM”</vt:lpstr>
      <vt:lpstr>PowerPoint Presentation</vt:lpstr>
      <vt:lpstr>Analisa Masalah  </vt:lpstr>
      <vt:lpstr>Inovasi dalam Rangka Mendukung Program Penurunan Angka Kemiskinan melalui penanganan RTLH</vt:lpstr>
      <vt:lpstr>CARA KERJA SEBELUM ADA SIMPERUM</vt:lpstr>
      <vt:lpstr>CARA KERJA SESUDAH ADA SIMPERUM</vt:lpstr>
      <vt:lpstr>PowerPoint Presentation</vt:lpstr>
      <vt:lpstr>SIMPERUM</vt:lpstr>
      <vt:lpstr>PowerPoint Presentation</vt:lpstr>
      <vt:lpstr>PowerPoint Presentation</vt:lpstr>
      <vt:lpstr>PowerPoint Presentation</vt:lpstr>
      <vt:lpstr>Replikasi 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PAPARAN TEKNIS  “JAGANI OMAH BARENG ARUM”</dc:title>
  <dc:creator>vincentia aprilia</dc:creator>
  <cp:lastModifiedBy>Unknown User</cp:lastModifiedBy>
  <cp:revision>112</cp:revision>
  <dcterms:created xsi:type="dcterms:W3CDTF">2021-02-18T06:57:14Z</dcterms:created>
  <dcterms:modified xsi:type="dcterms:W3CDTF">2021-10-15T16:09:04Z</dcterms:modified>
</cp:coreProperties>
</file>