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9"/>
  </p:notesMasterIdLst>
  <p:handoutMasterIdLst>
    <p:handoutMasterId r:id="rId10"/>
  </p:handoutMasterIdLst>
  <p:sldIdLst>
    <p:sldId id="310" r:id="rId2"/>
    <p:sldId id="312" r:id="rId3"/>
    <p:sldId id="313" r:id="rId4"/>
    <p:sldId id="314" r:id="rId5"/>
    <p:sldId id="315" r:id="rId6"/>
    <p:sldId id="316" r:id="rId7"/>
    <p:sldId id="318" r:id="rId8"/>
  </p:sldIdLst>
  <p:sldSz cx="9144000" cy="5143500" type="screen16x9"/>
  <p:notesSz cx="7315200" cy="9601200"/>
  <p:embeddedFontLst>
    <p:embeddedFont>
      <p:font typeface="Montserrat Black" panose="020B0604020202020204" charset="0"/>
      <p:bold r:id="rId11"/>
      <p:boldItalic r:id="rId12"/>
    </p:embeddedFont>
    <p:embeddedFont>
      <p:font typeface="Ebrima" panose="02000000000000000000" pitchFamily="2" charset="0"/>
      <p:regular r:id="rId13"/>
      <p:bold r:id="rId14"/>
    </p:embeddedFont>
    <p:embeddedFont>
      <p:font typeface="Arial Rounded MT Bold" panose="020F0704030504030204" pitchFamily="34" charset="0"/>
      <p:regular r:id="rId15"/>
    </p:embeddedFont>
    <p:embeddedFont>
      <p:font typeface="Montserrat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AE6F1"/>
    <a:srgbClr val="ECA6CE"/>
    <a:srgbClr val="CA2A85"/>
    <a:srgbClr val="230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80D654-5889-48E1-8595-89A793904129}">
  <a:tblStyle styleId="{A280D654-5889-48E1-8595-89A7939041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62" y="77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80740174907131"/>
          <c:y val="3.5846171939315538E-2"/>
          <c:w val="0.8824378951893278"/>
          <c:h val="0.75484299658943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Instagram</c:v>
                </c:pt>
              </c:strCache>
            </c:strRef>
          </c:tx>
          <c:spPr>
            <a:solidFill>
              <a:srgbClr val="B40FC1"/>
            </a:solidFill>
            <a:ln w="19002">
              <a:noFill/>
            </a:ln>
          </c:spPr>
          <c:invertIfNegative val="0"/>
          <c:dLbls>
            <c:spPr>
              <a:noFill/>
              <a:ln w="19002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46</c:v>
                </c:pt>
                <c:pt idx="1">
                  <c:v>33</c:v>
                </c:pt>
                <c:pt idx="2">
                  <c:v>34</c:v>
                </c:pt>
                <c:pt idx="3">
                  <c:v>38</c:v>
                </c:pt>
                <c:pt idx="4">
                  <c:v>24</c:v>
                </c:pt>
                <c:pt idx="5">
                  <c:v>17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C-4930-BE18-706F0A8181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002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65</c:v>
                </c:pt>
                <c:pt idx="1">
                  <c:v>47</c:v>
                </c:pt>
                <c:pt idx="2">
                  <c:v>39</c:v>
                </c:pt>
                <c:pt idx="3">
                  <c:v>42</c:v>
                </c:pt>
                <c:pt idx="4">
                  <c:v>33</c:v>
                </c:pt>
                <c:pt idx="5">
                  <c:v>21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FC-4930-BE18-706F0A81817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Twitter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002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44</c:v>
                </c:pt>
                <c:pt idx="1">
                  <c:v>44</c:v>
                </c:pt>
                <c:pt idx="2">
                  <c:v>33</c:v>
                </c:pt>
                <c:pt idx="3">
                  <c:v>85</c:v>
                </c:pt>
                <c:pt idx="4">
                  <c:v>23</c:v>
                </c:pt>
                <c:pt idx="5">
                  <c:v>17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FC-4930-BE18-706F0A81817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rgbClr val="C00000"/>
            </a:solidFill>
            <a:ln w="19002">
              <a:noFill/>
            </a:ln>
          </c:spPr>
          <c:invertIfNegative val="0"/>
          <c:dLbls>
            <c:spPr>
              <a:noFill/>
              <a:ln w="19002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FC-4930-BE18-706F0A8181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50624"/>
        <c:axId val="23551168"/>
      </c:barChart>
      <c:catAx>
        <c:axId val="23550624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7126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9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551168"/>
        <c:crosses val="autoZero"/>
        <c:auto val="1"/>
        <c:lblAlgn val="ctr"/>
        <c:lblOffset val="100"/>
        <c:noMultiLvlLbl val="1"/>
      </c:catAx>
      <c:valAx>
        <c:axId val="23551168"/>
        <c:scaling>
          <c:orientation val="minMax"/>
        </c:scaling>
        <c:delete val="0"/>
        <c:axPos val="l"/>
        <c:majorGridlines>
          <c:spPr>
            <a:ln w="7126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4754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5506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7126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9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1937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Sekretariat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58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2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13</c:v>
                </c:pt>
                <c:pt idx="4">
                  <c:v>8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5F-4DC2-A5C0-9433B5C3D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Perumahan 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58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2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37</c:v>
                </c:pt>
                <c:pt idx="1">
                  <c:v>27</c:v>
                </c:pt>
                <c:pt idx="2">
                  <c:v>18</c:v>
                </c:pt>
                <c:pt idx="3">
                  <c:v>20</c:v>
                </c:pt>
                <c:pt idx="4">
                  <c:v>4</c:v>
                </c:pt>
                <c:pt idx="5">
                  <c:v>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D5F-4DC2-A5C0-9433B5C3D8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Kawasan 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58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2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</c:v>
                </c:pt>
                <c:pt idx="1">
                  <c:v>3</c:v>
                </c:pt>
                <c:pt idx="2">
                  <c:v>4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D5F-4DC2-A5C0-9433B5C3D8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Keterpaduan 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58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23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</c:v>
                </c:pt>
                <c:pt idx="1">
                  <c:v>6</c:v>
                </c:pt>
                <c:pt idx="2">
                  <c:v>14</c:v>
                </c:pt>
                <c:pt idx="3">
                  <c:v>2</c:v>
                </c:pt>
                <c:pt idx="4">
                  <c:v>4</c:v>
                </c:pt>
                <c:pt idx="5">
                  <c:v>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D5F-4DC2-A5C0-9433B5C3D8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Pertanahan 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959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D5F-4DC2-A5C0-9433B5C3D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51712"/>
        <c:axId val="23548448"/>
      </c:barChart>
      <c:dateAx>
        <c:axId val="23551712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7342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548448"/>
        <c:crosses val="autoZero"/>
        <c:auto val="1"/>
        <c:lblOffset val="100"/>
        <c:baseTimeUnit val="months"/>
      </c:dateAx>
      <c:valAx>
        <c:axId val="23548448"/>
        <c:scaling>
          <c:orientation val="minMax"/>
        </c:scaling>
        <c:delete val="0"/>
        <c:axPos val="l"/>
        <c:majorGridlines>
          <c:spPr>
            <a:ln w="7342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489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5517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7342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2034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Instagram</c:v>
                </c:pt>
              </c:strCache>
            </c:strRef>
          </c:tx>
          <c:spPr>
            <a:solidFill>
              <a:srgbClr val="B40FC1"/>
            </a:solidFill>
            <a:ln w="17970">
              <a:noFill/>
            </a:ln>
          </c:spPr>
          <c:invertIfNegative val="0"/>
          <c:dLbls>
            <c:spPr>
              <a:noFill/>
              <a:ln w="179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1841</c:v>
                </c:pt>
                <c:pt idx="1">
                  <c:v>1873</c:v>
                </c:pt>
                <c:pt idx="2">
                  <c:v>1904</c:v>
                </c:pt>
                <c:pt idx="3">
                  <c:v>1968</c:v>
                </c:pt>
                <c:pt idx="4">
                  <c:v>2004</c:v>
                </c:pt>
                <c:pt idx="5">
                  <c:v>2025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E8-4A5C-A488-23DD3353B9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79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4583</c:v>
                </c:pt>
                <c:pt idx="1">
                  <c:v>4672</c:v>
                </c:pt>
                <c:pt idx="2">
                  <c:v>4812</c:v>
                </c:pt>
                <c:pt idx="3">
                  <c:v>5000</c:v>
                </c:pt>
                <c:pt idx="4">
                  <c:v>5034</c:v>
                </c:pt>
                <c:pt idx="5">
                  <c:v>5045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E8-4A5C-A488-23DD3353B98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Twitter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179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2865</c:v>
                </c:pt>
                <c:pt idx="1">
                  <c:v>2912</c:v>
                </c:pt>
                <c:pt idx="2">
                  <c:v>2957</c:v>
                </c:pt>
                <c:pt idx="3">
                  <c:v>2996</c:v>
                </c:pt>
                <c:pt idx="4">
                  <c:v>3040</c:v>
                </c:pt>
                <c:pt idx="5">
                  <c:v>3058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4E8-4A5C-A488-23DD3353B98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rgbClr val="C00000"/>
            </a:solidFill>
            <a:ln w="17970">
              <a:noFill/>
            </a:ln>
          </c:spPr>
          <c:invertIfNegative val="0"/>
          <c:dLbls>
            <c:spPr>
              <a:noFill/>
              <a:ln w="179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Jan-22</c:v>
                </c:pt>
                <c:pt idx="1">
                  <c:v>Feb-22</c:v>
                </c:pt>
                <c:pt idx="2">
                  <c:v>Mar-22</c:v>
                </c:pt>
                <c:pt idx="3">
                  <c:v>Apr-22</c:v>
                </c:pt>
                <c:pt idx="4">
                  <c:v>May-22</c:v>
                </c:pt>
                <c:pt idx="5">
                  <c:v>Jun-22</c:v>
                </c:pt>
                <c:pt idx="6">
                  <c:v>Jul-22</c:v>
                </c:pt>
                <c:pt idx="7">
                  <c:v>Aug-22</c:v>
                </c:pt>
                <c:pt idx="8">
                  <c:v>Sep-22</c:v>
                </c:pt>
                <c:pt idx="9">
                  <c:v>Okt-22</c:v>
                </c:pt>
                <c:pt idx="10">
                  <c:v>Nov-22</c:v>
                </c:pt>
                <c:pt idx="11">
                  <c:v>Des-22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274</c:v>
                </c:pt>
                <c:pt idx="1">
                  <c:v>283</c:v>
                </c:pt>
                <c:pt idx="2">
                  <c:v>285</c:v>
                </c:pt>
                <c:pt idx="3">
                  <c:v>293</c:v>
                </c:pt>
                <c:pt idx="4">
                  <c:v>299</c:v>
                </c:pt>
                <c:pt idx="5">
                  <c:v>302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4E8-4A5C-A488-23DD3353B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49536"/>
        <c:axId val="23960128"/>
      </c:barChart>
      <c:catAx>
        <c:axId val="23549536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673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4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960128"/>
        <c:crosses val="autoZero"/>
        <c:auto val="1"/>
        <c:lblAlgn val="ctr"/>
        <c:lblOffset val="100"/>
        <c:noMultiLvlLbl val="1"/>
      </c:catAx>
      <c:valAx>
        <c:axId val="23960128"/>
        <c:scaling>
          <c:orientation val="minMax"/>
        </c:scaling>
        <c:delete val="0"/>
        <c:axPos val="l"/>
        <c:majorGridlines>
          <c:spPr>
            <a:ln w="673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449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4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5495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673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4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1839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Sangat Informatif</c:v>
                </c:pt>
              </c:strCache>
            </c:strRef>
          </c:tx>
          <c:spPr>
            <a:solidFill>
              <a:srgbClr val="B40FC1"/>
            </a:solidFill>
            <a:ln w="23892">
              <a:noFill/>
            </a:ln>
          </c:spPr>
          <c:invertIfNegative val="0"/>
          <c:dLbls>
            <c:spPr>
              <a:noFill/>
              <a:ln w="2389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d-ID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 2022</c:v>
                </c:pt>
                <c:pt idx="1">
                  <c:v>Feb 2022</c:v>
                </c:pt>
                <c:pt idx="2">
                  <c:v>Mar 2022</c:v>
                </c:pt>
                <c:pt idx="3">
                  <c:v>Apr 2022</c:v>
                </c:pt>
                <c:pt idx="4">
                  <c:v>Mei2022</c:v>
                </c:pt>
                <c:pt idx="5">
                  <c:v>Jun 2022</c:v>
                </c:pt>
                <c:pt idx="6">
                  <c:v>Jul 2022</c:v>
                </c:pt>
                <c:pt idx="7">
                  <c:v>Ags 2022</c:v>
                </c:pt>
                <c:pt idx="8">
                  <c:v>Sept 2022</c:v>
                </c:pt>
                <c:pt idx="9">
                  <c:v>Okt 2022</c:v>
                </c:pt>
                <c:pt idx="10">
                  <c:v>Nov 2022</c:v>
                </c:pt>
                <c:pt idx="11">
                  <c:v>Des 2022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126</c:v>
                </c:pt>
                <c:pt idx="1">
                  <c:v>131</c:v>
                </c:pt>
                <c:pt idx="2">
                  <c:v>136</c:v>
                </c:pt>
                <c:pt idx="3">
                  <c:v>142</c:v>
                </c:pt>
                <c:pt idx="4">
                  <c:v>145</c:v>
                </c:pt>
                <c:pt idx="5">
                  <c:v>148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1B-4BFE-8761-8ED8783422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Cukup Informatif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389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d-ID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 2022</c:v>
                </c:pt>
                <c:pt idx="1">
                  <c:v>Feb 2022</c:v>
                </c:pt>
                <c:pt idx="2">
                  <c:v>Mar 2022</c:v>
                </c:pt>
                <c:pt idx="3">
                  <c:v>Apr 2022</c:v>
                </c:pt>
                <c:pt idx="4">
                  <c:v>Mei2022</c:v>
                </c:pt>
                <c:pt idx="5">
                  <c:v>Jun 2022</c:v>
                </c:pt>
                <c:pt idx="6">
                  <c:v>Jul 2022</c:v>
                </c:pt>
                <c:pt idx="7">
                  <c:v>Ags 2022</c:v>
                </c:pt>
                <c:pt idx="8">
                  <c:v>Sept 2022</c:v>
                </c:pt>
                <c:pt idx="9">
                  <c:v>Okt 2022</c:v>
                </c:pt>
                <c:pt idx="10">
                  <c:v>Nov 2022</c:v>
                </c:pt>
                <c:pt idx="11">
                  <c:v>Des 2022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34</c:v>
                </c:pt>
                <c:pt idx="1">
                  <c:v>35</c:v>
                </c:pt>
                <c:pt idx="2">
                  <c:v>36</c:v>
                </c:pt>
                <c:pt idx="3">
                  <c:v>40</c:v>
                </c:pt>
                <c:pt idx="4">
                  <c:v>44</c:v>
                </c:pt>
                <c:pt idx="5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1B-4BFE-8761-8ED8783422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Kurang Informatif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389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id-ID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 2022</c:v>
                </c:pt>
                <c:pt idx="1">
                  <c:v>Feb 2022</c:v>
                </c:pt>
                <c:pt idx="2">
                  <c:v>Mar 2022</c:v>
                </c:pt>
                <c:pt idx="3">
                  <c:v>Apr 2022</c:v>
                </c:pt>
                <c:pt idx="4">
                  <c:v>Mei2022</c:v>
                </c:pt>
                <c:pt idx="5">
                  <c:v>Jun 2022</c:v>
                </c:pt>
                <c:pt idx="6">
                  <c:v>Jul 2022</c:v>
                </c:pt>
                <c:pt idx="7">
                  <c:v>Ags 2022</c:v>
                </c:pt>
                <c:pt idx="8">
                  <c:v>Sept 2022</c:v>
                </c:pt>
                <c:pt idx="9">
                  <c:v>Okt 2022</c:v>
                </c:pt>
                <c:pt idx="10">
                  <c:v>Nov 2022</c:v>
                </c:pt>
                <c:pt idx="11">
                  <c:v>Des 2022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31</c:v>
                </c:pt>
                <c:pt idx="1">
                  <c:v>31</c:v>
                </c:pt>
                <c:pt idx="2">
                  <c:v>31</c:v>
                </c:pt>
                <c:pt idx="3">
                  <c:v>32</c:v>
                </c:pt>
                <c:pt idx="4">
                  <c:v>33</c:v>
                </c:pt>
                <c:pt idx="5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21B-4BFE-8761-8ED8783422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4411024"/>
        <c:axId val="2024409392"/>
      </c:barChart>
      <c:catAx>
        <c:axId val="2024411024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8957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024409392"/>
        <c:crosses val="autoZero"/>
        <c:auto val="1"/>
        <c:lblAlgn val="ctr"/>
        <c:lblOffset val="100"/>
        <c:noMultiLvlLbl val="1"/>
      </c:catAx>
      <c:valAx>
        <c:axId val="2024409392"/>
        <c:scaling>
          <c:orientation val="minMax"/>
        </c:scaling>
        <c:delete val="0"/>
        <c:axPos val="l"/>
        <c:majorGridlines>
          <c:spPr>
            <a:ln w="8957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5973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1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0244110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8957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2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243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25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Mei-2022</a:t>
            </a:r>
            <a:endParaRPr lang="en-US" dirty="0"/>
          </a:p>
        </c:rich>
      </c:tx>
      <c:layout/>
      <c:overlay val="0"/>
      <c:spPr>
        <a:noFill/>
        <a:ln w="15370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Mar-22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FEC-4B90-8294-D82257B231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EC-4B90-8294-D82257B231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FEC-4B90-8294-D82257B2312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EC-4B90-8294-D82257B231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FEC-4B90-8294-D82257B231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 w="1537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2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5757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Sangat Informatif</c:v>
                </c:pt>
                <c:pt idx="1">
                  <c:v>Cukup Informatif</c:v>
                </c:pt>
                <c:pt idx="2">
                  <c:v>Kurang Informatif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</c:v>
                </c:pt>
                <c:pt idx="1">
                  <c:v>0.18</c:v>
                </c:pt>
                <c:pt idx="2">
                  <c:v>0.15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FEC-4B90-8294-D82257B231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3263">
          <a:noFill/>
        </a:ln>
      </c:spPr>
    </c:plotArea>
    <c:legend>
      <c:legendPos val="b"/>
      <c:layout/>
      <c:overlay val="0"/>
      <c:spPr>
        <a:noFill/>
        <a:ln w="15370">
          <a:noFill/>
        </a:ln>
      </c:spPr>
      <c:txPr>
        <a:bodyPr rot="0" spcFirstLastPara="1" vertOverflow="ellipsis" vert="horz" wrap="square" anchor="ctr" anchorCtr="1"/>
        <a:lstStyle/>
        <a:p>
          <a:pPr>
            <a:defRPr sz="666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25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April-2022</a:t>
            </a:r>
            <a:endParaRPr lang="en-US" dirty="0"/>
          </a:p>
        </c:rich>
      </c:tx>
      <c:layout/>
      <c:overlay val="0"/>
      <c:spPr>
        <a:noFill/>
        <a:ln w="15370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Juni-22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FEC-4B90-8294-D82257B231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EC-4B90-8294-D82257B231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1514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FEC-4B90-8294-D82257B23125}"/>
              </c:ext>
            </c:extLst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FEC-4B90-8294-D82257B231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EC-4B90-8294-D82257B231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FEC-4B90-8294-D82257B231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 w="1537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2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5757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Sangat Informatif</c:v>
                </c:pt>
                <c:pt idx="1">
                  <c:v>Cukup Informatif</c:v>
                </c:pt>
                <c:pt idx="2">
                  <c:v>Kurang Informatif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0.2</c:v>
                </c:pt>
                <c:pt idx="2">
                  <c:v>0.15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FEC-4B90-8294-D82257B231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3263">
          <a:noFill/>
        </a:ln>
      </c:spPr>
    </c:plotArea>
    <c:legend>
      <c:legendPos val="b"/>
      <c:layout/>
      <c:overlay val="0"/>
      <c:spPr>
        <a:noFill/>
        <a:ln w="15370">
          <a:noFill/>
        </a:ln>
      </c:spPr>
      <c:txPr>
        <a:bodyPr rot="0" spcFirstLastPara="1" vertOverflow="ellipsis" vert="horz" wrap="square" anchor="ctr" anchorCtr="1"/>
        <a:lstStyle/>
        <a:p>
          <a:pPr>
            <a:defRPr sz="666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233314192808883"/>
          <c:y val="0.11014664530801056"/>
          <c:w val="0.86213938261908374"/>
          <c:h val="0.72216327662183799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Minggu IV</c:v>
                </c:pt>
              </c:strCache>
            </c:strRef>
          </c:tx>
          <c:spPr>
            <a:solidFill>
              <a:srgbClr val="C00000"/>
            </a:solidFill>
            <a:ln w="27945">
              <a:noFill/>
            </a:ln>
          </c:spPr>
          <c:invertIfNegative val="0"/>
          <c:dLbls>
            <c:spPr>
              <a:noFill/>
              <a:ln w="27945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 2022</c:v>
                </c:pt>
                <c:pt idx="1">
                  <c:v>Feb 2022</c:v>
                </c:pt>
                <c:pt idx="2">
                  <c:v>Mar 2022</c:v>
                </c:pt>
                <c:pt idx="3">
                  <c:v>Apr 2022</c:v>
                </c:pt>
                <c:pt idx="4">
                  <c:v>Mei 2022</c:v>
                </c:pt>
                <c:pt idx="5">
                  <c:v>Jun 2022</c:v>
                </c:pt>
                <c:pt idx="6">
                  <c:v>Jul 2022</c:v>
                </c:pt>
                <c:pt idx="7">
                  <c:v>Ags 2022</c:v>
                </c:pt>
                <c:pt idx="8">
                  <c:v>Sept 2022</c:v>
                </c:pt>
                <c:pt idx="9">
                  <c:v>Okt 2022</c:v>
                </c:pt>
                <c:pt idx="10">
                  <c:v>Nov 2022</c:v>
                </c:pt>
                <c:pt idx="11">
                  <c:v>Des 2022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4184</c:v>
                </c:pt>
                <c:pt idx="1">
                  <c:v>4188</c:v>
                </c:pt>
                <c:pt idx="2">
                  <c:v>4319</c:v>
                </c:pt>
                <c:pt idx="3">
                  <c:v>4723</c:v>
                </c:pt>
                <c:pt idx="4">
                  <c:v>4745</c:v>
                </c:pt>
                <c:pt idx="5">
                  <c:v>5833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52-464E-A4D4-208C72690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64480"/>
        <c:axId val="23965024"/>
      </c:barChart>
      <c:catAx>
        <c:axId val="23964480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1047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965024"/>
        <c:crosses val="autoZero"/>
        <c:auto val="1"/>
        <c:lblAlgn val="ctr"/>
        <c:lblOffset val="100"/>
        <c:noMultiLvlLbl val="1"/>
      </c:catAx>
      <c:valAx>
        <c:axId val="23965024"/>
        <c:scaling>
          <c:orientation val="minMax"/>
        </c:scaling>
        <c:delete val="0"/>
        <c:axPos val="l"/>
        <c:majorGridlines>
          <c:spPr>
            <a:ln w="10474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98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964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1047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189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233314192808883"/>
          <c:y val="0.11014664530801056"/>
          <c:w val="0.86213938261908374"/>
          <c:h val="0.72216327662183799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Minggu IV</c:v>
                </c:pt>
              </c:strCache>
            </c:strRef>
          </c:tx>
          <c:spPr>
            <a:solidFill>
              <a:srgbClr val="C00000"/>
            </a:solidFill>
            <a:ln w="27945">
              <a:noFill/>
            </a:ln>
          </c:spPr>
          <c:invertIfNegative val="0"/>
          <c:dLbls>
            <c:spPr>
              <a:noFill/>
              <a:ln w="27945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Jan 2022</c:v>
                </c:pt>
                <c:pt idx="1">
                  <c:v>Feb 2022</c:v>
                </c:pt>
                <c:pt idx="2">
                  <c:v>Mar 2022</c:v>
                </c:pt>
                <c:pt idx="3">
                  <c:v>Apr 2022</c:v>
                </c:pt>
                <c:pt idx="4">
                  <c:v>Mei 2022</c:v>
                </c:pt>
                <c:pt idx="5">
                  <c:v>Jun 2022</c:v>
                </c:pt>
                <c:pt idx="6">
                  <c:v>Jul 2022</c:v>
                </c:pt>
                <c:pt idx="7">
                  <c:v>Ags 2022</c:v>
                </c:pt>
                <c:pt idx="8">
                  <c:v>Sept 2022</c:v>
                </c:pt>
                <c:pt idx="9">
                  <c:v>Okt 2022</c:v>
                </c:pt>
                <c:pt idx="10">
                  <c:v>Nov 2022</c:v>
                </c:pt>
                <c:pt idx="11">
                  <c:v>Des 2022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121682</c:v>
                </c:pt>
                <c:pt idx="1">
                  <c:v>125870</c:v>
                </c:pt>
                <c:pt idx="2">
                  <c:v>130189</c:v>
                </c:pt>
                <c:pt idx="3">
                  <c:v>134912</c:v>
                </c:pt>
                <c:pt idx="4">
                  <c:v>139657</c:v>
                </c:pt>
                <c:pt idx="5">
                  <c:v>145490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85B-4C7F-85D6-402063ABFC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63936"/>
        <c:axId val="23965568"/>
      </c:barChart>
      <c:catAx>
        <c:axId val="23963936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1047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965568"/>
        <c:crosses val="autoZero"/>
        <c:auto val="1"/>
        <c:lblAlgn val="ctr"/>
        <c:lblOffset val="100"/>
        <c:noMultiLvlLbl val="1"/>
      </c:catAx>
      <c:valAx>
        <c:axId val="23965568"/>
        <c:scaling>
          <c:orientation val="minMax"/>
        </c:scaling>
        <c:delete val="0"/>
        <c:axPos val="l"/>
        <c:majorGridlines>
          <c:spPr>
            <a:ln w="10474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98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23963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1047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31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</c:dTable>
      <c:spPr>
        <a:noFill/>
        <a:ln w="189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id-ID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8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8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67C76-7D3D-4B4F-B781-75E63ED36EFF}" type="datetimeFigureOut">
              <a:rPr lang="id-ID" smtClean="0"/>
              <a:t>28/06/2022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361"/>
            <a:ext cx="3169920" cy="4818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361"/>
            <a:ext cx="3169920" cy="4818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5D7D0-61EE-48BF-9DE7-6D60EFF9B38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014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2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34280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877b642fd3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877b642fd3_0_223:notes"/>
          <p:cNvSpPr txBox="1">
            <a:spLocks noGrp="1"/>
          </p:cNvSpPr>
          <p:nvPr>
            <p:ph type="body" idx="1"/>
          </p:nvPr>
        </p:nvSpPr>
        <p:spPr>
          <a:xfrm>
            <a:off x="731520" y="4560572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1733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0116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235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92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244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2029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2029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953000" y="2690725"/>
            <a:ext cx="2943900" cy="136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953150" y="654300"/>
            <a:ext cx="1199700" cy="92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None/>
              <a:defRPr sz="6000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953000" y="4017350"/>
            <a:ext cx="2943900" cy="7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Montserrat Black"/>
              <a:buNone/>
              <a:defRPr sz="3200">
                <a:solidFill>
                  <a:schemeClr val="lt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300850"/>
            <a:ext cx="7704000" cy="3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7"/>
          <p:cNvSpPr txBox="1">
            <a:spLocks noGrp="1"/>
          </p:cNvSpPr>
          <p:nvPr>
            <p:ph type="title"/>
          </p:nvPr>
        </p:nvSpPr>
        <p:spPr>
          <a:xfrm>
            <a:off x="4666210" y="1842347"/>
            <a:ext cx="4477790" cy="16594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sz="3200">
                <a:latin typeface="Arial Rounded MT Bold" panose="020F0704030504030204" pitchFamily="34" charset="0"/>
              </a:rPr>
              <a:t>PELAPORAN PELAYANAN INFORMASI PUBLIK DAN SOSIAL MEDIA</a:t>
            </a:r>
            <a:endParaRPr sz="3200" baseline="30000">
              <a:latin typeface="Arial Rounded MT Bold" panose="020F0704030504030204" pitchFamily="34" charset="0"/>
            </a:endParaRPr>
          </a:p>
        </p:txBody>
      </p:sp>
      <p:sp>
        <p:nvSpPr>
          <p:cNvPr id="223" name="Google Shape;223;p37"/>
          <p:cNvSpPr/>
          <p:nvPr/>
        </p:nvSpPr>
        <p:spPr>
          <a:xfrm>
            <a:off x="3997300" y="540000"/>
            <a:ext cx="2155500" cy="1155300"/>
          </a:xfrm>
          <a:prstGeom prst="rect">
            <a:avLst/>
          </a:prstGeom>
          <a:gradFill>
            <a:gsLst>
              <a:gs pos="0">
                <a:srgbClr val="6930C3"/>
              </a:gs>
              <a:gs pos="100000">
                <a:srgbClr val="00C4FF">
                  <a:alpha val="63921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221;p37"/>
          <p:cNvSpPr txBox="1">
            <a:spLocks noGrp="1"/>
          </p:cNvSpPr>
          <p:nvPr>
            <p:ph type="title"/>
          </p:nvPr>
        </p:nvSpPr>
        <p:spPr>
          <a:xfrm>
            <a:off x="4666210" y="3559947"/>
            <a:ext cx="2984270" cy="3286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18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Status Akhir </a:t>
            </a:r>
            <a:r>
              <a:rPr lang="en" sz="1800" dirty="0" smtClean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28 Juni 2022</a:t>
            </a:r>
            <a:endParaRPr sz="1800" baseline="300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8" name="Google Shape;641;p59"/>
          <p:cNvPicPr preferRelativeResize="0"/>
          <p:nvPr/>
        </p:nvPicPr>
        <p:blipFill rotWithShape="1">
          <a:blip r:embed="rId3">
            <a:alphaModFix/>
          </a:blip>
          <a:srcRect l="4521" t="9350" r="4320" b="9625"/>
          <a:stretch/>
        </p:blipFill>
        <p:spPr>
          <a:xfrm>
            <a:off x="0" y="539550"/>
            <a:ext cx="4572000" cy="406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32" b="159"/>
          <a:stretch/>
        </p:blipFill>
        <p:spPr>
          <a:xfrm>
            <a:off x="1723917" y="1377841"/>
            <a:ext cx="1124165" cy="23203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3917" y="2424853"/>
            <a:ext cx="1124165" cy="113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 flipV="1">
            <a:off x="2656582" y="3471047"/>
            <a:ext cx="159070" cy="150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945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6210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bg1"/>
                </a:solidFill>
                <a:latin typeface="Arial Rounded MT Bold" panose="020F0704030504030204" pitchFamily="34" charset="0"/>
              </a:rPr>
              <a:t>Konten Media Sosial</a:t>
            </a:r>
            <a:endParaRPr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773095"/>
              </p:ext>
            </p:extLst>
          </p:nvPr>
        </p:nvGraphicFramePr>
        <p:xfrm>
          <a:off x="302895" y="841200"/>
          <a:ext cx="8607425" cy="425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5924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6210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>
                <a:solidFill>
                  <a:schemeClr val="bg1"/>
                </a:solidFill>
                <a:latin typeface="Arial Rounded MT Bold" panose="020F0704030504030204" pitchFamily="34" charset="0"/>
              </a:rPr>
              <a:t>Konten Berita Web Dinas </a:t>
            </a:r>
            <a:endParaRPr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2624248"/>
              </p:ext>
            </p:extLst>
          </p:nvPr>
        </p:nvGraphicFramePr>
        <p:xfrm>
          <a:off x="50801" y="841200"/>
          <a:ext cx="9042399" cy="425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112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10498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>
                <a:solidFill>
                  <a:schemeClr val="bg1"/>
                </a:solidFill>
                <a:latin typeface="Arial Rounded MT Bold" panose="020F0704030504030204" pitchFamily="34" charset="0"/>
              </a:rPr>
              <a:t>Laporan Akumulatif Followers Dan Subscribers Medsos</a:t>
            </a: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908505"/>
              </p:ext>
            </p:extLst>
          </p:nvPr>
        </p:nvGraphicFramePr>
        <p:xfrm>
          <a:off x="50800" y="1270001"/>
          <a:ext cx="9042400" cy="3822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622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6180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>
                <a:solidFill>
                  <a:schemeClr val="bg1"/>
                </a:solidFill>
                <a:latin typeface="Arial Rounded MT Bold" panose="020F0704030504030204" pitchFamily="34" charset="0"/>
              </a:rPr>
              <a:t>Laporan Hasil Survey Kepuasan Website</a:t>
            </a: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472894"/>
              </p:ext>
            </p:extLst>
          </p:nvPr>
        </p:nvGraphicFramePr>
        <p:xfrm>
          <a:off x="50801" y="838200"/>
          <a:ext cx="9042399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737980"/>
              </p:ext>
            </p:extLst>
          </p:nvPr>
        </p:nvGraphicFramePr>
        <p:xfrm>
          <a:off x="4690936" y="811876"/>
          <a:ext cx="2812731" cy="205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503414"/>
              </p:ext>
            </p:extLst>
          </p:nvPr>
        </p:nvGraphicFramePr>
        <p:xfrm>
          <a:off x="6406084" y="1099417"/>
          <a:ext cx="2812731" cy="205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3566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6180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Laporan</a:t>
            </a:r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Jumlah</a:t>
            </a:r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Kenaikan</a:t>
            </a:r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Pengunjung</a:t>
            </a:r>
            <a:r>
              <a:rPr lang="en-US" sz="28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Website</a:t>
            </a:r>
            <a:endParaRPr lang="en-US" sz="3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904872"/>
              </p:ext>
            </p:extLst>
          </p:nvPr>
        </p:nvGraphicFramePr>
        <p:xfrm>
          <a:off x="50801" y="838200"/>
          <a:ext cx="8971279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88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8;p47"/>
          <p:cNvSpPr txBox="1">
            <a:spLocks noGrp="1"/>
          </p:cNvSpPr>
          <p:nvPr>
            <p:ph type="title"/>
          </p:nvPr>
        </p:nvSpPr>
        <p:spPr>
          <a:xfrm>
            <a:off x="1" y="169384"/>
            <a:ext cx="9143999" cy="618016"/>
          </a:xfrm>
          <a:prstGeom prst="rect">
            <a:avLst/>
          </a:prstGeom>
          <a:gradFill>
            <a:gsLst>
              <a:gs pos="0">
                <a:srgbClr val="6930C3">
                  <a:lumMod val="95000"/>
                  <a:lumOff val="5000"/>
                </a:srgbClr>
              </a:gs>
              <a:gs pos="100000">
                <a:srgbClr val="00C4FF">
                  <a:alpha val="63921"/>
                </a:srgbClr>
              </a:gs>
            </a:gsLst>
            <a:lin ang="8100000" scaled="1"/>
          </a:gra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>
                <a:solidFill>
                  <a:schemeClr val="bg1"/>
                </a:solidFill>
                <a:latin typeface="Arial Rounded MT Bold" panose="020F0704030504030204" pitchFamily="34" charset="0"/>
              </a:rPr>
              <a:t>Laporan Jumlah Akumulatif Pengunjung Website</a:t>
            </a:r>
            <a:endParaRPr lang="en-US" sz="320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98619"/>
              </p:ext>
            </p:extLst>
          </p:nvPr>
        </p:nvGraphicFramePr>
        <p:xfrm>
          <a:off x="50801" y="838200"/>
          <a:ext cx="8971279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010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Employee Onboarding by Slidesgo">
  <a:themeElements>
    <a:clrScheme name="Simple Light">
      <a:dk1>
        <a:srgbClr val="2F2F2F"/>
      </a:dk1>
      <a:lt1>
        <a:srgbClr val="FFFFFF"/>
      </a:lt1>
      <a:dk2>
        <a:srgbClr val="6930C3"/>
      </a:dk2>
      <a:lt2>
        <a:srgbClr val="5390D9"/>
      </a:lt2>
      <a:accent1>
        <a:srgbClr val="48BFE3"/>
      </a:accent1>
      <a:accent2>
        <a:srgbClr val="6930C3"/>
      </a:accent2>
      <a:accent3>
        <a:srgbClr val="5390D9"/>
      </a:accent3>
      <a:accent4>
        <a:srgbClr val="48BFE3"/>
      </a:accent4>
      <a:accent5>
        <a:srgbClr val="6930C3"/>
      </a:accent5>
      <a:accent6>
        <a:srgbClr val="5390D9"/>
      </a:accent6>
      <a:hlink>
        <a:srgbClr val="2F2F2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54</Words>
  <Application>Microsoft Office PowerPoint</Application>
  <PresentationFormat>On-screen Show (16:9)</PresentationFormat>
  <Paragraphs>18</Paragraphs>
  <Slides>7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Montserrat Black</vt:lpstr>
      <vt:lpstr>Ebrima</vt:lpstr>
      <vt:lpstr>Arial</vt:lpstr>
      <vt:lpstr>Arial Rounded MT Bold</vt:lpstr>
      <vt:lpstr>Montserrat</vt:lpstr>
      <vt:lpstr>Employee Onboarding by Slidesgo</vt:lpstr>
      <vt:lpstr>PELAPORAN PELAYANAN INFORMASI PUBLIK DAN SOSIAL MEDIA</vt:lpstr>
      <vt:lpstr>Konten Media Sosial</vt:lpstr>
      <vt:lpstr>Konten Berita Web Dinas </vt:lpstr>
      <vt:lpstr>Laporan Akumulatif Followers Dan Subscribers Medsos</vt:lpstr>
      <vt:lpstr>Laporan Hasil Survey Kepuasan Website</vt:lpstr>
      <vt:lpstr>Laporan Jumlah Kenaikan Pengunjung Website</vt:lpstr>
      <vt:lpstr>Laporan Jumlah Akumulatif Pengunjung Website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RAPAT PENGENDALIAN TINGKAT OPD</dc:title>
  <dc:creator>LENOVO</dc:creator>
  <cp:lastModifiedBy>DISPERAKIM</cp:lastModifiedBy>
  <cp:revision>191</cp:revision>
  <cp:lastPrinted>2022-03-07T05:04:11Z</cp:lastPrinted>
  <dcterms:modified xsi:type="dcterms:W3CDTF">2022-06-28T07:04:39Z</dcterms:modified>
</cp:coreProperties>
</file>