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842" r:id="rId3"/>
    <p:sldId id="889" r:id="rId4"/>
    <p:sldId id="890" r:id="rId5"/>
    <p:sldId id="843" r:id="rId6"/>
    <p:sldId id="844" r:id="rId7"/>
    <p:sldId id="845" r:id="rId8"/>
    <p:sldId id="846" r:id="rId9"/>
    <p:sldId id="847" r:id="rId10"/>
    <p:sldId id="848" r:id="rId11"/>
    <p:sldId id="818" r:id="rId12"/>
    <p:sldId id="853" r:id="rId13"/>
    <p:sldId id="863" r:id="rId14"/>
    <p:sldId id="864" r:id="rId15"/>
    <p:sldId id="865" r:id="rId16"/>
    <p:sldId id="867" r:id="rId17"/>
    <p:sldId id="868" r:id="rId18"/>
    <p:sldId id="869" r:id="rId19"/>
    <p:sldId id="870" r:id="rId20"/>
    <p:sldId id="871" r:id="rId21"/>
    <p:sldId id="872" r:id="rId22"/>
    <p:sldId id="873" r:id="rId23"/>
    <p:sldId id="874" r:id="rId24"/>
    <p:sldId id="881" r:id="rId25"/>
    <p:sldId id="875" r:id="rId26"/>
    <p:sldId id="876" r:id="rId27"/>
    <p:sldId id="877" r:id="rId28"/>
    <p:sldId id="886" r:id="rId29"/>
    <p:sldId id="878" r:id="rId30"/>
    <p:sldId id="893" r:id="rId31"/>
    <p:sldId id="894" r:id="rId32"/>
    <p:sldId id="8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586"/>
  </p:normalViewPr>
  <p:slideViewPr>
    <p:cSldViewPr snapToGrid="0" snapToObjects="1">
      <p:cViewPr varScale="1">
        <p:scale>
          <a:sx n="75" d="100"/>
          <a:sy n="75" d="100"/>
        </p:scale>
        <p:origin x="23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1A368-905B-432E-A35E-7F31CF4095E4}" type="doc">
      <dgm:prSet loTypeId="urn:microsoft.com/office/officeart/2005/8/layout/hierarchy6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2FDEB-A2AD-429B-83D7-314F98AAFF2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Rockwell" panose="02060603020205020403" pitchFamily="18" charset="0"/>
            </a:rPr>
            <a:t>PPPSRS</a:t>
          </a:r>
        </a:p>
      </dgm:t>
    </dgm:pt>
    <dgm:pt modelId="{FF641EE9-DE7A-4902-A642-F49F0CE7875D}" type="parTrans" cxnId="{2547B682-6D4D-4236-9551-044C76864B01}">
      <dgm:prSet/>
      <dgm:spPr/>
      <dgm:t>
        <a:bodyPr/>
        <a:lstStyle/>
        <a:p>
          <a:endParaRPr lang="en-US"/>
        </a:p>
      </dgm:t>
    </dgm:pt>
    <dgm:pt modelId="{293DD73B-032F-43E1-9CDE-BF9B45089DD2}" type="sibTrans" cxnId="{2547B682-6D4D-4236-9551-044C76864B01}">
      <dgm:prSet/>
      <dgm:spPr/>
      <dgm:t>
        <a:bodyPr/>
        <a:lstStyle/>
        <a:p>
          <a:endParaRPr lang="en-US"/>
        </a:p>
      </dgm:t>
    </dgm:pt>
    <dgm:pt modelId="{C676B846-8694-4D7E-88AD-BDDD82F42750}" type="asst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Rockwell" panose="02060603020205020403" pitchFamily="18" charset="0"/>
            </a:rPr>
            <a:t>PENGURUS</a:t>
          </a:r>
        </a:p>
      </dgm:t>
    </dgm:pt>
    <dgm:pt modelId="{0FEB76EB-0BDA-464C-950B-FDC88A18C0E9}" type="parTrans" cxnId="{49FE4322-1683-48EB-BFB1-0A4DF1EF46C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74ACB5AB-C0E5-42C4-80C4-C53218820E71}" type="sibTrans" cxnId="{49FE4322-1683-48EB-BFB1-0A4DF1EF46C6}">
      <dgm:prSet/>
      <dgm:spPr/>
      <dgm:t>
        <a:bodyPr/>
        <a:lstStyle/>
        <a:p>
          <a:endParaRPr lang="en-US"/>
        </a:p>
      </dgm:t>
    </dgm:pt>
    <dgm:pt modelId="{22616E04-7BE0-47BF-B53C-3E97D3451D93}" type="asst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Rockwell" panose="02060603020205020403" pitchFamily="18" charset="0"/>
            </a:rPr>
            <a:t>PENGAWAS</a:t>
          </a:r>
        </a:p>
      </dgm:t>
    </dgm:pt>
    <dgm:pt modelId="{B52304C6-7212-40C7-B0C5-9A3DBEA93543}" type="parTrans" cxnId="{D118D32B-9AE6-4B5C-BC75-6F235089356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05570BCA-8013-4DE2-8564-279E36854F7D}" type="sibTrans" cxnId="{D118D32B-9AE6-4B5C-BC75-6F2350893566}">
      <dgm:prSet/>
      <dgm:spPr/>
      <dgm:t>
        <a:bodyPr/>
        <a:lstStyle/>
        <a:p>
          <a:endParaRPr lang="en-US"/>
        </a:p>
      </dgm:t>
    </dgm:pt>
    <dgm:pt modelId="{B967615E-46EA-43D3-ABA0-60667493F382}" type="asst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1.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Ketua</a:t>
          </a:r>
          <a:b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2.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Sekretaris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b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3.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Bendahara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b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4.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Bidang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(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Pengelolaan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dan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Penghunian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)</a:t>
          </a:r>
        </a:p>
      </dgm:t>
    </dgm:pt>
    <dgm:pt modelId="{5D7DCF07-A38E-4F64-BC67-FE34702BC3E1}" type="parTrans" cxnId="{51BD3750-3649-48F6-99C1-9B45B43AA0A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E76C1378-931D-4DA1-A211-B5F3728D6284}" type="sibTrans" cxnId="{51BD3750-3649-48F6-99C1-9B45B43AA0A6}">
      <dgm:prSet/>
      <dgm:spPr/>
      <dgm:t>
        <a:bodyPr/>
        <a:lstStyle/>
        <a:p>
          <a:endParaRPr lang="en-US"/>
        </a:p>
      </dgm:t>
    </dgm:pt>
    <dgm:pt modelId="{6143EE53-EF48-4D08-AC64-FCC6D020D653}" type="asst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Berjumlah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5 /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Ganjil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(Paling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Sedikit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)</a:t>
          </a:r>
          <a:b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1.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Ketua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b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2.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Sekretaris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b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3 (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tiga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) orang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Anggota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dari</a:t>
          </a:r>
          <a:r>
            <a:rPr lang="en-US" sz="16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Rockwell" panose="02060603020205020403" pitchFamily="18" charset="0"/>
            </a:rPr>
            <a:t>Pemilik</a:t>
          </a:r>
          <a:endParaRPr lang="en-US" sz="1600" dirty="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A0622626-1DB8-4214-B012-E4322F4388F6}" type="parTrans" cxnId="{51349FE5-F0F4-4D55-BF9A-7B53AA302BB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Rockwell" panose="02060603020205020403" pitchFamily="18" charset="0"/>
          </a:endParaRPr>
        </a:p>
      </dgm:t>
    </dgm:pt>
    <dgm:pt modelId="{A8C87FE6-CC91-445E-89F4-144EB69F70CB}" type="sibTrans" cxnId="{51349FE5-F0F4-4D55-BF9A-7B53AA302BBA}">
      <dgm:prSet/>
      <dgm:spPr/>
      <dgm:t>
        <a:bodyPr/>
        <a:lstStyle/>
        <a:p>
          <a:endParaRPr lang="en-US"/>
        </a:p>
      </dgm:t>
    </dgm:pt>
    <dgm:pt modelId="{EC490A43-19BC-459D-A893-BAC557F827B3}" type="pres">
      <dgm:prSet presAssocID="{DEA1A368-905B-432E-A35E-7F31CF4095E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CECD47-9F4E-4B23-B69C-4A3968C7E79E}" type="pres">
      <dgm:prSet presAssocID="{DEA1A368-905B-432E-A35E-7F31CF4095E4}" presName="hierFlow" presStyleCnt="0"/>
      <dgm:spPr/>
    </dgm:pt>
    <dgm:pt modelId="{88ACD368-F72B-4049-991C-B6C107B647F8}" type="pres">
      <dgm:prSet presAssocID="{DEA1A368-905B-432E-A35E-7F31CF4095E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2DFEBA6-F4BA-43CF-9840-49E7D0496638}" type="pres">
      <dgm:prSet presAssocID="{B1D2FDEB-A2AD-429B-83D7-314F98AAFF2F}" presName="Name14" presStyleCnt="0"/>
      <dgm:spPr/>
    </dgm:pt>
    <dgm:pt modelId="{633B2956-4FA9-4638-BF72-447E381DE602}" type="pres">
      <dgm:prSet presAssocID="{B1D2FDEB-A2AD-429B-83D7-314F98AAFF2F}" presName="level1Shape" presStyleLbl="node0" presStyleIdx="0" presStyleCnt="1" custScaleY="66241">
        <dgm:presLayoutVars>
          <dgm:chPref val="3"/>
        </dgm:presLayoutVars>
      </dgm:prSet>
      <dgm:spPr/>
    </dgm:pt>
    <dgm:pt modelId="{00039E01-D045-496F-B74B-80D1CAA104F8}" type="pres">
      <dgm:prSet presAssocID="{B1D2FDEB-A2AD-429B-83D7-314F98AAFF2F}" presName="hierChild2" presStyleCnt="0"/>
      <dgm:spPr/>
    </dgm:pt>
    <dgm:pt modelId="{6A34FEA7-9214-4E3B-A4B6-D0FC4BD7900C}" type="pres">
      <dgm:prSet presAssocID="{0FEB76EB-0BDA-464C-950B-FDC88A18C0E9}" presName="Name19" presStyleLbl="parChTrans1D2" presStyleIdx="0" presStyleCnt="2"/>
      <dgm:spPr/>
    </dgm:pt>
    <dgm:pt modelId="{571C0272-C75E-47E4-8039-184363973886}" type="pres">
      <dgm:prSet presAssocID="{C676B846-8694-4D7E-88AD-BDDD82F42750}" presName="Name21" presStyleCnt="0"/>
      <dgm:spPr/>
    </dgm:pt>
    <dgm:pt modelId="{B5884548-1E01-487F-B8C1-8B6191C16E0D}" type="pres">
      <dgm:prSet presAssocID="{C676B846-8694-4D7E-88AD-BDDD82F42750}" presName="level2Shape" presStyleLbl="asst1" presStyleIdx="0" presStyleCnt="4" custScaleY="57212"/>
      <dgm:spPr/>
    </dgm:pt>
    <dgm:pt modelId="{D5A8CD4A-6FA4-4807-8796-53F9F795F3E4}" type="pres">
      <dgm:prSet presAssocID="{C676B846-8694-4D7E-88AD-BDDD82F42750}" presName="hierChild3" presStyleCnt="0"/>
      <dgm:spPr/>
    </dgm:pt>
    <dgm:pt modelId="{464B5856-B3B5-4C9A-9F84-3247066535F8}" type="pres">
      <dgm:prSet presAssocID="{5D7DCF07-A38E-4F64-BC67-FE34702BC3E1}" presName="Name19" presStyleLbl="parChTrans1D3" presStyleIdx="0" presStyleCnt="2"/>
      <dgm:spPr/>
    </dgm:pt>
    <dgm:pt modelId="{249890AC-836D-4FDC-AA88-CB54D0348040}" type="pres">
      <dgm:prSet presAssocID="{B967615E-46EA-43D3-ABA0-60667493F382}" presName="Name21" presStyleCnt="0"/>
      <dgm:spPr/>
    </dgm:pt>
    <dgm:pt modelId="{FC1C361D-8858-4792-88C4-9B58AEDA8FA1}" type="pres">
      <dgm:prSet presAssocID="{B967615E-46EA-43D3-ABA0-60667493F382}" presName="level2Shape" presStyleLbl="asst1" presStyleIdx="1" presStyleCnt="4" custScaleX="186631"/>
      <dgm:spPr/>
    </dgm:pt>
    <dgm:pt modelId="{80BB8EBE-9351-43E4-9E3A-2DCBBE0E5065}" type="pres">
      <dgm:prSet presAssocID="{B967615E-46EA-43D3-ABA0-60667493F382}" presName="hierChild3" presStyleCnt="0"/>
      <dgm:spPr/>
    </dgm:pt>
    <dgm:pt modelId="{AB24F7E1-121C-420F-B3D1-62241E7786D6}" type="pres">
      <dgm:prSet presAssocID="{B52304C6-7212-40C7-B0C5-9A3DBEA93543}" presName="Name19" presStyleLbl="parChTrans1D2" presStyleIdx="1" presStyleCnt="2"/>
      <dgm:spPr/>
    </dgm:pt>
    <dgm:pt modelId="{B6E623EE-B323-4D70-8C8B-DDE6DC1E7E7C}" type="pres">
      <dgm:prSet presAssocID="{22616E04-7BE0-47BF-B53C-3E97D3451D93}" presName="Name21" presStyleCnt="0"/>
      <dgm:spPr/>
    </dgm:pt>
    <dgm:pt modelId="{D1AD09D0-5BE1-49A5-B6C3-B80AF55E93F9}" type="pres">
      <dgm:prSet presAssocID="{22616E04-7BE0-47BF-B53C-3E97D3451D93}" presName="level2Shape" presStyleLbl="asst1" presStyleIdx="2" presStyleCnt="4" custScaleY="56215"/>
      <dgm:spPr/>
    </dgm:pt>
    <dgm:pt modelId="{07A87520-659D-47FA-971E-79D404816D21}" type="pres">
      <dgm:prSet presAssocID="{22616E04-7BE0-47BF-B53C-3E97D3451D93}" presName="hierChild3" presStyleCnt="0"/>
      <dgm:spPr/>
    </dgm:pt>
    <dgm:pt modelId="{889187F0-493F-4AE3-998F-E02AC2E5AF66}" type="pres">
      <dgm:prSet presAssocID="{A0622626-1DB8-4214-B012-E4322F4388F6}" presName="Name19" presStyleLbl="parChTrans1D3" presStyleIdx="1" presStyleCnt="2"/>
      <dgm:spPr/>
    </dgm:pt>
    <dgm:pt modelId="{E610B69B-23E3-4449-92E8-ED56BC2E5FEF}" type="pres">
      <dgm:prSet presAssocID="{6143EE53-EF48-4D08-AC64-FCC6D020D653}" presName="Name21" presStyleCnt="0"/>
      <dgm:spPr/>
    </dgm:pt>
    <dgm:pt modelId="{161CF623-9393-49E1-B984-BDF930C6B82A}" type="pres">
      <dgm:prSet presAssocID="{6143EE53-EF48-4D08-AC64-FCC6D020D653}" presName="level2Shape" presStyleLbl="asst1" presStyleIdx="3" presStyleCnt="4" custScaleX="186631"/>
      <dgm:spPr/>
    </dgm:pt>
    <dgm:pt modelId="{62AFA25F-968A-489F-8AB3-9D7171EDFB59}" type="pres">
      <dgm:prSet presAssocID="{6143EE53-EF48-4D08-AC64-FCC6D020D653}" presName="hierChild3" presStyleCnt="0"/>
      <dgm:spPr/>
    </dgm:pt>
    <dgm:pt modelId="{E3A839EE-7CE0-4A0C-9B6B-DDA05D82A5C1}" type="pres">
      <dgm:prSet presAssocID="{DEA1A368-905B-432E-A35E-7F31CF4095E4}" presName="bgShapesFlow" presStyleCnt="0"/>
      <dgm:spPr/>
    </dgm:pt>
  </dgm:ptLst>
  <dgm:cxnLst>
    <dgm:cxn modelId="{90D44406-E5C8-4840-A932-37FF67DFA205}" type="presOf" srcId="{6143EE53-EF48-4D08-AC64-FCC6D020D653}" destId="{161CF623-9393-49E1-B984-BDF930C6B82A}" srcOrd="0" destOrd="0" presId="urn:microsoft.com/office/officeart/2005/8/layout/hierarchy6"/>
    <dgm:cxn modelId="{639C8D1C-7220-42FF-AF9D-3D7F3B4369FF}" type="presOf" srcId="{0FEB76EB-0BDA-464C-950B-FDC88A18C0E9}" destId="{6A34FEA7-9214-4E3B-A4B6-D0FC4BD7900C}" srcOrd="0" destOrd="0" presId="urn:microsoft.com/office/officeart/2005/8/layout/hierarchy6"/>
    <dgm:cxn modelId="{49FE4322-1683-48EB-BFB1-0A4DF1EF46C6}" srcId="{B1D2FDEB-A2AD-429B-83D7-314F98AAFF2F}" destId="{C676B846-8694-4D7E-88AD-BDDD82F42750}" srcOrd="0" destOrd="0" parTransId="{0FEB76EB-0BDA-464C-950B-FDC88A18C0E9}" sibTransId="{74ACB5AB-C0E5-42C4-80C4-C53218820E71}"/>
    <dgm:cxn modelId="{D118D32B-9AE6-4B5C-BC75-6F2350893566}" srcId="{B1D2FDEB-A2AD-429B-83D7-314F98AAFF2F}" destId="{22616E04-7BE0-47BF-B53C-3E97D3451D93}" srcOrd="1" destOrd="0" parTransId="{B52304C6-7212-40C7-B0C5-9A3DBEA93543}" sibTransId="{05570BCA-8013-4DE2-8564-279E36854F7D}"/>
    <dgm:cxn modelId="{3789542C-15F2-46DC-A858-9AB1C660F282}" type="presOf" srcId="{B52304C6-7212-40C7-B0C5-9A3DBEA93543}" destId="{AB24F7E1-121C-420F-B3D1-62241E7786D6}" srcOrd="0" destOrd="0" presId="urn:microsoft.com/office/officeart/2005/8/layout/hierarchy6"/>
    <dgm:cxn modelId="{FF23A73E-F82B-41B6-9D08-04BCC2ACD74A}" type="presOf" srcId="{B967615E-46EA-43D3-ABA0-60667493F382}" destId="{FC1C361D-8858-4792-88C4-9B58AEDA8FA1}" srcOrd="0" destOrd="0" presId="urn:microsoft.com/office/officeart/2005/8/layout/hierarchy6"/>
    <dgm:cxn modelId="{7BE57B65-FCAB-49B6-871D-49899F2FEA60}" type="presOf" srcId="{22616E04-7BE0-47BF-B53C-3E97D3451D93}" destId="{D1AD09D0-5BE1-49A5-B6C3-B80AF55E93F9}" srcOrd="0" destOrd="0" presId="urn:microsoft.com/office/officeart/2005/8/layout/hierarchy6"/>
    <dgm:cxn modelId="{D39B324D-9747-43CC-B2BE-8D33A97952D4}" type="presOf" srcId="{DEA1A368-905B-432E-A35E-7F31CF4095E4}" destId="{EC490A43-19BC-459D-A893-BAC557F827B3}" srcOrd="0" destOrd="0" presId="urn:microsoft.com/office/officeart/2005/8/layout/hierarchy6"/>
    <dgm:cxn modelId="{51BD3750-3649-48F6-99C1-9B45B43AA0A6}" srcId="{C676B846-8694-4D7E-88AD-BDDD82F42750}" destId="{B967615E-46EA-43D3-ABA0-60667493F382}" srcOrd="0" destOrd="0" parTransId="{5D7DCF07-A38E-4F64-BC67-FE34702BC3E1}" sibTransId="{E76C1378-931D-4DA1-A211-B5F3728D6284}"/>
    <dgm:cxn modelId="{2547B682-6D4D-4236-9551-044C76864B01}" srcId="{DEA1A368-905B-432E-A35E-7F31CF4095E4}" destId="{B1D2FDEB-A2AD-429B-83D7-314F98AAFF2F}" srcOrd="0" destOrd="0" parTransId="{FF641EE9-DE7A-4902-A642-F49F0CE7875D}" sibTransId="{293DD73B-032F-43E1-9CDE-BF9B45089DD2}"/>
    <dgm:cxn modelId="{F127DB8B-BB1D-49B3-BD1F-85A171C7C527}" type="presOf" srcId="{5D7DCF07-A38E-4F64-BC67-FE34702BC3E1}" destId="{464B5856-B3B5-4C9A-9F84-3247066535F8}" srcOrd="0" destOrd="0" presId="urn:microsoft.com/office/officeart/2005/8/layout/hierarchy6"/>
    <dgm:cxn modelId="{9709C491-3DA9-436D-86F8-055F3F599E2D}" type="presOf" srcId="{A0622626-1DB8-4214-B012-E4322F4388F6}" destId="{889187F0-493F-4AE3-998F-E02AC2E5AF66}" srcOrd="0" destOrd="0" presId="urn:microsoft.com/office/officeart/2005/8/layout/hierarchy6"/>
    <dgm:cxn modelId="{396745D3-B771-4402-A536-CDDBE280CFB0}" type="presOf" srcId="{B1D2FDEB-A2AD-429B-83D7-314F98AAFF2F}" destId="{633B2956-4FA9-4638-BF72-447E381DE602}" srcOrd="0" destOrd="0" presId="urn:microsoft.com/office/officeart/2005/8/layout/hierarchy6"/>
    <dgm:cxn modelId="{E8F71DE3-8AC2-461E-A3B0-E37B7E4DC6E0}" type="presOf" srcId="{C676B846-8694-4D7E-88AD-BDDD82F42750}" destId="{B5884548-1E01-487F-B8C1-8B6191C16E0D}" srcOrd="0" destOrd="0" presId="urn:microsoft.com/office/officeart/2005/8/layout/hierarchy6"/>
    <dgm:cxn modelId="{51349FE5-F0F4-4D55-BF9A-7B53AA302BBA}" srcId="{22616E04-7BE0-47BF-B53C-3E97D3451D93}" destId="{6143EE53-EF48-4D08-AC64-FCC6D020D653}" srcOrd="0" destOrd="0" parTransId="{A0622626-1DB8-4214-B012-E4322F4388F6}" sibTransId="{A8C87FE6-CC91-445E-89F4-144EB69F70CB}"/>
    <dgm:cxn modelId="{EE14EAC7-513D-4DFD-96EF-47FA216A4BE2}" type="presParOf" srcId="{EC490A43-19BC-459D-A893-BAC557F827B3}" destId="{38CECD47-9F4E-4B23-B69C-4A3968C7E79E}" srcOrd="0" destOrd="0" presId="urn:microsoft.com/office/officeart/2005/8/layout/hierarchy6"/>
    <dgm:cxn modelId="{6C182809-FEA4-4D3C-9511-A028CE20E291}" type="presParOf" srcId="{38CECD47-9F4E-4B23-B69C-4A3968C7E79E}" destId="{88ACD368-F72B-4049-991C-B6C107B647F8}" srcOrd="0" destOrd="0" presId="urn:microsoft.com/office/officeart/2005/8/layout/hierarchy6"/>
    <dgm:cxn modelId="{95B0E283-8312-4AC7-8ADD-A6AB960BC471}" type="presParOf" srcId="{88ACD368-F72B-4049-991C-B6C107B647F8}" destId="{52DFEBA6-F4BA-43CF-9840-49E7D0496638}" srcOrd="0" destOrd="0" presId="urn:microsoft.com/office/officeart/2005/8/layout/hierarchy6"/>
    <dgm:cxn modelId="{23A2415D-E8C0-49B5-810B-74A6E8E7F1ED}" type="presParOf" srcId="{52DFEBA6-F4BA-43CF-9840-49E7D0496638}" destId="{633B2956-4FA9-4638-BF72-447E381DE602}" srcOrd="0" destOrd="0" presId="urn:microsoft.com/office/officeart/2005/8/layout/hierarchy6"/>
    <dgm:cxn modelId="{381DA5AD-4AF8-4AC8-9447-52DEE551226D}" type="presParOf" srcId="{52DFEBA6-F4BA-43CF-9840-49E7D0496638}" destId="{00039E01-D045-496F-B74B-80D1CAA104F8}" srcOrd="1" destOrd="0" presId="urn:microsoft.com/office/officeart/2005/8/layout/hierarchy6"/>
    <dgm:cxn modelId="{6101A8FE-34F6-42EC-9A5F-0485B972A95A}" type="presParOf" srcId="{00039E01-D045-496F-B74B-80D1CAA104F8}" destId="{6A34FEA7-9214-4E3B-A4B6-D0FC4BD7900C}" srcOrd="0" destOrd="0" presId="urn:microsoft.com/office/officeart/2005/8/layout/hierarchy6"/>
    <dgm:cxn modelId="{38BD9495-2F94-4677-A4E3-80681F23C5EC}" type="presParOf" srcId="{00039E01-D045-496F-B74B-80D1CAA104F8}" destId="{571C0272-C75E-47E4-8039-184363973886}" srcOrd="1" destOrd="0" presId="urn:microsoft.com/office/officeart/2005/8/layout/hierarchy6"/>
    <dgm:cxn modelId="{09C9DAFA-AB87-4C6D-80E4-F226620F1490}" type="presParOf" srcId="{571C0272-C75E-47E4-8039-184363973886}" destId="{B5884548-1E01-487F-B8C1-8B6191C16E0D}" srcOrd="0" destOrd="0" presId="urn:microsoft.com/office/officeart/2005/8/layout/hierarchy6"/>
    <dgm:cxn modelId="{82237A89-63D7-4253-BFFD-73976F14F044}" type="presParOf" srcId="{571C0272-C75E-47E4-8039-184363973886}" destId="{D5A8CD4A-6FA4-4807-8796-53F9F795F3E4}" srcOrd="1" destOrd="0" presId="urn:microsoft.com/office/officeart/2005/8/layout/hierarchy6"/>
    <dgm:cxn modelId="{45D9D3D7-9796-431C-B5FD-A4FC16B22BA5}" type="presParOf" srcId="{D5A8CD4A-6FA4-4807-8796-53F9F795F3E4}" destId="{464B5856-B3B5-4C9A-9F84-3247066535F8}" srcOrd="0" destOrd="0" presId="urn:microsoft.com/office/officeart/2005/8/layout/hierarchy6"/>
    <dgm:cxn modelId="{6224838D-108D-4DF1-B958-573AB1447C7E}" type="presParOf" srcId="{D5A8CD4A-6FA4-4807-8796-53F9F795F3E4}" destId="{249890AC-836D-4FDC-AA88-CB54D0348040}" srcOrd="1" destOrd="0" presId="urn:microsoft.com/office/officeart/2005/8/layout/hierarchy6"/>
    <dgm:cxn modelId="{C3D9F7A5-D2F2-4D70-8090-CB5A9E2FFBAC}" type="presParOf" srcId="{249890AC-836D-4FDC-AA88-CB54D0348040}" destId="{FC1C361D-8858-4792-88C4-9B58AEDA8FA1}" srcOrd="0" destOrd="0" presId="urn:microsoft.com/office/officeart/2005/8/layout/hierarchy6"/>
    <dgm:cxn modelId="{5F9100C4-057D-4112-82ED-F241088383CB}" type="presParOf" srcId="{249890AC-836D-4FDC-AA88-CB54D0348040}" destId="{80BB8EBE-9351-43E4-9E3A-2DCBBE0E5065}" srcOrd="1" destOrd="0" presId="urn:microsoft.com/office/officeart/2005/8/layout/hierarchy6"/>
    <dgm:cxn modelId="{4B893265-7D9B-49CB-80B1-0868CABC6375}" type="presParOf" srcId="{00039E01-D045-496F-B74B-80D1CAA104F8}" destId="{AB24F7E1-121C-420F-B3D1-62241E7786D6}" srcOrd="2" destOrd="0" presId="urn:microsoft.com/office/officeart/2005/8/layout/hierarchy6"/>
    <dgm:cxn modelId="{7ACBA1FE-39B8-47BB-A696-6CD000A13B22}" type="presParOf" srcId="{00039E01-D045-496F-B74B-80D1CAA104F8}" destId="{B6E623EE-B323-4D70-8C8B-DDE6DC1E7E7C}" srcOrd="3" destOrd="0" presId="urn:microsoft.com/office/officeart/2005/8/layout/hierarchy6"/>
    <dgm:cxn modelId="{207B0C95-F715-460C-9DC7-A2E05146AF2B}" type="presParOf" srcId="{B6E623EE-B323-4D70-8C8B-DDE6DC1E7E7C}" destId="{D1AD09D0-5BE1-49A5-B6C3-B80AF55E93F9}" srcOrd="0" destOrd="0" presId="urn:microsoft.com/office/officeart/2005/8/layout/hierarchy6"/>
    <dgm:cxn modelId="{1E7BA92F-71D1-410E-A5C5-22D3ABFFFC89}" type="presParOf" srcId="{B6E623EE-B323-4D70-8C8B-DDE6DC1E7E7C}" destId="{07A87520-659D-47FA-971E-79D404816D21}" srcOrd="1" destOrd="0" presId="urn:microsoft.com/office/officeart/2005/8/layout/hierarchy6"/>
    <dgm:cxn modelId="{E2C0B97B-F165-4F3C-A6AF-69C18740CCF6}" type="presParOf" srcId="{07A87520-659D-47FA-971E-79D404816D21}" destId="{889187F0-493F-4AE3-998F-E02AC2E5AF66}" srcOrd="0" destOrd="0" presId="urn:microsoft.com/office/officeart/2005/8/layout/hierarchy6"/>
    <dgm:cxn modelId="{9A4F6C8D-9923-468C-9302-B9FAE3C0674C}" type="presParOf" srcId="{07A87520-659D-47FA-971E-79D404816D21}" destId="{E610B69B-23E3-4449-92E8-ED56BC2E5FEF}" srcOrd="1" destOrd="0" presId="urn:microsoft.com/office/officeart/2005/8/layout/hierarchy6"/>
    <dgm:cxn modelId="{B474AD37-67FC-41DB-9A95-1959674DA89A}" type="presParOf" srcId="{E610B69B-23E3-4449-92E8-ED56BC2E5FEF}" destId="{161CF623-9393-49E1-B984-BDF930C6B82A}" srcOrd="0" destOrd="0" presId="urn:microsoft.com/office/officeart/2005/8/layout/hierarchy6"/>
    <dgm:cxn modelId="{2733D631-050C-4134-8956-71A77D55410F}" type="presParOf" srcId="{E610B69B-23E3-4449-92E8-ED56BC2E5FEF}" destId="{62AFA25F-968A-489F-8AB3-9D7171EDFB59}" srcOrd="1" destOrd="0" presId="urn:microsoft.com/office/officeart/2005/8/layout/hierarchy6"/>
    <dgm:cxn modelId="{B0190892-3144-469E-84B8-B0BFEB8185B0}" type="presParOf" srcId="{EC490A43-19BC-459D-A893-BAC557F827B3}" destId="{E3A839EE-7CE0-4A0C-9B6B-DDA05D82A5C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B2956-4FA9-4638-BF72-447E381DE602}">
      <dsp:nvSpPr>
        <dsp:cNvPr id="0" name=""/>
        <dsp:cNvSpPr/>
      </dsp:nvSpPr>
      <dsp:spPr>
        <a:xfrm>
          <a:off x="4171690" y="204953"/>
          <a:ext cx="2217791" cy="979391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Rockwell" panose="02060603020205020403" pitchFamily="18" charset="0"/>
            </a:rPr>
            <a:t>PPPSRS</a:t>
          </a:r>
        </a:p>
      </dsp:txBody>
      <dsp:txXfrm>
        <a:off x="4200375" y="233638"/>
        <a:ext cx="2160421" cy="922021"/>
      </dsp:txXfrm>
    </dsp:sp>
    <dsp:sp modelId="{6A34FEA7-9214-4E3B-A4B6-D0FC4BD7900C}">
      <dsp:nvSpPr>
        <dsp:cNvPr id="0" name=""/>
        <dsp:cNvSpPr/>
      </dsp:nvSpPr>
      <dsp:spPr>
        <a:xfrm>
          <a:off x="2878374" y="1184345"/>
          <a:ext cx="2402211" cy="591411"/>
        </a:xfrm>
        <a:custGeom>
          <a:avLst/>
          <a:gdLst/>
          <a:ahLst/>
          <a:cxnLst/>
          <a:rect l="0" t="0" r="0" b="0"/>
          <a:pathLst>
            <a:path>
              <a:moveTo>
                <a:pt x="2402211" y="0"/>
              </a:moveTo>
              <a:lnTo>
                <a:pt x="2402211" y="295705"/>
              </a:lnTo>
              <a:lnTo>
                <a:pt x="0" y="295705"/>
              </a:lnTo>
              <a:lnTo>
                <a:pt x="0" y="591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84548-1E01-487F-B8C1-8B6191C16E0D}">
      <dsp:nvSpPr>
        <dsp:cNvPr id="0" name=""/>
        <dsp:cNvSpPr/>
      </dsp:nvSpPr>
      <dsp:spPr>
        <a:xfrm>
          <a:off x="1769479" y="1775756"/>
          <a:ext cx="2217791" cy="845895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Rockwell" panose="02060603020205020403" pitchFamily="18" charset="0"/>
            </a:rPr>
            <a:t>PENGURUS</a:t>
          </a:r>
        </a:p>
      </dsp:txBody>
      <dsp:txXfrm>
        <a:off x="1794254" y="1800531"/>
        <a:ext cx="2168241" cy="796345"/>
      </dsp:txXfrm>
    </dsp:sp>
    <dsp:sp modelId="{464B5856-B3B5-4C9A-9F84-3247066535F8}">
      <dsp:nvSpPr>
        <dsp:cNvPr id="0" name=""/>
        <dsp:cNvSpPr/>
      </dsp:nvSpPr>
      <dsp:spPr>
        <a:xfrm>
          <a:off x="2832654" y="2621651"/>
          <a:ext cx="91440" cy="591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C361D-8858-4792-88C4-9B58AEDA8FA1}">
      <dsp:nvSpPr>
        <dsp:cNvPr id="0" name=""/>
        <dsp:cNvSpPr/>
      </dsp:nvSpPr>
      <dsp:spPr>
        <a:xfrm>
          <a:off x="808831" y="3213062"/>
          <a:ext cx="4139086" cy="1478527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1.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Ketua</a:t>
          </a:r>
          <a:b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2.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Sekretaris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b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3.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Bendahara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b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4.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Bidang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(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Pengelolaan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dan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Penghunian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)</a:t>
          </a:r>
        </a:p>
      </dsp:txBody>
      <dsp:txXfrm>
        <a:off x="852136" y="3256367"/>
        <a:ext cx="4052476" cy="1391917"/>
      </dsp:txXfrm>
    </dsp:sp>
    <dsp:sp modelId="{AB24F7E1-121C-420F-B3D1-62241E7786D6}">
      <dsp:nvSpPr>
        <dsp:cNvPr id="0" name=""/>
        <dsp:cNvSpPr/>
      </dsp:nvSpPr>
      <dsp:spPr>
        <a:xfrm>
          <a:off x="5280586" y="1184345"/>
          <a:ext cx="2402211" cy="59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05"/>
              </a:lnTo>
              <a:lnTo>
                <a:pt x="2402211" y="295705"/>
              </a:lnTo>
              <a:lnTo>
                <a:pt x="2402211" y="591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D09D0-5BE1-49A5-B6C3-B80AF55E93F9}">
      <dsp:nvSpPr>
        <dsp:cNvPr id="0" name=""/>
        <dsp:cNvSpPr/>
      </dsp:nvSpPr>
      <dsp:spPr>
        <a:xfrm>
          <a:off x="6573902" y="1775756"/>
          <a:ext cx="2217791" cy="831154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Rockwell" panose="02060603020205020403" pitchFamily="18" charset="0"/>
            </a:rPr>
            <a:t>PENGAWAS</a:t>
          </a:r>
        </a:p>
      </dsp:txBody>
      <dsp:txXfrm>
        <a:off x="6598246" y="1800100"/>
        <a:ext cx="2169103" cy="782466"/>
      </dsp:txXfrm>
    </dsp:sp>
    <dsp:sp modelId="{889187F0-493F-4AE3-998F-E02AC2E5AF66}">
      <dsp:nvSpPr>
        <dsp:cNvPr id="0" name=""/>
        <dsp:cNvSpPr/>
      </dsp:nvSpPr>
      <dsp:spPr>
        <a:xfrm>
          <a:off x="7637078" y="2606910"/>
          <a:ext cx="91440" cy="591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CF623-9393-49E1-B984-BDF930C6B82A}">
      <dsp:nvSpPr>
        <dsp:cNvPr id="0" name=""/>
        <dsp:cNvSpPr/>
      </dsp:nvSpPr>
      <dsp:spPr>
        <a:xfrm>
          <a:off x="5613255" y="3198321"/>
          <a:ext cx="4139086" cy="1478527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Berjumlah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5 /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Ganjil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(Paling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Sedikit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)</a:t>
          </a:r>
          <a:b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1.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Ketua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b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2.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Sekretaris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b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</a:b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3 (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tiga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) orang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Anggota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dari</a:t>
          </a:r>
          <a:r>
            <a:rPr lang="en-US" sz="1600" kern="1200" dirty="0">
              <a:solidFill>
                <a:schemeClr val="tx1"/>
              </a:solidFill>
              <a:latin typeface="Rockwell" panose="02060603020205020403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Rockwell" panose="02060603020205020403" pitchFamily="18" charset="0"/>
            </a:rPr>
            <a:t>Pemilik</a:t>
          </a:r>
          <a:endParaRPr lang="en-US" sz="1600" kern="1200" dirty="0">
            <a:solidFill>
              <a:schemeClr val="tx1"/>
            </a:solidFill>
            <a:latin typeface="Rockwell" panose="02060603020205020403" pitchFamily="18" charset="0"/>
          </a:endParaRPr>
        </a:p>
      </dsp:txBody>
      <dsp:txXfrm>
        <a:off x="5656560" y="3241626"/>
        <a:ext cx="4052476" cy="1391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E6D17-2082-5E48-B5AC-A7F9795F7A99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47CD5-A506-5B42-B2F8-61655DC3C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76B7-7D05-A741-8B63-158C6CBF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4BB5C-0C0A-D84E-ACBE-86884A73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BD328-8254-B441-B65A-9252A82C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E58-01B9-7C43-A6A0-E1C593E3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7E146-5B7A-CD4A-A404-F1CAA143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1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E033-4E5D-8E4A-ACF6-1407E226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D5F5B-2B6E-8946-ADCE-2564E2AFD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B7E3E-3DB2-3B4F-B7E8-3F83313A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2AFBF-C071-6D4D-9988-5D2BDD8A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5DC3C-92FC-304A-8D14-AF71F47A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3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E711F-72EC-9D42-89C8-460290862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D3BE5-3D9C-604C-8F46-7FB55C3C5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9B705-FDAE-A640-AA17-AE3BF94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9102-CE5F-CF47-8906-E0C420F5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8AF0E-8533-8A46-ABE4-AA095BBC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3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5137-CBE3-9C4C-A2E4-016585E3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0F046-6FAE-0944-A393-8D4D075B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A7D8-516A-1046-A164-C9A38473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0146E-7284-A341-BFAF-F016B382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44975-55FD-C94A-BC01-522ED1C0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AE48-D558-FA41-B10D-F6C363C8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966E4-BFE2-1A45-A146-EFEE37FA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2EADE-45B6-B147-B8B8-02EE36E8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073D4-D747-2443-B918-D6396963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DD461-6DC8-7C46-9F61-43221913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0DD6-5BA7-7843-9B9D-1A373AC4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3441-C65D-FF4E-9F50-8F2267E15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4DCBC-7424-7B4F-A394-9AE11B40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532E7-E606-A848-8CFD-3A05E5A8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A156C-151A-7649-AFAD-32C61644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8F7F6-0B95-B947-99D0-9D4952FA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3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A260-4B59-C94E-AF9E-CB0D8968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3D58C-865D-B649-A9E3-41BA17F69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6CC0D-68E8-BC4F-8B23-730FB8867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5A7C4-9975-D24A-B714-61A4B30D8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FC2D8-15E4-1745-A0E5-BF409AC33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242A8-7848-C942-86CF-4568A853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BD547-8AF0-AE42-AB86-8066312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34BC6-D88A-C646-9206-A2B122F4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F793-7A07-9E44-949D-16EFB6EE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4ADB7-D3A9-4E46-99B5-FDD73DFE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64561-7E51-0E42-BF8F-59D5923A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6B7C0-BAAB-784C-AF16-31984D4F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E853E-1F86-7B4B-B80A-15BC9CD7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ACB03-BAAC-2F46-9C08-388579EA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5E1CC-DAE4-5249-8EF4-58EAA08E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9F4E5-C56E-FD4D-9F7B-864A6607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FC004-CEB7-844C-A340-4856B025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CF6AF-DCC8-4F47-A4F4-582E1B6BD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4C367-AA2A-604F-A557-823210CF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22620-7D64-644E-BCA1-669B9496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683A7-600A-F242-B5FC-B78B714B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FB79-7BD2-7945-8485-FCB1DEBF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BD91B-7D52-1049-B37B-ED5949F6F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F821C-D5B8-0F4B-8DEF-C88D326A5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AFB49-214B-3642-9DAC-06F9EE9B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E0610-1904-2645-8F79-6DA5AAB1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4D94C-FEC5-C242-9748-82E93D21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5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A5C50-F7EF-E541-A291-3E4D166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92185-7CF1-914C-B5C9-C5F034BBA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C10CD-B9CD-154A-8C16-CD8E0448A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C153-B69E-8B4D-AE8E-BD9DB57F2AD0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C16F0-A305-1F43-87C5-567030D1B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55474-2480-DB47-971C-A4E72F781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BA1E-F1C0-1943-9071-EA0239B18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d/url?sa=i&amp;rct=j&amp;q=&amp;esrc=s&amp;source=images&amp;cd=&amp;cad=rja&amp;uact=8&amp;ved=0ahUKEwjdhKCwyfbWAhWKFpQKHWSiAQwQjRwIBw&amp;url=http://www.housing-estate.com/read/2015/09/14/mau-tinggal-di-apartemen-biaya-apa-saja-yang-dikeluarkan/&amp;psig=AOvVaw0QSfJbACmaJVneW1LDAk4_&amp;ust=15082874379443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.id/url?sa=i&amp;rct=j&amp;q=&amp;esrc=s&amp;source=images&amp;cd=&amp;cad=rja&amp;uact=8&amp;ved=2ahUKEwitgJegwZLhAhV3_XMBHY8mAzwQjRx6BAgBEAU&amp;url=https://rumahdijual.com/jakarta-selatan/2154182-permata-hijau-suites-mantap-mewah-elegan-jakarta-selatan.html&amp;psig=AOvVaw3zhBPfCPANvI-eRRShByq8&amp;ust=155323239628601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.id/url?sa=i&amp;rct=j&amp;q=&amp;esrc=s&amp;source=images&amp;cd=&amp;ved=2ahUKEwjLlqLElZjhAhWM7HMBHQTWATcQjRx6BAgBEAU&amp;url=http://oaktower.blogspot.com/p/b-apartemen-oak-tower-kelapa-gading.html&amp;psig=AOvVaw2LeQgArHyAkufc4oHu3VtT&amp;ust=1553426242133142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.id/url?sa=i&amp;rct=j&amp;q=&amp;esrc=s&amp;source=images&amp;cd=&amp;ved=2ahUKEwjLlqLElZjhAhWM7HMBHQTWATcQjRx6BAgBEAU&amp;url=http://oaktower.blogspot.com/p/b-apartemen-oak-tower-kelapa-gading.html&amp;psig=AOvVaw2LeQgArHyAkufc4oHu3VtT&amp;ust=155342624213314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43085" y="2438392"/>
            <a:ext cx="8316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pitchFamily="34" charset="0"/>
                <a:cs typeface="Arial" pitchFamily="34" charset="0"/>
              </a:rPr>
              <a:t>PENERAPAN PP 13 TAHUN 2021 TENTANG </a:t>
            </a:r>
          </a:p>
          <a:p>
            <a:pPr algn="r"/>
            <a:r>
              <a:rPr lang="en-US" sz="2800" b="1" dirty="0">
                <a:latin typeface="Arial" pitchFamily="34" charset="0"/>
                <a:cs typeface="Arial" pitchFamily="34" charset="0"/>
              </a:rPr>
              <a:t>PENYELENGGARAAN RUMAH SUSUN DAN PERAN PEMERINTAH DAERAH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8846" y="3976908"/>
            <a:ext cx="4862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sz="2000" b="1" dirty="0"/>
              <a:t>P. </a:t>
            </a:r>
            <a:r>
              <a:rPr lang="en-US" sz="2000" b="1" dirty="0" err="1"/>
              <a:t>Marpaung</a:t>
            </a:r>
            <a:endParaRPr lang="en-US" sz="2000" b="1" dirty="0"/>
          </a:p>
          <a:p>
            <a:r>
              <a:rPr lang="en-US" sz="2400" b="1" dirty="0" err="1"/>
              <a:t>Tenaga</a:t>
            </a:r>
            <a:r>
              <a:rPr lang="en-US" sz="2400" b="1" dirty="0"/>
              <a:t> </a:t>
            </a:r>
            <a:r>
              <a:rPr lang="en-US" sz="2400" b="1" dirty="0" err="1"/>
              <a:t>Ahli</a:t>
            </a:r>
            <a:r>
              <a:rPr lang="en-US" sz="2400" b="1" dirty="0"/>
              <a:t> </a:t>
            </a:r>
            <a:r>
              <a:rPr lang="en-US" sz="2400" b="1" dirty="0" err="1"/>
              <a:t>Dirjen</a:t>
            </a:r>
            <a:r>
              <a:rPr lang="en-US" sz="2400" b="1" dirty="0"/>
              <a:t> </a:t>
            </a:r>
            <a:r>
              <a:rPr lang="en-US" sz="2400" b="1" dirty="0" err="1"/>
              <a:t>Perumahan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3766" y="5384797"/>
            <a:ext cx="60234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acara</a:t>
            </a:r>
            <a:endParaRPr lang="en-US" dirty="0"/>
          </a:p>
          <a:p>
            <a:pPr algn="r"/>
            <a:endParaRPr lang="en-US" sz="800" dirty="0"/>
          </a:p>
          <a:p>
            <a:pPr algn="r"/>
            <a:r>
              <a:rPr lang="en-US" sz="2000" b="1" dirty="0"/>
              <a:t>PEMBINAAN DAN SOSIALISASI</a:t>
            </a:r>
          </a:p>
          <a:p>
            <a:pPr algn="r"/>
            <a:r>
              <a:rPr lang="en-US" sz="2400" b="1" dirty="0"/>
              <a:t>PP 13/2021 TENTANG RUMAH SUSUN</a:t>
            </a:r>
          </a:p>
          <a:p>
            <a:pPr algn="r"/>
            <a:r>
              <a:rPr lang="en-US" dirty="0"/>
              <a:t>Malang,   7   </a:t>
            </a:r>
            <a:r>
              <a:rPr lang="en-US" dirty="0" err="1"/>
              <a:t>Juli</a:t>
            </a:r>
            <a:r>
              <a:rPr lang="en-US" dirty="0"/>
              <a:t> 2022</a:t>
            </a:r>
            <a:endParaRPr lang="en-US" sz="2400" b="1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AB42CB1-3076-4833-B9EF-24B3E20C4484}"/>
              </a:ext>
            </a:extLst>
          </p:cNvPr>
          <p:cNvSpPr/>
          <p:nvPr/>
        </p:nvSpPr>
        <p:spPr>
          <a:xfrm>
            <a:off x="582755" y="347548"/>
            <a:ext cx="498027" cy="48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4772">
              <a:defRPr/>
            </a:pPr>
            <a:endParaRPr sz="132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7BEC25-B9D1-4949-A11C-A4291BF28A6B}"/>
              </a:ext>
            </a:extLst>
          </p:cNvPr>
          <p:cNvSpPr/>
          <p:nvPr/>
        </p:nvSpPr>
        <p:spPr>
          <a:xfrm>
            <a:off x="1140697" y="347548"/>
            <a:ext cx="4849710" cy="536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327" marR="3731" defTabSz="414772">
              <a:spcBef>
                <a:spcPts val="71"/>
              </a:spcBef>
              <a:defRPr/>
            </a:pPr>
            <a:r>
              <a:rPr lang="id-ID" sz="1400" b="1" spc="-4" dirty="0">
                <a:latin typeface="Calibri" panose="020F0502020204030204"/>
                <a:cs typeface="Calibri"/>
              </a:rPr>
              <a:t>KEMENTERIAN PEKERJAAN </a:t>
            </a:r>
            <a:r>
              <a:rPr lang="id-ID" sz="1400" b="1" spc="-8" dirty="0">
                <a:latin typeface="Calibri" panose="020F0502020204030204"/>
                <a:cs typeface="Calibri"/>
              </a:rPr>
              <a:t>UMUM DAN PERUMAHAN </a:t>
            </a:r>
            <a:r>
              <a:rPr lang="id-ID" sz="1400" b="1" spc="-4" dirty="0">
                <a:latin typeface="Calibri" panose="020F0502020204030204"/>
                <a:cs typeface="Calibri"/>
              </a:rPr>
              <a:t>RAKYAT  </a:t>
            </a:r>
          </a:p>
          <a:p>
            <a:pPr marL="9327" marR="3731" defTabSz="414772">
              <a:spcBef>
                <a:spcPts val="71"/>
              </a:spcBef>
              <a:defRPr/>
            </a:pPr>
            <a:r>
              <a:rPr lang="id-ID" sz="1400" b="1" spc="-8" dirty="0">
                <a:latin typeface="Calibri" panose="020F0502020204030204"/>
                <a:cs typeface="Calibri"/>
              </a:rPr>
              <a:t>DIREKTORAT </a:t>
            </a:r>
            <a:r>
              <a:rPr lang="id-ID" sz="1400" b="1" spc="-4" dirty="0">
                <a:latin typeface="Calibri" panose="020F0502020204030204"/>
                <a:cs typeface="Calibri"/>
              </a:rPr>
              <a:t>JENDERAL </a:t>
            </a:r>
            <a:r>
              <a:rPr lang="id-ID" sz="1400" b="1" spc="-8" dirty="0">
                <a:latin typeface="Calibri" panose="020F0502020204030204"/>
                <a:cs typeface="Calibri"/>
              </a:rPr>
              <a:t>PERUMAHAN</a:t>
            </a:r>
            <a:endParaRPr lang="id-ID" sz="1400" b="1" dirty="0">
              <a:latin typeface="Calibri" panose="020F0502020204030204"/>
              <a:cs typeface="Calibri"/>
            </a:endParaRPr>
          </a:p>
        </p:txBody>
      </p:sp>
      <p:pic>
        <p:nvPicPr>
          <p:cNvPr id="14" name="Picture 2" descr="Hasil gambar untuk apartemen di makassa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-12324" y="2032000"/>
            <a:ext cx="4076376" cy="4837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8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4438" y="220418"/>
            <a:ext cx="176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29" y="870859"/>
            <a:ext cx="5762172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Pasal</a:t>
            </a:r>
            <a:r>
              <a:rPr lang="en-US" b="1" dirty="0"/>
              <a:t> 5:</a:t>
            </a:r>
          </a:p>
          <a:p>
            <a:pPr marL="342900" lvl="0" indent="-342900" algn="just"/>
            <a:r>
              <a:rPr lang="en-US" b="1" dirty="0"/>
              <a:t>(2)  </a:t>
            </a:r>
            <a:r>
              <a:rPr lang="en-US" b="1" dirty="0" err="1"/>
              <a:t>Pemanfaatan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berubah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hunian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tata</a:t>
            </a:r>
            <a:r>
              <a:rPr lang="en-US" b="1" dirty="0"/>
              <a:t> 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wilayah</a:t>
            </a:r>
            <a:r>
              <a:rPr lang="en-US" b="1" dirty="0"/>
              <a:t>.</a:t>
            </a:r>
          </a:p>
          <a:p>
            <a:pPr marL="342900" lvl="0" indent="-342900" algn="just"/>
            <a:r>
              <a:rPr lang="en-US" b="1" dirty="0"/>
              <a:t>(3)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yang </a:t>
            </a:r>
            <a:r>
              <a:rPr lang="en-US" b="1" dirty="0" err="1"/>
              <a:t>diakibatkan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tata</a:t>
            </a:r>
            <a:r>
              <a:rPr lang="en-US" b="1" dirty="0"/>
              <a:t> 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wilayah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r>
              <a:rPr lang="en-US" b="1" dirty="0"/>
              <a:t> </a:t>
            </a:r>
            <a:r>
              <a:rPr lang="en-US" b="1" dirty="0" err="1"/>
              <a:t>mengganti</a:t>
            </a:r>
            <a:r>
              <a:rPr lang="en-US" b="1" dirty="0"/>
              <a:t> </a:t>
            </a:r>
            <a:r>
              <a:rPr lang="en-US" b="1" dirty="0" err="1"/>
              <a:t>sejumlah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/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memukimkan</a:t>
            </a:r>
            <a:r>
              <a:rPr lang="en-US" b="1" dirty="0"/>
              <a:t> </a:t>
            </a:r>
            <a:r>
              <a:rPr lang="en-US" b="1" dirty="0" err="1"/>
              <a:t>kembali</a:t>
            </a:r>
            <a:r>
              <a:rPr lang="en-US" b="1" dirty="0"/>
              <a:t> </a:t>
            </a:r>
            <a:r>
              <a:rPr lang="en-US" b="1" dirty="0" err="1"/>
              <a:t>Pemilik</a:t>
            </a:r>
            <a:r>
              <a:rPr lang="en-US" b="1" dirty="0"/>
              <a:t> yang </a:t>
            </a:r>
            <a:r>
              <a:rPr lang="en-US" b="1" dirty="0" err="1"/>
              <a:t>dialihfungsikan</a:t>
            </a:r>
            <a:r>
              <a:rPr lang="en-US" b="1" dirty="0"/>
              <a:t>.</a:t>
            </a:r>
          </a:p>
          <a:p>
            <a:pPr marL="342900" indent="-342900" algn="just"/>
            <a:r>
              <a:rPr lang="en-US" b="1" dirty="0"/>
              <a:t>(4)  </a:t>
            </a:r>
            <a:r>
              <a:rPr lang="en-US" b="1" dirty="0" err="1"/>
              <a:t>Pihak</a:t>
            </a:r>
            <a:r>
              <a:rPr lang="en-US" b="1" dirty="0"/>
              <a:t> yang </a:t>
            </a:r>
            <a:r>
              <a:rPr lang="en-US" b="1" dirty="0" err="1"/>
              <a:t>rnelakukan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(3)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  <a:r>
              <a:rPr lang="en-US" b="1" dirty="0" err="1"/>
              <a:t>menjamin</a:t>
            </a:r>
            <a:r>
              <a:rPr lang="en-US" b="1" dirty="0"/>
              <a:t> </a:t>
            </a:r>
            <a:r>
              <a:rPr lang="en-US" b="1" dirty="0" err="1"/>
              <a:t>hak</a:t>
            </a:r>
            <a:r>
              <a:rPr lang="en-US" b="1" dirty="0"/>
              <a:t> </a:t>
            </a:r>
            <a:r>
              <a:rPr lang="en-US" b="1" dirty="0" err="1"/>
              <a:t>kepemilikan</a:t>
            </a:r>
            <a:r>
              <a:rPr lang="en-US" b="1" dirty="0"/>
              <a:t> </a:t>
            </a:r>
            <a:r>
              <a:rPr lang="en-US" b="1" dirty="0" err="1"/>
              <a:t>Sarusun</a:t>
            </a:r>
            <a:r>
              <a:rPr lang="en-US" b="1" dirty="0"/>
              <a:t>.</a:t>
            </a:r>
          </a:p>
        </p:txBody>
      </p:sp>
      <p:sp>
        <p:nvSpPr>
          <p:cNvPr id="9" name="Cube 8"/>
          <p:cNvSpPr/>
          <p:nvPr/>
        </p:nvSpPr>
        <p:spPr>
          <a:xfrm>
            <a:off x="638629" y="4230916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38629" y="4441373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38629" y="4688116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38629" y="5450116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38629" y="5602516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638629" y="5849259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638629" y="6342745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38629" y="6096002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38629" y="4934859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638629" y="5174344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59650" y="6582234"/>
            <a:ext cx="4702636" cy="7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be 23"/>
          <p:cNvSpPr/>
          <p:nvPr/>
        </p:nvSpPr>
        <p:spPr>
          <a:xfrm>
            <a:off x="2881045" y="4223662"/>
            <a:ext cx="1015997" cy="24674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2881045" y="4434119"/>
            <a:ext cx="1015997" cy="24674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2881045" y="4680862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2881045" y="5442862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881045" y="5595262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881045" y="5842005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2881045" y="6335491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2881045" y="6088748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2881045" y="4927605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2881045" y="5167090"/>
            <a:ext cx="1015997" cy="2467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11199" y="5181602"/>
            <a:ext cx="857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Hunian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39101" y="5258196"/>
            <a:ext cx="857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Hunian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39101" y="4267988"/>
            <a:ext cx="6935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Hotel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1955821" y="5000567"/>
            <a:ext cx="616816" cy="51525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212114" y="870859"/>
            <a:ext cx="5762172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Fasilitasi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RTRW/RDTR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Sidang</a:t>
            </a:r>
            <a:r>
              <a:rPr lang="en-US" b="1" dirty="0">
                <a:sym typeface="Wingdings" pitchFamily="2" charset="2"/>
              </a:rPr>
              <a:t> TPAK</a:t>
            </a:r>
            <a:endParaRPr lang="en-US" b="1" dirty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Penghuni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(</a:t>
            </a:r>
            <a:r>
              <a:rPr lang="en-US" b="1" dirty="0" err="1"/>
              <a:t>hunian</a:t>
            </a:r>
            <a:r>
              <a:rPr lang="en-US" b="1" dirty="0"/>
              <a:t>) yang lama KEMANA 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Terdapat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NPP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Hitung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ulang</a:t>
            </a:r>
            <a:r>
              <a:rPr lang="en-US" b="1" dirty="0">
                <a:sym typeface="Wingdings" pitchFamily="2" charset="2"/>
              </a:rPr>
              <a:t> NPP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arsitektur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struktur</a:t>
            </a:r>
            <a:r>
              <a:rPr lang="en-US" b="1" dirty="0"/>
              <a:t> (?)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Cermati</a:t>
            </a:r>
            <a:r>
              <a:rPr lang="en-US" b="1" dirty="0">
                <a:sym typeface="Wingdings" pitchFamily="2" charset="2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>
                <a:sym typeface="Wingdings" pitchFamily="2" charset="2"/>
              </a:rPr>
              <a:t>Ada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perubahan</a:t>
            </a:r>
            <a:r>
              <a:rPr lang="en-US" b="1" dirty="0">
                <a:sym typeface="Wingdings" pitchFamily="2" charset="2"/>
              </a:rPr>
              <a:t>/</a:t>
            </a:r>
            <a:r>
              <a:rPr lang="en-US" b="1" dirty="0" err="1">
                <a:sym typeface="Wingdings" pitchFamily="2" charset="2"/>
              </a:rPr>
              <a:t>penambahan</a:t>
            </a:r>
            <a:r>
              <a:rPr lang="en-US" b="1" dirty="0">
                <a:sym typeface="Wingdings" pitchFamily="2" charset="2"/>
              </a:rPr>
              <a:t>/</a:t>
            </a:r>
            <a:r>
              <a:rPr lang="en-US" b="1" dirty="0" err="1">
                <a:sym typeface="Wingdings" pitchFamily="2" charset="2"/>
              </a:rPr>
              <a:t>pemisahan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Akses</a:t>
            </a:r>
            <a:r>
              <a:rPr lang="en-US" b="1" dirty="0">
                <a:sym typeface="Wingdings" pitchFamily="2" charset="2"/>
              </a:rPr>
              <a:t> ?</a:t>
            </a:r>
            <a:endParaRPr lang="en-US" b="1" dirty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Kemungkinan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penambahan</a:t>
            </a:r>
            <a:r>
              <a:rPr lang="en-US" b="1" dirty="0"/>
              <a:t> </a:t>
            </a:r>
            <a:r>
              <a:rPr lang="en-US" b="1" dirty="0" err="1"/>
              <a:t>unsur</a:t>
            </a:r>
            <a:r>
              <a:rPr lang="en-US" b="1" dirty="0"/>
              <a:t> ME/P, </a:t>
            </a:r>
            <a:r>
              <a:rPr lang="en-US" b="1" dirty="0" err="1"/>
              <a:t>minta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 </a:t>
            </a:r>
            <a:r>
              <a:rPr lang="en-US" b="1" dirty="0" err="1"/>
              <a:t>hitung</a:t>
            </a:r>
            <a:r>
              <a:rPr lang="en-US" b="1" dirty="0"/>
              <a:t> </a:t>
            </a:r>
            <a:r>
              <a:rPr lang="en-US" b="1" dirty="0" err="1"/>
              <a:t>ulang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BERKURANG </a:t>
            </a:r>
            <a:r>
              <a:rPr lang="en-US" b="1" dirty="0" err="1"/>
              <a:t>benda</a:t>
            </a:r>
            <a:r>
              <a:rPr lang="en-US" b="1" dirty="0"/>
              <a:t> </a:t>
            </a:r>
            <a:r>
              <a:rPr lang="en-US" b="1" dirty="0" err="1"/>
              <a:t>bersama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benda</a:t>
            </a:r>
            <a:r>
              <a:rPr lang="en-US" b="1" dirty="0"/>
              <a:t> </a:t>
            </a:r>
            <a:r>
              <a:rPr lang="en-US" b="1" dirty="0" err="1"/>
              <a:t>bersama</a:t>
            </a:r>
            <a:r>
              <a:rPr lang="en-US" b="1" dirty="0"/>
              <a:t> (</a:t>
            </a:r>
            <a:r>
              <a:rPr lang="en-US" b="1" dirty="0" err="1"/>
              <a:t>parkir</a:t>
            </a:r>
            <a:r>
              <a:rPr lang="en-US" b="1" dirty="0"/>
              <a:t>, </a:t>
            </a:r>
            <a:r>
              <a:rPr lang="en-US" b="1" dirty="0" err="1"/>
              <a:t>kolam</a:t>
            </a:r>
            <a:r>
              <a:rPr lang="en-US" b="1" dirty="0"/>
              <a:t> </a:t>
            </a:r>
            <a:r>
              <a:rPr lang="en-US" b="1" dirty="0" err="1"/>
              <a:t>renang</a:t>
            </a:r>
            <a:r>
              <a:rPr lang="en-US" b="1" dirty="0"/>
              <a:t> </a:t>
            </a:r>
            <a:r>
              <a:rPr lang="en-US" b="1" dirty="0" err="1"/>
              <a:t>dll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dipergunakan</a:t>
            </a:r>
            <a:r>
              <a:rPr lang="en-US" b="1" dirty="0">
                <a:sym typeface="Wingdings" pitchFamily="2" charset="2"/>
              </a:rPr>
              <a:t> / </a:t>
            </a:r>
            <a:r>
              <a:rPr lang="en-US" b="1" dirty="0" err="1">
                <a:sym typeface="Wingdings" pitchFamily="2" charset="2"/>
              </a:rPr>
              <a:t>tidak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oleh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pemilik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hunian</a:t>
            </a:r>
            <a:r>
              <a:rPr lang="en-US" b="1" dirty="0">
                <a:sym typeface="Wingdings" pitchFamily="2" charset="2"/>
              </a:rPr>
              <a:t>  </a:t>
            </a:r>
            <a:r>
              <a:rPr lang="en-US" b="1" dirty="0" err="1">
                <a:sym typeface="Wingdings" pitchFamily="2" charset="2"/>
              </a:rPr>
              <a:t>Penggantian</a:t>
            </a:r>
            <a:r>
              <a:rPr lang="en-US" b="1" dirty="0">
                <a:sym typeface="Wingdings" pitchFamily="2" charset="2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sym typeface="Wingdings" pitchFamily="2" charset="2"/>
              </a:rPr>
              <a:t>PENGELOLAAN </a:t>
            </a:r>
            <a:r>
              <a:rPr lang="en-US" b="1" dirty="0" err="1">
                <a:sym typeface="Wingdings" pitchFamily="2" charset="2"/>
              </a:rPr>
              <a:t>akan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terpisah</a:t>
            </a:r>
            <a:r>
              <a:rPr lang="en-US" b="1" dirty="0">
                <a:sym typeface="Wingdings" pitchFamily="2" charset="2"/>
              </a:rPr>
              <a:t>, PPPSRS </a:t>
            </a:r>
            <a:r>
              <a:rPr lang="en-US" b="1" dirty="0" err="1">
                <a:sym typeface="Wingdings" pitchFamily="2" charset="2"/>
              </a:rPr>
              <a:t>dan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Pengelolan</a:t>
            </a:r>
            <a:r>
              <a:rPr lang="en-US" b="1" dirty="0">
                <a:sym typeface="Wingdings" pitchFamily="2" charset="2"/>
              </a:rPr>
              <a:t> Hotel (</a:t>
            </a:r>
            <a:r>
              <a:rPr lang="en-US" b="1" dirty="0" err="1">
                <a:sym typeface="Wingdings" pitchFamily="2" charset="2"/>
              </a:rPr>
              <a:t>Bukan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Hunian</a:t>
            </a:r>
            <a:r>
              <a:rPr lang="en-US" b="1" dirty="0">
                <a:sym typeface="Wingdings" pitchFamily="2" charset="2"/>
              </a:rPr>
              <a:t>)  </a:t>
            </a:r>
            <a:r>
              <a:rPr lang="en-US" b="1" dirty="0" err="1">
                <a:sym typeface="Wingdings" pitchFamily="2" charset="2"/>
              </a:rPr>
              <a:t>Kerjasama</a:t>
            </a:r>
            <a:r>
              <a:rPr lang="en-US" b="1" dirty="0">
                <a:sym typeface="Wingdings" pitchFamily="2" charset="2"/>
              </a:rPr>
              <a:t>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sym typeface="Wingdings" pitchFamily="2" charset="2"/>
              </a:rPr>
              <a:t>PPPSRS </a:t>
            </a:r>
            <a:r>
              <a:rPr lang="en-US" b="1" dirty="0" err="1">
                <a:sym typeface="Wingdings" pitchFamily="2" charset="2"/>
              </a:rPr>
              <a:t>minta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pengajuan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perubahan</a:t>
            </a:r>
            <a:r>
              <a:rPr lang="en-US" b="1" dirty="0">
                <a:sym typeface="Wingdings" pitchFamily="2" charset="2"/>
              </a:rPr>
              <a:t> (</a:t>
            </a:r>
            <a:r>
              <a:rPr lang="en-US" b="1" dirty="0" err="1">
                <a:sym typeface="Wingdings" pitchFamily="2" charset="2"/>
              </a:rPr>
              <a:t>revisi</a:t>
            </a:r>
            <a:r>
              <a:rPr lang="en-US" b="1" dirty="0">
                <a:sym typeface="Wingdings" pitchFamily="2" charset="2"/>
              </a:rPr>
              <a:t>) PBG </a:t>
            </a:r>
            <a:r>
              <a:rPr lang="en-US" b="1" dirty="0" err="1">
                <a:sym typeface="Wingdings" pitchFamily="2" charset="2"/>
              </a:rPr>
              <a:t>oleh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pengembang</a:t>
            </a:r>
            <a:r>
              <a:rPr lang="en-US" b="1" dirty="0">
                <a:sym typeface="Wingdings" pitchFamily="2" charset="2"/>
              </a:rPr>
              <a:t> (Hotel), </a:t>
            </a:r>
            <a:r>
              <a:rPr lang="en-US" b="1" dirty="0" err="1">
                <a:sym typeface="Wingdings" pitchFamily="2" charset="2"/>
              </a:rPr>
              <a:t>sekaligus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hitung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retribusi</a:t>
            </a:r>
            <a:r>
              <a:rPr lang="en-US" b="1" dirty="0">
                <a:sym typeface="Wingdings" pitchFamily="2" charset="2"/>
              </a:rPr>
              <a:t> PBG Hotel </a:t>
            </a:r>
            <a:r>
              <a:rPr lang="en-US" b="1" dirty="0" err="1">
                <a:sym typeface="Wingdings" pitchFamily="2" charset="2"/>
              </a:rPr>
              <a:t>utk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Pemda</a:t>
            </a:r>
            <a:r>
              <a:rPr lang="en-US" b="1" dirty="0">
                <a:sym typeface="Wingdings" pitchFamily="2" charset="2"/>
              </a:rPr>
              <a:t>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28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54438" y="220418"/>
            <a:ext cx="176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29" y="870859"/>
            <a:ext cx="5762172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Pasal</a:t>
            </a:r>
            <a:r>
              <a:rPr lang="en-US" b="1" dirty="0"/>
              <a:t> 6:</a:t>
            </a:r>
          </a:p>
          <a:p>
            <a:pPr marL="342900" lvl="0" indent="-342900" algn="just">
              <a:buAutoNum type="arabicParenBoth"/>
            </a:pPr>
            <a:r>
              <a:rPr lang="en-US" b="1" dirty="0" err="1"/>
              <a:t>Pelaku</a:t>
            </a:r>
            <a:r>
              <a:rPr lang="en-US" b="1" dirty="0"/>
              <a:t> Pembangunan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</a:p>
          <a:p>
            <a:pPr marL="342900" lvl="0" indent="-342900" algn="just"/>
            <a:r>
              <a:rPr lang="en-US" b="1" dirty="0"/>
              <a:t>       </a:t>
            </a:r>
            <a:r>
              <a:rPr lang="en-US" b="1" dirty="0" err="1"/>
              <a:t>menyediakan</a:t>
            </a:r>
            <a:r>
              <a:rPr lang="en-US" b="1" dirty="0"/>
              <a:t> 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luas</a:t>
            </a:r>
            <a:r>
              <a:rPr lang="en-US" b="1" dirty="0"/>
              <a:t> paling </a:t>
            </a:r>
            <a:r>
              <a:rPr lang="en-US" b="1" dirty="0" err="1"/>
              <a:t>sedikit</a:t>
            </a:r>
            <a:r>
              <a:rPr lang="en-US" b="1" dirty="0"/>
              <a:t> 2O % (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puluh</a:t>
            </a:r>
            <a:r>
              <a:rPr lang="en-US" b="1" dirty="0"/>
              <a:t> </a:t>
            </a:r>
            <a:r>
              <a:rPr lang="en-US" b="1" dirty="0" err="1"/>
              <a:t>persen</a:t>
            </a:r>
            <a:r>
              <a:rPr lang="en-US" b="1" dirty="0"/>
              <a:t>) </a:t>
            </a:r>
            <a:r>
              <a:rPr lang="en-US" b="1" dirty="0" err="1"/>
              <a:t>dari</a:t>
            </a:r>
            <a:r>
              <a:rPr lang="en-US" b="1" dirty="0"/>
              <a:t> total </a:t>
            </a:r>
            <a:r>
              <a:rPr lang="en-US" b="1" dirty="0" err="1"/>
              <a:t>luas</a:t>
            </a:r>
            <a:r>
              <a:rPr lang="en-US" b="1" dirty="0"/>
              <a:t> </a:t>
            </a:r>
            <a:r>
              <a:rPr lang="en-US" b="1" dirty="0" err="1"/>
              <a:t>lantai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yang </a:t>
            </a:r>
            <a:r>
              <a:rPr lang="en-US" b="1" dirty="0" err="1"/>
              <a:t>dibangun</a:t>
            </a:r>
            <a:r>
              <a:rPr lang="en-US" b="1" dirty="0"/>
              <a:t>.</a:t>
            </a:r>
          </a:p>
          <a:p>
            <a:pPr marL="342900" lvl="0" indent="-342900" algn="just">
              <a:buAutoNum type="arabicParenBoth" startAt="2"/>
            </a:pP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</a:p>
          <a:p>
            <a:pPr marL="342900" lvl="0" indent="-342900" algn="just"/>
            <a:r>
              <a:rPr lang="en-US" b="1" dirty="0"/>
              <a:t>     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kawasan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kawasan</a:t>
            </a:r>
            <a:r>
              <a:rPr lang="en-US" b="1" dirty="0"/>
              <a:t>;</a:t>
            </a:r>
          </a:p>
          <a:p>
            <a:pPr marL="342900" lvl="0" indent="-342900" algn="just">
              <a:buAutoNum type="arabicParenBoth" startAt="3"/>
            </a:pP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yang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kawasan</a:t>
            </a:r>
            <a:endParaRPr lang="en-US" b="1" dirty="0"/>
          </a:p>
          <a:p>
            <a:pPr marL="342900" lvl="0" indent="-342900" algn="just"/>
            <a:r>
              <a:rPr lang="en-US" b="1" dirty="0"/>
              <a:t>     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berupa</a:t>
            </a:r>
            <a:r>
              <a:rPr lang="en-US" b="1" dirty="0"/>
              <a:t>:</a:t>
            </a:r>
          </a:p>
          <a:p>
            <a:pPr marL="623888" indent="-276225" algn="just"/>
            <a:r>
              <a:rPr lang="en-US" b="1" dirty="0"/>
              <a:t>a.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daiam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Tanah </a:t>
            </a:r>
            <a:r>
              <a:rPr lang="en-US" b="1" dirty="0" err="1"/>
              <a:t>Rersama</a:t>
            </a:r>
            <a:r>
              <a:rPr lang="en-US" b="1" dirty="0"/>
              <a:t>;</a:t>
            </a:r>
          </a:p>
          <a:p>
            <a:pPr marL="623888" indent="-276225" algn="just"/>
            <a:r>
              <a:rPr lang="en-US" b="1" dirty="0"/>
              <a:t>b.  </a:t>
            </a:r>
            <a:r>
              <a:rPr lang="en-US" b="1" dirty="0" err="1"/>
              <a:t>berbeda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Tanah </a:t>
            </a:r>
            <a:r>
              <a:rPr lang="en-US" b="1" dirty="0" err="1"/>
              <a:t>Bersama</a:t>
            </a:r>
            <a:r>
              <a:rPr lang="en-US" b="1" dirty="0"/>
              <a:t>; </a:t>
            </a:r>
            <a:r>
              <a:rPr lang="en-US" b="1" dirty="0" err="1"/>
              <a:t>atau</a:t>
            </a:r>
            <a:endParaRPr lang="en-US" b="1" dirty="0"/>
          </a:p>
          <a:p>
            <a:pPr marL="623888" indent="-276225" algn="just"/>
            <a:r>
              <a:rPr lang="en-US" b="1" dirty="0"/>
              <a:t>c.  </a:t>
            </a:r>
            <a:r>
              <a:rPr lang="en-US" b="1" dirty="0" err="1"/>
              <a:t>berbeda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Tanah </a:t>
            </a:r>
            <a:r>
              <a:rPr lang="en-US" b="1" dirty="0" err="1"/>
              <a:t>Bersama</a:t>
            </a:r>
            <a:r>
              <a:rPr lang="en-US" b="1" dirty="0"/>
              <a:t>.</a:t>
            </a:r>
          </a:p>
          <a:p>
            <a:pPr marL="342900" indent="-342900" algn="just">
              <a:buAutoNum type="arabicParenBoth" startAt="4"/>
            </a:pP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yang </a:t>
            </a:r>
            <a:r>
              <a:rPr lang="en-US" b="1" dirty="0" err="1"/>
              <a:t>lokasinya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kawasan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kabupaten</a:t>
            </a:r>
            <a:r>
              <a:rPr lang="en-US" b="1" dirty="0"/>
              <a:t>/</a:t>
            </a:r>
            <a:r>
              <a:rPr lang="en-US" b="1" dirty="0" err="1"/>
              <a:t>kota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provinsi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Provinsi</a:t>
            </a:r>
            <a:r>
              <a:rPr lang="en-US" b="1" dirty="0"/>
              <a:t> Daerah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Ibukota</a:t>
            </a:r>
            <a:r>
              <a:rPr lang="en-US" b="1" dirty="0"/>
              <a:t> Jakarta.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2114" y="870859"/>
            <a:ext cx="5762172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Koreksi</a:t>
            </a:r>
            <a:r>
              <a:rPr lang="en-US" b="1" dirty="0"/>
              <a:t> </a:t>
            </a:r>
            <a:r>
              <a:rPr lang="en-US" b="1" dirty="0" err="1"/>
              <a:t>Perhitungan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:</a:t>
            </a:r>
          </a:p>
          <a:p>
            <a:pPr marL="342900" indent="-342900" algn="just"/>
            <a:r>
              <a:rPr lang="en-US" b="1" dirty="0"/>
              <a:t>       20 %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luas</a:t>
            </a:r>
            <a:r>
              <a:rPr lang="en-US" b="1" dirty="0"/>
              <a:t> </a:t>
            </a:r>
            <a:r>
              <a:rPr lang="en-US" b="1" dirty="0" err="1"/>
              <a:t>lantai</a:t>
            </a:r>
            <a:r>
              <a:rPr lang="en-US" b="1" dirty="0"/>
              <a:t> </a:t>
            </a:r>
            <a:r>
              <a:rPr lang="en-US" b="1" dirty="0" err="1"/>
              <a:t>hunian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(</a:t>
            </a:r>
            <a:r>
              <a:rPr lang="en-US" b="1" dirty="0" err="1"/>
              <a:t>Termasuk</a:t>
            </a:r>
            <a:r>
              <a:rPr lang="en-US" b="1" dirty="0"/>
              <a:t> Non Saleable Floor, Lobby, </a:t>
            </a:r>
            <a:r>
              <a:rPr lang="en-US" b="1" dirty="0" err="1"/>
              <a:t>Koridor</a:t>
            </a:r>
            <a:r>
              <a:rPr lang="en-US" b="1" dirty="0"/>
              <a:t> </a:t>
            </a:r>
            <a:r>
              <a:rPr lang="en-US" b="1" dirty="0" err="1"/>
              <a:t>dll</a:t>
            </a:r>
            <a:r>
              <a:rPr lang="en-US" b="1" dirty="0"/>
              <a:t>),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Sarana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Bukan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Hunian</a:t>
            </a:r>
            <a:r>
              <a:rPr lang="en-US" b="1" dirty="0">
                <a:sym typeface="Wingdings" pitchFamily="2" charset="2"/>
              </a:rPr>
              <a:t> TIDAK DIHITUNG.</a:t>
            </a:r>
            <a:endParaRPr lang="en-US" b="1" dirty="0"/>
          </a:p>
          <a:p>
            <a:pPr marL="342900" indent="-342900" algn="just">
              <a:buAutoNum type="arabicPeriod" startAt="2"/>
            </a:pP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Kawasan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, TETAPI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Kab</a:t>
            </a:r>
            <a:r>
              <a:rPr lang="en-US" b="1" dirty="0"/>
              <a:t>/</a:t>
            </a:r>
            <a:r>
              <a:rPr lang="en-US" b="1" dirty="0" err="1"/>
              <a:t>kota</a:t>
            </a:r>
            <a:r>
              <a:rPr lang="en-US" b="1" dirty="0"/>
              <a:t> (</a:t>
            </a:r>
            <a:r>
              <a:rPr lang="en-US" b="1" dirty="0" err="1"/>
              <a:t>Provinsi</a:t>
            </a:r>
            <a:r>
              <a:rPr lang="en-US" b="1" dirty="0"/>
              <a:t>) yang </a:t>
            </a:r>
            <a:r>
              <a:rPr lang="en-US" b="1" dirty="0" err="1"/>
              <a:t>sama</a:t>
            </a:r>
            <a:r>
              <a:rPr lang="en-US" b="1" dirty="0"/>
              <a:t>;</a:t>
            </a:r>
          </a:p>
          <a:p>
            <a:pPr marL="342900" indent="-342900" algn="just">
              <a:buAutoNum type="arabicPeriod" startAt="2"/>
            </a:pP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 Yang SAMA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Komerisl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Tanah </a:t>
            </a:r>
            <a:r>
              <a:rPr lang="en-US" b="1" dirty="0" err="1"/>
              <a:t>Bersama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Berbeda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Harga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Jual</a:t>
            </a:r>
            <a:r>
              <a:rPr lang="en-US" b="1" dirty="0">
                <a:sym typeface="Wingdings" pitchFamily="2" charset="2"/>
              </a:rPr>
              <a:t>, </a:t>
            </a:r>
            <a:r>
              <a:rPr lang="en-US" b="1" dirty="0" err="1">
                <a:sym typeface="Wingdings" pitchFamily="2" charset="2"/>
              </a:rPr>
              <a:t>Berbeda</a:t>
            </a:r>
            <a:r>
              <a:rPr lang="en-US" b="1" dirty="0">
                <a:sym typeface="Wingdings" pitchFamily="2" charset="2"/>
              </a:rPr>
              <a:t> NPP</a:t>
            </a:r>
            <a:r>
              <a:rPr lang="en-US" b="1" dirty="0"/>
              <a:t>:</a:t>
            </a:r>
          </a:p>
          <a:p>
            <a:pPr marL="342900" indent="-342900" algn="just">
              <a:buAutoNum type="arabicPeriod" startAt="2"/>
            </a:pP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BERBEDA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Tanah </a:t>
            </a:r>
            <a:r>
              <a:rPr lang="en-US" b="1" dirty="0" err="1"/>
              <a:t>Bersama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Berbeda</a:t>
            </a:r>
            <a:r>
              <a:rPr lang="en-US" b="1" dirty="0">
                <a:sym typeface="Wingdings" pitchFamily="2" charset="2"/>
              </a:rPr>
              <a:t> HJ, BISA </a:t>
            </a:r>
            <a:r>
              <a:rPr lang="en-US" b="1" dirty="0" err="1">
                <a:sym typeface="Wingdings" pitchFamily="2" charset="2"/>
              </a:rPr>
              <a:t>Berbeda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Bagian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Bersama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Berbeda</a:t>
            </a:r>
            <a:r>
              <a:rPr lang="en-US" b="1" dirty="0">
                <a:sym typeface="Wingdings" pitchFamily="2" charset="2"/>
              </a:rPr>
              <a:t> Benda </a:t>
            </a:r>
            <a:r>
              <a:rPr lang="en-US" b="1" dirty="0" err="1">
                <a:sym typeface="Wingdings" pitchFamily="2" charset="2"/>
              </a:rPr>
              <a:t>Bersama</a:t>
            </a:r>
            <a:r>
              <a:rPr lang="en-US" b="1" dirty="0">
                <a:sym typeface="Wingdings" pitchFamily="2" charset="2"/>
              </a:rPr>
              <a:t>;</a:t>
            </a:r>
          </a:p>
          <a:p>
            <a:pPr marL="342900" indent="-342900" algn="just">
              <a:buAutoNum type="arabicPeriod" startAt="2"/>
            </a:pPr>
            <a:r>
              <a:rPr lang="en-US" b="1" dirty="0">
                <a:sym typeface="Wingdings" pitchFamily="2" charset="2"/>
              </a:rPr>
              <a:t>20 % </a:t>
            </a:r>
            <a:r>
              <a:rPr lang="en-US" b="1" dirty="0" err="1">
                <a:sym typeface="Wingdings" pitchFamily="2" charset="2"/>
              </a:rPr>
              <a:t>dari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umum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akan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mengkonsumsi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tanah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cukup</a:t>
            </a:r>
            <a:r>
              <a:rPr lang="en-US" b="1" dirty="0">
                <a:sym typeface="Wingdings" pitchFamily="2" charset="2"/>
              </a:rPr>
              <a:t> mahal </a:t>
            </a:r>
            <a:r>
              <a:rPr lang="en-US" b="1" dirty="0" err="1">
                <a:sym typeface="Wingdings" pitchFamily="2" charset="2"/>
              </a:rPr>
              <a:t>jika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dalam</a:t>
            </a:r>
            <a:r>
              <a:rPr lang="en-US" b="1" dirty="0">
                <a:sym typeface="Wingdings" pitchFamily="2" charset="2"/>
              </a:rPr>
              <a:t> SATU HAMPARAN, </a:t>
            </a:r>
            <a:r>
              <a:rPr lang="en-US" b="1" dirty="0" err="1">
                <a:sym typeface="Wingdings" pitchFamily="2" charset="2"/>
              </a:rPr>
              <a:t>karena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itu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perlu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kerjasama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antar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beberapa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pengembang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komersial</a:t>
            </a:r>
            <a:r>
              <a:rPr lang="en-US" b="1" dirty="0">
                <a:sym typeface="Wingdings" pitchFamily="2" charset="2"/>
              </a:rPr>
              <a:t>  </a:t>
            </a:r>
            <a:r>
              <a:rPr lang="en-US" b="1" dirty="0" err="1">
                <a:sym typeface="Wingdings" pitchFamily="2" charset="2"/>
              </a:rPr>
              <a:t>Pemda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tetapkan</a:t>
            </a:r>
            <a:r>
              <a:rPr lang="en-US" b="1" dirty="0">
                <a:sym typeface="Wingdings" pitchFamily="2" charset="2"/>
              </a:rPr>
              <a:t> KDB dan KLB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Umum</a:t>
            </a:r>
            <a:r>
              <a:rPr lang="en-US" b="1" dirty="0">
                <a:sym typeface="Wingdings" pitchFamily="2" charset="2"/>
              </a:rPr>
              <a:t> (Beri </a:t>
            </a:r>
            <a:r>
              <a:rPr lang="en-US" b="1" dirty="0" err="1">
                <a:sym typeface="Wingdings" pitchFamily="2" charset="2"/>
              </a:rPr>
              <a:t>Kompensasi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Kelonggaran</a:t>
            </a:r>
            <a:r>
              <a:rPr lang="en-US" b="1" dirty="0">
                <a:sym typeface="Wingdings" pitchFamily="2" charset="2"/>
              </a:rPr>
              <a:t> KDB dan KLB);</a:t>
            </a:r>
          </a:p>
          <a:p>
            <a:pPr marL="342900" indent="-342900" algn="just">
              <a:buAutoNum type="arabicPeriod" startAt="2"/>
            </a:pPr>
            <a:r>
              <a:rPr lang="en-US" b="1" dirty="0">
                <a:sym typeface="Wingdings" pitchFamily="2" charset="2"/>
              </a:rPr>
              <a:t>Yang paling </a:t>
            </a:r>
            <a:r>
              <a:rPr lang="en-US" b="1" dirty="0" err="1">
                <a:sym typeface="Wingdings" pitchFamily="2" charset="2"/>
              </a:rPr>
              <a:t>realistis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umum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berada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dalam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Hamparan</a:t>
            </a:r>
            <a:r>
              <a:rPr lang="en-US" b="1" dirty="0">
                <a:sym typeface="Wingdings" pitchFamily="2" charset="2"/>
              </a:rPr>
              <a:t> yang BERBEDA </a:t>
            </a:r>
            <a:r>
              <a:rPr lang="en-US" b="1" dirty="0" err="1">
                <a:sym typeface="Wingdings" pitchFamily="2" charset="2"/>
              </a:rPr>
              <a:t>dengan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komersial</a:t>
            </a:r>
            <a:r>
              <a:rPr lang="en-US" b="1" dirty="0">
                <a:sym typeface="Wingdings" pitchFamily="2" charset="2"/>
              </a:rPr>
              <a:t>, pada </a:t>
            </a:r>
            <a:r>
              <a:rPr lang="en-US" b="1" dirty="0" err="1">
                <a:sym typeface="Wingdings" pitchFamily="2" charset="2"/>
              </a:rPr>
              <a:t>tanah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dengan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harga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lebih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murah</a:t>
            </a:r>
            <a:r>
              <a:rPr lang="en-US" b="1" dirty="0">
                <a:sym typeface="Wingdings" pitchFamily="2" charset="2"/>
              </a:rPr>
              <a:t>;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32181" y="97046"/>
            <a:ext cx="5950900" cy="642942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0804" y="227672"/>
            <a:ext cx="3751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PERHITUNGAN 20 % LUAS LANTAI</a:t>
            </a:r>
          </a:p>
        </p:txBody>
      </p:sp>
      <p:sp>
        <p:nvSpPr>
          <p:cNvPr id="1026" name="Text Box 3"/>
          <p:cNvSpPr txBox="1">
            <a:spLocks noChangeArrowheads="1"/>
          </p:cNvSpPr>
          <p:nvPr/>
        </p:nvSpPr>
        <p:spPr bwMode="auto">
          <a:xfrm>
            <a:off x="188639" y="1988458"/>
            <a:ext cx="4352244" cy="72367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RUMUS KONVERSI DANA KELOLA: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DK RSU = (LK x HTM x 80%) + IJP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125" y="1196063"/>
            <a:ext cx="28158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Kewajiban</a:t>
            </a:r>
            <a:r>
              <a:rPr lang="en-US" b="1" dirty="0"/>
              <a:t> </a:t>
            </a:r>
            <a:r>
              <a:rPr lang="en-US" b="1" dirty="0" err="1"/>
              <a:t>Membangun</a:t>
            </a:r>
            <a:endParaRPr lang="en-US" b="1" dirty="0"/>
          </a:p>
          <a:p>
            <a:pPr algn="ctr"/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31140" y="1196063"/>
            <a:ext cx="182154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Luas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31429" y="1210577"/>
            <a:ext cx="182154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Luas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Non </a:t>
            </a:r>
            <a:r>
              <a:rPr lang="en-US" b="1" dirty="0" err="1"/>
              <a:t>Hunian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74623" y="1196063"/>
            <a:ext cx="108857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20 %</a:t>
            </a:r>
          </a:p>
          <a:p>
            <a:pPr algn="ctr"/>
            <a:endParaRPr lang="en-US" b="1" dirty="0"/>
          </a:p>
        </p:txBody>
      </p:sp>
      <p:sp>
        <p:nvSpPr>
          <p:cNvPr id="9" name="Multiply 8"/>
          <p:cNvSpPr/>
          <p:nvPr/>
        </p:nvSpPr>
        <p:spPr>
          <a:xfrm>
            <a:off x="8556167" y="1233735"/>
            <a:ext cx="616858" cy="5370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5849259" y="1103093"/>
            <a:ext cx="653148" cy="74022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2989900" y="1146635"/>
            <a:ext cx="779987" cy="66767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ble Brace 11"/>
          <p:cNvSpPr/>
          <p:nvPr/>
        </p:nvSpPr>
        <p:spPr>
          <a:xfrm>
            <a:off x="3842456" y="1001495"/>
            <a:ext cx="4706459" cy="943421"/>
          </a:xfrm>
          <a:prstGeom prst="brace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3153" y="2844802"/>
            <a:ext cx="4869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Dimana</a:t>
            </a:r>
            <a:r>
              <a:rPr lang="en-US" b="1" dirty="0"/>
              <a:t> DK RSU = </a:t>
            </a:r>
            <a:r>
              <a:rPr lang="en-US" b="1" dirty="0" err="1"/>
              <a:t>dana</a:t>
            </a:r>
            <a:r>
              <a:rPr lang="en-US" b="1" dirty="0"/>
              <a:t> </a:t>
            </a:r>
            <a:r>
              <a:rPr lang="en-US" b="1" dirty="0" err="1"/>
              <a:t>kelola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endParaRPr lang="en-US" b="1" dirty="0"/>
          </a:p>
          <a:p>
            <a:r>
              <a:rPr lang="en-US" b="1" dirty="0"/>
              <a:t>                LK         = </a:t>
            </a:r>
            <a:r>
              <a:rPr lang="en-US" b="1" dirty="0" err="1"/>
              <a:t>Luas</a:t>
            </a:r>
            <a:r>
              <a:rPr lang="en-US" b="1" dirty="0"/>
              <a:t> </a:t>
            </a:r>
            <a:r>
              <a:rPr lang="en-US" b="1" dirty="0" err="1"/>
              <a:t>kewajiban</a:t>
            </a:r>
            <a:r>
              <a:rPr lang="en-US" b="1" dirty="0"/>
              <a:t> 20 %</a:t>
            </a:r>
          </a:p>
          <a:p>
            <a:r>
              <a:rPr lang="en-US" b="1" dirty="0"/>
              <a:t>                HTM    =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jual</a:t>
            </a:r>
            <a:r>
              <a:rPr lang="en-US" b="1" dirty="0"/>
              <a:t> </a:t>
            </a:r>
            <a:r>
              <a:rPr lang="en-US" b="1" dirty="0" err="1"/>
              <a:t>Sarusun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/m²</a:t>
            </a:r>
          </a:p>
          <a:p>
            <a:r>
              <a:rPr lang="en-US" b="1" dirty="0"/>
              <a:t>                IJP        = DKRSU x </a:t>
            </a:r>
            <a:r>
              <a:rPr lang="en-US" b="1" dirty="0" err="1"/>
              <a:t>Fj</a:t>
            </a:r>
            <a:r>
              <a:rPr lang="en-US" b="1" dirty="0"/>
              <a:t>, </a:t>
            </a:r>
            <a:r>
              <a:rPr lang="en-US" b="1" dirty="0" err="1"/>
              <a:t>dimana</a:t>
            </a:r>
            <a:r>
              <a:rPr lang="en-US" b="1" dirty="0"/>
              <a:t> </a:t>
            </a:r>
            <a:r>
              <a:rPr lang="en-US" b="1" dirty="0" err="1"/>
              <a:t>Fj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</a:p>
          <a:p>
            <a:r>
              <a:rPr lang="en-US" b="1" dirty="0"/>
              <a:t>               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jasa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besaran</a:t>
            </a:r>
            <a:r>
              <a:rPr lang="en-US" b="1" dirty="0"/>
              <a:t> 1 - 5 %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7429" y="2354325"/>
            <a:ext cx="7082971" cy="12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07429" y="1964481"/>
            <a:ext cx="101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Exercise: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10505851" y="2379778"/>
            <a:ext cx="251719" cy="2917374"/>
          </a:xfrm>
          <a:prstGeom prst="rightBrace">
            <a:avLst>
              <a:gd name="adj1" fmla="val 7107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745008" y="4073074"/>
            <a:ext cx="3781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(LK x HTM x 80 %) </a:t>
            </a:r>
          </a:p>
          <a:p>
            <a:r>
              <a:rPr lang="en-US" b="1" dirty="0"/>
              <a:t>        3.360 m² x </a:t>
            </a:r>
            <a:r>
              <a:rPr lang="en-US" b="1" dirty="0" err="1"/>
              <a:t>Rp</a:t>
            </a:r>
            <a:r>
              <a:rPr lang="en-US" b="1" dirty="0"/>
              <a:t>. 10 </a:t>
            </a:r>
            <a:r>
              <a:rPr lang="en-US" b="1" dirty="0" err="1"/>
              <a:t>juta</a:t>
            </a:r>
            <a:r>
              <a:rPr lang="en-US" b="1" dirty="0"/>
              <a:t>/m² x 80 % </a:t>
            </a:r>
          </a:p>
          <a:p>
            <a:r>
              <a:rPr lang="en-US" b="1" dirty="0"/>
              <a:t>                           26,88 M = X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2562" y="4028693"/>
            <a:ext cx="3852289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DKRSU            = X + IJP</a:t>
            </a:r>
          </a:p>
          <a:p>
            <a:r>
              <a:rPr lang="en-US" b="1" dirty="0"/>
              <a:t>                        = X + ( 1% s/d 5%) </a:t>
            </a:r>
          </a:p>
          <a:p>
            <a:pPr marL="1262063" indent="-1262063"/>
            <a:r>
              <a:rPr lang="en-US" b="1" dirty="0"/>
              <a:t>DKRSU  min  = </a:t>
            </a:r>
            <a:r>
              <a:rPr lang="en-US" b="1" dirty="0" err="1"/>
              <a:t>Rp</a:t>
            </a:r>
            <a:r>
              <a:rPr lang="en-US" b="1" dirty="0"/>
              <a:t>. 26,88 M + 1 % X                             = </a:t>
            </a:r>
            <a:r>
              <a:rPr lang="en-US" b="1" dirty="0" err="1"/>
              <a:t>Rp</a:t>
            </a:r>
            <a:r>
              <a:rPr lang="en-US" b="1" dirty="0"/>
              <a:t>. 27,148 M </a:t>
            </a:r>
          </a:p>
          <a:p>
            <a:pPr marL="1262063" indent="-1262063"/>
            <a:r>
              <a:rPr lang="en-US" b="1" dirty="0"/>
              <a:t>DKRSU max   = </a:t>
            </a:r>
            <a:r>
              <a:rPr lang="en-US" b="1" dirty="0" err="1"/>
              <a:t>Rp</a:t>
            </a:r>
            <a:r>
              <a:rPr lang="en-US" b="1" dirty="0"/>
              <a:t>. 26,88 + 5 % X</a:t>
            </a:r>
          </a:p>
          <a:p>
            <a:pPr marL="1262063" indent="-1262063"/>
            <a:r>
              <a:rPr lang="en-US" b="1" dirty="0"/>
              <a:t>                        = </a:t>
            </a:r>
            <a:r>
              <a:rPr lang="en-US" b="1" dirty="0" err="1"/>
              <a:t>Rp</a:t>
            </a:r>
            <a:r>
              <a:rPr lang="en-US" b="1" dirty="0"/>
              <a:t>. 28,224 M</a:t>
            </a:r>
          </a:p>
          <a:p>
            <a:r>
              <a:rPr lang="en-US" b="1" dirty="0"/>
              <a:t>DKRSU DISERAHKAN SEBELUM TERBIT SLF OLEH PEMDA.</a:t>
            </a:r>
          </a:p>
          <a:p>
            <a:pPr marL="1262063" indent="-1262063"/>
            <a:r>
              <a:rPr lang="en-US" b="1" dirty="0"/>
              <a:t>DKRSU DIKEMBALIKAN BP3 DALAM</a:t>
            </a:r>
          </a:p>
          <a:p>
            <a:pPr marL="1262063" indent="-1262063"/>
            <a:r>
              <a:rPr lang="en-US" b="1" dirty="0"/>
              <a:t>5 TAHUN.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097" y="4289759"/>
            <a:ext cx="4927440" cy="25853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PERAN PEMDA:</a:t>
            </a:r>
          </a:p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FFFF00"/>
                </a:solidFill>
              </a:rPr>
              <a:t>Memastikan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Pengembang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Buat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Surat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Pernyataan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Kewajiban</a:t>
            </a:r>
            <a:r>
              <a:rPr lang="en-US" b="1" dirty="0">
                <a:solidFill>
                  <a:srgbClr val="FFFF00"/>
                </a:solidFill>
              </a:rPr>
              <a:t> HB</a:t>
            </a:r>
          </a:p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FFFF00"/>
                </a:solidFill>
              </a:rPr>
              <a:t>Menghitung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Luas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Hunian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Rusun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Komersial</a:t>
            </a:r>
            <a:r>
              <a:rPr lang="en-US" b="1" dirty="0">
                <a:solidFill>
                  <a:srgbClr val="FFFF00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FFFF00"/>
                </a:solidFill>
              </a:rPr>
              <a:t>Menerapkan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Perhitungan</a:t>
            </a:r>
            <a:r>
              <a:rPr lang="en-US" b="1" dirty="0">
                <a:solidFill>
                  <a:srgbClr val="FFFF00"/>
                </a:solidFill>
              </a:rPr>
              <a:t> Dana </a:t>
            </a:r>
            <a:r>
              <a:rPr lang="en-US" b="1" dirty="0" err="1">
                <a:solidFill>
                  <a:srgbClr val="FFFF00"/>
                </a:solidFill>
              </a:rPr>
              <a:t>Konversi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berupa</a:t>
            </a:r>
            <a:r>
              <a:rPr lang="en-US" b="1" dirty="0">
                <a:solidFill>
                  <a:srgbClr val="FFFF00"/>
                </a:solidFill>
              </a:rPr>
              <a:t> DANA KELOLA </a:t>
            </a:r>
            <a:r>
              <a:rPr lang="en-US" b="1" dirty="0" err="1">
                <a:solidFill>
                  <a:srgbClr val="FFFF00"/>
                </a:solidFill>
              </a:rPr>
              <a:t>atau</a:t>
            </a:r>
            <a:r>
              <a:rPr lang="en-US" b="1" dirty="0">
                <a:solidFill>
                  <a:srgbClr val="FFFF00"/>
                </a:solidFill>
              </a:rPr>
              <a:t> HIBAH;</a:t>
            </a:r>
          </a:p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FFFF00"/>
                </a:solidFill>
              </a:rPr>
              <a:t>Koordinasi</a:t>
            </a:r>
            <a:r>
              <a:rPr lang="en-US" b="1" dirty="0">
                <a:solidFill>
                  <a:srgbClr val="FFFF00"/>
                </a:solidFill>
              </a:rPr>
              <a:t> BP3 </a:t>
            </a:r>
            <a:r>
              <a:rPr lang="en-US" b="1" dirty="0" err="1">
                <a:solidFill>
                  <a:srgbClr val="FFFF00"/>
                </a:solidFill>
              </a:rPr>
              <a:t>menerima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konversi</a:t>
            </a:r>
            <a:r>
              <a:rPr lang="en-US" b="1" dirty="0">
                <a:solidFill>
                  <a:srgbClr val="FFFF00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FFFF00"/>
                </a:solidFill>
              </a:rPr>
              <a:t>Tidak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Menyerahkan</a:t>
            </a:r>
            <a:r>
              <a:rPr lang="en-US" b="1" dirty="0">
                <a:solidFill>
                  <a:srgbClr val="FFFF00"/>
                </a:solidFill>
              </a:rPr>
              <a:t> SLF </a:t>
            </a:r>
            <a:r>
              <a:rPr lang="en-US" b="1" dirty="0" err="1">
                <a:solidFill>
                  <a:srgbClr val="FFFF00"/>
                </a:solidFill>
              </a:rPr>
              <a:t>Sebelum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selesai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kewajiban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4557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197600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0112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39924" y="220418"/>
            <a:ext cx="176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29" y="769261"/>
            <a:ext cx="5762172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7</a:t>
            </a:r>
          </a:p>
          <a:p>
            <a:pPr marL="342900" lvl="0" indent="-342900">
              <a:buAutoNum type="arabicParenBoth"/>
            </a:pPr>
            <a:r>
              <a:rPr lang="en-US" dirty="0" err="1"/>
              <a:t>Pelaku</a:t>
            </a:r>
            <a:r>
              <a:rPr lang="en-US" dirty="0"/>
              <a:t> Pembangunan </a:t>
            </a:r>
            <a:r>
              <a:rPr lang="en-US" dirty="0" err="1"/>
              <a:t>rlalam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kewajiban</a:t>
            </a:r>
            <a:endParaRPr lang="en-US" dirty="0"/>
          </a:p>
          <a:p>
            <a:pPr marL="342900" lvl="0" indent="-342900"/>
            <a:r>
              <a:rPr lang="en-US" dirty="0"/>
              <a:t>      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6 </a:t>
            </a:r>
            <a:r>
              <a:rPr lang="en-US" dirty="0" err="1"/>
              <a:t>avat</a:t>
            </a:r>
            <a:r>
              <a:rPr lang="en-US" dirty="0"/>
              <a:t> (1),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kesanggupan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pernbangunan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</a:p>
          <a:p>
            <a:pPr marL="342900" lvl="0" indent="-342900">
              <a:buAutoNum type="arabicParenBoth" startAt="2"/>
            </a:pP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</a:t>
            </a:r>
          </a:p>
          <a:p>
            <a:pPr marL="342900" lvl="0" indent="-342900"/>
            <a:r>
              <a:rPr lang="en-US" dirty="0"/>
              <a:t>      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PBG.</a:t>
            </a:r>
          </a:p>
          <a:p>
            <a:pPr marL="342900" lvl="0" indent="-342900">
              <a:buAutoNum type="arabicParenBoth" startAt="3"/>
            </a:pP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endParaRPr lang="en-US" dirty="0"/>
          </a:p>
          <a:p>
            <a:pPr marL="342900" lvl="0" indent="-342900"/>
            <a:r>
              <a:rPr lang="en-US" dirty="0"/>
              <a:t>      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6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Pembangunan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Urnum</a:t>
            </a:r>
            <a:r>
              <a:rPr lang="en-US" dirty="0"/>
              <a:t>.</a:t>
            </a:r>
          </a:p>
          <a:p>
            <a:pPr marL="342900" lvl="0" indent="-342900"/>
            <a:r>
              <a:rPr lang="en-US" dirty="0"/>
              <a:t>(4)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pernbangunan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(3), </a:t>
            </a:r>
            <a:r>
              <a:rPr lang="en-US" dirty="0" err="1"/>
              <a:t>Pelaku</a:t>
            </a:r>
            <a:r>
              <a:rPr lang="en-US" dirty="0"/>
              <a:t> Pembangunan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perumahan</a:t>
            </a:r>
            <a:r>
              <a:rPr lang="en-US" dirty="0"/>
              <a:t>.</a:t>
            </a:r>
          </a:p>
          <a:p>
            <a:pPr marL="342900" lvl="0" indent="-342900">
              <a:buAutoNum type="arabicParenBoth" startAt="5"/>
            </a:pPr>
            <a:r>
              <a:rPr lang="en-US" dirty="0"/>
              <a:t>Dana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</a:p>
          <a:p>
            <a:pPr marL="342900" lvl="0" indent="-342900"/>
            <a:r>
              <a:rPr lang="en-US" dirty="0"/>
              <a:t>       (3)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BP3.</a:t>
            </a:r>
          </a:p>
          <a:p>
            <a:pPr lvl="0"/>
            <a:r>
              <a:rPr lang="en-US" dirty="0"/>
              <a:t>(6)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      (4)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kelola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hibah</a:t>
            </a:r>
            <a:r>
              <a:rPr lang="en-US" dirty="0"/>
              <a:t> yang </a:t>
            </a:r>
            <a:r>
              <a:rPr lang="en-US" dirty="0" err="1"/>
              <a:t>dihitung</a:t>
            </a:r>
            <a:endParaRPr lang="en-US" dirty="0"/>
          </a:p>
          <a:p>
            <a:pPr lvl="0"/>
            <a:r>
              <a:rPr lang="en-US" dirty="0"/>
              <a:t>     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0170" y="885373"/>
            <a:ext cx="5762172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Menagih</a:t>
            </a:r>
            <a:r>
              <a:rPr lang="en-US" b="1" dirty="0"/>
              <a:t> </a:t>
            </a:r>
            <a:r>
              <a:rPr lang="en-US" b="1" dirty="0" err="1"/>
              <a:t>Surat</a:t>
            </a:r>
            <a:r>
              <a:rPr lang="en-US" b="1" dirty="0"/>
              <a:t> </a:t>
            </a:r>
            <a:r>
              <a:rPr lang="en-US" b="1" dirty="0" err="1"/>
              <a:t>Pernyataan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memeriksa</a:t>
            </a:r>
            <a:r>
              <a:rPr lang="en-US" b="1" dirty="0"/>
              <a:t> </a:t>
            </a:r>
            <a:r>
              <a:rPr lang="en-US" b="1" dirty="0" err="1"/>
              <a:t>kebenarannya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Perlu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Buat</a:t>
            </a:r>
            <a:r>
              <a:rPr lang="en-US" b="1" dirty="0">
                <a:sym typeface="Wingdings" pitchFamily="2" charset="2"/>
              </a:rPr>
              <a:t> Format </a:t>
            </a:r>
            <a:r>
              <a:rPr lang="en-US" b="1" dirty="0" err="1">
                <a:sym typeface="Wingdings" pitchFamily="2" charset="2"/>
              </a:rPr>
              <a:t>Surat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Pernyataan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Memeriksa</a:t>
            </a:r>
            <a:r>
              <a:rPr lang="en-US" b="1" dirty="0"/>
              <a:t> </a:t>
            </a:r>
            <a:r>
              <a:rPr lang="en-US" b="1" dirty="0" err="1"/>
              <a:t>kebenaran</a:t>
            </a:r>
            <a:r>
              <a:rPr lang="en-US" b="1" dirty="0"/>
              <a:t> </a:t>
            </a:r>
            <a:r>
              <a:rPr lang="en-US" b="1" dirty="0" err="1"/>
              <a:t>perhitungan</a:t>
            </a:r>
            <a:r>
              <a:rPr lang="en-US" b="1" dirty="0"/>
              <a:t> Dana </a:t>
            </a:r>
            <a:r>
              <a:rPr lang="en-US" b="1" dirty="0" err="1"/>
              <a:t>Konversi</a:t>
            </a:r>
            <a:r>
              <a:rPr lang="en-US" b="1" dirty="0"/>
              <a:t> yang </a:t>
            </a:r>
            <a:r>
              <a:rPr lang="en-US" b="1" dirty="0" err="1"/>
              <a:t>dibuat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(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serahkan</a:t>
            </a:r>
            <a:r>
              <a:rPr lang="en-US" b="1" dirty="0"/>
              <a:t> </a:t>
            </a:r>
            <a:r>
              <a:rPr lang="en-US" b="1" dirty="0" err="1"/>
              <a:t>dana</a:t>
            </a:r>
            <a:r>
              <a:rPr lang="en-US" b="1" dirty="0"/>
              <a:t> </a:t>
            </a:r>
            <a:r>
              <a:rPr lang="en-US" b="1" dirty="0" err="1"/>
              <a:t>konversi</a:t>
            </a:r>
            <a:r>
              <a:rPr lang="en-US" b="1" dirty="0"/>
              <a:t>) </a:t>
            </a:r>
            <a:r>
              <a:rPr lang="en-US" b="1" dirty="0" err="1"/>
              <a:t>Pemda</a:t>
            </a:r>
            <a:r>
              <a:rPr lang="en-US" b="1" dirty="0"/>
              <a:t> </a:t>
            </a:r>
            <a:r>
              <a:rPr lang="en-US" b="1" dirty="0" err="1"/>
              <a:t>memastikan</a:t>
            </a:r>
            <a:r>
              <a:rPr lang="en-US" b="1" dirty="0"/>
              <a:t> </a:t>
            </a:r>
            <a:r>
              <a:rPr lang="en-US" b="1" dirty="0" err="1"/>
              <a:t>Keberadaan</a:t>
            </a:r>
            <a:r>
              <a:rPr lang="en-US" b="1" dirty="0"/>
              <a:t> </a:t>
            </a:r>
            <a:r>
              <a:rPr lang="en-US" b="1" dirty="0" err="1"/>
              <a:t>Lokasi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Tanahnya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berupa</a:t>
            </a:r>
            <a:r>
              <a:rPr lang="en-US" b="1" dirty="0"/>
              <a:t> </a:t>
            </a:r>
            <a:r>
              <a:rPr lang="en-US" b="1" dirty="0" err="1"/>
              <a:t>Hunian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r>
              <a:rPr lang="en-US" b="1" dirty="0"/>
              <a:t>, </a:t>
            </a:r>
            <a:r>
              <a:rPr lang="en-US" b="1" dirty="0" err="1"/>
              <a:t>Pemda</a:t>
            </a:r>
            <a:r>
              <a:rPr lang="en-US" b="1" dirty="0"/>
              <a:t> </a:t>
            </a:r>
            <a:r>
              <a:rPr lang="en-US" b="1" dirty="0" err="1"/>
              <a:t>meminta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PERTELAAN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rincian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Bersma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Benda </a:t>
            </a:r>
            <a:r>
              <a:rPr lang="en-US" b="1" dirty="0" err="1"/>
              <a:t>Bersama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Batas-</a:t>
            </a:r>
            <a:r>
              <a:rPr lang="en-US" b="1" dirty="0" err="1"/>
              <a:t>batas</a:t>
            </a:r>
            <a:r>
              <a:rPr lang="en-US" b="1" dirty="0"/>
              <a:t> Tanah </a:t>
            </a:r>
            <a:r>
              <a:rPr lang="en-US" b="1" dirty="0" err="1"/>
              <a:t>Bersama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Blok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Tapak</a:t>
            </a:r>
            <a:r>
              <a:rPr lang="en-US" b="1" dirty="0"/>
              <a:t>, </a:t>
            </a:r>
            <a:r>
              <a:rPr lang="en-US" b="1" dirty="0" err="1"/>
              <a:t>Pemda</a:t>
            </a:r>
            <a:r>
              <a:rPr lang="en-US" b="1" dirty="0"/>
              <a:t> </a:t>
            </a:r>
            <a:r>
              <a:rPr lang="en-US" b="1" dirty="0" err="1"/>
              <a:t>menetapkan</a:t>
            </a:r>
            <a:r>
              <a:rPr lang="en-US" b="1" dirty="0"/>
              <a:t> PSU (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tanahnya</a:t>
            </a:r>
            <a:r>
              <a:rPr lang="en-US" b="1" dirty="0"/>
              <a:t>, </a:t>
            </a:r>
            <a:r>
              <a:rPr lang="en-US" b="1" dirty="0" err="1"/>
              <a:t>kalau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) yang HARUS DISERAHKAN KEPADA PEMDA;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Koordinasi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BP3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Memastikan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3 </a:t>
            </a:r>
            <a:r>
              <a:rPr lang="en-US" b="1" dirty="0" err="1"/>
              <a:t>dilaksanakan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54438" y="220418"/>
            <a:ext cx="176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870859"/>
            <a:ext cx="5762172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Pasal</a:t>
            </a:r>
            <a:r>
              <a:rPr lang="en-US" b="1" dirty="0"/>
              <a:t> 8</a:t>
            </a:r>
          </a:p>
          <a:p>
            <a:pPr marL="342900" lvl="0" indent="-342900">
              <a:buAutoNum type="arabicParenBoth"/>
            </a:pPr>
            <a:r>
              <a:rPr lang="en-US" b="1" dirty="0"/>
              <a:t>Dana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Pasal</a:t>
            </a:r>
            <a:r>
              <a:rPr lang="en-US" b="1" dirty="0"/>
              <a:t>  7 </a:t>
            </a:r>
            <a:r>
              <a:rPr lang="en-US" b="1" dirty="0" err="1"/>
              <a:t>ayat</a:t>
            </a:r>
            <a:r>
              <a:rPr lang="en-US" b="1" dirty="0"/>
              <a:t> (5) </a:t>
            </a:r>
            <a:r>
              <a:rPr lang="en-US" b="1" dirty="0" err="1"/>
              <a:t>dikelola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badan</a:t>
            </a:r>
            <a:r>
              <a:rPr lang="en-US" b="1" dirty="0"/>
              <a:t> </a:t>
            </a:r>
            <a:r>
              <a:rPr lang="en-US" b="1" dirty="0" err="1"/>
              <a:t>percepatan</a:t>
            </a:r>
            <a:r>
              <a:rPr lang="en-US" b="1" dirty="0"/>
              <a:t> </a:t>
            </a:r>
            <a:r>
              <a:rPr lang="en-US" b="1" dirty="0" err="1"/>
              <a:t>penyelenggaraan</a:t>
            </a:r>
            <a:r>
              <a:rPr lang="en-US" b="1" dirty="0"/>
              <a:t> </a:t>
            </a:r>
            <a:r>
              <a:rPr lang="en-US" b="1" dirty="0" err="1"/>
              <a:t>perumahan</a:t>
            </a:r>
            <a:r>
              <a:rPr lang="en-US" b="1" dirty="0"/>
              <a:t>. </a:t>
            </a:r>
          </a:p>
          <a:p>
            <a:pPr marL="342900" lvl="0" indent="-342900"/>
            <a:r>
              <a:rPr lang="en-US" b="1" dirty="0"/>
              <a:t>(2)  Dana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  <a:r>
              <a:rPr lang="en-US" b="1" dirty="0" err="1"/>
              <a:t>ditetapkan</a:t>
            </a:r>
            <a:r>
              <a:rPr lang="en-US" b="1" dirty="0"/>
              <a:t> </a:t>
            </a:r>
            <a:r>
              <a:rPr lang="en-US" b="1" dirty="0" err="1"/>
              <a:t>sebelum</a:t>
            </a:r>
            <a:r>
              <a:rPr lang="en-US" b="1" dirty="0"/>
              <a:t> </a:t>
            </a:r>
            <a:r>
              <a:rPr lang="en-US" b="1" dirty="0" err="1"/>
              <a:t>diterbitkannya</a:t>
            </a:r>
            <a:r>
              <a:rPr lang="en-US" b="1" dirty="0"/>
              <a:t> PBG.</a:t>
            </a:r>
          </a:p>
          <a:p>
            <a:pPr marL="342900" lvl="0" indent="-342900">
              <a:buAutoNum type="arabicParenBoth" startAt="3"/>
            </a:pPr>
            <a:r>
              <a:rPr lang="en-US" b="1" dirty="0" err="1"/>
              <a:t>Kewajiban</a:t>
            </a:r>
            <a:r>
              <a:rPr lang="en-US" b="1" dirty="0"/>
              <a:t> </a:t>
            </a:r>
            <a:r>
              <a:rPr lang="en-US" b="1" dirty="0" err="1"/>
              <a:t>penyerahan</a:t>
            </a:r>
            <a:r>
              <a:rPr lang="en-US" b="1" dirty="0"/>
              <a:t> </a:t>
            </a:r>
            <a:r>
              <a:rPr lang="en-US" b="1" dirty="0" err="1"/>
              <a:t>dana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(2) paling </a:t>
            </a:r>
            <a:r>
              <a:rPr lang="en-US" b="1" dirty="0" err="1"/>
              <a:t>lambat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sejak</a:t>
            </a:r>
            <a:r>
              <a:rPr lang="en-US" b="1" dirty="0"/>
              <a:t> PBG </a:t>
            </a:r>
            <a:r>
              <a:rPr lang="en-US" b="1" dirty="0" err="1"/>
              <a:t>diterbitkan</a:t>
            </a:r>
            <a:r>
              <a:rPr lang="en-US" b="1" dirty="0"/>
              <a:t>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diterbitkannya</a:t>
            </a:r>
            <a:r>
              <a:rPr lang="en-US" b="1" dirty="0"/>
              <a:t> </a:t>
            </a:r>
            <a:r>
              <a:rPr lang="en-US" b="1" dirty="0" err="1"/>
              <a:t>sertifikat</a:t>
            </a:r>
            <a:r>
              <a:rPr lang="en-US" b="1" dirty="0"/>
              <a:t> </a:t>
            </a:r>
            <a:r>
              <a:rPr lang="en-US" b="1" dirty="0" err="1"/>
              <a:t>laik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(SLF).</a:t>
            </a:r>
          </a:p>
          <a:p>
            <a:r>
              <a:rPr lang="en-US" b="1" dirty="0"/>
              <a:t>(4) </a:t>
            </a:r>
            <a:r>
              <a:rPr lang="en-US" b="1" dirty="0" err="1"/>
              <a:t>Pengembalian</a:t>
            </a:r>
            <a:r>
              <a:rPr lang="en-US" b="1" dirty="0"/>
              <a:t> Dana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berbentuk</a:t>
            </a:r>
            <a:r>
              <a:rPr lang="en-US" b="1" dirty="0"/>
              <a:t> </a:t>
            </a:r>
            <a:r>
              <a:rPr lang="en-US" b="1" dirty="0" err="1"/>
              <a:t>dana</a:t>
            </a:r>
            <a:r>
              <a:rPr lang="en-US" b="1" dirty="0"/>
              <a:t> </a:t>
            </a:r>
            <a:r>
              <a:rPr lang="en-US" b="1" dirty="0" err="1"/>
              <a:t>kelola</a:t>
            </a:r>
            <a:r>
              <a:rPr lang="en-US" b="1" dirty="0"/>
              <a:t>  </a:t>
            </a:r>
          </a:p>
          <a:p>
            <a:r>
              <a:rPr lang="en-US" b="1" dirty="0"/>
              <a:t>      </a:t>
            </a:r>
            <a:r>
              <a:rPr lang="en-US" b="1" dirty="0" err="1"/>
              <a:t>dilaksanakan</a:t>
            </a:r>
            <a:r>
              <a:rPr lang="en-US" b="1" dirty="0"/>
              <a:t> paling lama 5 (lima)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sejak</a:t>
            </a:r>
            <a:r>
              <a:rPr lang="en-US" b="1" dirty="0"/>
              <a:t> </a:t>
            </a:r>
          </a:p>
          <a:p>
            <a:r>
              <a:rPr lang="en-US" b="1" dirty="0"/>
              <a:t>      </a:t>
            </a:r>
            <a:r>
              <a:rPr lang="en-US" b="1" dirty="0" err="1"/>
              <a:t>pemenuhan</a:t>
            </a:r>
            <a:r>
              <a:rPr lang="en-US" b="1" dirty="0"/>
              <a:t> </a:t>
            </a:r>
            <a:r>
              <a:rPr lang="en-US" b="1" dirty="0" err="1"/>
              <a:t>kewajiban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badan</a:t>
            </a:r>
            <a:endParaRPr lang="en-US" b="1" dirty="0"/>
          </a:p>
          <a:p>
            <a:r>
              <a:rPr lang="en-US" b="1" dirty="0"/>
              <a:t>      </a:t>
            </a:r>
            <a:r>
              <a:rPr lang="en-US" b="1" dirty="0" err="1"/>
              <a:t>percepatan</a:t>
            </a:r>
            <a:r>
              <a:rPr lang="en-US" b="1" dirty="0"/>
              <a:t> </a:t>
            </a:r>
            <a:r>
              <a:rPr lang="en-US" b="1" dirty="0" err="1"/>
              <a:t>penyelenggaraan</a:t>
            </a:r>
            <a:r>
              <a:rPr lang="en-US" b="1" dirty="0"/>
              <a:t> </a:t>
            </a:r>
            <a:r>
              <a:rPr lang="en-US" b="1" dirty="0" err="1"/>
              <a:t>perumahan</a:t>
            </a:r>
            <a:r>
              <a:rPr lang="en-US" b="1" dirty="0"/>
              <a:t>.</a:t>
            </a:r>
          </a:p>
          <a:p>
            <a:pPr marL="342900" indent="-342900">
              <a:buAutoNum type="arabicParenBoth" startAt="5"/>
            </a:pPr>
            <a:r>
              <a:rPr lang="en-US" b="1" dirty="0" err="1"/>
              <a:t>Pengelolaan</a:t>
            </a:r>
            <a:r>
              <a:rPr lang="en-US" b="1" dirty="0"/>
              <a:t> </a:t>
            </a:r>
            <a:r>
              <a:rPr lang="en-US" b="1" dirty="0" err="1"/>
              <a:t>dana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  <a:r>
              <a:rPr lang="en-US" b="1" dirty="0" err="1"/>
              <a:t>dimanfaatkan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pembangunan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kabupaten</a:t>
            </a:r>
            <a:r>
              <a:rPr lang="en-US" b="1" dirty="0"/>
              <a:t>/</a:t>
            </a:r>
            <a:r>
              <a:rPr lang="en-US" b="1" dirty="0" err="1"/>
              <a:t>kota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,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Daerah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Ibukota</a:t>
            </a:r>
            <a:r>
              <a:rPr lang="en-US" b="1" dirty="0"/>
              <a:t> Jakarta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provinsi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0170" y="885373"/>
            <a:ext cx="5762172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Koordinasi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BP3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lokasi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dibangun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Penetapan</a:t>
            </a:r>
            <a:r>
              <a:rPr lang="en-US" b="1" dirty="0"/>
              <a:t> </a:t>
            </a:r>
            <a:r>
              <a:rPr lang="en-US" b="1" dirty="0" err="1"/>
              <a:t>besaran</a:t>
            </a:r>
            <a:r>
              <a:rPr lang="en-US" b="1" dirty="0"/>
              <a:t> Dana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sebelum</a:t>
            </a:r>
            <a:r>
              <a:rPr lang="en-US" b="1" dirty="0"/>
              <a:t> </a:t>
            </a:r>
            <a:r>
              <a:rPr lang="en-US" b="1" dirty="0" err="1"/>
              <a:t>terbitnya</a:t>
            </a:r>
            <a:r>
              <a:rPr lang="en-US" b="1" dirty="0"/>
              <a:t> PBG;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Membantu</a:t>
            </a:r>
            <a:r>
              <a:rPr lang="en-US" b="1" dirty="0"/>
              <a:t> BP3 MENAGIH DANA KONVERSI;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Memastikan</a:t>
            </a:r>
            <a:r>
              <a:rPr lang="en-US" b="1" dirty="0"/>
              <a:t> </a:t>
            </a:r>
            <a:r>
              <a:rPr lang="en-US" b="1" dirty="0" err="1"/>
              <a:t>Penyerahan</a:t>
            </a:r>
            <a:r>
              <a:rPr lang="en-US" b="1" dirty="0"/>
              <a:t> DANA KONVERSI </a:t>
            </a:r>
            <a:r>
              <a:rPr lang="en-US" b="1" dirty="0" err="1"/>
              <a:t>sebelum</a:t>
            </a:r>
            <a:r>
              <a:rPr lang="en-US" b="1" dirty="0"/>
              <a:t> </a:t>
            </a:r>
            <a:r>
              <a:rPr lang="en-US" b="1" dirty="0" err="1"/>
              <a:t>Terbitnya</a:t>
            </a:r>
            <a:r>
              <a:rPr lang="en-US" b="1" dirty="0"/>
              <a:t> SLF;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Koordinasi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BP3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Pengembalian</a:t>
            </a:r>
            <a:r>
              <a:rPr lang="en-US" b="1" dirty="0"/>
              <a:t> Dana </a:t>
            </a:r>
            <a:r>
              <a:rPr lang="en-US" b="1" dirty="0" err="1"/>
              <a:t>Konversi</a:t>
            </a:r>
            <a:r>
              <a:rPr lang="en-US" b="1" dirty="0"/>
              <a:t> (Dana </a:t>
            </a:r>
            <a:r>
              <a:rPr lang="en-US" b="1" dirty="0" err="1"/>
              <a:t>Kelola</a:t>
            </a:r>
            <a:r>
              <a:rPr lang="en-US" b="1" dirty="0"/>
              <a:t>)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Memastikan</a:t>
            </a:r>
            <a:r>
              <a:rPr lang="en-US" b="1" dirty="0"/>
              <a:t> </a:t>
            </a:r>
            <a:r>
              <a:rPr lang="en-US" b="1" dirty="0" err="1"/>
              <a:t>Pengembalian</a:t>
            </a:r>
            <a:r>
              <a:rPr lang="en-US" b="1" dirty="0"/>
              <a:t> Dana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melampaui</a:t>
            </a:r>
            <a:r>
              <a:rPr lang="en-US" b="1" dirty="0"/>
              <a:t> 5 (lima) </a:t>
            </a:r>
            <a:r>
              <a:rPr lang="en-US" b="1" dirty="0" err="1"/>
              <a:t>tahun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Memastikan</a:t>
            </a:r>
            <a:r>
              <a:rPr lang="en-US" b="1" dirty="0"/>
              <a:t> Dana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dipergunakan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 yang </a:t>
            </a:r>
            <a:r>
              <a:rPr lang="en-US" b="1" dirty="0" err="1"/>
              <a:t>ditetapkan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Pemda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cukup</a:t>
            </a:r>
            <a:r>
              <a:rPr lang="en-US" b="1" dirty="0"/>
              <a:t> </a:t>
            </a:r>
            <a:r>
              <a:rPr lang="en-US" b="1" dirty="0" err="1"/>
              <a:t>luas</a:t>
            </a:r>
            <a:r>
              <a:rPr lang="en-US" b="1" dirty="0"/>
              <a:t>, MEMASTIKAN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memanfaatkan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,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kewaijibannya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mungkin</a:t>
            </a:r>
            <a:r>
              <a:rPr lang="en-US" b="1" dirty="0"/>
              <a:t> SATU BANGUNAN </a:t>
            </a:r>
            <a:r>
              <a:rPr lang="en-US" b="1" dirty="0" err="1"/>
              <a:t>dibangun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dana</a:t>
            </a:r>
            <a:r>
              <a:rPr lang="en-US" b="1" dirty="0"/>
              <a:t>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54438" y="220418"/>
            <a:ext cx="176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29" y="870859"/>
            <a:ext cx="576217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Pasal</a:t>
            </a:r>
            <a:r>
              <a:rPr lang="en-US" b="1" dirty="0"/>
              <a:t> 11</a:t>
            </a:r>
          </a:p>
          <a:p>
            <a:pPr marL="347663" lvl="0" indent="-347663" algn="just"/>
            <a:r>
              <a:rPr lang="en-US" b="1" dirty="0"/>
              <a:t>(1) </a:t>
            </a:r>
            <a:r>
              <a:rPr lang="en-US" b="1" dirty="0" err="1"/>
              <a:t>Pemerintah</a:t>
            </a:r>
            <a:r>
              <a:rPr lang="en-US" b="1" dirty="0"/>
              <a:t> Daerah </a:t>
            </a:r>
            <a:r>
              <a:rPr lang="en-US" b="1" dirty="0" err="1"/>
              <a:t>kabupatenlkota</a:t>
            </a:r>
            <a:r>
              <a:rPr lang="en-US" b="1" dirty="0"/>
              <a:t> </a:t>
            </a:r>
            <a:r>
              <a:rPr lang="en-US" b="1" dirty="0" err="1"/>
              <a:t>menetapkan</a:t>
            </a:r>
            <a:r>
              <a:rPr lang="en-US" b="1" dirty="0"/>
              <a:t> ZONASI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lokasi</a:t>
            </a:r>
            <a:r>
              <a:rPr lang="en-US" b="1" dirty="0"/>
              <a:t> </a:t>
            </a:r>
            <a:r>
              <a:rPr lang="en-US" b="1" dirty="0" err="1"/>
              <a:t>pembangunan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ketentuan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tata</a:t>
            </a:r>
            <a:r>
              <a:rPr lang="en-US" b="1" dirty="0"/>
              <a:t> 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wilayah</a:t>
            </a:r>
            <a:r>
              <a:rPr lang="en-US" b="1" dirty="0"/>
              <a:t> </a:t>
            </a:r>
            <a:r>
              <a:rPr lang="en-US" b="1" dirty="0" err="1"/>
              <a:t>kabupaten</a:t>
            </a:r>
            <a:r>
              <a:rPr lang="en-US" b="1" dirty="0"/>
              <a:t>/</a:t>
            </a:r>
            <a:r>
              <a:rPr lang="en-US" b="1" dirty="0" err="1"/>
              <a:t>kota</a:t>
            </a:r>
            <a:r>
              <a:rPr lang="en-US" b="1" dirty="0"/>
              <a:t>,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Daerah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Ibukota</a:t>
            </a:r>
            <a:r>
              <a:rPr lang="en-US" b="1" dirty="0"/>
              <a:t> Jakarta </a:t>
            </a:r>
            <a:r>
              <a:rPr lang="en-US" b="1" dirty="0" err="1"/>
              <a:t>ditetapkan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Daerah </a:t>
            </a:r>
            <a:r>
              <a:rPr lang="en-US" b="1" dirty="0" err="1"/>
              <a:t>provinsi</a:t>
            </a:r>
            <a:r>
              <a:rPr lang="en-US" b="1" dirty="0"/>
              <a:t>.</a:t>
            </a:r>
          </a:p>
          <a:p>
            <a:pPr marL="347663" lvl="0" indent="-347663" algn="just"/>
            <a:r>
              <a:rPr lang="en-US" b="1" dirty="0"/>
              <a:t>(2) </a:t>
            </a:r>
            <a:r>
              <a:rPr lang="en-US" b="1" dirty="0" err="1"/>
              <a:t>Penetapan</a:t>
            </a:r>
            <a:r>
              <a:rPr lang="en-US" b="1" dirty="0"/>
              <a:t> </a:t>
            </a:r>
            <a:r>
              <a:rPr lang="en-US" b="1" dirty="0" err="1"/>
              <a:t>zonasi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lokasi</a:t>
            </a:r>
            <a:r>
              <a:rPr lang="en-US" b="1" dirty="0"/>
              <a:t> </a:t>
            </a:r>
            <a:r>
              <a:rPr lang="en-US" b="1" dirty="0" err="1"/>
              <a:t>pembangurlan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  <a:r>
              <a:rPr lang="en-US" b="1" dirty="0" err="1"/>
              <a:t>memiliki</a:t>
            </a:r>
            <a:r>
              <a:rPr lang="en-US" b="1" dirty="0"/>
              <a:t> AKSES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transportasi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dukungan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utilitas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.</a:t>
            </a:r>
          </a:p>
          <a:p>
            <a:pPr marL="347663" indent="-347663" algn="just"/>
            <a:r>
              <a:rPr lang="en-US" b="1" dirty="0"/>
              <a:t>(3) </a:t>
            </a:r>
            <a:r>
              <a:rPr lang="en-US" b="1" dirty="0" err="1"/>
              <a:t>Penetapan</a:t>
            </a:r>
            <a:r>
              <a:rPr lang="en-US" b="1" dirty="0"/>
              <a:t> </a:t>
            </a:r>
            <a:r>
              <a:rPr lang="en-US" b="1" dirty="0" err="1"/>
              <a:t>zonasi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lokasi</a:t>
            </a:r>
            <a:r>
              <a:rPr lang="en-US" b="1" dirty="0"/>
              <a:t> </a:t>
            </a:r>
            <a:r>
              <a:rPr lang="en-US" b="1" dirty="0" err="1"/>
              <a:t>pembangunan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  <a:r>
              <a:rPr lang="en-US" b="1" dirty="0" err="1"/>
              <a:t>ditetapkan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bupati</a:t>
            </a:r>
            <a:r>
              <a:rPr lang="en-US" b="1" dirty="0"/>
              <a:t>/</a:t>
            </a:r>
            <a:r>
              <a:rPr lang="en-US" b="1" dirty="0" err="1"/>
              <a:t>wali</a:t>
            </a:r>
            <a:r>
              <a:rPr lang="en-US" b="1" dirty="0"/>
              <a:t> </a:t>
            </a:r>
            <a:r>
              <a:rPr lang="en-US" b="1" dirty="0" err="1"/>
              <a:t>kota</a:t>
            </a:r>
            <a:r>
              <a:rPr lang="en-US" b="1" dirty="0"/>
              <a:t>,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Provinsi</a:t>
            </a:r>
            <a:r>
              <a:rPr lang="en-US" b="1" dirty="0"/>
              <a:t> Daerah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Ibukota</a:t>
            </a:r>
            <a:r>
              <a:rPr lang="en-US" b="1" dirty="0"/>
              <a:t> Jakarta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gubernur</a:t>
            </a:r>
            <a:r>
              <a:rPr lang="en-US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0170" y="885373"/>
            <a:ext cx="5762172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kawasan</a:t>
            </a:r>
            <a:r>
              <a:rPr lang="en-US" b="1" dirty="0"/>
              <a:t> </a:t>
            </a:r>
            <a:r>
              <a:rPr lang="en-US" b="1" dirty="0" err="1"/>
              <a:t>terbangun</a:t>
            </a:r>
            <a:r>
              <a:rPr lang="en-US" b="1" dirty="0"/>
              <a:t>, ZONASI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ditempatkan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jalan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, </a:t>
            </a:r>
            <a:r>
              <a:rPr lang="en-US" b="1" dirty="0" err="1"/>
              <a:t>agak</a:t>
            </a:r>
            <a:r>
              <a:rPr lang="en-US" b="1" dirty="0"/>
              <a:t> </a:t>
            </a:r>
            <a:r>
              <a:rPr lang="en-US" b="1" dirty="0" err="1"/>
              <a:t>masuk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Pemda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membebaskan</a:t>
            </a:r>
            <a:r>
              <a:rPr lang="en-US" b="1" dirty="0"/>
              <a:t> </a:t>
            </a:r>
            <a:r>
              <a:rPr lang="en-US" b="1" dirty="0" err="1"/>
              <a:t>jalan</a:t>
            </a:r>
            <a:r>
              <a:rPr lang="en-US" b="1" dirty="0"/>
              <a:t> </a:t>
            </a:r>
            <a:r>
              <a:rPr lang="en-US" b="1" dirty="0" err="1"/>
              <a:t>akses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membeli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Kawan</a:t>
            </a:r>
            <a:r>
              <a:rPr lang="en-US" b="1" dirty="0"/>
              <a:t> </a:t>
            </a:r>
            <a:r>
              <a:rPr lang="en-US" b="1" dirty="0" err="1"/>
              <a:t>Kumuh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ditetapkan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ZONA </a:t>
            </a:r>
            <a:r>
              <a:rPr lang="en-US" b="1" dirty="0" err="1"/>
              <a:t>rusun</a:t>
            </a:r>
            <a:r>
              <a:rPr lang="en-US" b="1" dirty="0"/>
              <a:t>, </a:t>
            </a:r>
            <a:r>
              <a:rPr lang="en-US" b="1" dirty="0" err="1"/>
              <a:t>Kawasan</a:t>
            </a:r>
            <a:r>
              <a:rPr lang="en-US" b="1" dirty="0"/>
              <a:t> </a:t>
            </a:r>
            <a:r>
              <a:rPr lang="en-US" b="1" dirty="0" err="1"/>
              <a:t>Kumuh</a:t>
            </a:r>
            <a:r>
              <a:rPr lang="en-US" b="1" dirty="0"/>
              <a:t> </a:t>
            </a:r>
            <a:r>
              <a:rPr lang="en-US" b="1" dirty="0" err="1"/>
              <a:t>Strategis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Komersial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dalamnya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Umum</a:t>
            </a:r>
            <a:r>
              <a:rPr lang="en-US" b="1" dirty="0">
                <a:sym typeface="Wingdings" pitchFamily="2" charset="2"/>
              </a:rPr>
              <a:t>;</a:t>
            </a:r>
            <a:r>
              <a:rPr lang="en-US" b="1" dirty="0"/>
              <a:t>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marL="342900" indent="-342900" algn="just"/>
            <a:endParaRPr lang="en-US" b="1" dirty="0"/>
          </a:p>
          <a:p>
            <a:pPr marL="342900" indent="-342900" algn="just"/>
            <a:endParaRPr lang="en-US" b="1" dirty="0"/>
          </a:p>
          <a:p>
            <a:pPr marL="342900" indent="-342900" algn="just"/>
            <a:endParaRPr lang="en-US" b="1" dirty="0"/>
          </a:p>
          <a:p>
            <a:pPr marL="342900" indent="-342900" algn="just"/>
            <a:endParaRPr lang="en-US" b="1" dirty="0"/>
          </a:p>
          <a:p>
            <a:pPr marL="342900" indent="-342900" algn="just"/>
            <a:endParaRPr lang="en-US" b="1" dirty="0"/>
          </a:p>
          <a:p>
            <a:pPr marL="342900" indent="-342900" algn="just"/>
            <a:endParaRPr lang="en-US" b="1" dirty="0"/>
          </a:p>
          <a:p>
            <a:pPr marL="342900" indent="-342900" algn="just"/>
            <a:endParaRPr lang="en-US" b="1" dirty="0"/>
          </a:p>
          <a:p>
            <a:pPr marL="342900" indent="-342900" algn="just"/>
            <a:endParaRPr lang="en-US" b="1" dirty="0"/>
          </a:p>
          <a:p>
            <a:pPr marL="342900" indent="-342900" algn="just"/>
            <a:endParaRPr lang="en-US" b="1" dirty="0"/>
          </a:p>
          <a:p>
            <a:pPr marL="342900" indent="-342900" algn="just"/>
            <a:endParaRPr lang="en-US" b="1" dirty="0"/>
          </a:p>
          <a:p>
            <a:pPr marL="342900" indent="-342900" algn="just"/>
            <a:endParaRPr lang="en-US" b="1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560457" y="2699657"/>
            <a:ext cx="4789714" cy="1146629"/>
          </a:xfrm>
          <a:prstGeom prst="flowChartTerminator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Zona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Rusun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Umum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270170" y="3875314"/>
            <a:ext cx="5442859" cy="7402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Perumahan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Terbangun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8571" y="3860800"/>
            <a:ext cx="246743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23256" y="3868057"/>
            <a:ext cx="246743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270170" y="5370271"/>
            <a:ext cx="5762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11146" y="4957397"/>
            <a:ext cx="311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JALAN / TRANSPORTASI UMUM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37328" y="4732325"/>
            <a:ext cx="123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Akses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64556" y="4710557"/>
            <a:ext cx="123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Akses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7360235" y="4490679"/>
            <a:ext cx="319982" cy="163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223256" y="4412343"/>
            <a:ext cx="618915" cy="319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70170" y="5465411"/>
            <a:ext cx="576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/>
              <a:t>3.    </a:t>
            </a:r>
            <a:r>
              <a:rPr lang="en-US" b="1" dirty="0" err="1"/>
              <a:t>Penghuni</a:t>
            </a:r>
            <a:r>
              <a:rPr lang="en-US" b="1" dirty="0"/>
              <a:t> </a:t>
            </a:r>
            <a:r>
              <a:rPr lang="en-US" b="1" dirty="0" err="1"/>
              <a:t>Kawasan</a:t>
            </a:r>
            <a:r>
              <a:rPr lang="en-US" b="1" dirty="0"/>
              <a:t> </a:t>
            </a:r>
            <a:r>
              <a:rPr lang="en-US" b="1" dirty="0" err="1"/>
              <a:t>Kumuh</a:t>
            </a:r>
            <a:r>
              <a:rPr lang="en-US" b="1" dirty="0"/>
              <a:t>, </a:t>
            </a:r>
            <a:r>
              <a:rPr lang="en-US" b="1" dirty="0" err="1"/>
              <a:t>pemilik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,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kesempatan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sarusun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hunian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/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r>
              <a:rPr lang="en-US" b="1" dirty="0"/>
              <a:t>;</a:t>
            </a:r>
          </a:p>
          <a:p>
            <a:pPr marL="342900" indent="-342900"/>
            <a:r>
              <a:rPr lang="en-US" b="1" dirty="0"/>
              <a:t>4.    </a:t>
            </a:r>
            <a:r>
              <a:rPr lang="en-US" b="1" dirty="0" err="1"/>
              <a:t>Penghuni</a:t>
            </a:r>
            <a:r>
              <a:rPr lang="en-US" b="1" dirty="0"/>
              <a:t> 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b="1" dirty="0" err="1"/>
              <a:t>pemilik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 </a:t>
            </a:r>
            <a:r>
              <a:rPr lang="en-US" b="1" dirty="0" err="1"/>
              <a:t>dibangunkan</a:t>
            </a:r>
            <a:r>
              <a:rPr lang="en-US" b="1" dirty="0"/>
              <a:t> </a:t>
            </a:r>
            <a:r>
              <a:rPr lang="en-US" b="1" dirty="0" err="1"/>
              <a:t>rusunawa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54438" y="220418"/>
            <a:ext cx="176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29" y="870859"/>
            <a:ext cx="5762172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Pasal</a:t>
            </a:r>
            <a:r>
              <a:rPr lang="en-US" b="1" dirty="0"/>
              <a:t> 12</a:t>
            </a:r>
          </a:p>
          <a:p>
            <a:pPr marL="406400" lvl="0" indent="-406400"/>
            <a:r>
              <a:rPr lang="en-US" b="1" dirty="0"/>
              <a:t>(1) 	Pembangunan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yang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kewajiban</a:t>
            </a:r>
            <a:r>
              <a:rPr lang="en-US" b="1" dirty="0"/>
              <a:t> </a:t>
            </a:r>
            <a:r>
              <a:rPr lang="en-US" b="1" dirty="0" err="1"/>
              <a:t>pelaku</a:t>
            </a:r>
            <a:r>
              <a:rPr lang="en-US" b="1" dirty="0"/>
              <a:t> </a:t>
            </a:r>
            <a:r>
              <a:rPr lang="en-US" b="1" dirty="0" err="1"/>
              <a:t>pembangunan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dikerjasamakan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Pelaku</a:t>
            </a:r>
            <a:r>
              <a:rPr lang="en-US" b="1" dirty="0"/>
              <a:t> Pembangunan lain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mengalihkan</a:t>
            </a:r>
            <a:r>
              <a:rPr lang="en-US" b="1" dirty="0"/>
              <a:t> </a:t>
            </a:r>
            <a:r>
              <a:rPr lang="en-US" b="1" dirty="0" err="1"/>
              <a:t>tanggung</a:t>
            </a:r>
            <a:r>
              <a:rPr lang="en-US" b="1" dirty="0"/>
              <a:t> </a:t>
            </a:r>
            <a:r>
              <a:rPr lang="en-US" b="1" dirty="0" err="1"/>
              <a:t>jawab</a:t>
            </a:r>
            <a:r>
              <a:rPr lang="en-US" b="1" dirty="0"/>
              <a:t> </a:t>
            </a:r>
            <a:r>
              <a:rPr lang="en-US" b="1" dirty="0" err="1"/>
              <a:t>Pelaku</a:t>
            </a:r>
            <a:r>
              <a:rPr lang="en-US" b="1" dirty="0"/>
              <a:t> Pembangunan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.</a:t>
            </a:r>
          </a:p>
          <a:p>
            <a:pPr marL="406400" lvl="0" indent="-406400"/>
            <a:r>
              <a:rPr lang="en-US" b="1" dirty="0"/>
              <a:t>(2) 	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  <a:r>
              <a:rPr lang="en-US" b="1" dirty="0" err="1"/>
              <a:t>dilaksanakan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perjanjian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akta</a:t>
            </a:r>
            <a:r>
              <a:rPr lang="en-US" b="1" dirty="0"/>
              <a:t> </a:t>
            </a:r>
            <a:r>
              <a:rPr lang="en-US" b="1" dirty="0" err="1"/>
              <a:t>otentik</a:t>
            </a:r>
            <a:r>
              <a:rPr lang="en-US" b="1" dirty="0"/>
              <a:t>.</a:t>
            </a:r>
          </a:p>
          <a:p>
            <a:pPr marL="406400" indent="-406400"/>
            <a:r>
              <a:rPr lang="en-US" b="1" dirty="0"/>
              <a:t>(3) 	</a:t>
            </a:r>
            <a:r>
              <a:rPr lang="en-US" b="1" dirty="0" err="1"/>
              <a:t>Perjanjian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(2)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  <a:r>
              <a:rPr lang="en-US" b="1" dirty="0" err="1"/>
              <a:t>dilampirkan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Pelaku</a:t>
            </a:r>
            <a:r>
              <a:rPr lang="en-US" b="1" dirty="0"/>
              <a:t> </a:t>
            </a:r>
            <a:r>
              <a:rPr lang="en-US" b="1" dirty="0" err="1"/>
              <a:t>Pembangunari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</a:t>
            </a:r>
            <a:r>
              <a:rPr lang="en-US" b="1" dirty="0" err="1"/>
              <a:t>mengajukan</a:t>
            </a:r>
            <a:r>
              <a:rPr lang="en-US" b="1" dirty="0"/>
              <a:t> </a:t>
            </a:r>
            <a:r>
              <a:rPr lang="en-US" b="1" dirty="0" err="1"/>
              <a:t>permohonan</a:t>
            </a:r>
            <a:r>
              <a:rPr lang="en-US" b="1" dirty="0"/>
              <a:t> PBG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Daerah.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0170" y="885373"/>
            <a:ext cx="5762172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Pemda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BP3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membantu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yang </a:t>
            </a:r>
            <a:r>
              <a:rPr lang="en-US" b="1" dirty="0" err="1"/>
              <a:t>jadi</a:t>
            </a:r>
            <a:r>
              <a:rPr lang="en-US" b="1" dirty="0"/>
              <a:t> </a:t>
            </a:r>
            <a:r>
              <a:rPr lang="en-US" b="1" dirty="0" err="1"/>
              <a:t>kewajiban</a:t>
            </a:r>
            <a:r>
              <a:rPr lang="en-US" b="1" dirty="0"/>
              <a:t> </a:t>
            </a:r>
            <a:r>
              <a:rPr lang="en-US" b="1" dirty="0" err="1"/>
              <a:t>Pengembag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;;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Menyusun</a:t>
            </a:r>
            <a:r>
              <a:rPr lang="en-US" b="1" dirty="0"/>
              <a:t> Format </a:t>
            </a:r>
            <a:r>
              <a:rPr lang="en-US" b="1" dirty="0" err="1"/>
              <a:t>Kerjasama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Memberi</a:t>
            </a:r>
            <a:r>
              <a:rPr lang="en-US" b="1" dirty="0"/>
              <a:t> </a:t>
            </a:r>
            <a:r>
              <a:rPr lang="en-US" b="1" dirty="0" err="1"/>
              <a:t>kemudahan</a:t>
            </a:r>
            <a:r>
              <a:rPr lang="en-US" b="1" dirty="0"/>
              <a:t> PBG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Fasilitasi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Kelonggaran</a:t>
            </a:r>
            <a:r>
              <a:rPr lang="en-US" b="1" dirty="0">
                <a:sym typeface="Wingdings" pitchFamily="2" charset="2"/>
              </a:rPr>
              <a:t> KLB  Agar BEBERAPA </a:t>
            </a:r>
            <a:r>
              <a:rPr lang="en-US" b="1" dirty="0" err="1">
                <a:sym typeface="Wingdings" pitchFamily="2" charset="2"/>
              </a:rPr>
              <a:t>Pengembang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Komersial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dapat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membangun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Lebih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Efisien</a:t>
            </a:r>
            <a:r>
              <a:rPr lang="en-US" b="1" dirty="0">
                <a:sym typeface="Wingdings" pitchFamily="2" charset="2"/>
              </a:rPr>
              <a:t>  </a:t>
            </a:r>
            <a:r>
              <a:rPr lang="en-US" b="1" dirty="0" err="1">
                <a:sym typeface="Wingdings" pitchFamily="2" charset="2"/>
              </a:rPr>
              <a:t>tidak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perlu</a:t>
            </a:r>
            <a:r>
              <a:rPr lang="en-US" b="1" dirty="0">
                <a:sym typeface="Wingdings" pitchFamily="2" charset="2"/>
              </a:rPr>
              <a:t> tower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Umum</a:t>
            </a:r>
            <a:r>
              <a:rPr lang="en-US" b="1" dirty="0">
                <a:sym typeface="Wingdings" pitchFamily="2" charset="2"/>
              </a:rPr>
              <a:t> A0 </a:t>
            </a:r>
            <a:r>
              <a:rPr lang="en-US" b="1" dirty="0" err="1">
                <a:sym typeface="Wingdings" pitchFamily="2" charset="2"/>
              </a:rPr>
              <a:t>misalnya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oleh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pengembang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komersial</a:t>
            </a:r>
            <a:r>
              <a:rPr lang="en-US" b="1" dirty="0">
                <a:sym typeface="Wingdings" pitchFamily="2" charset="2"/>
              </a:rPr>
              <a:t> A, Tower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Umum</a:t>
            </a:r>
            <a:r>
              <a:rPr lang="en-US" b="1" dirty="0">
                <a:sym typeface="Wingdings" pitchFamily="2" charset="2"/>
              </a:rPr>
              <a:t> B0 </a:t>
            </a:r>
            <a:r>
              <a:rPr lang="en-US" b="1" dirty="0" err="1">
                <a:sym typeface="Wingdings" pitchFamily="2" charset="2"/>
              </a:rPr>
              <a:t>oleh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Pengembang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Komersial</a:t>
            </a:r>
            <a:r>
              <a:rPr lang="en-US" b="1" dirty="0">
                <a:sym typeface="Wingdings" pitchFamily="2" charset="2"/>
              </a:rPr>
              <a:t> B  BISA BLENDED FINANCIAL  BLENDED TOWER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Memastikan</a:t>
            </a:r>
            <a:r>
              <a:rPr lang="en-US" b="1" dirty="0"/>
              <a:t> </a:t>
            </a:r>
            <a:r>
              <a:rPr lang="en-US" b="1" dirty="0" err="1"/>
              <a:t>ditandatanganinya</a:t>
            </a:r>
            <a:r>
              <a:rPr lang="en-US" b="1" dirty="0"/>
              <a:t> </a:t>
            </a:r>
            <a:r>
              <a:rPr lang="en-US" b="1" dirty="0" err="1"/>
              <a:t>Perjanjian</a:t>
            </a:r>
            <a:r>
              <a:rPr lang="en-US" b="1" dirty="0"/>
              <a:t> </a:t>
            </a:r>
            <a:r>
              <a:rPr lang="en-US" b="1" dirty="0" err="1"/>
              <a:t>Kerjasama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Memastikan</a:t>
            </a:r>
            <a:r>
              <a:rPr lang="en-US" b="1" dirty="0"/>
              <a:t> </a:t>
            </a:r>
            <a:r>
              <a:rPr lang="en-US" b="1" dirty="0" err="1"/>
              <a:t>terbangunya</a:t>
            </a:r>
            <a:r>
              <a:rPr lang="en-US" b="1" dirty="0"/>
              <a:t> </a:t>
            </a:r>
            <a:r>
              <a:rPr lang="en-US" b="1" dirty="0" err="1"/>
              <a:t>Rusun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(</a:t>
            </a:r>
            <a:r>
              <a:rPr lang="en-US" b="1" dirty="0" err="1"/>
              <a:t>Milik</a:t>
            </a:r>
            <a:r>
              <a:rPr lang="en-US" b="1" dirty="0"/>
              <a:t>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Memastikan</a:t>
            </a:r>
            <a:r>
              <a:rPr lang="en-US" b="1" dirty="0"/>
              <a:t> HARGA JUAL </a:t>
            </a:r>
            <a:r>
              <a:rPr lang="en-US" b="1" dirty="0" err="1"/>
              <a:t>Sarusun</a:t>
            </a:r>
            <a:r>
              <a:rPr lang="en-US" b="1" dirty="0"/>
              <a:t> </a:t>
            </a:r>
            <a:r>
              <a:rPr lang="en-US" b="1" dirty="0" err="1"/>
              <a:t>Milik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ketentuan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54438" y="220418"/>
            <a:ext cx="176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29" y="870859"/>
            <a:ext cx="5762172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Pasal</a:t>
            </a:r>
            <a:r>
              <a:rPr lang="en-US" b="1" dirty="0"/>
              <a:t> 14</a:t>
            </a:r>
          </a:p>
          <a:p>
            <a:pPr marL="465138" lvl="0" indent="-465138"/>
            <a:r>
              <a:rPr lang="en-US" b="1" dirty="0"/>
              <a:t>(1)  	Pembangunan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Komersial</a:t>
            </a:r>
            <a:r>
              <a:rPr lang="en-US" b="1" dirty="0"/>
              <a:t> yang </a:t>
            </a:r>
            <a:r>
              <a:rPr lang="en-US" b="1" dirty="0" err="1"/>
              <a:t>direncanakan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kesatuan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pembangunan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dilaksanakan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bertahap</a:t>
            </a:r>
            <a:r>
              <a:rPr lang="en-US" b="1" dirty="0"/>
              <a:t>.</a:t>
            </a:r>
          </a:p>
          <a:p>
            <a:pPr marL="465138" indent="-465138"/>
            <a:r>
              <a:rPr lang="en-US" b="1" dirty="0"/>
              <a:t>(2)  	Pembangunan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bertahap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mulai</a:t>
            </a:r>
            <a:r>
              <a:rPr lang="en-US" b="1" dirty="0"/>
              <a:t> </a:t>
            </a:r>
            <a:r>
              <a:rPr lang="en-US" b="1" dirty="0" err="1"/>
              <a:t>perencanaan</a:t>
            </a:r>
            <a:r>
              <a:rPr lang="en-US" b="1" dirty="0"/>
              <a:t>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penyelesaian</a:t>
            </a:r>
            <a:r>
              <a:rPr lang="en-US" b="1" dirty="0"/>
              <a:t> </a:t>
            </a:r>
            <a:r>
              <a:rPr lang="en-US" b="1" dirty="0" err="1"/>
              <a:t>pembangunan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  <a:r>
              <a:rPr lang="en-US" b="1" dirty="0" err="1"/>
              <a:t>dilaksanakan</a:t>
            </a:r>
            <a:r>
              <a:rPr lang="en-US" b="1" dirty="0"/>
              <a:t> paling lama 3 (</a:t>
            </a:r>
            <a:r>
              <a:rPr lang="en-US" b="1" dirty="0" err="1"/>
              <a:t>tiga</a:t>
            </a:r>
            <a:r>
              <a:rPr lang="en-US" b="1" dirty="0"/>
              <a:t>) </a:t>
            </a:r>
            <a:r>
              <a:rPr lang="en-US" b="1" dirty="0" err="1"/>
              <a:t>tahun</a:t>
            </a:r>
            <a:r>
              <a:rPr lang="en-US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0170" y="885373"/>
            <a:ext cx="5762172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b="1" dirty="0" err="1"/>
              <a:t>Pemda</a:t>
            </a:r>
            <a:r>
              <a:rPr lang="en-US" b="1" dirty="0"/>
              <a:t> </a:t>
            </a:r>
            <a:r>
              <a:rPr lang="en-US" b="1" dirty="0" err="1"/>
              <a:t>Fasilitasi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, </a:t>
            </a:r>
            <a:r>
              <a:rPr lang="en-US" b="1" dirty="0" err="1"/>
              <a:t>untuk</a:t>
            </a:r>
            <a:r>
              <a:rPr lang="en-US" b="1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tower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dibangun</a:t>
            </a:r>
            <a:r>
              <a:rPr lang="en-US" b="1" dirty="0"/>
              <a:t>, </a:t>
            </a:r>
            <a:r>
              <a:rPr lang="en-US" b="1" dirty="0" err="1"/>
              <a:t>karena</a:t>
            </a:r>
            <a:r>
              <a:rPr lang="en-US" b="1" dirty="0"/>
              <a:t> HARUS SELESAI DALAM  3 TAHUN;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Tentukan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 TANAH BERSAMA, </a:t>
            </a:r>
            <a:r>
              <a:rPr lang="en-US" b="1" dirty="0" err="1"/>
              <a:t>apakah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dibangun</a:t>
            </a:r>
            <a:r>
              <a:rPr lang="en-US" b="1" dirty="0"/>
              <a:t> </a:t>
            </a:r>
            <a:r>
              <a:rPr lang="en-US" b="1" dirty="0" err="1"/>
              <a:t>seluruhnya</a:t>
            </a:r>
            <a:r>
              <a:rPr lang="en-US" b="1" dirty="0"/>
              <a:t> tower </a:t>
            </a:r>
            <a:r>
              <a:rPr lang="en-US" b="1" dirty="0" err="1"/>
              <a:t>hunian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TIAP TOWER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BUKAN HUNIAN,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BUKAN HUNIAN TERPISAH DALAM SATU BANGUNAN TERSENDIRI </a:t>
            </a:r>
            <a:r>
              <a:rPr lang="en-US" b="1" dirty="0" err="1"/>
              <a:t>tetapi</a:t>
            </a:r>
            <a:r>
              <a:rPr lang="en-US" b="1" dirty="0"/>
              <a:t> DALAM SATU TANAH BERSAMA;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Perencanaan</a:t>
            </a:r>
            <a:r>
              <a:rPr lang="en-US" b="1" dirty="0"/>
              <a:t>,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PBG  </a:t>
            </a:r>
            <a:r>
              <a:rPr lang="en-US" b="1" dirty="0" err="1"/>
              <a:t>Terpadu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TANAH BERSAMA,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Pengajuan</a:t>
            </a:r>
            <a:r>
              <a:rPr lang="en-US" b="1" dirty="0"/>
              <a:t> PBG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bertahap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Financial;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/>
              <a:t>JIKA HPL LUAS, </a:t>
            </a:r>
            <a:r>
              <a:rPr lang="en-US" b="1" dirty="0" err="1"/>
              <a:t>tentukan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TANAH BERSAMA, </a:t>
            </a:r>
            <a:r>
              <a:rPr lang="en-US" b="1" dirty="0" err="1"/>
              <a:t>Tahapan</a:t>
            </a:r>
            <a:r>
              <a:rPr lang="en-US" b="1" dirty="0"/>
              <a:t> Pembangunan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Financial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JANGAN ADA YANG MANGKRAK;</a:t>
            </a:r>
            <a:endParaRPr lang="en-US" b="1" dirty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Pastikan</a:t>
            </a:r>
            <a:r>
              <a:rPr lang="en-US" b="1" dirty="0"/>
              <a:t> PPJB </a:t>
            </a:r>
            <a:r>
              <a:rPr lang="en-US" b="1" dirty="0" err="1"/>
              <a:t>sesudah</a:t>
            </a:r>
            <a:r>
              <a:rPr lang="en-US" b="1" dirty="0"/>
              <a:t> </a:t>
            </a:r>
            <a:r>
              <a:rPr lang="en-US" b="1" dirty="0" err="1"/>
              <a:t>Terbangun</a:t>
            </a:r>
            <a:r>
              <a:rPr lang="en-US" b="1" dirty="0"/>
              <a:t> 20 % </a:t>
            </a:r>
            <a:r>
              <a:rPr lang="en-US" b="1" dirty="0" err="1"/>
              <a:t>dari</a:t>
            </a:r>
            <a:r>
              <a:rPr lang="en-US" b="1" dirty="0"/>
              <a:t> TIAP TOWER YANG DIPASARKAN.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Pastikan</a:t>
            </a:r>
            <a:r>
              <a:rPr lang="en-US" b="1" dirty="0"/>
              <a:t> </a:t>
            </a:r>
            <a:r>
              <a:rPr lang="en-US" b="1" dirty="0" err="1"/>
              <a:t>Konsumen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Membayar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 &gt; 80 %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Jual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Pengembang</a:t>
            </a:r>
            <a:r>
              <a:rPr lang="en-US" b="1" dirty="0">
                <a:sym typeface="Wingdings" pitchFamily="2" charset="2"/>
              </a:rPr>
              <a:t> LAPOR PROGRES PEMBANGUNAN (PENGENDALIAN PEMDA).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96514" y="220418"/>
            <a:ext cx="366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FASILITASI  PEMDA DAN KANTAH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870859"/>
            <a:ext cx="5762172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15</a:t>
            </a:r>
          </a:p>
          <a:p>
            <a:pPr marL="347663" lvl="0" indent="-347663" algn="just"/>
            <a:r>
              <a:rPr lang="en-US" dirty="0"/>
              <a:t>(1) Pembangunan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:</a:t>
            </a:r>
          </a:p>
          <a:p>
            <a:pPr marL="566738" lvl="0" indent="-219075"/>
            <a:r>
              <a:rPr lang="en-US" dirty="0"/>
              <a:t>a.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;</a:t>
            </a:r>
          </a:p>
          <a:p>
            <a:pPr marL="566738" lvl="0" indent="-219075"/>
            <a:r>
              <a:rPr lang="en-US" dirty="0"/>
              <a:t>b.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566738" lvl="0" indent="-219075"/>
            <a:r>
              <a:rPr lang="en-US" dirty="0"/>
              <a:t>c.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.</a:t>
            </a:r>
          </a:p>
          <a:p>
            <a:pPr marL="342900" lvl="0" indent="-342900" algn="just">
              <a:buAutoNum type="arabicParenBoth" startAt="4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      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Pembangunan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Daerah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.</a:t>
            </a:r>
          </a:p>
          <a:p>
            <a:pPr marL="342900" indent="-342900" algn="just">
              <a:buAutoNum type="arabicParenBoth" startAt="5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atau</a:t>
            </a:r>
            <a:endParaRPr lang="en-US" dirty="0"/>
          </a:p>
          <a:p>
            <a:pPr marL="342900" indent="-342900" algn="just"/>
            <a:r>
              <a:rPr lang="en-US" dirty="0"/>
              <a:t>      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, </a:t>
            </a:r>
            <a:r>
              <a:rPr lang="en-US" dirty="0" err="1"/>
              <a:t>Pelaku</a:t>
            </a:r>
            <a:r>
              <a:rPr lang="en-US" dirty="0"/>
              <a:t> Pembangunan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status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70170" y="754747"/>
            <a:ext cx="5762172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status </a:t>
            </a:r>
            <a:r>
              <a:rPr lang="en-US" dirty="0" err="1"/>
              <a:t>tanahnya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menyewa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mengurus</a:t>
            </a:r>
            <a:r>
              <a:rPr lang="en-US" dirty="0"/>
              <a:t> PBG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kontraktor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rusunnya</a:t>
            </a:r>
            <a:r>
              <a:rPr lang="en-US" dirty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30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diperpanjang</a:t>
            </a:r>
            <a:r>
              <a:rPr lang="en-US" dirty="0"/>
              <a:t> 20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diperbarui</a:t>
            </a:r>
            <a:r>
              <a:rPr lang="en-US" dirty="0"/>
              <a:t> 30 </a:t>
            </a:r>
            <a:r>
              <a:rPr lang="en-US" dirty="0" err="1"/>
              <a:t>tahun</a:t>
            </a:r>
            <a:r>
              <a:rPr lang="en-US" dirty="0"/>
              <a:t> (</a:t>
            </a:r>
            <a:r>
              <a:rPr lang="en-US" dirty="0" err="1"/>
              <a:t>sehingga</a:t>
            </a:r>
            <a:r>
              <a:rPr lang="en-US" dirty="0"/>
              <a:t> total 80 </a:t>
            </a:r>
            <a:r>
              <a:rPr lang="en-US" dirty="0" err="1"/>
              <a:t>tahun</a:t>
            </a:r>
            <a:r>
              <a:rPr lang="en-US" dirty="0"/>
              <a:t>), </a:t>
            </a:r>
            <a:r>
              <a:rPr lang="en-US" dirty="0" err="1"/>
              <a:t>sesuai</a:t>
            </a:r>
            <a:r>
              <a:rPr lang="en-US" dirty="0"/>
              <a:t> Ps 52 </a:t>
            </a:r>
            <a:r>
              <a:rPr lang="en-US" dirty="0" err="1"/>
              <a:t>ayat</a:t>
            </a:r>
            <a:r>
              <a:rPr lang="en-US" dirty="0"/>
              <a:t> (1) PP 18/2021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,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Tanah,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Tanah;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(HGB),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30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diperbarui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Ps 37 </a:t>
            </a:r>
            <a:r>
              <a:rPr lang="en-US" dirty="0" err="1"/>
              <a:t>ayat</a:t>
            </a:r>
            <a:r>
              <a:rPr lang="en-US" dirty="0"/>
              <a:t> (2) PP 18/2021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,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Tanah,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Tanah (</a:t>
            </a:r>
            <a:r>
              <a:rPr lang="en-US" dirty="0" err="1"/>
              <a:t>terdapat</a:t>
            </a:r>
            <a:r>
              <a:rPr lang="en-US" dirty="0"/>
              <a:t> HGB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) 2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perorangan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perjanjian</a:t>
            </a:r>
            <a:r>
              <a:rPr lang="en-US" dirty="0">
                <a:sym typeface="Wingdings" pitchFamily="2" charset="2"/>
              </a:rPr>
              <a:t>)</a:t>
            </a:r>
            <a:r>
              <a:rPr lang="en-US" dirty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Penyelesaian</a:t>
            </a:r>
            <a:r>
              <a:rPr lang="en-US" dirty="0"/>
              <a:t> HGB </a:t>
            </a:r>
            <a:r>
              <a:rPr lang="en-US" dirty="0" err="1"/>
              <a:t>atau</a:t>
            </a:r>
            <a:r>
              <a:rPr lang="en-US" dirty="0"/>
              <a:t> HP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100 % </a:t>
            </a:r>
            <a:r>
              <a:rPr lang="en-US" dirty="0" err="1"/>
              <a:t>luasan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96514" y="220418"/>
            <a:ext cx="366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FASILITASI  PEMDA DAN KANTAH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629" y="870859"/>
            <a:ext cx="5762172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Pasal</a:t>
            </a:r>
            <a:r>
              <a:rPr lang="en-US" b="1" dirty="0"/>
              <a:t> 16</a:t>
            </a:r>
          </a:p>
          <a:p>
            <a:pPr marL="342900" lvl="0" indent="-342900" algn="just"/>
            <a:r>
              <a:rPr lang="en-US" b="1" dirty="0"/>
              <a:t>(1) </a:t>
            </a:r>
            <a:r>
              <a:rPr lang="en-US" b="1" dirty="0" err="1"/>
              <a:t>Pelaku</a:t>
            </a:r>
            <a:r>
              <a:rPr lang="en-US" b="1" dirty="0"/>
              <a:t> Pembangunan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lingkungannya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izin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pemanfaatannya</a:t>
            </a:r>
            <a:r>
              <a:rPr lang="en-US" b="1" dirty="0"/>
              <a:t>.</a:t>
            </a:r>
          </a:p>
          <a:p>
            <a:pPr marL="342900" lvl="0" indent="-342900" algn="just"/>
            <a:r>
              <a:rPr lang="en-US" b="1" dirty="0"/>
              <a:t>(2) </a:t>
            </a:r>
            <a:r>
              <a:rPr lang="en-US" b="1" dirty="0" err="1"/>
              <a:t>lzin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pemanfaatan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  <a:r>
              <a:rPr lang="en-US" b="1" dirty="0" err="1"/>
              <a:t>dilengkapi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Pertelaan</a:t>
            </a:r>
            <a:r>
              <a:rPr lang="en-US" b="1" dirty="0"/>
              <a:t>.</a:t>
            </a:r>
          </a:p>
          <a:p>
            <a:pPr marL="342900" indent="-342900" algn="just"/>
            <a:r>
              <a:rPr lang="en-US" b="1" dirty="0"/>
              <a:t>(3) </a:t>
            </a:r>
            <a:r>
              <a:rPr lang="en-US" b="1" dirty="0" err="1"/>
              <a:t>Izin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pemanfaatan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proses</a:t>
            </a:r>
            <a:r>
              <a:rPr lang="en-US" b="1" dirty="0"/>
              <a:t> PBG yang </a:t>
            </a:r>
            <a:r>
              <a:rPr lang="en-US" b="1" dirty="0" err="1"/>
              <a:t>diterbitkan</a:t>
            </a:r>
            <a:r>
              <a:rPr lang="en-US" b="1" dirty="0"/>
              <a:t> </a:t>
            </a:r>
            <a:r>
              <a:rPr lang="en-US" b="1" dirty="0" err="1"/>
              <a:t>bupati</a:t>
            </a:r>
            <a:r>
              <a:rPr lang="en-US" b="1" dirty="0"/>
              <a:t>/</a:t>
            </a:r>
            <a:r>
              <a:rPr lang="en-US" b="1" dirty="0" err="1"/>
              <a:t>wali</a:t>
            </a:r>
            <a:r>
              <a:rPr lang="en-US" b="1" dirty="0"/>
              <a:t> </a:t>
            </a:r>
            <a:r>
              <a:rPr lang="en-US" b="1" dirty="0" err="1"/>
              <a:t>kota</a:t>
            </a:r>
            <a:r>
              <a:rPr lang="en-US" b="1" dirty="0"/>
              <a:t>,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Provinsi</a:t>
            </a:r>
            <a:r>
              <a:rPr lang="en-US" b="1" dirty="0"/>
              <a:t> Daerah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Ibukota</a:t>
            </a:r>
            <a:r>
              <a:rPr lang="en-US" b="1" dirty="0"/>
              <a:t> Jakarta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mendapatkan</a:t>
            </a:r>
            <a:r>
              <a:rPr lang="en-US" b="1" dirty="0"/>
              <a:t> </a:t>
            </a:r>
            <a:r>
              <a:rPr lang="en-US" b="1" dirty="0" err="1"/>
              <a:t>izin</a:t>
            </a:r>
            <a:r>
              <a:rPr lang="en-US" b="1" dirty="0"/>
              <a:t> </a:t>
            </a:r>
            <a:r>
              <a:rPr lang="en-US" b="1" dirty="0" err="1"/>
              <a:t>gubernur</a:t>
            </a:r>
            <a:r>
              <a:rPr lang="en-US" b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0170" y="754747"/>
            <a:ext cx="5762172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31775" lvl="0" indent="-231775" algn="just">
              <a:buFont typeface="+mj-lt"/>
              <a:buAutoNum type="arabicPeriod"/>
            </a:pP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pemanfaatannya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PBG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;</a:t>
            </a:r>
          </a:p>
          <a:p>
            <a:pPr marL="231775" lvl="0" indent="-231775" algn="just">
              <a:buFont typeface="+mj-lt"/>
              <a:buAutoNum type="arabicPeriod"/>
            </a:pP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yang </a:t>
            </a:r>
            <a:r>
              <a:rPr lang="en-US" dirty="0" err="1"/>
              <a:t>mengajukan</a:t>
            </a:r>
            <a:r>
              <a:rPr lang="en-US" dirty="0"/>
              <a:t> PBG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pemanfaatannya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perbelanjaan</a:t>
            </a:r>
            <a:r>
              <a:rPr lang="en-US" dirty="0"/>
              <a:t>,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, hotel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yang </a:t>
            </a:r>
            <a:r>
              <a:rPr lang="en-US" dirty="0" err="1"/>
              <a:t>sarusunnya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pertelaan</a:t>
            </a:r>
            <a:r>
              <a:rPr lang="en-US" dirty="0"/>
              <a:t> yang </a:t>
            </a:r>
            <a:r>
              <a:rPr lang="en-US" dirty="0" err="1"/>
              <a:t>didalamnya</a:t>
            </a:r>
            <a:r>
              <a:rPr lang="en-US" dirty="0"/>
              <a:t> </a:t>
            </a:r>
            <a:r>
              <a:rPr lang="en-US" dirty="0" err="1"/>
              <a:t>terkandung</a:t>
            </a:r>
            <a:r>
              <a:rPr lang="en-US" dirty="0"/>
              <a:t> NPP;</a:t>
            </a:r>
          </a:p>
          <a:p>
            <a:pPr marL="231775" lvl="0" indent="-231775" algn="just">
              <a:buFont typeface="+mj-lt"/>
              <a:buAutoNum type="arabicPeriod"/>
            </a:pPr>
            <a:r>
              <a:rPr lang="en-US" dirty="0" err="1"/>
              <a:t>Pertelaan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pengembang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PPJB,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dibelinya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tower </a:t>
            </a:r>
            <a:r>
              <a:rPr lang="en-US" dirty="0" err="1"/>
              <a:t>mana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tower)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,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(</a:t>
            </a:r>
            <a:r>
              <a:rPr lang="en-US" dirty="0" err="1"/>
              <a:t>sarusun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(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besama</a:t>
            </a:r>
            <a:r>
              <a:rPr lang="en-US" dirty="0"/>
              <a:t>,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batas-batasnya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SHMSRS);</a:t>
            </a:r>
          </a:p>
          <a:p>
            <a:pPr marL="231775" lvl="0" indent="-231775" algn="just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hunian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hunian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pula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pertelaannya</a:t>
            </a:r>
            <a:r>
              <a:rPr lang="en-US" dirty="0"/>
              <a:t>;</a:t>
            </a:r>
          </a:p>
          <a:p>
            <a:pPr marL="231775" lvl="0" indent="-231775" algn="just">
              <a:buFont typeface="+mj-lt"/>
              <a:buAutoNum type="arabicPeriod"/>
            </a:pPr>
            <a:r>
              <a:rPr lang="en-US" dirty="0" err="1"/>
              <a:t>Pengesahan</a:t>
            </a:r>
            <a:r>
              <a:rPr lang="en-US" dirty="0"/>
              <a:t> </a:t>
            </a:r>
            <a:r>
              <a:rPr lang="en-US" dirty="0" err="1"/>
              <a:t>pertelaan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diterbitkan</a:t>
            </a:r>
            <a:r>
              <a:rPr lang="en-US" dirty="0"/>
              <a:t> SLF.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71" y="1480457"/>
            <a:ext cx="5820229" cy="5377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5486" y="1795965"/>
            <a:ext cx="9419770" cy="2805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/>
              <a:t>Gambaran RUSUN dan </a:t>
            </a:r>
            <a:r>
              <a:rPr lang="en-US" sz="2400" b="1" dirty="0" err="1"/>
              <a:t>Sarusun</a:t>
            </a:r>
            <a:r>
              <a:rPr lang="en-US" sz="2400" b="1" dirty="0"/>
              <a:t> Milik </a:t>
            </a:r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err="1"/>
              <a:t>Substansi</a:t>
            </a:r>
            <a:r>
              <a:rPr lang="en-US" sz="2400" b="1" dirty="0"/>
              <a:t> UU 20/2011 </a:t>
            </a:r>
            <a:r>
              <a:rPr lang="en-US" sz="2400" b="1" dirty="0" err="1"/>
              <a:t>Tentang</a:t>
            </a:r>
            <a:r>
              <a:rPr lang="en-US" sz="2400" b="1" dirty="0"/>
              <a:t> </a:t>
            </a:r>
            <a:r>
              <a:rPr lang="en-US" sz="2400" b="1" dirty="0" err="1"/>
              <a:t>Rusun</a:t>
            </a:r>
            <a:r>
              <a:rPr lang="en-US" sz="2400" b="1" dirty="0"/>
              <a:t> </a:t>
            </a:r>
            <a:r>
              <a:rPr lang="en-US" sz="2400" b="1" dirty="0" err="1"/>
              <a:t>Terdampak</a:t>
            </a:r>
            <a:r>
              <a:rPr lang="en-US" sz="2400" b="1" dirty="0"/>
              <a:t> UU 11 </a:t>
            </a:r>
            <a:r>
              <a:rPr lang="en-US" sz="2400" b="1" dirty="0" err="1"/>
              <a:t>Tahun</a:t>
            </a:r>
            <a:r>
              <a:rPr lang="en-US" sz="2400" b="1" dirty="0"/>
              <a:t> 2020 </a:t>
            </a:r>
            <a:r>
              <a:rPr lang="en-US" sz="2400" b="1" dirty="0" err="1"/>
              <a:t>Tentang</a:t>
            </a:r>
            <a:r>
              <a:rPr lang="en-US" sz="2400" b="1" dirty="0"/>
              <a:t> </a:t>
            </a:r>
            <a:r>
              <a:rPr lang="en-US" sz="2400" b="1" dirty="0" err="1"/>
              <a:t>Cipta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endParaRPr lang="en-US" sz="2400" b="1" dirty="0"/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/>
              <a:t>PP13 </a:t>
            </a:r>
            <a:r>
              <a:rPr lang="en-US" sz="2400" b="1" dirty="0" err="1"/>
              <a:t>Tahun</a:t>
            </a:r>
            <a:r>
              <a:rPr lang="en-US" sz="2400" b="1" dirty="0"/>
              <a:t> 2021 </a:t>
            </a:r>
            <a:r>
              <a:rPr lang="en-US" sz="2400" b="1" dirty="0" err="1"/>
              <a:t>Tentang</a:t>
            </a:r>
            <a:r>
              <a:rPr lang="en-US" sz="2400" b="1" dirty="0"/>
              <a:t> </a:t>
            </a:r>
            <a:r>
              <a:rPr lang="en-US" sz="2400" b="1" dirty="0" err="1"/>
              <a:t>Penyelenggaraan</a:t>
            </a:r>
            <a:r>
              <a:rPr lang="en-US" sz="2400" b="1" dirty="0"/>
              <a:t> </a:t>
            </a:r>
            <a:r>
              <a:rPr lang="en-US" sz="2400" b="1" dirty="0" err="1"/>
              <a:t>Rumah</a:t>
            </a:r>
            <a:r>
              <a:rPr lang="en-US" sz="2400" b="1" dirty="0"/>
              <a:t> </a:t>
            </a:r>
            <a:r>
              <a:rPr lang="en-US" sz="2400" b="1" dirty="0" err="1"/>
              <a:t>Susun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Peran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r>
              <a:rPr lang="en-US" sz="2400" b="1" dirty="0"/>
              <a:t> Daerah:</a:t>
            </a:r>
          </a:p>
        </p:txBody>
      </p:sp>
      <p:pic>
        <p:nvPicPr>
          <p:cNvPr id="3" name="Picture 8" descr="http://ts2.mm.bing.net/th?id=H.4994459598128665&amp;pid=1.7&amp;w=221&amp;h=154&amp;c=7&amp;rs=1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81000" y="2286001"/>
            <a:ext cx="1371599" cy="1066800"/>
          </a:xfrm>
          <a:prstGeom prst="rect">
            <a:avLst/>
          </a:prstGeom>
          <a:noFill/>
        </p:spPr>
      </p:pic>
      <p:pic>
        <p:nvPicPr>
          <p:cNvPr id="4" name="Picture 10" descr="http://ts1.mm.bing.net/th?id=H.4908517329929072&amp;pid=1.7&amp;w=236&amp;h=136&amp;c=7&amp;rs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08743"/>
            <a:ext cx="1371600" cy="10668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34229"/>
            <a:ext cx="13716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t3.gstatic.com/images?q=tbn:ANd9GcTKslyhqBZKeSzQkHHMaoaeOL0K8bShA3suyIe9EAb6MytBJ-ewfnUJnvM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811486"/>
            <a:ext cx="1371600" cy="106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25486" y="1114289"/>
            <a:ext cx="7761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ISI:</a:t>
            </a:r>
          </a:p>
        </p:txBody>
      </p:sp>
    </p:spTree>
    <p:extLst>
      <p:ext uri="{BB962C8B-B14F-4D97-AF65-F5344CB8AC3E}">
        <p14:creationId xmlns:p14="http://schemas.microsoft.com/office/powerpoint/2010/main" val="259958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96514" y="220418"/>
            <a:ext cx="366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FASILITASI  PEMDA DAN KANTAH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870859"/>
            <a:ext cx="5762172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29</a:t>
            </a:r>
          </a:p>
          <a:p>
            <a:pPr marL="342900" indent="-342900" algn="just">
              <a:buAutoNum type="arabicParenBoth"/>
            </a:pP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 </a:t>
            </a:r>
          </a:p>
          <a:p>
            <a:pPr marL="342900" indent="-342900" algn="just"/>
            <a:r>
              <a:rPr lang="en-US" dirty="0"/>
              <a:t>	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.</a:t>
            </a:r>
          </a:p>
          <a:p>
            <a:pPr marL="347663" lvl="0" indent="-347663" algn="just"/>
            <a:r>
              <a:rPr lang="en-US" dirty="0"/>
              <a:t>(2)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yang             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endParaRPr lang="en-US" dirty="0"/>
          </a:p>
          <a:p>
            <a:pPr lvl="0" algn="just"/>
            <a:r>
              <a:rPr lang="en-US" dirty="0"/>
              <a:t>    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(1),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Sarusun</a:t>
            </a:r>
            <a:endParaRPr lang="en-US" dirty="0"/>
          </a:p>
          <a:p>
            <a:pPr lvl="0" algn="just"/>
            <a:r>
              <a:rPr lang="en-US" dirty="0"/>
              <a:t>     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(2) </a:t>
            </a:r>
            <a:r>
              <a:rPr lang="en-US" dirty="0" err="1"/>
              <a:t>Perhitungan</a:t>
            </a:r>
            <a:r>
              <a:rPr lang="en-US" dirty="0"/>
              <a:t> NPP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endParaRPr lang="en-US" dirty="0"/>
          </a:p>
          <a:p>
            <a:pPr algn="just"/>
            <a:r>
              <a:rPr lang="en-US" dirty="0"/>
              <a:t>    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</a:p>
          <a:p>
            <a:pPr algn="just"/>
            <a:r>
              <a:rPr lang="en-US" dirty="0"/>
              <a:t>    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unit </a:t>
            </a:r>
            <a:r>
              <a:rPr lang="en-US" dirty="0" err="1"/>
              <a:t>Sarusun</a:t>
            </a:r>
            <a:r>
              <a:rPr lang="en-US" dirty="0"/>
              <a:t>     </a:t>
            </a:r>
          </a:p>
          <a:p>
            <a:pPr algn="just"/>
            <a:r>
              <a:rPr lang="en-US" dirty="0"/>
              <a:t>      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    </a:t>
            </a:r>
          </a:p>
          <a:p>
            <a:pPr algn="just"/>
            <a:r>
              <a:rPr lang="en-US" dirty="0"/>
              <a:t>      </a:t>
            </a:r>
            <a:r>
              <a:rPr lang="en-US" dirty="0" err="1"/>
              <a:t>ditetapkan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70170" y="856345"/>
            <a:ext cx="5762172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tower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tower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podium,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dalamnya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100 %.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dioperasikan</a:t>
            </a:r>
            <a:r>
              <a:rPr lang="en-US" dirty="0"/>
              <a:t> 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pertokoan</a:t>
            </a:r>
            <a:r>
              <a:rPr lang="en-US" dirty="0"/>
              <a:t> </a:t>
            </a:r>
            <a:r>
              <a:rPr lang="en-US" dirty="0" err="1"/>
              <a:t>menempati</a:t>
            </a:r>
            <a:r>
              <a:rPr lang="en-US" dirty="0"/>
              <a:t> 2 </a:t>
            </a:r>
            <a:r>
              <a:rPr lang="en-US" dirty="0" err="1"/>
              <a:t>atau</a:t>
            </a:r>
            <a:r>
              <a:rPr lang="en-US" dirty="0"/>
              <a:t> 3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podium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diatasnya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tower </a:t>
            </a:r>
            <a:r>
              <a:rPr lang="en-US" dirty="0" err="1"/>
              <a:t>rusun</a:t>
            </a:r>
            <a:r>
              <a:rPr lang="en-US" dirty="0"/>
              <a:t> </a:t>
            </a:r>
            <a:r>
              <a:rPr lang="en-US" dirty="0" err="1"/>
              <a:t>hunian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,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rusun</a:t>
            </a:r>
            <a:r>
              <a:rPr lang="en-US" dirty="0"/>
              <a:t> </a:t>
            </a:r>
            <a:r>
              <a:rPr lang="en-US" dirty="0" err="1"/>
              <a:t>hunian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atasnya</a:t>
            </a:r>
            <a:r>
              <a:rPr lang="en-US" dirty="0"/>
              <a:t> </a:t>
            </a:r>
          </a:p>
          <a:p>
            <a:pPr marL="342900" lvl="0" indent="-342900" algn="just"/>
            <a:r>
              <a:rPr lang="en-US" dirty="0">
                <a:sym typeface="Wingdings" pitchFamily="2" charset="2"/>
              </a:rPr>
              <a:t>	</a:t>
            </a:r>
            <a:r>
              <a:rPr lang="en-US" dirty="0" err="1">
                <a:sym typeface="Wingdings" pitchFamily="2" charset="2"/>
              </a:rPr>
              <a:t>Fungsi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hunian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pertokoan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dirty="0" err="1">
                <a:sym typeface="Wingdings" pitchFamily="2" charset="2"/>
              </a:rPr>
              <a:t>bisa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saja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dimilii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oleh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usaha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disewakan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banyak</a:t>
            </a:r>
            <a:r>
              <a:rPr lang="en-US" dirty="0">
                <a:sym typeface="Wingdings" pitchFamily="2" charset="2"/>
              </a:rPr>
              <a:t> tenant.</a:t>
            </a:r>
          </a:p>
          <a:p>
            <a:pPr marL="342900" lvl="0" indent="-342900" algn="just"/>
            <a:r>
              <a:rPr lang="en-US" dirty="0">
                <a:sym typeface="Wingdings" pitchFamily="2" charset="2"/>
              </a:rPr>
              <a:t>	 </a:t>
            </a:r>
            <a:r>
              <a:rPr lang="en-US" dirty="0" err="1">
                <a:sym typeface="Wingdings" pitchFamily="2" charset="2"/>
              </a:rPr>
              <a:t>Perhatikan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Bagian</a:t>
            </a:r>
            <a:r>
              <a:rPr lang="en-US" dirty="0">
                <a:sym typeface="Wingdings" pitchFamily="2" charset="2"/>
              </a:rPr>
              <a:t>/ Benda </a:t>
            </a:r>
            <a:r>
              <a:rPr lang="en-US" dirty="0" err="1">
                <a:sym typeface="Wingdings" pitchFamily="2" charset="2"/>
              </a:rPr>
              <a:t>Bersama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tower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SHMSRSnya</a:t>
            </a:r>
            <a:r>
              <a:rPr lang="en-US" dirty="0"/>
              <a:t> DAPAT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pengembang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terbangun</a:t>
            </a:r>
            <a:r>
              <a:rPr lang="en-US" dirty="0"/>
              <a:t> paling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3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kedepan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NPP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TERJUAL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96514" y="220418"/>
            <a:ext cx="366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FASILITASI  PEMDA DAN KANTAH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870859"/>
            <a:ext cx="5762172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42</a:t>
            </a:r>
          </a:p>
          <a:p>
            <a:pPr marL="290513" indent="-290513" algn="just"/>
            <a:r>
              <a:rPr lang="en-US" dirty="0"/>
              <a:t>(1)</a:t>
            </a:r>
            <a:r>
              <a:rPr lang="en-US" dirty="0" err="1"/>
              <a:t>Pelaku</a:t>
            </a:r>
            <a:r>
              <a:rPr lang="en-US" dirty="0"/>
              <a:t> Pembangunan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SHM </a:t>
            </a:r>
            <a:r>
              <a:rPr lang="en-US" dirty="0" err="1"/>
              <a:t>Sarusun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yang </a:t>
            </a:r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pertanahan</a:t>
            </a:r>
            <a:r>
              <a:rPr lang="en-US" dirty="0"/>
              <a:t>.</a:t>
            </a:r>
          </a:p>
          <a:p>
            <a:pPr marL="290513" lvl="0" indent="-290513" algn="just"/>
            <a:r>
              <a:rPr lang="en-US" dirty="0"/>
              <a:t>(2)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SHM </a:t>
            </a:r>
            <a:r>
              <a:rPr lang="en-US" dirty="0" err="1"/>
              <a:t>Sarusun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melampirkan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690562" lvl="1" indent="-342900" algn="just">
              <a:buFont typeface="+mj-lt"/>
              <a:buAutoNum type="alphaLcPeriod"/>
            </a:pP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dilampiri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Pertelaan</a:t>
            </a:r>
            <a:r>
              <a:rPr lang="en-US" dirty="0"/>
              <a:t>;</a:t>
            </a:r>
          </a:p>
          <a:p>
            <a:pPr marL="342900" lvl="0" indent="4763" algn="just"/>
            <a:r>
              <a:rPr lang="en-US" dirty="0"/>
              <a:t> b.   </a:t>
            </a:r>
            <a:r>
              <a:rPr lang="en-US" dirty="0" err="1"/>
              <a:t>sertipikat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Tanah </a:t>
            </a:r>
            <a:r>
              <a:rPr lang="en-US" dirty="0" err="1"/>
              <a:t>Bersama</a:t>
            </a:r>
            <a:r>
              <a:rPr lang="en-US" dirty="0"/>
              <a:t>; </a:t>
            </a:r>
          </a:p>
          <a:p>
            <a:pPr marL="342900" lvl="0" indent="4763" algn="just"/>
            <a:r>
              <a:rPr lang="en-US" dirty="0"/>
              <a:t>c.    PBG;</a:t>
            </a:r>
          </a:p>
          <a:p>
            <a:pPr marL="342900" lvl="0" indent="4763" algn="just"/>
            <a:r>
              <a:rPr lang="en-US" dirty="0"/>
              <a:t>d.    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laik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342900" lvl="0" indent="4763" algn="just"/>
            <a:r>
              <a:rPr lang="en-US" dirty="0"/>
              <a:t>e.   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Pembangunan.</a:t>
            </a:r>
          </a:p>
          <a:p>
            <a:pPr marL="342900" lvl="0" indent="-342900" algn="just">
              <a:buAutoNum type="arabicParenBoth" startAt="3"/>
            </a:pPr>
            <a:r>
              <a:rPr lang="en-US" b="1" dirty="0"/>
              <a:t>SHM </a:t>
            </a:r>
            <a:r>
              <a:rPr lang="en-US" b="1" dirty="0" err="1"/>
              <a:t>Sarusun</a:t>
            </a:r>
            <a:r>
              <a:rPr lang="en-US" b="1" dirty="0"/>
              <a:t> </a:t>
            </a:r>
            <a:r>
              <a:rPr lang="en-US" b="1" dirty="0" err="1"/>
              <a:t>diterbitkan</a:t>
            </a:r>
            <a:r>
              <a:rPr lang="en-US" b="1" dirty="0"/>
              <a:t> </a:t>
            </a:r>
            <a:r>
              <a:rPr lang="en-US" b="1" dirty="0" err="1"/>
              <a:t>terlebih</a:t>
            </a:r>
            <a:r>
              <a:rPr lang="en-US" b="1" dirty="0"/>
              <a:t> </a:t>
            </a:r>
            <a:r>
              <a:rPr lang="en-US" b="1" dirty="0" err="1"/>
              <a:t>dahulu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endParaRPr lang="en-US" b="1" dirty="0"/>
          </a:p>
          <a:p>
            <a:pPr marL="342900" lvl="0" indent="-342900" algn="just"/>
            <a:r>
              <a:rPr lang="en-US" b="1" dirty="0"/>
              <a:t>       </a:t>
            </a:r>
            <a:r>
              <a:rPr lang="en-US" b="1" dirty="0" err="1"/>
              <a:t>Pelaku</a:t>
            </a:r>
            <a:r>
              <a:rPr lang="en-US" b="1" dirty="0"/>
              <a:t> Pembangunan.</a:t>
            </a:r>
          </a:p>
          <a:p>
            <a:pPr marL="342900" lvl="0" indent="-342900" algn="just">
              <a:buAutoNum type="arabicParenBoth" startAt="4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terjual</a:t>
            </a:r>
            <a:r>
              <a:rPr lang="en-US" dirty="0"/>
              <a:t>, </a:t>
            </a:r>
            <a:r>
              <a:rPr lang="en-US" dirty="0" err="1"/>
              <a:t>Pelaku</a:t>
            </a:r>
            <a:r>
              <a:rPr lang="en-US" dirty="0"/>
              <a:t> Pembangunan</a:t>
            </a:r>
          </a:p>
          <a:p>
            <a:pPr marL="342900" lvl="0" indent="-342900" algn="just"/>
            <a:r>
              <a:rPr lang="en-US" dirty="0"/>
              <a:t>      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peralihan</a:t>
            </a:r>
            <a:r>
              <a:rPr lang="en-US" dirty="0"/>
              <a:t> SHM </a:t>
            </a:r>
            <a:r>
              <a:rPr lang="en-US" dirty="0" err="1"/>
              <a:t>Sarusun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yang </a:t>
            </a:r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pertanahan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2115" y="4557486"/>
            <a:ext cx="5776685" cy="222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0856" y="972461"/>
            <a:ext cx="624114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97980" y="220418"/>
            <a:ext cx="1826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629" y="870859"/>
            <a:ext cx="5762172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71</a:t>
            </a:r>
          </a:p>
          <a:p>
            <a:pPr marL="347663" lvl="0" indent="-347663"/>
            <a:r>
              <a:rPr lang="en-US" dirty="0"/>
              <a:t>(1) 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mengalihkan</a:t>
            </a:r>
            <a:r>
              <a:rPr lang="en-US" dirty="0"/>
              <a:t> </a:t>
            </a:r>
            <a:r>
              <a:rPr lang="en-US" dirty="0" err="1"/>
              <a:t>kepemilikannya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:</a:t>
            </a:r>
          </a:p>
          <a:p>
            <a:pPr marL="566738" lvl="0" indent="-219075"/>
            <a:r>
              <a:rPr lang="en-US" dirty="0"/>
              <a:t>a. </a:t>
            </a:r>
            <a:r>
              <a:rPr lang="en-US" dirty="0" err="1"/>
              <a:t>pewarisan</a:t>
            </a:r>
            <a:r>
              <a:rPr lang="en-US" dirty="0"/>
              <a:t>; </a:t>
            </a:r>
            <a:r>
              <a:rPr lang="en-US" dirty="0" err="1"/>
              <a:t>atau</a:t>
            </a:r>
            <a:endParaRPr lang="en-US" dirty="0"/>
          </a:p>
          <a:p>
            <a:pPr marL="566738" lvl="0" indent="-219075"/>
            <a:r>
              <a:rPr lang="en-US" dirty="0"/>
              <a:t>b. </a:t>
            </a:r>
            <a:r>
              <a:rPr lang="en-US" dirty="0" err="1"/>
              <a:t>perikatan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20 (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puluh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  <a:p>
            <a:pPr marL="347663" lvl="0" indent="-347663"/>
            <a:r>
              <a:rPr lang="en-US" dirty="0"/>
              <a:t>(3)  </a:t>
            </a:r>
            <a:r>
              <a:rPr lang="en-US" dirty="0" err="1"/>
              <a:t>Pewarisan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huruf</a:t>
            </a:r>
            <a:r>
              <a:rPr lang="en-US" dirty="0"/>
              <a:t> a 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melampirkan</a:t>
            </a:r>
            <a:r>
              <a:rPr lang="en-US" dirty="0"/>
              <a:t>:</a:t>
            </a:r>
          </a:p>
          <a:p>
            <a:pPr marL="566738" lvl="0" indent="-219075"/>
            <a:r>
              <a:rPr lang="en-US" dirty="0"/>
              <a:t>a.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SHM </a:t>
            </a:r>
            <a:r>
              <a:rPr lang="en-US" dirty="0" err="1"/>
              <a:t>Sarusun</a:t>
            </a:r>
            <a:r>
              <a:rPr lang="en-US" dirty="0"/>
              <a:t> </a:t>
            </a:r>
            <a:r>
              <a:rPr lang="en-US" dirty="0" err="1"/>
              <a:t>atau</a:t>
            </a:r>
            <a:endParaRPr lang="en-US" dirty="0"/>
          </a:p>
          <a:p>
            <a:pPr marL="566738" lvl="0" indent="-219075"/>
            <a:r>
              <a:rPr lang="en-US" dirty="0"/>
              <a:t>b. SKBG </a:t>
            </a:r>
            <a:r>
              <a:rPr lang="en-US" dirty="0" err="1"/>
              <a:t>Sarusun</a:t>
            </a:r>
            <a:r>
              <a:rPr lang="en-US" dirty="0"/>
              <a:t>;</a:t>
            </a:r>
          </a:p>
          <a:p>
            <a:pPr marL="566738" lvl="0" indent="-219075"/>
            <a:r>
              <a:rPr lang="en-US" dirty="0"/>
              <a:t>c.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pewaris</a:t>
            </a:r>
            <a:r>
              <a:rPr lang="en-US" dirty="0"/>
              <a:t>;</a:t>
            </a:r>
          </a:p>
          <a:p>
            <a:pPr marL="566738" lvl="0" indent="-219075"/>
            <a:r>
              <a:rPr lang="en-US" dirty="0"/>
              <a:t>d.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wasiat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waris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566738" lvl="0" indent="-219075"/>
            <a:r>
              <a:rPr lang="en-US" dirty="0"/>
              <a:t>e.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kewarganegaraan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waris</a:t>
            </a:r>
            <a:r>
              <a:rPr lang="en-US" dirty="0"/>
              <a:t>.</a:t>
            </a:r>
          </a:p>
          <a:p>
            <a:pPr marL="347663" lvl="0" indent="-347663"/>
            <a:r>
              <a:rPr lang="en-US" dirty="0"/>
              <a:t>(4) </a:t>
            </a:r>
            <a:r>
              <a:rPr lang="en-US" dirty="0" err="1"/>
              <a:t>Perikatan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20 (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puluh</a:t>
            </a:r>
            <a:r>
              <a:rPr lang="en-US" b="1" dirty="0"/>
              <a:t>)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huruf</a:t>
            </a:r>
            <a:r>
              <a:rPr lang="en-US" dirty="0"/>
              <a:t> b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perumahan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12114" y="870859"/>
            <a:ext cx="5762172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Sarusun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TIDAK DAPAT </a:t>
            </a:r>
            <a:r>
              <a:rPr lang="en-US" dirty="0" err="1"/>
              <a:t>diperjualbelikan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BEBAS,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memenhui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sana</a:t>
            </a:r>
            <a:r>
              <a:rPr lang="en-US" dirty="0"/>
              <a:t> ADA SUBSIDI </a:t>
            </a:r>
            <a:r>
              <a:rPr lang="en-US" dirty="0" err="1"/>
              <a:t>Pemerintah</a:t>
            </a:r>
            <a:r>
              <a:rPr lang="en-US" dirty="0"/>
              <a:t> (KPR) </a:t>
            </a:r>
            <a:r>
              <a:rPr lang="en-US" dirty="0" err="1"/>
              <a:t>dan</a:t>
            </a:r>
            <a:r>
              <a:rPr lang="en-US" dirty="0"/>
              <a:t> BANTUAN </a:t>
            </a:r>
            <a:r>
              <a:rPr lang="en-US" dirty="0" err="1"/>
              <a:t>pemerintah</a:t>
            </a:r>
            <a:r>
              <a:rPr lang="en-US" dirty="0"/>
              <a:t> (PSU), </a:t>
            </a:r>
            <a:r>
              <a:rPr lang="en-US" dirty="0" err="1"/>
              <a:t>termasuk</a:t>
            </a:r>
            <a:r>
              <a:rPr lang="en-US" dirty="0"/>
              <a:t>  TIDAK DAPAT DISEWAKAN </a:t>
            </a:r>
            <a:r>
              <a:rPr lang="en-US" dirty="0" err="1"/>
              <a:t>kepada</a:t>
            </a:r>
            <a:r>
              <a:rPr lang="en-US" dirty="0"/>
              <a:t> Non MBR, HARUS DIHUNI SENDIRI </a:t>
            </a:r>
            <a:r>
              <a:rPr lang="en-US" dirty="0" err="1"/>
              <a:t>selama</a:t>
            </a:r>
            <a:r>
              <a:rPr lang="en-US" dirty="0"/>
              <a:t> 20 TAHUN;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Kelurahan</a:t>
            </a:r>
            <a:r>
              <a:rPr lang="en-US" dirty="0"/>
              <a:t>/ RW/RT HARUS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penghunian</a:t>
            </a:r>
            <a:r>
              <a:rPr lang="en-US" dirty="0"/>
              <a:t> </a:t>
            </a:r>
            <a:r>
              <a:rPr lang="en-US" dirty="0" err="1"/>
              <a:t>Rusun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PENGALIHAN SARUSUN UMUM </a:t>
            </a:r>
            <a:r>
              <a:rPr lang="en-US" dirty="0" err="1"/>
              <a:t>melalui</a:t>
            </a:r>
            <a:r>
              <a:rPr lang="en-US" dirty="0"/>
              <a:t> BP3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berkoordinasi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yanglebih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MBR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daerahnya</a:t>
            </a:r>
            <a:r>
              <a:rPr lang="en-US" dirty="0"/>
              <a:t>, agar TIDAK IDLE;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BAGAIMANA </a:t>
            </a:r>
            <a:r>
              <a:rPr lang="en-US" dirty="0" err="1"/>
              <a:t>Seandainya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pengalihan</a:t>
            </a:r>
            <a:r>
              <a:rPr lang="en-US" dirty="0"/>
              <a:t> ? BP3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penggantian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 (</a:t>
            </a:r>
            <a:r>
              <a:rPr lang="en-US" dirty="0" err="1"/>
              <a:t>ditalangin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, (</a:t>
            </a:r>
            <a:r>
              <a:rPr lang="en-US" dirty="0" err="1"/>
              <a:t>setelah</a:t>
            </a:r>
            <a:r>
              <a:rPr lang="en-US" dirty="0"/>
              <a:t> Audit,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Depresiasi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).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97980" y="220418"/>
            <a:ext cx="1826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629" y="870859"/>
            <a:ext cx="576217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92</a:t>
            </a:r>
          </a:p>
          <a:p>
            <a:pPr marL="347663" indent="-347663"/>
            <a:r>
              <a:rPr lang="en-US" dirty="0"/>
              <a:t>(4)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musyawarah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mufakat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(3)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,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terbanyak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kepemilikan</a:t>
            </a:r>
            <a:r>
              <a:rPr lang="en-US" b="1" dirty="0"/>
              <a:t> </a:t>
            </a:r>
            <a:r>
              <a:rPr lang="en-US" b="1" dirty="0" err="1"/>
              <a:t>Sarusun</a:t>
            </a:r>
            <a:r>
              <a:rPr lang="en-US" dirty="0"/>
              <a:t>.</a:t>
            </a:r>
          </a:p>
          <a:p>
            <a:pPr marL="406400" lvl="0" indent="-406400"/>
            <a:r>
              <a:rPr lang="en-US" dirty="0"/>
              <a:t>(5) 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b="1" dirty="0" err="1"/>
              <a:t>pemilihan</a:t>
            </a:r>
            <a:r>
              <a:rPr lang="en-US" b="1" dirty="0"/>
              <a:t> </a:t>
            </a:r>
            <a:r>
              <a:rPr lang="en-US" b="1" dirty="0" err="1"/>
              <a:t>pengurus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pengawas</a:t>
            </a:r>
            <a:r>
              <a:rPr lang="en-US" b="1" dirty="0"/>
              <a:t> PPPSRS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terbanyak</a:t>
            </a:r>
            <a:r>
              <a:rPr lang="en-US" dirty="0"/>
              <a:t>.</a:t>
            </a:r>
          </a:p>
          <a:p>
            <a:pPr marL="406400" indent="-406400"/>
            <a:r>
              <a:rPr lang="en-US" dirty="0"/>
              <a:t>(6) 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b="1" dirty="0" err="1"/>
              <a:t>pengurus</a:t>
            </a:r>
            <a:r>
              <a:rPr lang="en-US" b="1" dirty="0"/>
              <a:t> PPPSRS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(5),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Sarusun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12114" y="870859"/>
            <a:ext cx="5762172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SEDANG DIRUMUSKAN:</a:t>
            </a:r>
          </a:p>
          <a:p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(PENGHUNIAN) yang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JUMLAH KEPEMILIKAN SARUSUN.</a:t>
            </a:r>
          </a:p>
          <a:p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berkeinginan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Percentile </a:t>
            </a:r>
            <a:r>
              <a:rPr lang="en-US" b="1" dirty="0"/>
              <a:t>NPP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pula yang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/>
              <a:t>percentile </a:t>
            </a:r>
            <a:r>
              <a:rPr lang="en-US" b="1" dirty="0" err="1"/>
              <a:t>jumlah</a:t>
            </a:r>
            <a:r>
              <a:rPr lang="en-US" b="1" dirty="0"/>
              <a:t> Unit </a:t>
            </a:r>
          </a:p>
          <a:p>
            <a:r>
              <a:rPr lang="en-US" dirty="0" err="1"/>
              <a:t>Simpulan</a:t>
            </a:r>
            <a:r>
              <a:rPr lang="en-US" dirty="0"/>
              <a:t> exercise yang </a:t>
            </a:r>
            <a:r>
              <a:rPr lang="en-US" dirty="0" err="1"/>
              <a:t>Dilakukan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% (</a:t>
            </a:r>
            <a:r>
              <a:rPr lang="en-US" dirty="0" err="1"/>
              <a:t>misalnya</a:t>
            </a:r>
            <a:r>
              <a:rPr lang="en-US" dirty="0"/>
              <a:t> 30 %)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/>
              <a:t>NPP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 LEBIH BESAR </a:t>
            </a:r>
            <a:r>
              <a:rPr lang="en-US" dirty="0" err="1"/>
              <a:t>dari</a:t>
            </a:r>
            <a:r>
              <a:rPr lang="en-US" dirty="0"/>
              <a:t> 30 % </a:t>
            </a:r>
            <a:r>
              <a:rPr lang="en-US" dirty="0" err="1"/>
              <a:t>Jumlah</a:t>
            </a:r>
            <a:r>
              <a:rPr lang="en-US" dirty="0"/>
              <a:t> Unit;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% (</a:t>
            </a:r>
            <a:r>
              <a:rPr lang="en-US" dirty="0" err="1"/>
              <a:t>misalnya</a:t>
            </a:r>
            <a:r>
              <a:rPr lang="en-US" dirty="0"/>
              <a:t> 30 %)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 err="1"/>
              <a:t>Jumlah</a:t>
            </a:r>
            <a:r>
              <a:rPr lang="en-US" b="1" dirty="0"/>
              <a:t> Unit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NPP BISA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30 %.</a:t>
            </a:r>
          </a:p>
          <a:p>
            <a:pPr marL="342900" indent="-342900"/>
            <a:r>
              <a:rPr lang="en-US" dirty="0"/>
              <a:t>ARTINYA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Opsi</a:t>
            </a:r>
            <a:r>
              <a:rPr lang="en-US" dirty="0"/>
              <a:t> 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perorangan</a:t>
            </a:r>
            <a:r>
              <a:rPr lang="en-US" dirty="0"/>
              <a:t> yang </a:t>
            </a:r>
          </a:p>
          <a:p>
            <a:r>
              <a:rPr lang="en-US" dirty="0" err="1"/>
              <a:t>pembeli</a:t>
            </a:r>
            <a:r>
              <a:rPr lang="en-US" dirty="0"/>
              <a:t> 1 </a:t>
            </a:r>
            <a:r>
              <a:rPr lang="en-US" dirty="0" err="1"/>
              <a:t>sarusun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dikuasai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pemegang</a:t>
            </a:r>
            <a:r>
              <a:rPr lang="en-US" dirty="0"/>
              <a:t> NPP .  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30 % NPP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sarusunnya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pengembang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suara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Pasal</a:t>
            </a:r>
            <a:r>
              <a:rPr lang="en-US" dirty="0"/>
              <a:t> 92 PENJELASAN:</a:t>
            </a:r>
          </a:p>
          <a:p>
            <a:pPr marL="347663" indent="-347663">
              <a:buAutoNum type="arabicParenBoth" startAt="5"/>
            </a:pPr>
            <a:r>
              <a:rPr lang="en-US" dirty="0"/>
              <a:t>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"</a:t>
            </a:r>
            <a:r>
              <a:rPr lang="en-US" dirty="0" err="1"/>
              <a:t>pengawas</a:t>
            </a:r>
            <a:r>
              <a:rPr lang="en-US" dirty="0"/>
              <a:t>"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yang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musyawarah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.</a:t>
            </a:r>
          </a:p>
          <a:p>
            <a:pPr marL="406400" lvl="0" indent="-406400"/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95171367"/>
              </p:ext>
            </p:extLst>
          </p:nvPr>
        </p:nvGraphicFramePr>
        <p:xfrm>
          <a:off x="1295467" y="932723"/>
          <a:ext cx="1056117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71531" y="164638"/>
            <a:ext cx="9697078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atin typeface="Rockwell" panose="02060603020205020403" pitchFamily="18" charset="0"/>
              </a:rPr>
              <a:t>STRUKTUR ORGANISASI PPPSRS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530" y="5816885"/>
            <a:ext cx="9313035" cy="6881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R="6773" indent="16933" algn="ctr">
              <a:lnSpc>
                <a:spcPct val="101600"/>
              </a:lnSpc>
              <a:spcBef>
                <a:spcPts val="127"/>
              </a:spcBef>
            </a:pPr>
            <a:r>
              <a:rPr lang="en-US" spc="13" dirty="0" err="1">
                <a:latin typeface="Rockwell" panose="02060603020205020403" pitchFamily="18" charset="0"/>
                <a:cs typeface="Calibri"/>
              </a:rPr>
              <a:t>Pengurus</a:t>
            </a:r>
            <a:r>
              <a:rPr lang="en-US" spc="13" dirty="0">
                <a:latin typeface="Rockwell" panose="02060603020205020403" pitchFamily="18" charset="0"/>
                <a:cs typeface="Calibri"/>
              </a:rPr>
              <a:t> </a:t>
            </a:r>
            <a:r>
              <a:rPr lang="en-US" spc="13" dirty="0" err="1">
                <a:latin typeface="Rockwell" panose="02060603020205020403" pitchFamily="18" charset="0"/>
                <a:cs typeface="Calibri"/>
              </a:rPr>
              <a:t>dan</a:t>
            </a:r>
            <a:r>
              <a:rPr lang="en-US" spc="13" dirty="0">
                <a:latin typeface="Rockwell" panose="02060603020205020403" pitchFamily="18" charset="0"/>
                <a:cs typeface="Calibri"/>
              </a:rPr>
              <a:t> </a:t>
            </a:r>
            <a:r>
              <a:rPr lang="en-US" spc="7" dirty="0" err="1">
                <a:latin typeface="Rockwell" panose="02060603020205020403" pitchFamily="18" charset="0"/>
                <a:cs typeface="Calibri"/>
              </a:rPr>
              <a:t>pengawas</a:t>
            </a:r>
            <a:r>
              <a:rPr lang="en-US" spc="7" dirty="0">
                <a:latin typeface="Rockwell" panose="02060603020205020403" pitchFamily="18" charset="0"/>
                <a:cs typeface="Calibri"/>
              </a:rPr>
              <a:t> </a:t>
            </a:r>
            <a:r>
              <a:rPr lang="en-US" spc="7" dirty="0" err="1">
                <a:latin typeface="Rockwell" panose="02060603020205020403" pitchFamily="18" charset="0"/>
                <a:cs typeface="Calibri"/>
              </a:rPr>
              <a:t>merupakan</a:t>
            </a:r>
            <a:r>
              <a:rPr lang="en-US" spc="7" dirty="0">
                <a:latin typeface="Rockwell" panose="02060603020205020403" pitchFamily="18" charset="0"/>
                <a:cs typeface="Calibri"/>
              </a:rPr>
              <a:t> </a:t>
            </a:r>
            <a:r>
              <a:rPr lang="en-US" spc="7" dirty="0" err="1">
                <a:latin typeface="Rockwell" panose="02060603020205020403" pitchFamily="18" charset="0"/>
                <a:cs typeface="Calibri"/>
              </a:rPr>
              <a:t>Pemilik</a:t>
            </a:r>
            <a:r>
              <a:rPr lang="en-US" spc="7" dirty="0">
                <a:latin typeface="Rockwell" panose="02060603020205020403" pitchFamily="18" charset="0"/>
                <a:cs typeface="Calibri"/>
              </a:rPr>
              <a:t> yang </a:t>
            </a:r>
            <a:r>
              <a:rPr lang="en-US" spc="20" dirty="0" err="1">
                <a:latin typeface="Rockwell" panose="02060603020205020403" pitchFamily="18" charset="0"/>
                <a:cs typeface="Calibri"/>
              </a:rPr>
              <a:t>hadir</a:t>
            </a:r>
            <a:r>
              <a:rPr lang="en-US" spc="20" dirty="0">
                <a:latin typeface="Rockwell" panose="02060603020205020403" pitchFamily="18" charset="0"/>
                <a:cs typeface="Calibri"/>
              </a:rPr>
              <a:t> </a:t>
            </a:r>
            <a:r>
              <a:rPr lang="en-US" spc="13" dirty="0" err="1">
                <a:latin typeface="Rockwell" panose="02060603020205020403" pitchFamily="18" charset="0"/>
                <a:cs typeface="Calibri"/>
              </a:rPr>
              <a:t>dalam</a:t>
            </a:r>
            <a:r>
              <a:rPr lang="en-US" spc="13" dirty="0">
                <a:latin typeface="Rockwell" panose="02060603020205020403" pitchFamily="18" charset="0"/>
                <a:cs typeface="Calibri"/>
              </a:rPr>
              <a:t>  </a:t>
            </a:r>
            <a:r>
              <a:rPr lang="en-US" dirty="0" err="1">
                <a:latin typeface="Rockwell" panose="02060603020205020403" pitchFamily="18" charset="0"/>
                <a:cs typeface="Calibri"/>
              </a:rPr>
              <a:t>musyawarah</a:t>
            </a:r>
            <a:r>
              <a:rPr lang="en-US" dirty="0">
                <a:latin typeface="Rockwell" panose="02060603020205020403" pitchFamily="18" charset="0"/>
                <a:cs typeface="Calibri"/>
              </a:rPr>
              <a:t> </a:t>
            </a:r>
            <a:r>
              <a:rPr lang="en-US" spc="20" dirty="0" err="1">
                <a:latin typeface="Rockwell" panose="02060603020205020403" pitchFamily="18" charset="0"/>
                <a:cs typeface="Calibri"/>
              </a:rPr>
              <a:t>dan</a:t>
            </a:r>
            <a:r>
              <a:rPr lang="en-US" spc="20" dirty="0">
                <a:latin typeface="Rockwell" panose="02060603020205020403" pitchFamily="18" charset="0"/>
                <a:cs typeface="Calibri"/>
              </a:rPr>
              <a:t> </a:t>
            </a:r>
            <a:r>
              <a:rPr lang="en-US" spc="13" dirty="0" err="1">
                <a:latin typeface="Rockwell" panose="02060603020205020403" pitchFamily="18" charset="0"/>
                <a:cs typeface="Calibri"/>
              </a:rPr>
              <a:t>bertempat</a:t>
            </a:r>
            <a:r>
              <a:rPr lang="en-US" spc="13" dirty="0">
                <a:latin typeface="Rockwell" panose="02060603020205020403" pitchFamily="18" charset="0"/>
                <a:cs typeface="Calibri"/>
              </a:rPr>
              <a:t> </a:t>
            </a:r>
            <a:r>
              <a:rPr lang="en-US" spc="7" dirty="0" err="1">
                <a:latin typeface="Rockwell" panose="02060603020205020403" pitchFamily="18" charset="0"/>
                <a:cs typeface="Calibri"/>
              </a:rPr>
              <a:t>tinggal</a:t>
            </a:r>
            <a:r>
              <a:rPr lang="en-US" spc="7" dirty="0">
                <a:latin typeface="Rockwell" panose="02060603020205020403" pitchFamily="18" charset="0"/>
                <a:cs typeface="Calibri"/>
              </a:rPr>
              <a:t> </a:t>
            </a:r>
            <a:r>
              <a:rPr lang="en-US" dirty="0">
                <a:latin typeface="Rockwell" panose="02060603020205020403" pitchFamily="18" charset="0"/>
                <a:cs typeface="Calibri"/>
              </a:rPr>
              <a:t>di </a:t>
            </a:r>
            <a:r>
              <a:rPr lang="en-US" spc="20" dirty="0" err="1">
                <a:latin typeface="Rockwell" panose="02060603020205020403" pitchFamily="18" charset="0"/>
                <a:cs typeface="Calibri"/>
              </a:rPr>
              <a:t>Rumah</a:t>
            </a:r>
            <a:r>
              <a:rPr lang="en-US" spc="-127" dirty="0">
                <a:latin typeface="Rockwell" panose="02060603020205020403" pitchFamily="18" charset="0"/>
                <a:cs typeface="Calibri"/>
              </a:rPr>
              <a:t> </a:t>
            </a:r>
            <a:r>
              <a:rPr lang="en-US" spc="20" dirty="0" err="1">
                <a:latin typeface="Rockwell" panose="02060603020205020403" pitchFamily="18" charset="0"/>
                <a:cs typeface="Calibri"/>
              </a:rPr>
              <a:t>Susun</a:t>
            </a:r>
            <a:r>
              <a:rPr lang="en-US" spc="20" dirty="0">
                <a:latin typeface="Rockwell" panose="02060603020205020403" pitchFamily="18" charset="0"/>
                <a:cs typeface="Calibri"/>
              </a:rPr>
              <a:t>.</a:t>
            </a:r>
            <a:endParaRPr lang="en-US" dirty="0">
              <a:latin typeface="Rockwell" panose="02060603020205020403" pitchFamily="18" charset="0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5330" y="2660915"/>
            <a:ext cx="2085437" cy="1017775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"/>
          </a:ln>
        </p:spPr>
        <p:txBody>
          <a:bodyPr wrap="square" lIns="121917" tIns="60958" rIns="121917" bIns="60958" rtlCol="0" anchor="ctr">
            <a:spAutoFit/>
          </a:bodyPr>
          <a:lstStyle/>
          <a:p>
            <a:pPr marR="6773" indent="16933" algn="ctr">
              <a:lnSpc>
                <a:spcPct val="101600"/>
              </a:lnSpc>
              <a:spcBef>
                <a:spcPts val="127"/>
              </a:spcBef>
            </a:pPr>
            <a:r>
              <a:rPr lang="en-US" sz="1900" spc="13" dirty="0">
                <a:latin typeface="Rockwell" panose="02060603020205020403" pitchFamily="18" charset="0"/>
                <a:cs typeface="Calibri"/>
              </a:rPr>
              <a:t>JANGKA</a:t>
            </a:r>
            <a:br>
              <a:rPr lang="en-US" sz="1900" spc="13" dirty="0">
                <a:latin typeface="Rockwell" panose="02060603020205020403" pitchFamily="18" charset="0"/>
                <a:cs typeface="Calibri"/>
              </a:rPr>
            </a:br>
            <a:r>
              <a:rPr lang="en-US" sz="1900" spc="13" dirty="0">
                <a:latin typeface="Rockwell" panose="02060603020205020403" pitchFamily="18" charset="0"/>
                <a:cs typeface="Calibri"/>
              </a:rPr>
              <a:t>WAKTU</a:t>
            </a:r>
            <a:br>
              <a:rPr lang="en-US" sz="1900" spc="13" dirty="0">
                <a:latin typeface="Rockwell" panose="02060603020205020403" pitchFamily="18" charset="0"/>
                <a:cs typeface="Calibri"/>
              </a:rPr>
            </a:br>
            <a:r>
              <a:rPr lang="en-US" sz="1900" spc="13" dirty="0">
                <a:latin typeface="Rockwell" panose="02060603020205020403" pitchFamily="18" charset="0"/>
                <a:cs typeface="Calibri"/>
              </a:rPr>
              <a:t>3 TAHUN</a:t>
            </a:r>
            <a:endParaRPr lang="en-US" sz="1900" dirty="0">
              <a:latin typeface="Rockwell" panose="02060603020205020403" pitchFamily="18" charset="0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742" y="1252248"/>
            <a:ext cx="184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PP13/2021, Ps 94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97980" y="220418"/>
            <a:ext cx="1826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629" y="870859"/>
            <a:ext cx="5762172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97</a:t>
            </a:r>
          </a:p>
          <a:p>
            <a:pPr marL="290513" lvl="0" indent="-290513"/>
            <a:r>
              <a:rPr lang="en-US" dirty="0"/>
              <a:t>(1) 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PPPSRS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  <a:p>
            <a:pPr indent="406400"/>
            <a:r>
              <a:rPr lang="en-US" dirty="0"/>
              <a:t>a. 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penghunian</a:t>
            </a:r>
            <a:r>
              <a:rPr lang="en-US" dirty="0"/>
              <a:t>;</a:t>
            </a:r>
          </a:p>
          <a:p>
            <a:pPr indent="406400"/>
            <a:r>
              <a:rPr lang="en-US" dirty="0"/>
              <a:t>b.  </a:t>
            </a:r>
            <a:r>
              <a:rPr lang="en-US" dirty="0" err="1"/>
              <a:t>kepemilikan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indent="406400"/>
            <a:r>
              <a:rPr lang="en-US" dirty="0"/>
              <a:t>c.  </a:t>
            </a:r>
            <a:r>
              <a:rPr lang="en-US" dirty="0" err="1"/>
              <a:t>pengelolaan</a:t>
            </a:r>
            <a:r>
              <a:rPr lang="en-US" dirty="0"/>
              <a:t>.</a:t>
            </a:r>
          </a:p>
          <a:p>
            <a:pPr marL="347663" lvl="0" indent="-347663"/>
            <a:r>
              <a:rPr lang="en-US" dirty="0"/>
              <a:t>(2)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penghunian</a:t>
            </a:r>
            <a:r>
              <a:rPr lang="en-US" dirty="0"/>
              <a:t>    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huruf</a:t>
            </a:r>
            <a:r>
              <a:rPr lang="en-US" dirty="0"/>
              <a:t> 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tertib</a:t>
            </a:r>
            <a:r>
              <a:rPr lang="en-US" dirty="0"/>
              <a:t>,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iuran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, </a:t>
            </a:r>
            <a:r>
              <a:rPr lang="en-US" dirty="0" err="1"/>
              <a:t>kebersihan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kemasyarakatan</a:t>
            </a:r>
            <a:r>
              <a:rPr lang="en-US" dirty="0"/>
              <a:t>.</a:t>
            </a:r>
          </a:p>
          <a:p>
            <a:pPr marL="347663" lvl="0" indent="-347663"/>
            <a:r>
              <a:rPr lang="en-US" dirty="0"/>
              <a:t>(3) 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huruf</a:t>
            </a:r>
            <a:r>
              <a:rPr lang="en-US" dirty="0"/>
              <a:t> b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Benda 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Tanah 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.</a:t>
            </a:r>
          </a:p>
          <a:p>
            <a:pPr marL="347663" lvl="0" indent="-347663"/>
            <a:r>
              <a:rPr lang="en-US" dirty="0"/>
              <a:t>(4)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dimakstrd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huruf</a:t>
            </a:r>
            <a:r>
              <a:rPr lang="en-US" dirty="0"/>
              <a:t> c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, </a:t>
            </a:r>
            <a:r>
              <a:rPr lang="en-US" dirty="0" err="1"/>
              <a:t>pemeliharaan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Benda 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Tanah </a:t>
            </a:r>
            <a:r>
              <a:rPr lang="en-US" dirty="0" err="1"/>
              <a:t>Bersama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44114" y="870859"/>
            <a:ext cx="13788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Hak</a:t>
            </a:r>
            <a:r>
              <a:rPr lang="en-US" b="1" dirty="0"/>
              <a:t> </a:t>
            </a:r>
            <a:r>
              <a:rPr lang="en-US" b="1" dirty="0" err="1"/>
              <a:t>Suara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2572" y="1479675"/>
            <a:ext cx="13788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Penghunian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44114" y="1479675"/>
            <a:ext cx="13788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Kepemilikan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78572" y="1447409"/>
            <a:ext cx="13788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Pengelolaan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22572" y="2162627"/>
            <a:ext cx="137885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b="1" dirty="0"/>
              <a:t>Tata </a:t>
            </a:r>
            <a:r>
              <a:rPr lang="en-US" b="1" dirty="0" err="1"/>
              <a:t>Tertib</a:t>
            </a:r>
            <a:endParaRPr lang="en-US" b="1" dirty="0"/>
          </a:p>
          <a:p>
            <a:pPr marL="115888" indent="-115888">
              <a:buFontTx/>
              <a:buChar char="-"/>
            </a:pPr>
            <a:r>
              <a:rPr lang="en-US" b="1" dirty="0"/>
              <a:t> </a:t>
            </a:r>
            <a:r>
              <a:rPr lang="en-US" b="1" dirty="0" err="1"/>
              <a:t>iuran</a:t>
            </a:r>
            <a:r>
              <a:rPr lang="en-US" b="1" dirty="0"/>
              <a:t> </a:t>
            </a:r>
            <a:r>
              <a:rPr lang="en-US" dirty="0" err="1"/>
              <a:t>Keamanan</a:t>
            </a:r>
            <a:r>
              <a:rPr lang="en-US" dirty="0"/>
              <a:t>, </a:t>
            </a:r>
            <a:r>
              <a:rPr lang="en-US" dirty="0" err="1"/>
              <a:t>kebersihan</a:t>
            </a:r>
            <a:r>
              <a:rPr lang="en-US" dirty="0"/>
              <a:t>,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57030" y="2148113"/>
            <a:ext cx="155302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Pemanfaatan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Bag.bersama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Ben </a:t>
            </a:r>
            <a:r>
              <a:rPr lang="en-US" dirty="0" err="1"/>
              <a:t>Bersama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Tan. </a:t>
            </a:r>
            <a:r>
              <a:rPr lang="en-US" dirty="0" err="1"/>
              <a:t>Bersama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</a:p>
          <a:p>
            <a:r>
              <a:rPr lang="en-US" dirty="0"/>
              <a:t>  </a:t>
            </a:r>
            <a:r>
              <a:rPr lang="en-US" dirty="0" err="1"/>
              <a:t>Membayar</a:t>
            </a:r>
            <a:r>
              <a:rPr lang="en-US" dirty="0"/>
              <a:t> </a:t>
            </a:r>
          </a:p>
          <a:p>
            <a:r>
              <a:rPr lang="en-US" dirty="0"/>
              <a:t>  </a:t>
            </a:r>
            <a:r>
              <a:rPr lang="en-US" dirty="0" err="1"/>
              <a:t>Biaya</a:t>
            </a:r>
            <a:r>
              <a:rPr lang="en-US" dirty="0"/>
              <a:t>  </a:t>
            </a:r>
            <a:r>
              <a:rPr lang="en-US" dirty="0" err="1"/>
              <a:t>Srusun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34998" y="2140859"/>
            <a:ext cx="155302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Kegiatan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OM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Perawatan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097486" y="1341789"/>
            <a:ext cx="3657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0" idx="0"/>
          </p:cNvCxnSpPr>
          <p:nvPr/>
        </p:nvCxnSpPr>
        <p:spPr>
          <a:xfrm rot="16200000" flipH="1">
            <a:off x="7036595" y="1404269"/>
            <a:ext cx="136298" cy="14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8821057" y="1376034"/>
            <a:ext cx="239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0684328" y="1412547"/>
            <a:ext cx="14151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70169" y="783530"/>
            <a:ext cx="5733143" cy="5763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940799" y="4532477"/>
            <a:ext cx="21045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NPP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22572" y="4546991"/>
            <a:ext cx="143688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ONOV</a:t>
            </a:r>
          </a:p>
        </p:txBody>
      </p:sp>
      <p:cxnSp>
        <p:nvCxnSpPr>
          <p:cNvPr id="33" name="Straight Connector 32"/>
          <p:cNvCxnSpPr>
            <a:stCxn id="15" idx="2"/>
          </p:cNvCxnSpPr>
          <p:nvPr/>
        </p:nvCxnSpPr>
        <p:spPr>
          <a:xfrm rot="16200000" flipH="1">
            <a:off x="9970112" y="3805589"/>
            <a:ext cx="1482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9040052" y="4355956"/>
            <a:ext cx="3530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2"/>
            <a:endCxn id="31" idx="0"/>
          </p:cNvCxnSpPr>
          <p:nvPr/>
        </p:nvCxnSpPr>
        <p:spPr>
          <a:xfrm rot="16200000" flipH="1">
            <a:off x="6658483" y="4093473"/>
            <a:ext cx="907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13" idx="0"/>
          </p:cNvCxnSpPr>
          <p:nvPr/>
        </p:nvCxnSpPr>
        <p:spPr>
          <a:xfrm rot="5400000">
            <a:off x="6955191" y="2005817"/>
            <a:ext cx="3136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8783195" y="1983255"/>
            <a:ext cx="3136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0553909" y="1972757"/>
            <a:ext cx="3136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70169" y="5780693"/>
            <a:ext cx="57331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KONFLIK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Pengembang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PPPSRS/ </a:t>
            </a:r>
            <a:r>
              <a:rPr lang="en-US" dirty="0" err="1"/>
              <a:t>Pemilik</a:t>
            </a:r>
            <a:r>
              <a:rPr lang="en-US" dirty="0"/>
              <a:t>/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Sarusun</a:t>
            </a:r>
            <a:r>
              <a:rPr lang="en-US" dirty="0"/>
              <a:t>, </a:t>
            </a:r>
            <a:r>
              <a:rPr lang="en-US" dirty="0" err="1"/>
              <a:t>dibantu</a:t>
            </a:r>
            <a:r>
              <a:rPr lang="en-US" dirty="0"/>
              <a:t> BPSK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62915" y="5047739"/>
            <a:ext cx="57331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Pemda</a:t>
            </a:r>
            <a:r>
              <a:rPr lang="en-US" dirty="0"/>
              <a:t> SUSUN PERKADA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  AD/ART PPPSRS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97980" y="220418"/>
            <a:ext cx="1826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629" y="870859"/>
            <a:ext cx="5762172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97</a:t>
            </a:r>
          </a:p>
          <a:p>
            <a:pPr marL="347663" lvl="0" indent="-347663"/>
            <a:r>
              <a:rPr lang="en-US" dirty="0"/>
              <a:t>(5)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penghunian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dimalsud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PPPSRS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</a:t>
            </a:r>
          </a:p>
          <a:p>
            <a:pPr marL="347663" lvl="0" indent="-347663"/>
            <a:r>
              <a:rPr lang="en-US" dirty="0"/>
              <a:t>(6) 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(3)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(4)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PPPSRS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NPP.</a:t>
            </a:r>
          </a:p>
          <a:p>
            <a:pPr marL="347663" indent="-347663">
              <a:buAutoNum type="arabicParenBoth" startAt="7"/>
            </a:pP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(6)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dikuasakan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. </a:t>
            </a:r>
          </a:p>
          <a:p>
            <a:pPr marL="347663" indent="-347663"/>
            <a:endParaRPr lang="en-US" b="1" dirty="0"/>
          </a:p>
          <a:p>
            <a:pPr marL="347663" indent="-347663"/>
            <a:r>
              <a:rPr lang="en-US" dirty="0" err="1"/>
              <a:t>Pasal</a:t>
            </a:r>
            <a:r>
              <a:rPr lang="en-US" dirty="0"/>
              <a:t> 102</a:t>
            </a:r>
          </a:p>
          <a:p>
            <a:r>
              <a:rPr lang="en-US" dirty="0" err="1"/>
              <a:t>Pelaku</a:t>
            </a:r>
            <a:r>
              <a:rPr lang="en-US" dirty="0"/>
              <a:t> Pembangunan yang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14,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PPPSRS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2114" y="812803"/>
            <a:ext cx="5762172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7663" indent="-347663"/>
            <a:endParaRPr lang="en-US" b="1" dirty="0"/>
          </a:p>
          <a:p>
            <a:pPr marL="347663" indent="-347663"/>
            <a:endParaRPr lang="en-US" b="1" dirty="0"/>
          </a:p>
          <a:p>
            <a:pPr marL="347663" indent="-347663"/>
            <a:endParaRPr lang="en-US" b="1" dirty="0"/>
          </a:p>
          <a:p>
            <a:pPr marL="347663" indent="-347663"/>
            <a:endParaRPr lang="en-US" b="1" dirty="0"/>
          </a:p>
          <a:p>
            <a:pPr marL="347663" indent="-347663"/>
            <a:endParaRPr lang="en-US" b="1" dirty="0"/>
          </a:p>
          <a:p>
            <a:pPr marL="347663" indent="-347663"/>
            <a:endParaRPr lang="en-US" b="1" dirty="0"/>
          </a:p>
          <a:p>
            <a:pPr marL="347663" indent="-347663"/>
            <a:endParaRPr lang="en-US" b="1" dirty="0"/>
          </a:p>
          <a:p>
            <a:pPr marL="347663" indent="-347663"/>
            <a:endParaRPr lang="en-US" b="1" dirty="0"/>
          </a:p>
          <a:p>
            <a:pPr marL="347663" indent="-347663"/>
            <a:endParaRPr lang="en-US" b="1" dirty="0"/>
          </a:p>
          <a:p>
            <a:pPr marL="347663" indent="-347663"/>
            <a:endParaRPr lang="en-US" b="1" dirty="0"/>
          </a:p>
          <a:p>
            <a:pPr marL="347663" indent="-347663"/>
            <a:endParaRPr lang="en-US" b="1" dirty="0"/>
          </a:p>
          <a:p>
            <a:pPr marL="347663" indent="-347663"/>
            <a:r>
              <a:rPr lang="en-US" dirty="0" err="1"/>
              <a:t>Pasal</a:t>
            </a:r>
            <a:r>
              <a:rPr lang="en-US" dirty="0"/>
              <a:t> 102 PENJELASAN</a:t>
            </a:r>
          </a:p>
          <a:p>
            <a:pPr algn="just"/>
            <a:r>
              <a:rPr lang="en-US" dirty="0"/>
              <a:t>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, "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"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pelaku</a:t>
            </a:r>
            <a:endParaRPr lang="en-US" dirty="0"/>
          </a:p>
          <a:p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, </a:t>
            </a:r>
            <a:r>
              <a:rPr lang="en-US" dirty="0" err="1"/>
              <a:t>keamanan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yang </a:t>
            </a:r>
            <a:r>
              <a:rPr lang="es-ES" dirty="0" err="1"/>
              <a:t>sudah</a:t>
            </a:r>
            <a:r>
              <a:rPr lang="es-ES" dirty="0"/>
              <a:t> </a:t>
            </a:r>
            <a:r>
              <a:rPr lang="es-ES" dirty="0" err="1"/>
              <a:t>ada</a:t>
            </a:r>
            <a:r>
              <a:rPr lang="es-ES" dirty="0"/>
              <a:t> </a:t>
            </a:r>
            <a:r>
              <a:rPr lang="es-ES" dirty="0" err="1"/>
              <a:t>terkait</a:t>
            </a:r>
            <a:r>
              <a:rPr lang="es-ES" dirty="0"/>
              <a:t> pada </a:t>
            </a:r>
            <a:r>
              <a:rPr lang="es-ES" dirty="0" err="1"/>
              <a:t>proses</a:t>
            </a:r>
            <a:r>
              <a:rPr lang="es-ES" dirty="0"/>
              <a:t> </a:t>
            </a:r>
            <a:r>
              <a:rPr lang="es-ES" dirty="0" err="1"/>
              <a:t>pembangunan</a:t>
            </a:r>
            <a:r>
              <a:rPr lang="es-ES" dirty="0"/>
              <a:t>.</a:t>
            </a:r>
          </a:p>
          <a:p>
            <a:r>
              <a:rPr lang="es-ES" dirty="0"/>
              <a:t>INI SERING DIARTIKAN LAIN OLEH PPPSRS:</a:t>
            </a:r>
          </a:p>
          <a:p>
            <a:r>
              <a:rPr lang="es-ES" dirty="0" err="1"/>
              <a:t>Pemda</a:t>
            </a:r>
            <a:r>
              <a:rPr lang="es-ES" dirty="0"/>
              <a:t> </a:t>
            </a:r>
            <a:r>
              <a:rPr lang="es-ES" dirty="0" err="1"/>
              <a:t>Berperan</a:t>
            </a:r>
            <a:r>
              <a:rPr lang="es-ES" dirty="0"/>
              <a:t> </a:t>
            </a:r>
            <a:r>
              <a:rPr lang="es-ES" dirty="0" err="1"/>
              <a:t>dalam</a:t>
            </a:r>
            <a:r>
              <a:rPr lang="es-ES" dirty="0"/>
              <a:t> </a:t>
            </a:r>
            <a:r>
              <a:rPr lang="es-ES" dirty="0" err="1"/>
              <a:t>Mengatasi</a:t>
            </a:r>
            <a:r>
              <a:rPr lang="es-ES" dirty="0"/>
              <a:t> </a:t>
            </a:r>
            <a:r>
              <a:rPr lang="es-ES" dirty="0" err="1"/>
              <a:t>Gangguan</a:t>
            </a:r>
            <a:r>
              <a:rPr lang="es-ES" dirty="0"/>
              <a:t> </a:t>
            </a:r>
            <a:r>
              <a:rPr lang="es-ES" dirty="0" err="1"/>
              <a:t>Oleh</a:t>
            </a:r>
            <a:r>
              <a:rPr lang="es-ES" dirty="0"/>
              <a:t> PPPSRS </a:t>
            </a:r>
            <a:r>
              <a:rPr lang="es-ES" dirty="0" err="1"/>
              <a:t>ataupun</a:t>
            </a:r>
            <a:r>
              <a:rPr lang="es-ES" dirty="0"/>
              <a:t> </a:t>
            </a:r>
            <a:r>
              <a:rPr lang="es-ES" dirty="0" err="1"/>
              <a:t>pemilik</a:t>
            </a:r>
            <a:r>
              <a:rPr lang="es-ES" dirty="0"/>
              <a:t> </a:t>
            </a:r>
            <a:r>
              <a:rPr lang="es-ES" dirty="0" err="1"/>
              <a:t>ataupun</a:t>
            </a:r>
            <a:r>
              <a:rPr lang="es-ES" dirty="0"/>
              <a:t> </a:t>
            </a:r>
            <a:r>
              <a:rPr lang="es-ES" dirty="0" err="1"/>
              <a:t>pihak</a:t>
            </a:r>
            <a:r>
              <a:rPr lang="es-ES" dirty="0"/>
              <a:t> </a:t>
            </a:r>
            <a:r>
              <a:rPr lang="es-ES" dirty="0" err="1"/>
              <a:t>lain</a:t>
            </a:r>
            <a:r>
              <a:rPr lang="es-ES" dirty="0"/>
              <a:t> </a:t>
            </a:r>
            <a:r>
              <a:rPr lang="es-ES" dirty="0" err="1"/>
              <a:t>Terhadap</a:t>
            </a:r>
            <a:r>
              <a:rPr lang="es-ES" dirty="0"/>
              <a:t> </a:t>
            </a:r>
            <a:r>
              <a:rPr lang="es-ES" dirty="0" err="1"/>
              <a:t>Pelaksanaan</a:t>
            </a:r>
            <a:r>
              <a:rPr lang="es-ES" dirty="0"/>
              <a:t> </a:t>
            </a:r>
            <a:r>
              <a:rPr lang="es-ES" dirty="0" err="1"/>
              <a:t>Pembangunan</a:t>
            </a:r>
            <a:r>
              <a:rPr lang="es-ES" dirty="0"/>
              <a:t> </a:t>
            </a:r>
            <a:r>
              <a:rPr lang="es-ES" dirty="0" err="1"/>
              <a:t>Rusun</a:t>
            </a:r>
            <a:r>
              <a:rPr lang="es-ES" dirty="0"/>
              <a:t> yang </a:t>
            </a:r>
            <a:r>
              <a:rPr lang="es-ES" dirty="0" err="1"/>
              <a:t>dilakukan</a:t>
            </a:r>
            <a:r>
              <a:rPr lang="es-ES" dirty="0"/>
              <a:t> </a:t>
            </a:r>
            <a:r>
              <a:rPr lang="es-ES" dirty="0" err="1"/>
              <a:t>Bertahap</a:t>
            </a:r>
            <a:r>
              <a:rPr lang="es-ES" dirty="0"/>
              <a:t> </a:t>
            </a:r>
            <a:r>
              <a:rPr lang="es-ES" dirty="0" err="1"/>
              <a:t>oleh</a:t>
            </a:r>
            <a:r>
              <a:rPr lang="es-ES" dirty="0"/>
              <a:t> </a:t>
            </a:r>
            <a:r>
              <a:rPr lang="es-ES" dirty="0" err="1"/>
              <a:t>Pengembang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20115" y="2127125"/>
            <a:ext cx="44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SENGAJA DIKOSONGKAN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97980" y="220418"/>
            <a:ext cx="1826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629" y="856345"/>
            <a:ext cx="5762172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100</a:t>
            </a:r>
          </a:p>
          <a:p>
            <a:pPr marL="290513" indent="-290513"/>
            <a:r>
              <a:rPr lang="en-US" dirty="0"/>
              <a:t>(1) </a:t>
            </a:r>
            <a:r>
              <a:rPr lang="en-US" dirty="0" err="1"/>
              <a:t>Pengurus</a:t>
            </a:r>
            <a:r>
              <a:rPr lang="en-US" dirty="0"/>
              <a:t> PPPSRS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paling lama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PPPSRS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membentuk</a:t>
            </a:r>
            <a:endParaRPr lang="en-US" dirty="0"/>
          </a:p>
          <a:p>
            <a:pPr marL="290513" indent="-290513"/>
            <a:r>
              <a:rPr lang="en-US" dirty="0"/>
              <a:t>	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menunjuk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Rusun</a:t>
            </a:r>
            <a:endParaRPr lang="en-US" dirty="0"/>
          </a:p>
          <a:p>
            <a:r>
              <a:rPr lang="en-US" dirty="0"/>
              <a:t>(2) </a:t>
            </a:r>
            <a:r>
              <a:rPr lang="en-US" dirty="0" err="1"/>
              <a:t>Pelaku</a:t>
            </a:r>
            <a:r>
              <a:rPr lang="en-US" dirty="0"/>
              <a:t> Pembangunan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paling lama</a:t>
            </a:r>
          </a:p>
          <a:p>
            <a:pPr marL="347663" indent="-347663"/>
            <a:r>
              <a:rPr lang="en-US" dirty="0"/>
              <a:t>	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menyerahkan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Benda</a:t>
            </a:r>
          </a:p>
          <a:p>
            <a:pPr marL="347663" indent="-347663"/>
            <a:r>
              <a:rPr lang="en-US" dirty="0"/>
              <a:t>	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Tanah </a:t>
            </a:r>
            <a:r>
              <a:rPr lang="en-US" dirty="0" err="1"/>
              <a:t>Bersama</a:t>
            </a:r>
            <a:endParaRPr lang="en-US" dirty="0"/>
          </a:p>
          <a:p>
            <a:pPr marL="347663" indent="-347663"/>
            <a:r>
              <a:rPr lang="en-US" dirty="0"/>
              <a:t>	</a:t>
            </a:r>
            <a:r>
              <a:rPr lang="en-US" dirty="0" err="1"/>
              <a:t>kepada</a:t>
            </a:r>
            <a:r>
              <a:rPr lang="en-US" dirty="0"/>
              <a:t> PPPSRS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hadapan</a:t>
            </a:r>
            <a:r>
              <a:rPr lang="en-US" dirty="0"/>
              <a:t> </a:t>
            </a:r>
            <a:r>
              <a:rPr lang="en-US" dirty="0" err="1"/>
              <a:t>notaris</a:t>
            </a:r>
            <a:r>
              <a:rPr lang="en-US" dirty="0"/>
              <a:t>.</a:t>
            </a:r>
          </a:p>
          <a:p>
            <a:pPr marL="347663" indent="-347663"/>
            <a:r>
              <a:rPr lang="en-US" dirty="0"/>
              <a:t>(3) </a:t>
            </a:r>
            <a:r>
              <a:rPr lang="en-US" dirty="0" err="1"/>
              <a:t>Pelaku</a:t>
            </a:r>
            <a:r>
              <a:rPr lang="en-US" dirty="0"/>
              <a:t> Pembangunan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menyerahkan</a:t>
            </a:r>
            <a:endParaRPr lang="en-US" dirty="0"/>
          </a:p>
          <a:p>
            <a:pPr marL="347663" indent="-347663"/>
            <a:r>
              <a:rPr lang="en-US" dirty="0"/>
              <a:t>	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(2)</a:t>
            </a:r>
          </a:p>
          <a:p>
            <a:pPr marL="347663" indent="-347663"/>
            <a:r>
              <a:rPr lang="en-US" dirty="0"/>
              <a:t>	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audit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akuntan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US" dirty="0"/>
          </a:p>
          <a:p>
            <a:pPr marL="347663" indent="-347663"/>
            <a:r>
              <a:rPr lang="en-US" dirty="0"/>
              <a:t>	yang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pengurus</a:t>
            </a:r>
            <a:r>
              <a:rPr lang="en-US" dirty="0"/>
              <a:t> PPPSRS.</a:t>
            </a:r>
          </a:p>
          <a:p>
            <a:r>
              <a:rPr lang="en-US" dirty="0"/>
              <a:t>(4) </a:t>
            </a:r>
            <a:r>
              <a:rPr lang="en-US" dirty="0" err="1"/>
              <a:t>Pelaku</a:t>
            </a:r>
            <a:r>
              <a:rPr lang="en-US" dirty="0"/>
              <a:t> Pembangunan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menyerahkan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en-US" dirty="0"/>
          </a:p>
          <a:p>
            <a:pPr marL="347663" indent="-347663"/>
            <a:r>
              <a:rPr lang="en-US" dirty="0"/>
              <a:t>	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PPPSRS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  <a:p>
            <a:pPr indent="347663"/>
            <a:r>
              <a:rPr lang="en-US" dirty="0"/>
              <a:t>a. </a:t>
            </a:r>
            <a:r>
              <a:rPr lang="en-US" dirty="0" err="1"/>
              <a:t>Pertelaan</a:t>
            </a:r>
            <a:r>
              <a:rPr lang="en-US" dirty="0"/>
              <a:t>;</a:t>
            </a:r>
          </a:p>
          <a:p>
            <a:pPr indent="347663"/>
            <a:r>
              <a:rPr lang="en-US" dirty="0"/>
              <a:t>b.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;</a:t>
            </a:r>
          </a:p>
          <a:p>
            <a:pPr indent="347663"/>
            <a:r>
              <a:rPr lang="en-US" dirty="0"/>
              <a:t>c. data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;</a:t>
            </a:r>
          </a:p>
          <a:p>
            <a:pPr indent="347663"/>
            <a:r>
              <a:rPr lang="en-US" dirty="0"/>
              <a:t>d.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terbangun</a:t>
            </a:r>
            <a:r>
              <a:rPr lang="en-US" dirty="0"/>
              <a:t> (as built drawing); </a:t>
            </a:r>
            <a:r>
              <a:rPr lang="en-US" dirty="0" err="1"/>
              <a:t>dan</a:t>
            </a:r>
            <a:endParaRPr lang="en-US" dirty="0"/>
          </a:p>
          <a:p>
            <a:pPr indent="347663"/>
            <a:r>
              <a:rPr lang="en-US" dirty="0"/>
              <a:t>e.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perizinan</a:t>
            </a:r>
            <a:r>
              <a:rPr lang="en-US" dirty="0"/>
              <a:t>.</a:t>
            </a:r>
          </a:p>
          <a:p>
            <a:r>
              <a:rPr lang="en-US" dirty="0"/>
              <a:t>(5)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teknis</a:t>
            </a:r>
            <a:endParaRPr lang="en-US" dirty="0"/>
          </a:p>
          <a:p>
            <a:pPr marL="347663" indent="-347663"/>
            <a:r>
              <a:rPr lang="en-US" dirty="0"/>
              <a:t>	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(4) </a:t>
            </a:r>
            <a:r>
              <a:rPr lang="en-US" dirty="0" err="1"/>
              <a:t>menjadi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PPPSRS.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12114" y="856345"/>
            <a:ext cx="5762172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menunjuk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Rusun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ada</a:t>
            </a:r>
            <a:r>
              <a:rPr lang="en-US" dirty="0">
                <a:sym typeface="Wingdings" pitchFamily="2" charset="2"/>
              </a:rPr>
              <a:t> KKN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ym typeface="Wingdings" pitchFamily="2" charset="2"/>
              </a:rPr>
              <a:t>Pemda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perl;u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memastikan</a:t>
            </a:r>
            <a:r>
              <a:rPr lang="en-US" dirty="0">
                <a:sym typeface="Wingdings" pitchFamily="2" charset="2"/>
              </a:rPr>
              <a:t> BP </a:t>
            </a:r>
            <a:r>
              <a:rPr lang="en-US" dirty="0" err="1">
                <a:sym typeface="Wingdings" pitchFamily="2" charset="2"/>
              </a:rPr>
              <a:t>memenuhi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syarat</a:t>
            </a:r>
            <a:r>
              <a:rPr lang="en-US" dirty="0">
                <a:sym typeface="Wingdings" pitchFamily="2" charset="2"/>
              </a:rPr>
              <a:t> SBU, SKA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SKT </a:t>
            </a:r>
            <a:r>
              <a:rPr lang="en-US" dirty="0" err="1">
                <a:sym typeface="Wingdings" pitchFamily="2" charset="2"/>
              </a:rPr>
              <a:t>sesuai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bidangnya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mekanikal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elektrikal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plambing</a:t>
            </a:r>
            <a:r>
              <a:rPr lang="en-US" dirty="0">
                <a:sym typeface="Wingdings" pitchFamily="2" charset="2"/>
              </a:rPr>
              <a:t>);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ym typeface="Wingdings" pitchFamily="2" charset="2"/>
              </a:rPr>
              <a:t>Pemda</a:t>
            </a:r>
            <a:r>
              <a:rPr lang="en-US" dirty="0">
                <a:sym typeface="Wingdings" pitchFamily="2" charset="2"/>
              </a:rPr>
              <a:t> MEMANTAU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MEMASTIKAN </a:t>
            </a:r>
            <a:r>
              <a:rPr lang="en-US" dirty="0" err="1">
                <a:sym typeface="Wingdings" pitchFamily="2" charset="2"/>
              </a:rPr>
              <a:t>penyerahan</a:t>
            </a:r>
            <a:r>
              <a:rPr lang="en-US" dirty="0">
                <a:sym typeface="Wingdings" pitchFamily="2" charset="2"/>
              </a:rPr>
              <a:t> Benda </a:t>
            </a:r>
            <a:r>
              <a:rPr lang="en-US" dirty="0" err="1">
                <a:sym typeface="Wingdings" pitchFamily="2" charset="2"/>
              </a:rPr>
              <a:t>Bersama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Bagian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Bersama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Tanah </a:t>
            </a:r>
            <a:r>
              <a:rPr lang="en-US" dirty="0" err="1">
                <a:sym typeface="Wingdings" pitchFamily="2" charset="2"/>
              </a:rPr>
              <a:t>Bersama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Pengembang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kepada</a:t>
            </a:r>
            <a:r>
              <a:rPr lang="en-US" dirty="0">
                <a:sym typeface="Wingdings" pitchFamily="2" charset="2"/>
              </a:rPr>
              <a:t> PPPSRS;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Pengembang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menunjuk</a:t>
            </a:r>
            <a:r>
              <a:rPr lang="en-US" dirty="0"/>
              <a:t> Auditor yang </a:t>
            </a:r>
            <a:r>
              <a:rPr lang="en-US" dirty="0" err="1"/>
              <a:t>terakreditasi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tersumpah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audit,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FASILITASI </a:t>
            </a:r>
            <a:r>
              <a:rPr lang="en-US" dirty="0" err="1"/>
              <a:t>Pemda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mengunpulkan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Manual OM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ME/P;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Penyimpanan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fasilitasi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dititipkan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Lembaga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r>
              <a:rPr lang="en-US" b="1" dirty="0"/>
              <a:t> Daerah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2EE4760-202A-436B-A298-4796A30A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055" y="2888343"/>
            <a:ext cx="971005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5613" indent="-455613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id-ID" altLang="en-US" sz="2000" b="1" dirty="0">
                <a:latin typeface="Arial" panose="020B0604020202020204" pitchFamily="34" charset="0"/>
              </a:rPr>
              <a:t>Mendapatkan pelayanan yang baik di rumah susun atas pemanfaatan bagian bersama, benda bersama dan tanah bersama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id-ID" altLang="en-US" sz="2000" b="1" dirty="0">
                <a:latin typeface="Arial" panose="020B0604020202020204" pitchFamily="34" charset="0"/>
              </a:rPr>
              <a:t>B</a:t>
            </a:r>
            <a:r>
              <a:rPr lang="en-US" altLang="en-US" sz="2000" b="1" dirty="0" err="1">
                <a:latin typeface="Arial" panose="020B0604020202020204" pitchFamily="34" charset="0"/>
              </a:rPr>
              <a:t>erhak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untuk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melihat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laporan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keuangan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secara</a:t>
            </a:r>
            <a:r>
              <a:rPr lang="en-US" altLang="en-US" sz="2000" b="1" dirty="0">
                <a:latin typeface="Arial" panose="020B0604020202020204" pitchFamily="34" charset="0"/>
              </a:rPr>
              <a:t> online</a:t>
            </a:r>
            <a:endParaRPr lang="id-ID" altLang="en-US" sz="20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id-ID" altLang="en-US" sz="2000" b="1" dirty="0">
                <a:latin typeface="Arial" panose="020B0604020202020204" pitchFamily="34" charset="0"/>
              </a:rPr>
              <a:t>B</a:t>
            </a:r>
            <a:r>
              <a:rPr lang="en-US" altLang="en-US" sz="2000" b="1" dirty="0" err="1">
                <a:latin typeface="Arial" panose="020B0604020202020204" pitchFamily="34" charset="0"/>
              </a:rPr>
              <a:t>erhak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mendapatkan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informasi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dan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penjelasan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rincian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dana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pengelolaan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id-ID" altLang="en-US" sz="2000" b="1" dirty="0">
                <a:latin typeface="Arial" panose="020B0604020202020204" pitchFamily="34" charset="0"/>
              </a:rPr>
              <a:t>r</a:t>
            </a:r>
            <a:r>
              <a:rPr lang="en-US" altLang="en-US" sz="2000" b="1" dirty="0" err="1">
                <a:latin typeface="Arial" panose="020B0604020202020204" pitchFamily="34" charset="0"/>
              </a:rPr>
              <a:t>usun</a:t>
            </a:r>
            <a:endParaRPr lang="id-ID" altLang="en-US" sz="20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id-ID" altLang="en-US" sz="2000" b="1" dirty="0">
                <a:latin typeface="Arial" panose="020B0604020202020204" pitchFamily="34" charset="0"/>
              </a:rPr>
              <a:t>Berhak dicalonkan sebagai Panitia Musyawarah, Pengurus/Pengawas PPPSRS sesuai ketentuan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id-ID" altLang="en-US" sz="2000" b="1" dirty="0">
                <a:latin typeface="Arial" panose="020B0604020202020204" pitchFamily="34" charset="0"/>
              </a:rPr>
              <a:t>Mengikuti rapat-rapat PPPSRS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id-ID" altLang="en-US" sz="2000" b="1" dirty="0">
                <a:latin typeface="Arial" panose="020B0604020202020204" pitchFamily="34" charset="0"/>
              </a:rPr>
              <a:t>Memberikan pendapat/masukan atas pengelolaan bagian bersama, benda bersama dan tanah bersama.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3157801-022B-4067-9469-72F470E0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056" y="1325878"/>
            <a:ext cx="101309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5613" indent="-455613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id-ID" altLang="en-US" sz="2000" b="1" dirty="0">
                <a:latin typeface="Arial" panose="020B0604020202020204" pitchFamily="34" charset="0"/>
              </a:rPr>
              <a:t>Menanggung beban biaya atas penggunaan bagian bersama, benda bersama dan tanah bersama dan secara proporsional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id-ID" altLang="en-US" sz="2000" b="1" dirty="0">
                <a:latin typeface="Arial" panose="020B0604020202020204" pitchFamily="34" charset="0"/>
              </a:rPr>
              <a:t>Membentuk PPPSRS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en-US" sz="2000" b="1" dirty="0" err="1">
                <a:latin typeface="Arial" panose="020B0604020202020204" pitchFamily="34" charset="0"/>
              </a:rPr>
              <a:t>Mematuhi</a:t>
            </a:r>
            <a:r>
              <a:rPr lang="en-US" altLang="en-US" sz="2000" b="1" dirty="0">
                <a:latin typeface="Arial" panose="020B0604020202020204" pitchFamily="34" charset="0"/>
              </a:rPr>
              <a:t> AD/ART/</a:t>
            </a:r>
            <a:r>
              <a:rPr lang="en-US" altLang="en-US" sz="2000" b="1" dirty="0" err="1">
                <a:latin typeface="Arial" panose="020B0604020202020204" pitchFamily="34" charset="0"/>
              </a:rPr>
              <a:t>Tatib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Penghunian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-43" y="155102"/>
            <a:ext cx="78667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751" y="229477"/>
            <a:ext cx="758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err="1">
                <a:solidFill>
                  <a:schemeClr val="bg1"/>
                </a:solidFill>
                <a:latin typeface="Franklin Gothic Heavy" pitchFamily="34" charset="0"/>
              </a:rPr>
              <a:t>Kewajiban</a:t>
            </a:r>
            <a:r>
              <a:rPr lang="en-US" sz="2800" dirty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Heavy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Heavy" pitchFamily="34" charset="0"/>
              </a:rPr>
              <a:t>Hak</a:t>
            </a:r>
            <a:r>
              <a:rPr lang="en-US" sz="2800" dirty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Heavy" pitchFamily="34" charset="0"/>
              </a:rPr>
              <a:t>Pemilik</a:t>
            </a:r>
            <a:r>
              <a:rPr lang="en-US" sz="2800" dirty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Heavy" pitchFamily="34" charset="0"/>
              </a:rPr>
              <a:t>Sarusun</a:t>
            </a:r>
            <a:endParaRPr lang="en-US" sz="16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57366"/>
            <a:ext cx="214308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KEWAJIBAN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36221"/>
            <a:ext cx="20900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HAK</a:t>
            </a:r>
          </a:p>
        </p:txBody>
      </p:sp>
    </p:spTree>
    <p:extLst>
      <p:ext uri="{BB962C8B-B14F-4D97-AF65-F5344CB8AC3E}">
        <p14:creationId xmlns:p14="http://schemas.microsoft.com/office/powerpoint/2010/main" val="364628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97980" y="220418"/>
            <a:ext cx="1826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629" y="870859"/>
            <a:ext cx="576217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105</a:t>
            </a:r>
          </a:p>
          <a:p>
            <a:r>
              <a:rPr lang="en-US" dirty="0"/>
              <a:t>(1)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Pemilik</a:t>
            </a:r>
            <a:endParaRPr lang="en-US" dirty="0"/>
          </a:p>
          <a:p>
            <a:pPr marL="290513" indent="-290513"/>
            <a:r>
              <a:rPr lang="en-US" dirty="0"/>
              <a:t> 	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yang:</a:t>
            </a:r>
          </a:p>
          <a:p>
            <a:pPr marL="290513" indent="-290513"/>
            <a:r>
              <a:rPr lang="en-US" dirty="0"/>
              <a:t>	a.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laik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; 	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endParaRPr lang="en-US" dirty="0"/>
          </a:p>
          <a:p>
            <a:pPr marL="290513" indent="-290513"/>
            <a:r>
              <a:rPr lang="en-US" dirty="0"/>
              <a:t>	b.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pemanfaatan</a:t>
            </a:r>
            <a:endParaRPr lang="en-US" dirty="0"/>
          </a:p>
          <a:p>
            <a:pPr marL="508000" indent="-508000"/>
            <a:r>
              <a:rPr lang="en-US" dirty="0"/>
              <a:t>	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.</a:t>
            </a:r>
          </a:p>
          <a:p>
            <a:r>
              <a:rPr lang="en-US" dirty="0"/>
              <a:t>(2)   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endParaRPr lang="en-US" dirty="0"/>
          </a:p>
          <a:p>
            <a:r>
              <a:rPr lang="en-US" dirty="0"/>
              <a:t>        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.</a:t>
            </a:r>
          </a:p>
          <a:p>
            <a:pPr marL="465138" indent="-465138"/>
            <a:r>
              <a:rPr lang="fi-FI" dirty="0"/>
              <a:t>(3)    Peningkatan kualitas Rumah Susun selain  s</a:t>
            </a:r>
            <a:r>
              <a:rPr lang="es-ES" dirty="0" err="1"/>
              <a:t>ebagaimana</a:t>
            </a:r>
            <a:r>
              <a:rPr lang="es-ES" dirty="0"/>
              <a:t> </a:t>
            </a:r>
            <a:r>
              <a:rPr lang="es-ES" dirty="0" err="1"/>
              <a:t>dimaksud</a:t>
            </a:r>
            <a:r>
              <a:rPr lang="es-ES" dirty="0"/>
              <a:t> pada </a:t>
            </a:r>
            <a:r>
              <a:rPr lang="es-ES" dirty="0" err="1"/>
              <a:t>ayat</a:t>
            </a:r>
            <a:r>
              <a:rPr lang="es-ES" dirty="0"/>
              <a:t> (1) </a:t>
            </a:r>
            <a:r>
              <a:rPr lang="es-ES" dirty="0" err="1"/>
              <a:t>dapat</a:t>
            </a:r>
            <a:r>
              <a:rPr lang="es-ES" dirty="0"/>
              <a:t> </a:t>
            </a:r>
            <a:r>
              <a:rPr lang="es-ES" dirty="0" err="1"/>
              <a:t>dilakukan</a:t>
            </a:r>
            <a:r>
              <a:rPr lang="es-E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prakarsa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12114" y="870859"/>
            <a:ext cx="5762172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7663" indent="-347663">
              <a:buAutoNum type="arabicPeriod"/>
            </a:pP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audit </a:t>
            </a:r>
            <a:r>
              <a:rPr lang="en-US" dirty="0" err="1"/>
              <a:t>struktur</a:t>
            </a:r>
            <a:r>
              <a:rPr lang="en-US" dirty="0"/>
              <a:t>;</a:t>
            </a:r>
          </a:p>
          <a:p>
            <a:pPr marL="347663" indent="-347663">
              <a:buAutoNum type="arabicPeriod"/>
            </a:pPr>
            <a:r>
              <a:rPr lang="en-US" dirty="0" err="1"/>
              <a:t>Ayat</a:t>
            </a:r>
            <a:r>
              <a:rPr lang="en-US" dirty="0"/>
              <a:t> (3) PENGECUALIAN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</a:t>
            </a:r>
          </a:p>
          <a:p>
            <a:pPr marL="347663" indent="-347663"/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347663" indent="-347663"/>
            <a:r>
              <a:rPr lang="en-US" dirty="0"/>
              <a:t>       Renewal </a:t>
            </a:r>
            <a:r>
              <a:rPr lang="en-US" dirty="0" err="1"/>
              <a:t>Rusun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Tanah </a:t>
            </a:r>
            <a:r>
              <a:rPr lang="en-US" dirty="0" err="1"/>
              <a:t>Abang</a:t>
            </a:r>
            <a:r>
              <a:rPr lang="en-US" dirty="0"/>
              <a:t>, </a:t>
            </a:r>
            <a:r>
              <a:rPr lang="en-US" dirty="0" err="1"/>
              <a:t>Kebon</a:t>
            </a:r>
            <a:r>
              <a:rPr lang="en-US" dirty="0"/>
              <a:t> </a:t>
            </a:r>
            <a:r>
              <a:rPr lang="en-US" dirty="0" err="1"/>
              <a:t>kacang</a:t>
            </a:r>
            <a:r>
              <a:rPr lang="en-US" dirty="0"/>
              <a:t>,  </a:t>
            </a:r>
            <a:r>
              <a:rPr lang="en-US" dirty="0" err="1"/>
              <a:t>Klender</a:t>
            </a:r>
            <a:r>
              <a:rPr lang="en-US" dirty="0"/>
              <a:t>, </a:t>
            </a:r>
            <a:r>
              <a:rPr lang="en-US" dirty="0" err="1"/>
              <a:t>Sukarame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4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High rise,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ketidak</a:t>
            </a:r>
            <a:r>
              <a:rPr lang="en-US" dirty="0"/>
              <a:t> </a:t>
            </a:r>
            <a:r>
              <a:rPr lang="en-US" dirty="0" err="1"/>
              <a:t>sesuaian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tampung</a:t>
            </a:r>
            <a:r>
              <a:rPr lang="en-US" dirty="0"/>
              <a:t>.</a:t>
            </a:r>
          </a:p>
          <a:p>
            <a:pPr marL="347663" indent="-347663"/>
            <a:endParaRPr lang="en-US" dirty="0"/>
          </a:p>
          <a:p>
            <a:pPr marL="347663" indent="-347663"/>
            <a:endParaRPr lang="en-US" dirty="0"/>
          </a:p>
          <a:p>
            <a:pPr marL="347663" indent="-347663"/>
            <a:endParaRPr lang="en-US" dirty="0"/>
          </a:p>
          <a:p>
            <a:pPr marL="347663" indent="-347663"/>
            <a:endParaRPr lang="en-US" dirty="0"/>
          </a:p>
          <a:p>
            <a:pPr marL="347663" indent="-347663"/>
            <a:endParaRPr lang="en-US" dirty="0"/>
          </a:p>
          <a:p>
            <a:pPr marL="347663" indent="-347663"/>
            <a:endParaRPr lang="en-US" dirty="0"/>
          </a:p>
          <a:p>
            <a:pPr marL="347663" indent="-347663"/>
            <a:endParaRPr lang="en-US" dirty="0"/>
          </a:p>
          <a:p>
            <a:pPr marL="347663" indent="-347663"/>
            <a:endParaRPr lang="en-US" dirty="0"/>
          </a:p>
          <a:p>
            <a:pPr marL="347663" indent="-347663"/>
            <a:endParaRPr lang="en-US" dirty="0"/>
          </a:p>
          <a:p>
            <a:pPr marL="347663" indent="-347663"/>
            <a:endParaRPr lang="en-US" dirty="0"/>
          </a:p>
          <a:p>
            <a:pPr marL="347663" indent="-347663"/>
            <a:endParaRPr lang="en-US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2C38D-CDC3-470E-9DEA-EA8814690FEB}"/>
              </a:ext>
            </a:extLst>
          </p:cNvPr>
          <p:cNvSpPr/>
          <p:nvPr/>
        </p:nvSpPr>
        <p:spPr>
          <a:xfrm>
            <a:off x="232181" y="7595"/>
            <a:ext cx="5950900" cy="642942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853D0A6-F5F1-49AC-9F4A-3EBCC2C6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377"/>
            <a:ext cx="6183082" cy="617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9B8F6C9-2DFA-4280-A3C6-50F819A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682377"/>
            <a:ext cx="3836504" cy="528797"/>
          </a:xfrm>
        </p:spPr>
        <p:txBody>
          <a:bodyPr>
            <a:normAutofit/>
          </a:bodyPr>
          <a:lstStyle/>
          <a:p>
            <a:r>
              <a:rPr lang="en-US" sz="2400" b="1" dirty="0"/>
              <a:t>Luas </a:t>
            </a:r>
            <a:r>
              <a:rPr lang="en-US" sz="2400" b="1" dirty="0" err="1"/>
              <a:t>Lantai</a:t>
            </a:r>
            <a:r>
              <a:rPr lang="en-US" sz="2400" b="1" dirty="0"/>
              <a:t>/ </a:t>
            </a:r>
            <a:r>
              <a:rPr lang="en-US" sz="2400" b="1" dirty="0" err="1"/>
              <a:t>Sarusun</a:t>
            </a:r>
            <a:r>
              <a:rPr lang="en-US" sz="2400" b="1" dirty="0"/>
              <a:t> (Unit) </a:t>
            </a:r>
            <a:endParaRPr lang="id-ID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F31F6-8665-4FC8-A9B6-D30F9CBE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2473" y="-1"/>
            <a:ext cx="5909527" cy="366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C2030C-DFAF-4D01-BFDE-9DA1D95CF54E}"/>
              </a:ext>
            </a:extLst>
          </p:cNvPr>
          <p:cNvSpPr txBox="1"/>
          <p:nvPr/>
        </p:nvSpPr>
        <p:spPr>
          <a:xfrm>
            <a:off x="347573" y="138221"/>
            <a:ext cx="577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GAMBARAN RUSUN DAN SARUSUN MILIK (CONTOH)</a:t>
            </a:r>
          </a:p>
        </p:txBody>
      </p:sp>
      <p:pic>
        <p:nvPicPr>
          <p:cNvPr id="10" name="Picture 7" descr="Gambar terkait">
            <a:hlinkClick r:id="rId4"/>
            <a:extLst>
              <a:ext uri="{FF2B5EF4-FFF2-40B4-BE49-F238E27FC236}">
                <a16:creationId xmlns:a16="http://schemas.microsoft.com/office/drawing/2014/main" id="{D2696CED-B339-4816-BDED-267E7974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2473" y="3380508"/>
            <a:ext cx="6300466" cy="3586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81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BB190A-5116-459D-90A5-E9C49D59BA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5887" y="144902"/>
            <a:ext cx="11396504" cy="56167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fi-FI" b="1" cap="none" dirty="0">
                <a:solidFill>
                  <a:srgbClr val="000000"/>
                </a:solidFill>
              </a:rPr>
              <a:t>Aset Pemda</a:t>
            </a:r>
            <a:endParaRPr lang="en-US" b="1" cap="none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831C2-1223-405C-B15E-BB5DB15DACA3}"/>
              </a:ext>
            </a:extLst>
          </p:cNvPr>
          <p:cNvSpPr txBox="1"/>
          <p:nvPr/>
        </p:nvSpPr>
        <p:spPr>
          <a:xfrm>
            <a:off x="4475018" y="277080"/>
            <a:ext cx="342207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RUMAH SUSUN UMUM/ KOMERSIAL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244E7-6565-46C4-B475-C3993AD00E3F}"/>
              </a:ext>
            </a:extLst>
          </p:cNvPr>
          <p:cNvSpPr txBox="1"/>
          <p:nvPr/>
        </p:nvSpPr>
        <p:spPr>
          <a:xfrm>
            <a:off x="1773382" y="1316174"/>
            <a:ext cx="16902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85EA0-E901-4295-871A-5AAFF06E20E5}"/>
              </a:ext>
            </a:extLst>
          </p:cNvPr>
          <p:cNvSpPr txBox="1"/>
          <p:nvPr/>
        </p:nvSpPr>
        <p:spPr>
          <a:xfrm>
            <a:off x="4087091" y="1288464"/>
            <a:ext cx="16902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15B56-5A7A-4710-A1D6-A26B31CC8916}"/>
              </a:ext>
            </a:extLst>
          </p:cNvPr>
          <p:cNvSpPr txBox="1"/>
          <p:nvPr/>
        </p:nvSpPr>
        <p:spPr>
          <a:xfrm>
            <a:off x="6331528" y="1260756"/>
            <a:ext cx="1690254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HGB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A51E6-FA51-4A6C-A74F-98996F83DAAB}"/>
              </a:ext>
            </a:extLst>
          </p:cNvPr>
          <p:cNvSpPr txBox="1"/>
          <p:nvPr/>
        </p:nvSpPr>
        <p:spPr>
          <a:xfrm>
            <a:off x="8548323" y="1274606"/>
            <a:ext cx="16902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HGB/ HPL</a:t>
            </a:r>
          </a:p>
        </p:txBody>
      </p:sp>
      <p:cxnSp>
        <p:nvCxnSpPr>
          <p:cNvPr id="10" name="Elbow Connector 8">
            <a:extLst>
              <a:ext uri="{FF2B5EF4-FFF2-40B4-BE49-F238E27FC236}">
                <a16:creationId xmlns:a16="http://schemas.microsoft.com/office/drawing/2014/main" id="{94EF3D25-84C6-4D22-AE49-CBCA91CB9803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4236678" y="-633203"/>
            <a:ext cx="331208" cy="356754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637494A-2869-44BF-A7A2-38566EAF81EF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5400000">
            <a:off x="5407388" y="509797"/>
            <a:ext cx="303498" cy="12538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2">
            <a:extLst>
              <a:ext uri="{FF2B5EF4-FFF2-40B4-BE49-F238E27FC236}">
                <a16:creationId xmlns:a16="http://schemas.microsoft.com/office/drawing/2014/main" id="{FF829E62-5DCB-4EBE-852F-63B1B7067A69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16200000" flipH="1">
            <a:off x="6543460" y="627561"/>
            <a:ext cx="275790" cy="990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4">
            <a:extLst>
              <a:ext uri="{FF2B5EF4-FFF2-40B4-BE49-F238E27FC236}">
                <a16:creationId xmlns:a16="http://schemas.microsoft.com/office/drawing/2014/main" id="{B2241C64-962B-44CE-A2B5-8096F956C8AB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7644932" y="-473912"/>
            <a:ext cx="289640" cy="320739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7">
            <a:extLst>
              <a:ext uri="{FF2B5EF4-FFF2-40B4-BE49-F238E27FC236}">
                <a16:creationId xmlns:a16="http://schemas.microsoft.com/office/drawing/2014/main" id="{837E8542-02A4-4B1A-9196-0A28EF48D9B4}"/>
              </a:ext>
            </a:extLst>
          </p:cNvPr>
          <p:cNvCxnSpPr>
            <a:stCxn id="6" idx="2"/>
            <a:endCxn id="8" idx="2"/>
          </p:cNvCxnSpPr>
          <p:nvPr/>
        </p:nvCxnSpPr>
        <p:spPr>
          <a:xfrm rot="5400000" flipH="1" flipV="1">
            <a:off x="4869873" y="-590498"/>
            <a:ext cx="55418" cy="4558146"/>
          </a:xfrm>
          <a:prstGeom prst="bentConnector3">
            <a:avLst>
              <a:gd name="adj1" fmla="val -2125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9">
            <a:extLst>
              <a:ext uri="{FF2B5EF4-FFF2-40B4-BE49-F238E27FC236}">
                <a16:creationId xmlns:a16="http://schemas.microsoft.com/office/drawing/2014/main" id="{89B169EE-FF84-4402-9BB2-B0C96FE02E08}"/>
              </a:ext>
            </a:extLst>
          </p:cNvPr>
          <p:cNvCxnSpPr>
            <a:stCxn id="7" idx="2"/>
            <a:endCxn id="8" idx="2"/>
          </p:cNvCxnSpPr>
          <p:nvPr/>
        </p:nvCxnSpPr>
        <p:spPr>
          <a:xfrm rot="5400000" flipH="1" flipV="1">
            <a:off x="6040582" y="552501"/>
            <a:ext cx="27708" cy="2244437"/>
          </a:xfrm>
          <a:prstGeom prst="bentConnector3">
            <a:avLst>
              <a:gd name="adj1" fmla="val -52503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103EAC66-7852-4DA5-B5F7-C73723728B3D}"/>
              </a:ext>
            </a:extLst>
          </p:cNvPr>
          <p:cNvSpPr/>
          <p:nvPr/>
        </p:nvSpPr>
        <p:spPr>
          <a:xfrm>
            <a:off x="374072" y="2147448"/>
            <a:ext cx="11651673" cy="4516588"/>
          </a:xfrm>
          <a:prstGeom prst="roundRect">
            <a:avLst>
              <a:gd name="adj" fmla="val 440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asil gambar untuk block plan apartemen">
            <a:hlinkClick r:id="rId2"/>
            <a:extLst>
              <a:ext uri="{FF2B5EF4-FFF2-40B4-BE49-F238E27FC236}">
                <a16:creationId xmlns:a16="http://schemas.microsoft.com/office/drawing/2014/main" id="{EA5D8A37-46AA-4F5F-A73B-6A2E18A6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259" y="2543303"/>
            <a:ext cx="4752975" cy="3843627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7958B6-73D7-49E0-8CC3-2EFDFD49DDCC}"/>
              </a:ext>
            </a:extLst>
          </p:cNvPr>
          <p:cNvSpPr txBox="1"/>
          <p:nvPr/>
        </p:nvSpPr>
        <p:spPr>
          <a:xfrm>
            <a:off x="554182" y="2175157"/>
            <a:ext cx="144087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Opsi</a:t>
            </a:r>
            <a:r>
              <a:rPr lang="en-US" sz="2000" b="1" dirty="0">
                <a:solidFill>
                  <a:schemeClr val="bg1"/>
                </a:solidFill>
              </a:rPr>
              <a:t> HGB: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E0B792-5299-4699-85F5-C0F87FF0551D}"/>
              </a:ext>
            </a:extLst>
          </p:cNvPr>
          <p:cNvCxnSpPr/>
          <p:nvPr/>
        </p:nvCxnSpPr>
        <p:spPr>
          <a:xfrm>
            <a:off x="1801091" y="4087085"/>
            <a:ext cx="221673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4D916E-4D3F-4429-B35C-E4236319AAF5}"/>
              </a:ext>
            </a:extLst>
          </p:cNvPr>
          <p:cNvCxnSpPr/>
          <p:nvPr/>
        </p:nvCxnSpPr>
        <p:spPr>
          <a:xfrm rot="5400000">
            <a:off x="4267200" y="3020285"/>
            <a:ext cx="304800" cy="277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215EF6D-6A78-44FC-BCB6-FD7EB342AEEC}"/>
              </a:ext>
            </a:extLst>
          </p:cNvPr>
          <p:cNvSpPr txBox="1"/>
          <p:nvPr/>
        </p:nvSpPr>
        <p:spPr>
          <a:xfrm>
            <a:off x="5209309" y="2369121"/>
            <a:ext cx="208262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/>
              <a:t>Pengelolaan</a:t>
            </a:r>
            <a:r>
              <a:rPr lang="en-US" sz="1400" b="1" dirty="0"/>
              <a:t> </a:t>
            </a:r>
            <a:r>
              <a:rPr lang="en-US" sz="1400" b="1" dirty="0" err="1"/>
              <a:t>Sampah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AA912-C13F-4CD5-AB8C-4C78395BE4EE}"/>
              </a:ext>
            </a:extLst>
          </p:cNvPr>
          <p:cNvSpPr txBox="1"/>
          <p:nvPr/>
        </p:nvSpPr>
        <p:spPr>
          <a:xfrm>
            <a:off x="5209309" y="2743195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PAUD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4BE532-3BFE-45B1-AC84-D818894E69F6}"/>
              </a:ext>
            </a:extLst>
          </p:cNvPr>
          <p:cNvSpPr txBox="1"/>
          <p:nvPr/>
        </p:nvSpPr>
        <p:spPr>
          <a:xfrm>
            <a:off x="5195455" y="3131122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Sekolah</a:t>
            </a:r>
            <a:r>
              <a:rPr lang="en-US" sz="1400" b="1" dirty="0"/>
              <a:t> Dasar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1DA463-DACB-47FF-AF7E-ED4865B54AF1}"/>
              </a:ext>
            </a:extLst>
          </p:cNvPr>
          <p:cNvSpPr txBox="1"/>
          <p:nvPr/>
        </p:nvSpPr>
        <p:spPr>
          <a:xfrm>
            <a:off x="3906994" y="2189012"/>
            <a:ext cx="116378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SARAN: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0AD079-3651-4C1A-B5F3-BC5BA1E9A0AF}"/>
              </a:ext>
            </a:extLst>
          </p:cNvPr>
          <p:cNvSpPr txBox="1"/>
          <p:nvPr/>
        </p:nvSpPr>
        <p:spPr>
          <a:xfrm>
            <a:off x="7855604" y="3117281"/>
            <a:ext cx="21114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 </a:t>
            </a:r>
            <a:r>
              <a:rPr lang="en-US" sz="1400" b="1" dirty="0" err="1">
                <a:solidFill>
                  <a:schemeClr val="bg1"/>
                </a:solidFill>
              </a:rPr>
              <a:t>luar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bersama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C49286-5BF9-48DC-B40F-DA2006D310BE}"/>
              </a:ext>
            </a:extLst>
          </p:cNvPr>
          <p:cNvCxnSpPr>
            <a:stCxn id="21" idx="3"/>
          </p:cNvCxnSpPr>
          <p:nvPr/>
        </p:nvCxnSpPr>
        <p:spPr>
          <a:xfrm flipV="1">
            <a:off x="7291930" y="2523005"/>
            <a:ext cx="563679" cy="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FD5B18-8630-4353-A188-515690E2FBC6}"/>
              </a:ext>
            </a:extLst>
          </p:cNvPr>
          <p:cNvCxnSpPr/>
          <p:nvPr/>
        </p:nvCxnSpPr>
        <p:spPr>
          <a:xfrm flipV="1">
            <a:off x="7305780" y="3271170"/>
            <a:ext cx="563679" cy="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656132-7FCE-401A-B870-27DB87C6C15D}"/>
              </a:ext>
            </a:extLst>
          </p:cNvPr>
          <p:cNvSpPr txBox="1"/>
          <p:nvPr/>
        </p:nvSpPr>
        <p:spPr>
          <a:xfrm>
            <a:off x="5209305" y="3505202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SLTP/ SLTA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84B42D-1271-4D4D-B470-A952223AB1CE}"/>
              </a:ext>
            </a:extLst>
          </p:cNvPr>
          <p:cNvSpPr txBox="1"/>
          <p:nvPr/>
        </p:nvSpPr>
        <p:spPr>
          <a:xfrm>
            <a:off x="7869454" y="3505216"/>
            <a:ext cx="21114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 </a:t>
            </a:r>
            <a:r>
              <a:rPr lang="en-US" sz="1400" b="1" dirty="0" err="1">
                <a:solidFill>
                  <a:schemeClr val="bg1"/>
                </a:solidFill>
              </a:rPr>
              <a:t>luar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bersama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B54AE5-E652-44BE-A507-1AA6347FC016}"/>
              </a:ext>
            </a:extLst>
          </p:cNvPr>
          <p:cNvCxnSpPr/>
          <p:nvPr/>
        </p:nvCxnSpPr>
        <p:spPr>
          <a:xfrm flipV="1">
            <a:off x="7333485" y="3631395"/>
            <a:ext cx="563679" cy="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46C493E-76D9-433F-980A-5AEC85A03375}"/>
              </a:ext>
            </a:extLst>
          </p:cNvPr>
          <p:cNvSpPr txBox="1"/>
          <p:nvPr/>
        </p:nvSpPr>
        <p:spPr>
          <a:xfrm>
            <a:off x="5209305" y="3879275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Klinik</a:t>
            </a:r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9F24F7-CBBC-4972-AC59-7CF576ACA8E6}"/>
              </a:ext>
            </a:extLst>
          </p:cNvPr>
          <p:cNvSpPr txBox="1"/>
          <p:nvPr/>
        </p:nvSpPr>
        <p:spPr>
          <a:xfrm>
            <a:off x="5223159" y="4239494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Puskesmas</a:t>
            </a:r>
            <a:endParaRPr lang="en-US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81FD79-31D1-497B-86D8-B8601002C83B}"/>
              </a:ext>
            </a:extLst>
          </p:cNvPr>
          <p:cNvSpPr txBox="1"/>
          <p:nvPr/>
        </p:nvSpPr>
        <p:spPr>
          <a:xfrm>
            <a:off x="7841739" y="4211816"/>
            <a:ext cx="21114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 </a:t>
            </a:r>
            <a:r>
              <a:rPr lang="en-US" sz="1400" b="1" dirty="0" err="1">
                <a:solidFill>
                  <a:schemeClr val="bg1"/>
                </a:solidFill>
              </a:rPr>
              <a:t>luar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bersama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E2B86ED-63B8-40CF-8F49-D58CD3C00E7F}"/>
              </a:ext>
            </a:extLst>
          </p:cNvPr>
          <p:cNvCxnSpPr/>
          <p:nvPr/>
        </p:nvCxnSpPr>
        <p:spPr>
          <a:xfrm flipV="1">
            <a:off x="7333485" y="4365686"/>
            <a:ext cx="563679" cy="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BECD140-CF11-44D1-AFE7-A830BC505160}"/>
              </a:ext>
            </a:extLst>
          </p:cNvPr>
          <p:cNvSpPr txBox="1"/>
          <p:nvPr/>
        </p:nvSpPr>
        <p:spPr>
          <a:xfrm>
            <a:off x="8667361" y="2743189"/>
            <a:ext cx="445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F6EDEF-BF7D-459A-88B6-AB84200A2C42}"/>
              </a:ext>
            </a:extLst>
          </p:cNvPr>
          <p:cNvSpPr txBox="1"/>
          <p:nvPr/>
        </p:nvSpPr>
        <p:spPr>
          <a:xfrm>
            <a:off x="8653506" y="3865408"/>
            <a:ext cx="445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4AC656-E716-4B09-ABC5-1FD186A21633}"/>
              </a:ext>
            </a:extLst>
          </p:cNvPr>
          <p:cNvSpPr txBox="1"/>
          <p:nvPr/>
        </p:nvSpPr>
        <p:spPr>
          <a:xfrm>
            <a:off x="5223159" y="4599712"/>
            <a:ext cx="20781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Sar</a:t>
            </a:r>
            <a:r>
              <a:rPr lang="en-US" sz="1400" b="1" dirty="0"/>
              <a:t>. </a:t>
            </a:r>
            <a:r>
              <a:rPr lang="en-US" sz="1400" b="1" dirty="0" err="1"/>
              <a:t>Pemerintahan</a:t>
            </a:r>
            <a:r>
              <a:rPr lang="en-US" sz="1400" b="1" dirty="0"/>
              <a:t> + </a:t>
            </a:r>
            <a:r>
              <a:rPr lang="en-US" sz="1400" b="1" dirty="0" err="1"/>
              <a:t>Umum</a:t>
            </a:r>
            <a:r>
              <a:rPr lang="en-US" sz="1400" b="1" dirty="0"/>
              <a:t>, Excl. R.S </a:t>
            </a:r>
            <a:r>
              <a:rPr lang="en-US" sz="1400" b="1" dirty="0" err="1"/>
              <a:t>Guna</a:t>
            </a:r>
            <a:endParaRPr lang="en-US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1D14EA-87DE-4BDB-B3FF-8BA51DF36A60}"/>
              </a:ext>
            </a:extLst>
          </p:cNvPr>
          <p:cNvSpPr txBox="1"/>
          <p:nvPr/>
        </p:nvSpPr>
        <p:spPr>
          <a:xfrm>
            <a:off x="8653505" y="4696701"/>
            <a:ext cx="445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C3256A-302A-46CB-A219-C775FC51BD2F}"/>
              </a:ext>
            </a:extLst>
          </p:cNvPr>
          <p:cNvSpPr txBox="1"/>
          <p:nvPr/>
        </p:nvSpPr>
        <p:spPr>
          <a:xfrm>
            <a:off x="10108230" y="4687301"/>
            <a:ext cx="1912698" cy="317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Serahkan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Pemda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3BF0F8-D33D-478E-8F74-5489C3430A68}"/>
              </a:ext>
            </a:extLst>
          </p:cNvPr>
          <p:cNvSpPr txBox="1"/>
          <p:nvPr/>
        </p:nvSpPr>
        <p:spPr>
          <a:xfrm>
            <a:off x="10135968" y="3851572"/>
            <a:ext cx="1912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SHMSRS Non </a:t>
            </a:r>
            <a:r>
              <a:rPr lang="en-US" sz="1400" b="1" dirty="0" err="1">
                <a:solidFill>
                  <a:srgbClr val="FF0000"/>
                </a:solidFill>
              </a:rPr>
              <a:t>Hunian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E34C88-D700-43E2-A6DE-5261735341D5}"/>
              </a:ext>
            </a:extLst>
          </p:cNvPr>
          <p:cNvSpPr txBox="1"/>
          <p:nvPr/>
        </p:nvSpPr>
        <p:spPr>
          <a:xfrm>
            <a:off x="10122108" y="2757022"/>
            <a:ext cx="1912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SHMSRS Non </a:t>
            </a:r>
            <a:r>
              <a:rPr lang="en-US" sz="1400" b="1" dirty="0" err="1">
                <a:solidFill>
                  <a:srgbClr val="FF0000"/>
                </a:solidFill>
              </a:rPr>
              <a:t>Hunian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43D390-C871-40EC-94BB-B2783BF19AE3}"/>
              </a:ext>
            </a:extLst>
          </p:cNvPr>
          <p:cNvSpPr txBox="1"/>
          <p:nvPr/>
        </p:nvSpPr>
        <p:spPr>
          <a:xfrm>
            <a:off x="5237013" y="5195457"/>
            <a:ext cx="2078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Jalan </a:t>
            </a:r>
            <a:r>
              <a:rPr lang="en-US" sz="1400" b="1" dirty="0" err="1"/>
              <a:t>Lingk</a:t>
            </a:r>
            <a:r>
              <a:rPr lang="en-US" sz="1400" b="1" dirty="0"/>
              <a:t>. &amp; RTH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60D3EA-926F-4D21-BD63-5DC08873E3DF}"/>
              </a:ext>
            </a:extLst>
          </p:cNvPr>
          <p:cNvSpPr txBox="1"/>
          <p:nvPr/>
        </p:nvSpPr>
        <p:spPr>
          <a:xfrm>
            <a:off x="8667400" y="5195474"/>
            <a:ext cx="445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422919-22DB-4F9C-A188-E08F6BFFDB32}"/>
              </a:ext>
            </a:extLst>
          </p:cNvPr>
          <p:cNvSpPr txBox="1"/>
          <p:nvPr/>
        </p:nvSpPr>
        <p:spPr>
          <a:xfrm>
            <a:off x="10108225" y="5158366"/>
            <a:ext cx="1912703" cy="317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Serahkan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Pemda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56932F0-1E1D-47DA-AE70-08CB0E209C9C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 flipV="1">
            <a:off x="7301341" y="4850590"/>
            <a:ext cx="13521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2E43B0C-E8FD-412C-96AA-340855B9C141}"/>
              </a:ext>
            </a:extLst>
          </p:cNvPr>
          <p:cNvCxnSpPr/>
          <p:nvPr/>
        </p:nvCxnSpPr>
        <p:spPr>
          <a:xfrm flipV="1">
            <a:off x="7329046" y="5349365"/>
            <a:ext cx="13521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9C84683-6670-4DA8-BB23-B17F3D066734}"/>
              </a:ext>
            </a:extLst>
          </p:cNvPr>
          <p:cNvCxnSpPr>
            <a:stCxn id="38" idx="3"/>
          </p:cNvCxnSpPr>
          <p:nvPr/>
        </p:nvCxnSpPr>
        <p:spPr>
          <a:xfrm>
            <a:off x="9099461" y="4850590"/>
            <a:ext cx="10226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1D6D27-2128-48FA-9FD0-648FAB1C719D}"/>
              </a:ext>
            </a:extLst>
          </p:cNvPr>
          <p:cNvCxnSpPr/>
          <p:nvPr/>
        </p:nvCxnSpPr>
        <p:spPr>
          <a:xfrm>
            <a:off x="9127166" y="5335510"/>
            <a:ext cx="10226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2575829-FC8C-4A85-B879-36012D48657F}"/>
              </a:ext>
            </a:extLst>
          </p:cNvPr>
          <p:cNvSpPr txBox="1"/>
          <p:nvPr/>
        </p:nvSpPr>
        <p:spPr>
          <a:xfrm>
            <a:off x="5237008" y="5569537"/>
            <a:ext cx="2078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Musholla</a:t>
            </a:r>
            <a:endParaRPr lang="en-US" sz="1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6CE655-2DE4-48A5-AE27-A1D0E0115C1A}"/>
              </a:ext>
            </a:extLst>
          </p:cNvPr>
          <p:cNvSpPr txBox="1"/>
          <p:nvPr/>
        </p:nvSpPr>
        <p:spPr>
          <a:xfrm>
            <a:off x="5237003" y="5943617"/>
            <a:ext cx="2078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Mesjid</a:t>
            </a:r>
            <a:r>
              <a:rPr lang="en-US" sz="1400" b="1" dirty="0"/>
              <a:t>/ </a:t>
            </a:r>
            <a:r>
              <a:rPr lang="en-US" sz="1400" b="1" dirty="0" err="1"/>
              <a:t>Gereja</a:t>
            </a:r>
            <a:r>
              <a:rPr lang="en-US" sz="1400" b="1" dirty="0"/>
              <a:t> </a:t>
            </a:r>
            <a:r>
              <a:rPr lang="en-US" sz="1400" b="1" dirty="0" err="1"/>
              <a:t>dll</a:t>
            </a:r>
            <a:endParaRPr lang="en-US" sz="1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62F287-DAC8-438C-AB6B-37009C0D5985}"/>
              </a:ext>
            </a:extLst>
          </p:cNvPr>
          <p:cNvSpPr txBox="1"/>
          <p:nvPr/>
        </p:nvSpPr>
        <p:spPr>
          <a:xfrm>
            <a:off x="5223143" y="6331552"/>
            <a:ext cx="2078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Sar</a:t>
            </a:r>
            <a:r>
              <a:rPr lang="en-US" sz="1400" b="1" dirty="0"/>
              <a:t>. </a:t>
            </a:r>
            <a:r>
              <a:rPr lang="en-US" sz="1400" b="1" dirty="0" err="1"/>
              <a:t>Perniagaan</a:t>
            </a:r>
            <a:endParaRPr lang="en-US" sz="1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BD3E3F-83C7-4761-9511-7EFBA03DE506}"/>
              </a:ext>
            </a:extLst>
          </p:cNvPr>
          <p:cNvSpPr txBox="1"/>
          <p:nvPr/>
        </p:nvSpPr>
        <p:spPr>
          <a:xfrm>
            <a:off x="8091134" y="5611167"/>
            <a:ext cx="15600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Benda </a:t>
            </a:r>
            <a:r>
              <a:rPr lang="en-US" sz="1400" b="1" dirty="0" err="1">
                <a:solidFill>
                  <a:srgbClr val="FF0000"/>
                </a:solidFill>
              </a:rPr>
              <a:t>Bersama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5FA64D-A807-4230-AABB-0515AD92AFBC}"/>
              </a:ext>
            </a:extLst>
          </p:cNvPr>
          <p:cNvSpPr txBox="1"/>
          <p:nvPr/>
        </p:nvSpPr>
        <p:spPr>
          <a:xfrm>
            <a:off x="7827879" y="5957541"/>
            <a:ext cx="21114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 </a:t>
            </a:r>
            <a:r>
              <a:rPr lang="en-US" sz="1400" b="1" dirty="0" err="1">
                <a:solidFill>
                  <a:schemeClr val="bg1"/>
                </a:solidFill>
              </a:rPr>
              <a:t>luar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bersama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2FD0950-78EF-4B25-9DA5-08D65BA94F0B}"/>
              </a:ext>
            </a:extLst>
          </p:cNvPr>
          <p:cNvCxnSpPr/>
          <p:nvPr/>
        </p:nvCxnSpPr>
        <p:spPr>
          <a:xfrm flipV="1">
            <a:off x="7305776" y="6083649"/>
            <a:ext cx="563679" cy="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5BF5DE3-1563-423B-94AE-6B0D4DB91854}"/>
              </a:ext>
            </a:extLst>
          </p:cNvPr>
          <p:cNvSpPr txBox="1"/>
          <p:nvPr/>
        </p:nvSpPr>
        <p:spPr>
          <a:xfrm>
            <a:off x="8653505" y="6303808"/>
            <a:ext cx="445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OK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16656F-365B-44EE-A5FC-EB58FBB0202D}"/>
              </a:ext>
            </a:extLst>
          </p:cNvPr>
          <p:cNvCxnSpPr/>
          <p:nvPr/>
        </p:nvCxnSpPr>
        <p:spPr>
          <a:xfrm flipV="1">
            <a:off x="7329050" y="6471572"/>
            <a:ext cx="13521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CB016F-8DCD-4722-9D76-B81961B4AB2A}"/>
              </a:ext>
            </a:extLst>
          </p:cNvPr>
          <p:cNvSpPr txBox="1"/>
          <p:nvPr/>
        </p:nvSpPr>
        <p:spPr>
          <a:xfrm>
            <a:off x="7855527" y="1759522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Jalan</a:t>
            </a:r>
            <a:r>
              <a:rPr lang="en-US" sz="1400" b="1" dirty="0"/>
              <a:t> </a:t>
            </a:r>
            <a:r>
              <a:rPr lang="en-US" sz="1400" b="1" dirty="0" err="1"/>
              <a:t>Lingkungan</a:t>
            </a:r>
            <a:endParaRPr lang="en-US" sz="1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3805F9-8D68-4E16-8988-8846C7D40F89}"/>
              </a:ext>
            </a:extLst>
          </p:cNvPr>
          <p:cNvSpPr txBox="1"/>
          <p:nvPr/>
        </p:nvSpPr>
        <p:spPr>
          <a:xfrm>
            <a:off x="10454610" y="1759516"/>
            <a:ext cx="1237839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Aset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Pemda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F18B1F7-95AC-4522-9EC7-B9087E2EA5E6}"/>
              </a:ext>
            </a:extLst>
          </p:cNvPr>
          <p:cNvCxnSpPr>
            <a:stCxn id="57" idx="3"/>
            <a:endCxn id="58" idx="1"/>
          </p:cNvCxnSpPr>
          <p:nvPr/>
        </p:nvCxnSpPr>
        <p:spPr>
          <a:xfrm>
            <a:off x="9933709" y="1911922"/>
            <a:ext cx="520901" cy="14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198AA2E-1428-424D-B104-B84D2358F68E}"/>
              </a:ext>
            </a:extLst>
          </p:cNvPr>
          <p:cNvCxnSpPr/>
          <p:nvPr/>
        </p:nvCxnSpPr>
        <p:spPr>
          <a:xfrm>
            <a:off x="7315195" y="5751135"/>
            <a:ext cx="77593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D6B7FFD-CB22-4D6F-AE78-D134A47E120A}"/>
              </a:ext>
            </a:extLst>
          </p:cNvPr>
          <p:cNvSpPr txBox="1"/>
          <p:nvPr/>
        </p:nvSpPr>
        <p:spPr>
          <a:xfrm>
            <a:off x="7814045" y="2342020"/>
            <a:ext cx="2335747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 </a:t>
            </a:r>
            <a:r>
              <a:rPr lang="en-US" sz="1400" b="1" dirty="0" err="1">
                <a:solidFill>
                  <a:schemeClr val="bg1"/>
                </a:solidFill>
              </a:rPr>
              <a:t>luar</a:t>
            </a:r>
            <a:r>
              <a:rPr lang="en-US" sz="1400" b="1" dirty="0">
                <a:solidFill>
                  <a:schemeClr val="bg1"/>
                </a:solidFill>
              </a:rPr>
              <a:t>/ </a:t>
            </a:r>
            <a:r>
              <a:rPr lang="en-US" sz="1400" b="1" dirty="0" err="1">
                <a:solidFill>
                  <a:schemeClr val="bg1"/>
                </a:solidFill>
              </a:rPr>
              <a:t>Atas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bersama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2E8C37-EA3C-4A83-A703-106A18496E96}"/>
              </a:ext>
            </a:extLst>
          </p:cNvPr>
          <p:cNvSpPr txBox="1"/>
          <p:nvPr/>
        </p:nvSpPr>
        <p:spPr>
          <a:xfrm>
            <a:off x="10237857" y="2369121"/>
            <a:ext cx="17526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Dikelola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Pemda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53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B620ED-ED85-47B2-9CD7-51C1DF6151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2032" y="371717"/>
            <a:ext cx="11396504" cy="56167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fi-FI" b="1" cap="none" dirty="0">
                <a:solidFill>
                  <a:srgbClr val="000000"/>
                </a:solidFill>
              </a:rPr>
              <a:t>Aset dikelola </a:t>
            </a:r>
            <a:br>
              <a:rPr lang="fi-FI" b="1" cap="none" dirty="0">
                <a:solidFill>
                  <a:srgbClr val="000000"/>
                </a:solidFill>
              </a:rPr>
            </a:br>
            <a:r>
              <a:rPr lang="fi-FI" b="1" cap="none" dirty="0">
                <a:solidFill>
                  <a:srgbClr val="000000"/>
                </a:solidFill>
              </a:rPr>
              <a:t>Pemda</a:t>
            </a:r>
            <a:endParaRPr lang="en-US" b="1" cap="none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7962F-F194-4F1D-9B68-5C52FE4CFBEB}"/>
              </a:ext>
            </a:extLst>
          </p:cNvPr>
          <p:cNvSpPr txBox="1"/>
          <p:nvPr/>
        </p:nvSpPr>
        <p:spPr>
          <a:xfrm>
            <a:off x="4502728" y="277080"/>
            <a:ext cx="342207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RUMAH SUSUN UMUM/ KOMERSIAL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B276D-5400-45BD-BC04-45D6330339A3}"/>
              </a:ext>
            </a:extLst>
          </p:cNvPr>
          <p:cNvSpPr txBox="1"/>
          <p:nvPr/>
        </p:nvSpPr>
        <p:spPr>
          <a:xfrm>
            <a:off x="1801092" y="1316174"/>
            <a:ext cx="16902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EB44D-2924-46A1-A5AF-22F94B4BC574}"/>
              </a:ext>
            </a:extLst>
          </p:cNvPr>
          <p:cNvSpPr txBox="1"/>
          <p:nvPr/>
        </p:nvSpPr>
        <p:spPr>
          <a:xfrm>
            <a:off x="4114801" y="1288464"/>
            <a:ext cx="16902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30221-5892-4799-85EE-4458FD2187F4}"/>
              </a:ext>
            </a:extLst>
          </p:cNvPr>
          <p:cNvSpPr txBox="1"/>
          <p:nvPr/>
        </p:nvSpPr>
        <p:spPr>
          <a:xfrm>
            <a:off x="6359238" y="1260756"/>
            <a:ext cx="16902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HGB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1FD76-7E26-4A91-AAD7-429F79A88C04}"/>
              </a:ext>
            </a:extLst>
          </p:cNvPr>
          <p:cNvSpPr txBox="1"/>
          <p:nvPr/>
        </p:nvSpPr>
        <p:spPr>
          <a:xfrm>
            <a:off x="8576033" y="1274606"/>
            <a:ext cx="1690254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HGB/ HPL</a:t>
            </a:r>
          </a:p>
        </p:txBody>
      </p:sp>
      <p:cxnSp>
        <p:nvCxnSpPr>
          <p:cNvPr id="10" name="Elbow Connector 7">
            <a:extLst>
              <a:ext uri="{FF2B5EF4-FFF2-40B4-BE49-F238E27FC236}">
                <a16:creationId xmlns:a16="http://schemas.microsoft.com/office/drawing/2014/main" id="{039F3883-DC24-4F9E-878F-3DE7C0D22318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4264388" y="-633203"/>
            <a:ext cx="331208" cy="356754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8">
            <a:extLst>
              <a:ext uri="{FF2B5EF4-FFF2-40B4-BE49-F238E27FC236}">
                <a16:creationId xmlns:a16="http://schemas.microsoft.com/office/drawing/2014/main" id="{C46F9DDC-F0F7-4667-ABF1-507B6A26E20A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5400000">
            <a:off x="5435098" y="509797"/>
            <a:ext cx="303498" cy="12538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9">
            <a:extLst>
              <a:ext uri="{FF2B5EF4-FFF2-40B4-BE49-F238E27FC236}">
                <a16:creationId xmlns:a16="http://schemas.microsoft.com/office/drawing/2014/main" id="{C2AE00CF-0B15-4E90-A515-032AC776B189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16200000" flipH="1">
            <a:off x="6571170" y="627561"/>
            <a:ext cx="275790" cy="990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0">
            <a:extLst>
              <a:ext uri="{FF2B5EF4-FFF2-40B4-BE49-F238E27FC236}">
                <a16:creationId xmlns:a16="http://schemas.microsoft.com/office/drawing/2014/main" id="{96F04C96-C84C-4802-A2D6-FAFC7256B1A7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7672642" y="-473912"/>
            <a:ext cx="289640" cy="320739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id="{4F779A92-921A-4131-B317-7DD36DA47DCA}"/>
              </a:ext>
            </a:extLst>
          </p:cNvPr>
          <p:cNvCxnSpPr>
            <a:stCxn id="6" idx="2"/>
            <a:endCxn id="8" idx="2"/>
          </p:cNvCxnSpPr>
          <p:nvPr/>
        </p:nvCxnSpPr>
        <p:spPr>
          <a:xfrm rot="5400000" flipH="1" flipV="1">
            <a:off x="4897583" y="-590498"/>
            <a:ext cx="55418" cy="4558146"/>
          </a:xfrm>
          <a:prstGeom prst="bentConnector3">
            <a:avLst>
              <a:gd name="adj1" fmla="val -2125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2">
            <a:extLst>
              <a:ext uri="{FF2B5EF4-FFF2-40B4-BE49-F238E27FC236}">
                <a16:creationId xmlns:a16="http://schemas.microsoft.com/office/drawing/2014/main" id="{11A09957-F95E-4F0A-B3D1-C7719C928D15}"/>
              </a:ext>
            </a:extLst>
          </p:cNvPr>
          <p:cNvCxnSpPr>
            <a:stCxn id="7" idx="2"/>
            <a:endCxn id="8" idx="2"/>
          </p:cNvCxnSpPr>
          <p:nvPr/>
        </p:nvCxnSpPr>
        <p:spPr>
          <a:xfrm rot="5400000" flipH="1" flipV="1">
            <a:off x="6068292" y="552501"/>
            <a:ext cx="27708" cy="2244437"/>
          </a:xfrm>
          <a:prstGeom prst="bentConnector3">
            <a:avLst>
              <a:gd name="adj1" fmla="val -52503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9D9DB04A-998C-43D7-8082-D450997D6B1E}"/>
              </a:ext>
            </a:extLst>
          </p:cNvPr>
          <p:cNvSpPr/>
          <p:nvPr/>
        </p:nvSpPr>
        <p:spPr>
          <a:xfrm>
            <a:off x="374072" y="2147448"/>
            <a:ext cx="11651673" cy="4516588"/>
          </a:xfrm>
          <a:prstGeom prst="roundRect">
            <a:avLst>
              <a:gd name="adj" fmla="val 440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asil gambar untuk block plan apartemen">
            <a:hlinkClick r:id="rId2"/>
            <a:extLst>
              <a:ext uri="{FF2B5EF4-FFF2-40B4-BE49-F238E27FC236}">
                <a16:creationId xmlns:a16="http://schemas.microsoft.com/office/drawing/2014/main" id="{917E6401-613D-4111-AEF9-AA3E4B01A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259" y="2543303"/>
            <a:ext cx="4752975" cy="3843627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338DED-9B3C-4133-AD9D-66A78A9E728F}"/>
              </a:ext>
            </a:extLst>
          </p:cNvPr>
          <p:cNvSpPr txBox="1"/>
          <p:nvPr/>
        </p:nvSpPr>
        <p:spPr>
          <a:xfrm>
            <a:off x="554182" y="2175157"/>
            <a:ext cx="202276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Opsi</a:t>
            </a:r>
            <a:r>
              <a:rPr lang="en-US" sz="2000" b="1" dirty="0">
                <a:solidFill>
                  <a:schemeClr val="bg1"/>
                </a:solidFill>
              </a:rPr>
              <a:t> HGB/HPL: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1DD725-A6B7-4599-B3AE-FCFE5D976667}"/>
              </a:ext>
            </a:extLst>
          </p:cNvPr>
          <p:cNvCxnSpPr/>
          <p:nvPr/>
        </p:nvCxnSpPr>
        <p:spPr>
          <a:xfrm>
            <a:off x="1801091" y="4087085"/>
            <a:ext cx="221673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52D178-39CB-443C-95C5-6DFCEBDB1EA4}"/>
              </a:ext>
            </a:extLst>
          </p:cNvPr>
          <p:cNvCxnSpPr/>
          <p:nvPr/>
        </p:nvCxnSpPr>
        <p:spPr>
          <a:xfrm rot="5400000">
            <a:off x="4267200" y="3020285"/>
            <a:ext cx="304800" cy="277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500C90-B586-411F-9074-17651CD89858}"/>
              </a:ext>
            </a:extLst>
          </p:cNvPr>
          <p:cNvSpPr txBox="1"/>
          <p:nvPr/>
        </p:nvSpPr>
        <p:spPr>
          <a:xfrm>
            <a:off x="5209309" y="2369121"/>
            <a:ext cx="208262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/>
              <a:t>Pengelolaan</a:t>
            </a:r>
            <a:r>
              <a:rPr lang="en-US" sz="1400" b="1" dirty="0"/>
              <a:t> </a:t>
            </a:r>
            <a:r>
              <a:rPr lang="en-US" sz="1400" b="1" dirty="0" err="1"/>
              <a:t>Sampah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9D17F9-2871-459F-A9F9-CB192F3B0F9E}"/>
              </a:ext>
            </a:extLst>
          </p:cNvPr>
          <p:cNvSpPr txBox="1"/>
          <p:nvPr/>
        </p:nvSpPr>
        <p:spPr>
          <a:xfrm>
            <a:off x="5209309" y="2743195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PAUD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29740-8FF6-4D76-9F46-947763805813}"/>
              </a:ext>
            </a:extLst>
          </p:cNvPr>
          <p:cNvSpPr txBox="1"/>
          <p:nvPr/>
        </p:nvSpPr>
        <p:spPr>
          <a:xfrm>
            <a:off x="5195455" y="3131122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Sekolah</a:t>
            </a:r>
            <a:r>
              <a:rPr lang="en-US" sz="1400" b="1" dirty="0"/>
              <a:t> Dasar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D31F0B-8CB9-40CF-B938-72C4C3D9ABA1}"/>
              </a:ext>
            </a:extLst>
          </p:cNvPr>
          <p:cNvSpPr txBox="1"/>
          <p:nvPr/>
        </p:nvSpPr>
        <p:spPr>
          <a:xfrm>
            <a:off x="7855609" y="2369117"/>
            <a:ext cx="229418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 </a:t>
            </a:r>
            <a:r>
              <a:rPr lang="en-US" sz="1400" b="1" dirty="0" err="1">
                <a:solidFill>
                  <a:schemeClr val="bg1"/>
                </a:solidFill>
              </a:rPr>
              <a:t>luar</a:t>
            </a:r>
            <a:r>
              <a:rPr lang="en-US" sz="1400" b="1" dirty="0">
                <a:solidFill>
                  <a:schemeClr val="bg1"/>
                </a:solidFill>
              </a:rPr>
              <a:t>/ </a:t>
            </a:r>
            <a:r>
              <a:rPr lang="en-US" sz="1400" b="1" dirty="0" err="1">
                <a:solidFill>
                  <a:schemeClr val="bg1"/>
                </a:solidFill>
              </a:rPr>
              <a:t>Atas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bersama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F8451-E51C-4A37-9267-B31B13D1AC21}"/>
              </a:ext>
            </a:extLst>
          </p:cNvPr>
          <p:cNvSpPr txBox="1"/>
          <p:nvPr/>
        </p:nvSpPr>
        <p:spPr>
          <a:xfrm>
            <a:off x="3906994" y="2189012"/>
            <a:ext cx="116378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SARAN: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D01CF8-876B-4238-B50B-356FB6DE8749}"/>
              </a:ext>
            </a:extLst>
          </p:cNvPr>
          <p:cNvSpPr txBox="1"/>
          <p:nvPr/>
        </p:nvSpPr>
        <p:spPr>
          <a:xfrm>
            <a:off x="7855604" y="3117281"/>
            <a:ext cx="21114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 </a:t>
            </a:r>
            <a:r>
              <a:rPr lang="en-US" sz="1400" b="1" dirty="0" err="1">
                <a:solidFill>
                  <a:schemeClr val="bg1"/>
                </a:solidFill>
              </a:rPr>
              <a:t>luar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bersama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847D69-CC32-412B-84C1-0F6CEC6110E1}"/>
              </a:ext>
            </a:extLst>
          </p:cNvPr>
          <p:cNvCxnSpPr>
            <a:cxnSpLocks/>
            <a:stCxn id="21" idx="3"/>
            <a:endCxn id="24" idx="1"/>
          </p:cNvCxnSpPr>
          <p:nvPr/>
        </p:nvCxnSpPr>
        <p:spPr>
          <a:xfrm flipV="1">
            <a:off x="7291930" y="2523006"/>
            <a:ext cx="563679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AEF2D7-5CAF-4D08-B9C5-6BCE86FF2C10}"/>
              </a:ext>
            </a:extLst>
          </p:cNvPr>
          <p:cNvCxnSpPr/>
          <p:nvPr/>
        </p:nvCxnSpPr>
        <p:spPr>
          <a:xfrm flipV="1">
            <a:off x="7305780" y="3271170"/>
            <a:ext cx="563679" cy="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58C791-FE97-4A78-80A4-02C339024DCC}"/>
              </a:ext>
            </a:extLst>
          </p:cNvPr>
          <p:cNvSpPr txBox="1"/>
          <p:nvPr/>
        </p:nvSpPr>
        <p:spPr>
          <a:xfrm>
            <a:off x="5209305" y="3505202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SLTP/ SLTA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8EB9C7-65B8-4A14-9A7E-54EAC2C305F0}"/>
              </a:ext>
            </a:extLst>
          </p:cNvPr>
          <p:cNvSpPr txBox="1"/>
          <p:nvPr/>
        </p:nvSpPr>
        <p:spPr>
          <a:xfrm>
            <a:off x="7869454" y="3505216"/>
            <a:ext cx="21114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 </a:t>
            </a:r>
            <a:r>
              <a:rPr lang="en-US" sz="1400" b="1" dirty="0" err="1">
                <a:solidFill>
                  <a:schemeClr val="bg1"/>
                </a:solidFill>
              </a:rPr>
              <a:t>luar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bersama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0103E5-0B56-4045-A58B-5C2A77318B8E}"/>
              </a:ext>
            </a:extLst>
          </p:cNvPr>
          <p:cNvCxnSpPr/>
          <p:nvPr/>
        </p:nvCxnSpPr>
        <p:spPr>
          <a:xfrm flipV="1">
            <a:off x="7333485" y="3631395"/>
            <a:ext cx="563679" cy="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DBBE350-FC42-4991-A720-7AD3A19F894A}"/>
              </a:ext>
            </a:extLst>
          </p:cNvPr>
          <p:cNvSpPr txBox="1"/>
          <p:nvPr/>
        </p:nvSpPr>
        <p:spPr>
          <a:xfrm>
            <a:off x="5209305" y="3879275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Klinik</a:t>
            </a:r>
            <a:endParaRPr lang="en-US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B1085-F684-4267-9EF9-B86CB71E26B3}"/>
              </a:ext>
            </a:extLst>
          </p:cNvPr>
          <p:cNvSpPr txBox="1"/>
          <p:nvPr/>
        </p:nvSpPr>
        <p:spPr>
          <a:xfrm>
            <a:off x="5223159" y="4239494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Puskesmas</a:t>
            </a:r>
            <a:endParaRPr lang="en-US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7E854C-534B-403B-BC8F-55E6F791B1E8}"/>
              </a:ext>
            </a:extLst>
          </p:cNvPr>
          <p:cNvSpPr txBox="1"/>
          <p:nvPr/>
        </p:nvSpPr>
        <p:spPr>
          <a:xfrm>
            <a:off x="7841739" y="4211816"/>
            <a:ext cx="21114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 </a:t>
            </a:r>
            <a:r>
              <a:rPr lang="en-US" sz="1400" b="1" dirty="0" err="1">
                <a:solidFill>
                  <a:schemeClr val="bg1"/>
                </a:solidFill>
              </a:rPr>
              <a:t>luar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bersama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73F9107-1F57-4248-A9A2-865C1745FB97}"/>
              </a:ext>
            </a:extLst>
          </p:cNvPr>
          <p:cNvCxnSpPr/>
          <p:nvPr/>
        </p:nvCxnSpPr>
        <p:spPr>
          <a:xfrm flipV="1">
            <a:off x="7333485" y="4365686"/>
            <a:ext cx="563679" cy="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485D6C1-CDC3-444C-9C27-A0282A00E082}"/>
              </a:ext>
            </a:extLst>
          </p:cNvPr>
          <p:cNvSpPr txBox="1"/>
          <p:nvPr/>
        </p:nvSpPr>
        <p:spPr>
          <a:xfrm>
            <a:off x="8667361" y="2743189"/>
            <a:ext cx="445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8E5A64-75AF-4F7A-9AF5-2D669B443B7E}"/>
              </a:ext>
            </a:extLst>
          </p:cNvPr>
          <p:cNvSpPr txBox="1"/>
          <p:nvPr/>
        </p:nvSpPr>
        <p:spPr>
          <a:xfrm>
            <a:off x="8653506" y="3865408"/>
            <a:ext cx="445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4923AE-5204-4D92-9145-6F74B395DD72}"/>
              </a:ext>
            </a:extLst>
          </p:cNvPr>
          <p:cNvSpPr txBox="1"/>
          <p:nvPr/>
        </p:nvSpPr>
        <p:spPr>
          <a:xfrm>
            <a:off x="5223159" y="4599712"/>
            <a:ext cx="20781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Sar</a:t>
            </a:r>
            <a:r>
              <a:rPr lang="en-US" sz="1400" b="1" dirty="0"/>
              <a:t>. </a:t>
            </a:r>
            <a:r>
              <a:rPr lang="en-US" sz="1400" b="1" dirty="0" err="1"/>
              <a:t>Pemerintahan</a:t>
            </a:r>
            <a:r>
              <a:rPr lang="en-US" sz="1400" b="1" dirty="0"/>
              <a:t> + </a:t>
            </a:r>
            <a:r>
              <a:rPr lang="en-US" sz="1400" b="1" dirty="0" err="1"/>
              <a:t>Umum</a:t>
            </a:r>
            <a:r>
              <a:rPr lang="en-US" sz="1400" b="1" dirty="0"/>
              <a:t>, Exc. R.S </a:t>
            </a:r>
            <a:r>
              <a:rPr lang="en-US" sz="1400" b="1" dirty="0" err="1"/>
              <a:t>Guna</a:t>
            </a:r>
            <a:endParaRPr lang="en-US" sz="1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D96124-CD46-45BF-8CCE-A6BCDAFEBC17}"/>
              </a:ext>
            </a:extLst>
          </p:cNvPr>
          <p:cNvSpPr txBox="1"/>
          <p:nvPr/>
        </p:nvSpPr>
        <p:spPr>
          <a:xfrm>
            <a:off x="8653505" y="4696701"/>
            <a:ext cx="445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61CED6-9B4A-4151-85B6-4C309C5D67AA}"/>
              </a:ext>
            </a:extLst>
          </p:cNvPr>
          <p:cNvSpPr txBox="1"/>
          <p:nvPr/>
        </p:nvSpPr>
        <p:spPr>
          <a:xfrm>
            <a:off x="10108230" y="4701215"/>
            <a:ext cx="188224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Dikelola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Pemda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D8E78C-FA56-49C2-84D1-0C214F63C17C}"/>
              </a:ext>
            </a:extLst>
          </p:cNvPr>
          <p:cNvSpPr txBox="1"/>
          <p:nvPr/>
        </p:nvSpPr>
        <p:spPr>
          <a:xfrm>
            <a:off x="10135968" y="3851572"/>
            <a:ext cx="1912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SHMSRS Non </a:t>
            </a:r>
            <a:r>
              <a:rPr lang="en-US" sz="1400" b="1" dirty="0" err="1">
                <a:solidFill>
                  <a:srgbClr val="FF0000"/>
                </a:solidFill>
              </a:rPr>
              <a:t>Hunian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81233F-519C-4A3D-A253-385165D30416}"/>
              </a:ext>
            </a:extLst>
          </p:cNvPr>
          <p:cNvSpPr txBox="1"/>
          <p:nvPr/>
        </p:nvSpPr>
        <p:spPr>
          <a:xfrm>
            <a:off x="10122108" y="2757022"/>
            <a:ext cx="1912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SHMSRS Non </a:t>
            </a:r>
            <a:r>
              <a:rPr lang="en-US" sz="1400" b="1" dirty="0" err="1">
                <a:solidFill>
                  <a:srgbClr val="FF0000"/>
                </a:solidFill>
              </a:rPr>
              <a:t>Hunian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EC227A-95B0-42A1-AFCF-E331F0405854}"/>
              </a:ext>
            </a:extLst>
          </p:cNvPr>
          <p:cNvSpPr txBox="1"/>
          <p:nvPr/>
        </p:nvSpPr>
        <p:spPr>
          <a:xfrm>
            <a:off x="5237013" y="5195457"/>
            <a:ext cx="2078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Jalan </a:t>
            </a:r>
            <a:r>
              <a:rPr lang="en-US" sz="1400" b="1" dirty="0" err="1"/>
              <a:t>Lingk</a:t>
            </a:r>
            <a:r>
              <a:rPr lang="en-US" sz="1400" b="1" dirty="0"/>
              <a:t> &amp; RTH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508C05-3F89-48D1-8E27-EB237F96CD00}"/>
              </a:ext>
            </a:extLst>
          </p:cNvPr>
          <p:cNvSpPr txBox="1"/>
          <p:nvPr/>
        </p:nvSpPr>
        <p:spPr>
          <a:xfrm>
            <a:off x="8667400" y="5195474"/>
            <a:ext cx="445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207150-A7E5-4D52-9C88-8E6217A6A518}"/>
              </a:ext>
            </a:extLst>
          </p:cNvPr>
          <p:cNvSpPr txBox="1"/>
          <p:nvPr/>
        </p:nvSpPr>
        <p:spPr>
          <a:xfrm>
            <a:off x="10108225" y="5167765"/>
            <a:ext cx="188224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Dikelola</a:t>
            </a:r>
            <a:r>
              <a:rPr lang="en-US" sz="1400" b="1" dirty="0">
                <a:solidFill>
                  <a:srgbClr val="FF0000"/>
                </a:solidFill>
              </a:rPr>
              <a:t>  </a:t>
            </a:r>
            <a:r>
              <a:rPr lang="en-US" sz="1400" b="1" dirty="0" err="1">
                <a:solidFill>
                  <a:srgbClr val="FF0000"/>
                </a:solidFill>
              </a:rPr>
              <a:t>Pemda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78154E0-A415-4B2C-B809-B0B6532D8A11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 flipV="1">
            <a:off x="7301341" y="4850590"/>
            <a:ext cx="13521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F7184C-9F30-43DC-840C-CF4DAB614F5F}"/>
              </a:ext>
            </a:extLst>
          </p:cNvPr>
          <p:cNvCxnSpPr/>
          <p:nvPr/>
        </p:nvCxnSpPr>
        <p:spPr>
          <a:xfrm flipV="1">
            <a:off x="7329046" y="5349365"/>
            <a:ext cx="13521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FE69668-2178-40BD-9D3C-0D4E7CEAF0B3}"/>
              </a:ext>
            </a:extLst>
          </p:cNvPr>
          <p:cNvCxnSpPr>
            <a:stCxn id="39" idx="3"/>
          </p:cNvCxnSpPr>
          <p:nvPr/>
        </p:nvCxnSpPr>
        <p:spPr>
          <a:xfrm>
            <a:off x="9099461" y="4850590"/>
            <a:ext cx="10226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8CB0176-0B8D-4F42-9F2C-4993226A4AE6}"/>
              </a:ext>
            </a:extLst>
          </p:cNvPr>
          <p:cNvCxnSpPr/>
          <p:nvPr/>
        </p:nvCxnSpPr>
        <p:spPr>
          <a:xfrm>
            <a:off x="9127166" y="5335510"/>
            <a:ext cx="10226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2776016-0165-4872-A12E-2458B05D6B90}"/>
              </a:ext>
            </a:extLst>
          </p:cNvPr>
          <p:cNvSpPr txBox="1"/>
          <p:nvPr/>
        </p:nvSpPr>
        <p:spPr>
          <a:xfrm>
            <a:off x="5237008" y="5569537"/>
            <a:ext cx="2078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Musholla</a:t>
            </a:r>
            <a:endParaRPr lang="en-US" sz="1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97176F-C004-41DF-A1AC-53F8559A6EB7}"/>
              </a:ext>
            </a:extLst>
          </p:cNvPr>
          <p:cNvSpPr txBox="1"/>
          <p:nvPr/>
        </p:nvSpPr>
        <p:spPr>
          <a:xfrm>
            <a:off x="5237003" y="5943617"/>
            <a:ext cx="2078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Mesjid</a:t>
            </a:r>
            <a:r>
              <a:rPr lang="en-US" sz="1400" b="1" dirty="0"/>
              <a:t>/ </a:t>
            </a:r>
            <a:r>
              <a:rPr lang="en-US" sz="1400" b="1" dirty="0" err="1"/>
              <a:t>Gereja</a:t>
            </a:r>
            <a:r>
              <a:rPr lang="en-US" sz="1400" b="1" dirty="0"/>
              <a:t> </a:t>
            </a:r>
            <a:r>
              <a:rPr lang="en-US" sz="1400" b="1" dirty="0" err="1"/>
              <a:t>dll</a:t>
            </a:r>
            <a:endParaRPr lang="en-US" sz="1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148DF2-F254-4522-831E-5774E5AD76DD}"/>
              </a:ext>
            </a:extLst>
          </p:cNvPr>
          <p:cNvSpPr txBox="1"/>
          <p:nvPr/>
        </p:nvSpPr>
        <p:spPr>
          <a:xfrm>
            <a:off x="5223143" y="6331552"/>
            <a:ext cx="2078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Sar</a:t>
            </a:r>
            <a:r>
              <a:rPr lang="en-US" sz="1400" b="1" dirty="0"/>
              <a:t>. </a:t>
            </a:r>
            <a:r>
              <a:rPr lang="en-US" sz="1400" b="1" dirty="0" err="1"/>
              <a:t>Perniagaan</a:t>
            </a:r>
            <a:endParaRPr lang="en-US" sz="1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30C2FC-EFC0-414F-B5F2-AF293FFA03F4}"/>
              </a:ext>
            </a:extLst>
          </p:cNvPr>
          <p:cNvSpPr txBox="1"/>
          <p:nvPr/>
        </p:nvSpPr>
        <p:spPr>
          <a:xfrm>
            <a:off x="8091134" y="5611167"/>
            <a:ext cx="15600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Benda </a:t>
            </a:r>
            <a:r>
              <a:rPr lang="en-US" sz="1400" b="1" dirty="0" err="1">
                <a:solidFill>
                  <a:srgbClr val="FF0000"/>
                </a:solidFill>
              </a:rPr>
              <a:t>Bersama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B2BC8F-4F86-4092-9B51-9E8E22B52D6A}"/>
              </a:ext>
            </a:extLst>
          </p:cNvPr>
          <p:cNvSpPr txBox="1"/>
          <p:nvPr/>
        </p:nvSpPr>
        <p:spPr>
          <a:xfrm>
            <a:off x="7827879" y="5957541"/>
            <a:ext cx="211147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 </a:t>
            </a:r>
            <a:r>
              <a:rPr lang="en-US" sz="1400" b="1" dirty="0" err="1">
                <a:solidFill>
                  <a:schemeClr val="bg1"/>
                </a:solidFill>
              </a:rPr>
              <a:t>luar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bersama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31A9511-A194-4473-802C-C4657032D83A}"/>
              </a:ext>
            </a:extLst>
          </p:cNvPr>
          <p:cNvCxnSpPr/>
          <p:nvPr/>
        </p:nvCxnSpPr>
        <p:spPr>
          <a:xfrm flipV="1">
            <a:off x="7305776" y="6083649"/>
            <a:ext cx="563679" cy="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4B0DED4-F798-4687-B0DD-44411A83839F}"/>
              </a:ext>
            </a:extLst>
          </p:cNvPr>
          <p:cNvSpPr txBox="1"/>
          <p:nvPr/>
        </p:nvSpPr>
        <p:spPr>
          <a:xfrm>
            <a:off x="8653505" y="6303808"/>
            <a:ext cx="445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OK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59552EF-ECA7-466C-B067-5F9EF1F13D15}"/>
              </a:ext>
            </a:extLst>
          </p:cNvPr>
          <p:cNvCxnSpPr/>
          <p:nvPr/>
        </p:nvCxnSpPr>
        <p:spPr>
          <a:xfrm flipV="1">
            <a:off x="7329050" y="6471572"/>
            <a:ext cx="13521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4EAD808-2B4F-41C7-9C6A-658BA6EDCAB6}"/>
              </a:ext>
            </a:extLst>
          </p:cNvPr>
          <p:cNvSpPr txBox="1"/>
          <p:nvPr/>
        </p:nvSpPr>
        <p:spPr>
          <a:xfrm>
            <a:off x="7855527" y="1759522"/>
            <a:ext cx="2078182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Jalan</a:t>
            </a:r>
            <a:r>
              <a:rPr lang="en-US" sz="1400" b="1" dirty="0"/>
              <a:t> </a:t>
            </a:r>
            <a:r>
              <a:rPr lang="en-US" sz="1400" b="1" dirty="0" err="1"/>
              <a:t>Lingkungan</a:t>
            </a:r>
            <a:endParaRPr lang="en-US" sz="14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C1C66C-CC00-4BE3-A0BD-2814EF6E95AC}"/>
              </a:ext>
            </a:extLst>
          </p:cNvPr>
          <p:cNvSpPr txBox="1"/>
          <p:nvPr/>
        </p:nvSpPr>
        <p:spPr>
          <a:xfrm>
            <a:off x="10454610" y="1759516"/>
            <a:ext cx="201529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Pengelolaan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Pemda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50EF50-C4B6-44A7-9E06-02AD8729B923}"/>
              </a:ext>
            </a:extLst>
          </p:cNvPr>
          <p:cNvCxnSpPr/>
          <p:nvPr/>
        </p:nvCxnSpPr>
        <p:spPr>
          <a:xfrm>
            <a:off x="9961419" y="1911922"/>
            <a:ext cx="520901" cy="14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8406258-1683-4259-92B2-0278F08FA56C}"/>
              </a:ext>
            </a:extLst>
          </p:cNvPr>
          <p:cNvCxnSpPr>
            <a:endCxn id="53" idx="1"/>
          </p:cNvCxnSpPr>
          <p:nvPr/>
        </p:nvCxnSpPr>
        <p:spPr>
          <a:xfrm>
            <a:off x="7315195" y="5751135"/>
            <a:ext cx="77593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9586A87-E12B-404E-A7C1-0B4B1CBEF158}"/>
              </a:ext>
            </a:extLst>
          </p:cNvPr>
          <p:cNvSpPr txBox="1"/>
          <p:nvPr/>
        </p:nvSpPr>
        <p:spPr>
          <a:xfrm>
            <a:off x="10027705" y="5584924"/>
            <a:ext cx="267413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PRINSIP:</a:t>
            </a:r>
          </a:p>
          <a:p>
            <a:r>
              <a:rPr lang="en-US" b="1" dirty="0"/>
              <a:t>LUAS HPL TIDAK BOLEH</a:t>
            </a:r>
          </a:p>
          <a:p>
            <a:r>
              <a:rPr lang="en-US" b="1" dirty="0"/>
              <a:t>BERKURANG</a:t>
            </a:r>
            <a:endParaRPr lang="en-ID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B2A824-3866-4BD6-AA07-2984D99AB7E3}"/>
              </a:ext>
            </a:extLst>
          </p:cNvPr>
          <p:cNvSpPr txBox="1"/>
          <p:nvPr/>
        </p:nvSpPr>
        <p:spPr>
          <a:xfrm>
            <a:off x="10237857" y="2369121"/>
            <a:ext cx="17526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Dikelola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Pemda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93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70F9D4-7C6D-4749-9B5E-54135796C2E8}"/>
              </a:ext>
            </a:extLst>
          </p:cNvPr>
          <p:cNvSpPr txBox="1"/>
          <p:nvPr/>
        </p:nvSpPr>
        <p:spPr>
          <a:xfrm>
            <a:off x="5175998" y="2276626"/>
            <a:ext cx="65181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dirty="0">
                <a:latin typeface="Century Gothic" panose="020B0502020202020204" pitchFamily="34" charset="0"/>
              </a:rPr>
              <a:t>TERIMA KASIH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en-US" sz="4800" dirty="0">
                <a:latin typeface="Century Gothic" panose="020B0502020202020204" pitchFamily="34" charset="0"/>
              </a:rPr>
              <a:t>ATAS PERHATIAN</a:t>
            </a:r>
          </a:p>
          <a:p>
            <a:pPr algn="r"/>
            <a:r>
              <a:rPr lang="en-US" sz="4800" dirty="0">
                <a:latin typeface="Century Gothic" panose="020B0502020202020204" pitchFamily="34" charset="0"/>
              </a:rPr>
              <a:t>BAPAK/IBU/SAUDARA</a:t>
            </a:r>
            <a:endParaRPr lang="en-ID" sz="4800" dirty="0">
              <a:latin typeface="Century Gothic" panose="020B0502020202020204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4789714"/>
            <a:ext cx="11716657" cy="187778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33A272-D986-4AD2-8AA2-C381A2345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73" y="754748"/>
            <a:ext cx="4354286" cy="44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B758DFB-9E94-407A-8181-44F22D3B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8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BF3B862-F855-4D0B-A18A-33DBE1B1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891" y="0"/>
            <a:ext cx="7038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0BA901-F1FD-4E25-A651-44FD7476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-23305"/>
            <a:ext cx="3836504" cy="528797"/>
          </a:xfrm>
        </p:spPr>
        <p:txBody>
          <a:bodyPr>
            <a:normAutofit/>
          </a:bodyPr>
          <a:lstStyle/>
          <a:p>
            <a:r>
              <a:rPr lang="en-US" sz="2400" b="1" dirty="0"/>
              <a:t>Luas </a:t>
            </a:r>
            <a:r>
              <a:rPr lang="en-US" sz="2400" b="1" dirty="0" err="1"/>
              <a:t>Lantai</a:t>
            </a:r>
            <a:r>
              <a:rPr lang="en-US" sz="2400" b="1" dirty="0"/>
              <a:t>/ </a:t>
            </a:r>
            <a:r>
              <a:rPr lang="en-US" sz="2400" b="1" dirty="0" err="1"/>
              <a:t>Sarusun</a:t>
            </a:r>
            <a:r>
              <a:rPr lang="en-US" sz="2400" b="1" dirty="0"/>
              <a:t> (Unit) 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52015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114" y="145140"/>
            <a:ext cx="11045372" cy="650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28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1"/>
            <a:ext cx="12192000" cy="68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28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28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28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3" y="97046"/>
            <a:ext cx="5950900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12114" y="97046"/>
            <a:ext cx="5979886" cy="642942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4626" y="227672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SUBSTANSI PP 13/2021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9" y="870859"/>
            <a:ext cx="5762172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Pasal</a:t>
            </a:r>
            <a:r>
              <a:rPr lang="en-US" b="1" dirty="0"/>
              <a:t> 4:</a:t>
            </a:r>
          </a:p>
          <a:p>
            <a:pPr marL="342900" lvl="0" indent="-342900"/>
            <a:r>
              <a:rPr lang="en-US" b="1" dirty="0"/>
              <a:t>(1) </a:t>
            </a:r>
            <a:r>
              <a:rPr lang="en-US" b="1" dirty="0" err="1"/>
              <a:t>Pemanfaatan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dilaksanakan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hunian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r>
              <a:rPr lang="en-US" b="1" dirty="0"/>
              <a:t>.</a:t>
            </a:r>
          </a:p>
          <a:p>
            <a:pPr marL="342900" lvl="0" indent="-342900"/>
            <a:r>
              <a:rPr lang="en-US" b="1" dirty="0"/>
              <a:t>(2)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dimaksud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(1)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hunian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b="1" dirty="0" err="1"/>
              <a:t>hunian</a:t>
            </a:r>
            <a:r>
              <a:rPr lang="en-US" b="1" dirty="0"/>
              <a:t>.</a:t>
            </a:r>
          </a:p>
          <a:p>
            <a:pPr marL="342900" indent="-342900"/>
            <a:r>
              <a:rPr lang="en-US" b="1" dirty="0"/>
              <a:t>(3)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dikembangkan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berbeda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Susun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Tanah </a:t>
            </a:r>
            <a:r>
              <a:rPr lang="en-US" b="1" dirty="0" err="1"/>
              <a:t>Bersama</a:t>
            </a:r>
            <a:r>
              <a:rPr lang="en-US" b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9" y="3659378"/>
            <a:ext cx="5762172" cy="313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8454438" y="220418"/>
            <a:ext cx="176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PERAN PEMDA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2114" y="870859"/>
            <a:ext cx="5762172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Memutuskan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/</a:t>
            </a:r>
            <a:r>
              <a:rPr lang="en-US" b="1" dirty="0" err="1"/>
              <a:t>proporsi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Komposisi</a:t>
            </a:r>
            <a:r>
              <a:rPr lang="en-US" b="1" dirty="0"/>
              <a:t> </a:t>
            </a:r>
            <a:r>
              <a:rPr lang="en-US" b="1" dirty="0" err="1"/>
              <a:t>Sarusun</a:t>
            </a:r>
            <a:r>
              <a:rPr lang="en-US" b="1" dirty="0"/>
              <a:t> </a:t>
            </a:r>
            <a:r>
              <a:rPr lang="en-US" b="1" dirty="0" err="1"/>
              <a:t>Hunian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b="1" dirty="0" err="1"/>
              <a:t>Hunian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Tower/</a:t>
            </a:r>
            <a:r>
              <a:rPr lang="en-US" b="1" dirty="0" err="1"/>
              <a:t>Beberapa</a:t>
            </a:r>
            <a:r>
              <a:rPr lang="en-US" b="1" dirty="0"/>
              <a:t> Tower (</a:t>
            </a:r>
            <a:r>
              <a:rPr lang="en-US" b="1" dirty="0" err="1"/>
              <a:t>beda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) </a:t>
            </a:r>
            <a:r>
              <a:rPr lang="en-US" b="1" dirty="0" err="1"/>
              <a:t>dalam</a:t>
            </a:r>
            <a:r>
              <a:rPr lang="en-US" b="1" dirty="0"/>
              <a:t> Tanah </a:t>
            </a:r>
            <a:r>
              <a:rPr lang="en-US" b="1" dirty="0" err="1"/>
              <a:t>Bersama</a:t>
            </a:r>
            <a:r>
              <a:rPr lang="en-US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Memutuskan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BUKAN HUNIAN </a:t>
            </a:r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cocok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SATU BANGUNAN </a:t>
            </a:r>
            <a:r>
              <a:rPr lang="en-US" b="1" dirty="0" err="1"/>
              <a:t>atau</a:t>
            </a:r>
            <a:r>
              <a:rPr lang="en-US" b="1" dirty="0"/>
              <a:t> BERBEDA BANGUNAN </a:t>
            </a:r>
            <a:r>
              <a:rPr lang="en-US" b="1" dirty="0" err="1"/>
              <a:t>dalam</a:t>
            </a:r>
            <a:r>
              <a:rPr lang="en-US" b="1" dirty="0"/>
              <a:t> SATU TANAH BERSAMA;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/>
              <a:t>MENGENDALIKAN PERENCANAAN/ PEMBANGUNAN, </a:t>
            </a:r>
            <a:r>
              <a:rPr lang="en-US" b="1" dirty="0" err="1"/>
              <a:t>sesuai</a:t>
            </a:r>
            <a:r>
              <a:rPr lang="en-US" b="1" dirty="0"/>
              <a:t> RTRW </a:t>
            </a:r>
            <a:r>
              <a:rPr lang="en-US" b="1" dirty="0">
                <a:sym typeface="Wingdings" pitchFamily="2" charset="2"/>
              </a:rPr>
              <a:t> RDTR (KDB, KLB, </a:t>
            </a:r>
            <a:r>
              <a:rPr lang="en-US" b="1" dirty="0" err="1">
                <a:sym typeface="Wingdings" pitchFamily="2" charset="2"/>
              </a:rPr>
              <a:t>Ketinggian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Bangunan</a:t>
            </a:r>
            <a:r>
              <a:rPr lang="en-US" b="1" dirty="0">
                <a:sym typeface="Wingdings" pitchFamily="2" charset="2"/>
              </a:rPr>
              <a:t>, </a:t>
            </a:r>
            <a:r>
              <a:rPr lang="en-US" b="1" dirty="0" err="1">
                <a:sym typeface="Wingdings" pitchFamily="2" charset="2"/>
              </a:rPr>
              <a:t>Jarak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Bangunan</a:t>
            </a:r>
            <a:r>
              <a:rPr lang="en-US" b="1" dirty="0">
                <a:sym typeface="Wingdings" pitchFamily="2" charset="2"/>
              </a:rPr>
              <a:t>, GSB, </a:t>
            </a:r>
            <a:r>
              <a:rPr lang="en-US" b="1" dirty="0" err="1">
                <a:sym typeface="Wingdings" pitchFamily="2" charset="2"/>
              </a:rPr>
              <a:t>Amdal</a:t>
            </a:r>
            <a:r>
              <a:rPr lang="en-US" b="1" dirty="0">
                <a:sym typeface="Wingdings" pitchFamily="2" charset="2"/>
              </a:rPr>
              <a:t>/</a:t>
            </a:r>
            <a:r>
              <a:rPr lang="en-US" b="1" dirty="0" err="1">
                <a:sym typeface="Wingdings" pitchFamily="2" charset="2"/>
              </a:rPr>
              <a:t>Andalalin</a:t>
            </a:r>
            <a:r>
              <a:rPr lang="en-US" b="1" dirty="0">
                <a:sym typeface="Wingdings" pitchFamily="2" charset="2"/>
              </a:rPr>
              <a:t>, DLL) </a:t>
            </a:r>
          </a:p>
          <a:p>
            <a:pPr marL="342900" indent="-342900" algn="just"/>
            <a:r>
              <a:rPr lang="en-US" b="1" dirty="0">
                <a:sym typeface="Wingdings" pitchFamily="2" charset="2"/>
              </a:rPr>
              <a:t>        </a:t>
            </a:r>
            <a:r>
              <a:rPr lang="en-US" b="1" dirty="0" err="1">
                <a:sym typeface="Wingdings" pitchFamily="2" charset="2"/>
              </a:rPr>
              <a:t>Menginventarisir</a:t>
            </a:r>
            <a:r>
              <a:rPr lang="en-US" b="1" dirty="0">
                <a:sym typeface="Wingdings" pitchFamily="2" charset="2"/>
              </a:rPr>
              <a:t> Benda </a:t>
            </a:r>
            <a:r>
              <a:rPr lang="en-US" b="1" dirty="0" err="1">
                <a:sym typeface="Wingdings" pitchFamily="2" charset="2"/>
              </a:rPr>
              <a:t>dan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Bagian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Bersama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untuk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Fungsi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Hunian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Bukan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Hunian</a:t>
            </a:r>
            <a:r>
              <a:rPr lang="en-US" b="1" dirty="0">
                <a:sym typeface="Wingdings" pitchFamily="2" charset="2"/>
              </a:rPr>
              <a:t>;</a:t>
            </a:r>
            <a:r>
              <a:rPr lang="en-US" b="1" dirty="0"/>
              <a:t> </a:t>
            </a:r>
          </a:p>
          <a:p>
            <a:pPr marL="342900" indent="-342900" algn="just"/>
            <a:r>
              <a:rPr lang="en-US" b="1" dirty="0"/>
              <a:t>4.  MEMFASILITASI </a:t>
            </a:r>
            <a:r>
              <a:rPr lang="en-US" b="1" dirty="0" err="1"/>
              <a:t>Pengembang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membuat</a:t>
            </a:r>
            <a:r>
              <a:rPr lang="en-US" b="1" dirty="0">
                <a:sym typeface="Wingdings" pitchFamily="2" charset="2"/>
              </a:rPr>
              <a:t> PERTELAAN (</a:t>
            </a:r>
            <a:r>
              <a:rPr lang="en-US" b="1" dirty="0" err="1">
                <a:sym typeface="Wingdings" pitchFamily="2" charset="2"/>
              </a:rPr>
              <a:t>termasuk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fungsi</a:t>
            </a:r>
            <a:r>
              <a:rPr lang="en-US" b="1" dirty="0">
                <a:sym typeface="Wingdings" pitchFamily="2" charset="2"/>
              </a:rPr>
              <a:t> BUKAN HUNIAN);</a:t>
            </a:r>
          </a:p>
          <a:p>
            <a:pPr marL="342900" indent="-342900" algn="just"/>
            <a:r>
              <a:rPr lang="en-US" b="1" dirty="0">
                <a:sym typeface="Wingdings" pitchFamily="2" charset="2"/>
              </a:rPr>
              <a:t>5. </a:t>
            </a:r>
            <a:r>
              <a:rPr lang="en-US" b="1" dirty="0" err="1">
                <a:sym typeface="Wingdings" pitchFamily="2" charset="2"/>
              </a:rPr>
              <a:t>Mendorong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Memfasilitasi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Pengembang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untuk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Mengurus</a:t>
            </a:r>
            <a:r>
              <a:rPr lang="en-US" b="1" dirty="0">
                <a:sym typeface="Wingdings" pitchFamily="2" charset="2"/>
              </a:rPr>
              <a:t> SHMSRS (</a:t>
            </a:r>
            <a:r>
              <a:rPr lang="en-US" b="1" dirty="0" err="1">
                <a:sym typeface="Wingdings" pitchFamily="2" charset="2"/>
              </a:rPr>
              <a:t>Sarusun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Hunian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dan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Bukan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Hunian</a:t>
            </a:r>
            <a:r>
              <a:rPr lang="en-US" b="1" dirty="0">
                <a:sym typeface="Wingdings" pitchFamily="2" charset="2"/>
              </a:rPr>
              <a:t> a/n </a:t>
            </a:r>
            <a:r>
              <a:rPr lang="en-US" b="1" dirty="0" err="1">
                <a:sym typeface="Wingdings" pitchFamily="2" charset="2"/>
              </a:rPr>
              <a:t>Pengembang</a:t>
            </a:r>
            <a:r>
              <a:rPr lang="en-US" b="1" dirty="0">
                <a:sym typeface="Wingdings" pitchFamily="2" charset="2"/>
              </a:rPr>
              <a:t>); </a:t>
            </a:r>
          </a:p>
          <a:p>
            <a:pPr marL="342900" indent="-342900" algn="just"/>
            <a:r>
              <a:rPr lang="en-US" b="1" dirty="0">
                <a:sym typeface="Wingdings" pitchFamily="2" charset="2"/>
              </a:rPr>
              <a:t>6.  </a:t>
            </a:r>
            <a:r>
              <a:rPr lang="en-US" b="1" dirty="0" err="1">
                <a:sym typeface="Wingdings" pitchFamily="2" charset="2"/>
              </a:rPr>
              <a:t>Menentukan</a:t>
            </a:r>
            <a:r>
              <a:rPr lang="en-US" b="1" dirty="0">
                <a:sym typeface="Wingdings" pitchFamily="2" charset="2"/>
              </a:rPr>
              <a:t>/ </a:t>
            </a:r>
            <a:r>
              <a:rPr lang="en-US" b="1" dirty="0" err="1">
                <a:sym typeface="Wingdings" pitchFamily="2" charset="2"/>
              </a:rPr>
              <a:t>Memutuskan</a:t>
            </a:r>
            <a:r>
              <a:rPr lang="en-US" b="1" dirty="0">
                <a:sym typeface="Wingdings" pitchFamily="2" charset="2"/>
              </a:rPr>
              <a:t> SIKAP PEMDA </a:t>
            </a:r>
            <a:r>
              <a:rPr lang="en-US" b="1" dirty="0" err="1">
                <a:sym typeface="Wingdings" pitchFamily="2" charset="2"/>
              </a:rPr>
              <a:t>bagaimana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seandainya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Pengembang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tidak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mengajukan</a:t>
            </a:r>
            <a:r>
              <a:rPr lang="en-US" b="1" dirty="0">
                <a:sym typeface="Wingdings" pitchFamily="2" charset="2"/>
              </a:rPr>
              <a:t> PERTELAAN (</a:t>
            </a:r>
            <a:r>
              <a:rPr lang="en-US" b="1" dirty="0" err="1">
                <a:sym typeface="Wingdings" pitchFamily="2" charset="2"/>
              </a:rPr>
              <a:t>untuk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pemasaran</a:t>
            </a:r>
            <a:r>
              <a:rPr lang="en-US" b="1" dirty="0">
                <a:sym typeface="Wingdings" pitchFamily="2" charset="2"/>
              </a:rPr>
              <a:t>/ </a:t>
            </a:r>
            <a:r>
              <a:rPr lang="en-US" b="1" dirty="0" err="1">
                <a:sym typeface="Wingdings" pitchFamily="2" charset="2"/>
              </a:rPr>
              <a:t>penjualan</a:t>
            </a:r>
            <a:r>
              <a:rPr lang="en-US" b="1" dirty="0">
                <a:sym typeface="Wingdings" pitchFamily="2" charset="2"/>
              </a:rPr>
              <a:t>/PPJB);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280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4751</Words>
  <Application>Microsoft Office PowerPoint</Application>
  <PresentationFormat>Widescreen</PresentationFormat>
  <Paragraphs>495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Bookman Old Style</vt:lpstr>
      <vt:lpstr>Calibri</vt:lpstr>
      <vt:lpstr>Calibri Light</vt:lpstr>
      <vt:lpstr>Century Gothic</vt:lpstr>
      <vt:lpstr>Franklin Gothic Heavy</vt:lpstr>
      <vt:lpstr>Rockwell</vt:lpstr>
      <vt:lpstr>Wingdings</vt:lpstr>
      <vt:lpstr>Office Theme</vt:lpstr>
      <vt:lpstr>PowerPoint Presentation</vt:lpstr>
      <vt:lpstr>PowerPoint Presentation</vt:lpstr>
      <vt:lpstr>Luas Lantai/ Sarusun (Unit) </vt:lpstr>
      <vt:lpstr>Luas Lantai/ Sarusun (Unit)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Aset Pemda</vt:lpstr>
      <vt:lpstr>Aset dikelola  Pemda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TANTANGAN DI BIDANG PERUMAHAN DI MASA DEPAN</dc:title>
  <dc:creator>Microsoft Office User</dc:creator>
  <cp:lastModifiedBy>marihot marpaung</cp:lastModifiedBy>
  <cp:revision>114</cp:revision>
  <dcterms:created xsi:type="dcterms:W3CDTF">2019-05-28T02:20:42Z</dcterms:created>
  <dcterms:modified xsi:type="dcterms:W3CDTF">2022-07-06T11:45:45Z</dcterms:modified>
</cp:coreProperties>
</file>