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6" r:id="rId3"/>
    <p:sldId id="270" r:id="rId4"/>
    <p:sldId id="259" r:id="rId5"/>
    <p:sldId id="258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546A"/>
    <a:srgbClr val="FFC000"/>
    <a:srgbClr val="F5C9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3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62C5C-D326-4391-B4D1-6AED68959866}" type="datetimeFigureOut">
              <a:rPr lang="en-ID" smtClean="0"/>
              <a:t>04/07/2022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19E83-4076-43A0-B5BD-65DF0E5E57A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1837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063" y="849313"/>
            <a:ext cx="4073525" cy="229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688C2-7A9B-4256-87CC-7595A18B5F92}" type="slidenum">
              <a:rPr lang="en-ID" smtClean="0"/>
              <a:pPr/>
              <a:t>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25996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063" y="849313"/>
            <a:ext cx="4073525" cy="229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688C2-7A9B-4256-87CC-7595A18B5F92}" type="slidenum">
              <a:rPr lang="en-ID" smtClean="0"/>
              <a:pPr/>
              <a:t>10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89700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70271-DD6D-417C-BB43-743C411C12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C4F503-3AD1-4D60-9434-C6F29CB871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3B19E-1377-4EE8-B9AE-78A129720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1AFE9-9F78-4919-8F34-E231C54700FB}" type="datetimeFigureOut">
              <a:rPr lang="en-ID" smtClean="0"/>
              <a:t>04/07/2022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03D57-511A-4BFB-98A4-C84ACDE79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CA7EC-34B3-46A7-BB17-6A541ECBE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BECF-8EB5-4C56-BDEF-47E7061865F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66664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DD1F0-F436-45E1-8F95-26027CF4A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D57592-7F7B-4755-9231-C5FCB1A7F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76FD8-9BE1-4BEE-95EC-3859EF59A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1AFE9-9F78-4919-8F34-E231C54700FB}" type="datetimeFigureOut">
              <a:rPr lang="en-ID" smtClean="0"/>
              <a:t>04/07/2022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6CA29-1911-4011-97F2-6EEC8D493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255B6-D0CB-4418-8BB1-623554CF8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BECF-8EB5-4C56-BDEF-47E7061865F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10168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38E4BA-DF60-48D8-B8BC-641193F99E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97A182-370E-4D73-A2AB-4482C624AE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309C8-7D77-4A46-947B-41CCD3BEA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1AFE9-9F78-4919-8F34-E231C54700FB}" type="datetimeFigureOut">
              <a:rPr lang="en-ID" smtClean="0"/>
              <a:t>04/07/2022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D3BE5-9A75-4BF1-A869-78CEF5EF1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01E880-9145-4601-B54D-EF1F691C4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BECF-8EB5-4C56-BDEF-47E7061865F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30212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A405C-414C-4E82-AFCF-525B54A7C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B439C-E552-4589-949E-B61602572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380D1-614E-4A66-BAAE-5413DE2BF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1AFE9-9F78-4919-8F34-E231C54700FB}" type="datetimeFigureOut">
              <a:rPr lang="en-ID" smtClean="0"/>
              <a:t>04/07/2022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320935-6563-48EA-9E3D-98D1902C9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162B2-0BE4-49A0-97B9-970D2C738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BECF-8EB5-4C56-BDEF-47E7061865F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5319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C8753-92F3-4D42-BC45-68E21CFB8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685C9C-82B8-4F42-B679-67AC9E321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8734F-F626-4F73-B4D6-38AB805D4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1AFE9-9F78-4919-8F34-E231C54700FB}" type="datetimeFigureOut">
              <a:rPr lang="en-ID" smtClean="0"/>
              <a:t>04/07/2022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8A43F-174D-488F-A158-E0E399CAF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08D640-10C6-4DA2-AEA3-115ECCFA9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BECF-8EB5-4C56-BDEF-47E7061865F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31612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DDA73-36B9-4A13-9DA6-F31122605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1EE91-420C-4785-BBE5-BBB35E8364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39EEDD-35A7-42E2-9E23-604AB403D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64F664-DAD4-42D0-8FDA-A7971D8F0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1AFE9-9F78-4919-8F34-E231C54700FB}" type="datetimeFigureOut">
              <a:rPr lang="en-ID" smtClean="0"/>
              <a:t>04/07/2022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574F01-6F51-476A-9EA9-F0388E69F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EA7277-2397-4DC3-838D-B7CAC68C5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BECF-8EB5-4C56-BDEF-47E7061865F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51013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448ED-D0EF-4D78-930A-B694E5F76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56D28E-21A0-4F23-88F6-0DBB10DA3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DDB240-D9C1-4BB8-AE6A-F212927BD6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2B4401-2F63-4C81-8924-4ADC44F067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1BDD45-AF1C-45FA-9BFB-AA641529CE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DC2173-C013-464A-9EB5-7F60566C2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1AFE9-9F78-4919-8F34-E231C54700FB}" type="datetimeFigureOut">
              <a:rPr lang="en-ID" smtClean="0"/>
              <a:t>04/07/2022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2B222D-F717-4DD0-BBEF-80EA91C7C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6172EB-A38F-45CD-B76C-78625E107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BECF-8EB5-4C56-BDEF-47E7061865F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46371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540C9-E17D-4FA2-8649-9728459D6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37E2F2-05B8-4974-9F92-2B02C5DA9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1AFE9-9F78-4919-8F34-E231C54700FB}" type="datetimeFigureOut">
              <a:rPr lang="en-ID" smtClean="0"/>
              <a:t>04/07/2022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B3A435-183F-4893-8072-BF58B7D22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6A2255-9BC5-4829-AE70-A18D943EF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BECF-8EB5-4C56-BDEF-47E7061865F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6093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141435-44C6-43FE-9042-E183B825D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1AFE9-9F78-4919-8F34-E231C54700FB}" type="datetimeFigureOut">
              <a:rPr lang="en-ID" smtClean="0"/>
              <a:t>04/07/2022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09A742-00F9-43CA-B08D-FE2242CAA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36B2EB-4F7D-4C2E-8697-442C5B8A0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BECF-8EB5-4C56-BDEF-47E7061865F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48059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15D75-624D-4D7D-A6FA-11EB1C8C9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FFCBE-3814-4657-8541-EB70378E4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86CC64-0C6F-4FF9-8D73-3ED7A9CA23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6119D1-4F88-43DE-A27A-D8997FBD9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1AFE9-9F78-4919-8F34-E231C54700FB}" type="datetimeFigureOut">
              <a:rPr lang="en-ID" smtClean="0"/>
              <a:t>04/07/2022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0A6EBB-C8E3-47BD-983F-2E8CFE827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936926-7F34-4649-B5E0-03788F403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BECF-8EB5-4C56-BDEF-47E7061865F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25061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90A07-B25D-4142-A4A1-30FF855CC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560F36-706B-4570-8200-8C1956180C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E7C40E-EE9D-4A07-8E78-FBE92154F5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540EDD-8597-4790-B0E4-FDD282AF9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1AFE9-9F78-4919-8F34-E231C54700FB}" type="datetimeFigureOut">
              <a:rPr lang="en-ID" smtClean="0"/>
              <a:t>04/07/2022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B1A0F2-CB36-438D-8BCC-B9BDBC36F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1EAD8D-E21B-4167-8C78-05144AABE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2BECF-8EB5-4C56-BDEF-47E7061865F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55814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2CA84A-700B-4A3A-9C48-D590872E1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C76B35-A049-4F10-8330-E118C35E6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570C1D-C40D-4693-A111-296383AA6A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1AFE9-9F78-4919-8F34-E231C54700FB}" type="datetimeFigureOut">
              <a:rPr lang="en-ID" smtClean="0"/>
              <a:t>04/07/2022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1B03C-2A52-4290-A41B-CE6F50B890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4309A-5B0C-414F-B433-EAC7E8BB3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2BECF-8EB5-4C56-BDEF-47E7061865F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35017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2DA30A2-4F91-B1FA-5C96-52585EAB1F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8956"/>
          <a:stretch/>
        </p:blipFill>
        <p:spPr bwMode="auto">
          <a:xfrm>
            <a:off x="2281150" y="-20782"/>
            <a:ext cx="9910850" cy="687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Rectangle 7">
            <a:extLst>
              <a:ext uri="{FF2B5EF4-FFF2-40B4-BE49-F238E27FC236}">
                <a16:creationId xmlns:a16="http://schemas.microsoft.com/office/drawing/2014/main" id="{25820B93-577B-C08D-7A54-F53F1AD222AF}"/>
              </a:ext>
            </a:extLst>
          </p:cNvPr>
          <p:cNvSpPr/>
          <p:nvPr/>
        </p:nvSpPr>
        <p:spPr>
          <a:xfrm>
            <a:off x="926674" y="0"/>
            <a:ext cx="8092634" cy="6858000"/>
          </a:xfrm>
          <a:custGeom>
            <a:avLst/>
            <a:gdLst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5113331 w 5113331"/>
              <a:gd name="connsiteY2" fmla="*/ 6858000 h 6858000"/>
              <a:gd name="connsiteX3" fmla="*/ 0 w 5113331"/>
              <a:gd name="connsiteY3" fmla="*/ 6858000 h 6858000"/>
              <a:gd name="connsiteX4" fmla="*/ 0 w 5113331"/>
              <a:gd name="connsiteY4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5112327 w 5113331"/>
              <a:gd name="connsiteY2" fmla="*/ 3241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202841"/>
              <a:gd name="connsiteY0" fmla="*/ 0 h 6858000"/>
              <a:gd name="connsiteX1" fmla="*/ 5113331 w 5202841"/>
              <a:gd name="connsiteY1" fmla="*/ 0 h 6858000"/>
              <a:gd name="connsiteX2" fmla="*/ 3387436 w 5202841"/>
              <a:gd name="connsiteY2" fmla="*/ 2098964 h 6858000"/>
              <a:gd name="connsiteX3" fmla="*/ 5113331 w 5202841"/>
              <a:gd name="connsiteY3" fmla="*/ 6858000 h 6858000"/>
              <a:gd name="connsiteX4" fmla="*/ 0 w 5202841"/>
              <a:gd name="connsiteY4" fmla="*/ 6858000 h 6858000"/>
              <a:gd name="connsiteX5" fmla="*/ 0 w 5202841"/>
              <a:gd name="connsiteY5" fmla="*/ 0 h 6858000"/>
              <a:gd name="connsiteX0" fmla="*/ 0 w 5241831"/>
              <a:gd name="connsiteY0" fmla="*/ 0 h 6858000"/>
              <a:gd name="connsiteX1" fmla="*/ 5113331 w 5241831"/>
              <a:gd name="connsiteY1" fmla="*/ 0 h 6858000"/>
              <a:gd name="connsiteX2" fmla="*/ 3387436 w 5241831"/>
              <a:gd name="connsiteY2" fmla="*/ 2098964 h 6858000"/>
              <a:gd name="connsiteX3" fmla="*/ 5113331 w 5241831"/>
              <a:gd name="connsiteY3" fmla="*/ 6858000 h 6858000"/>
              <a:gd name="connsiteX4" fmla="*/ 0 w 5241831"/>
              <a:gd name="connsiteY4" fmla="*/ 6858000 h 6858000"/>
              <a:gd name="connsiteX5" fmla="*/ 0 w 52418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138055 w 5113331"/>
              <a:gd name="connsiteY2" fmla="*/ 2286000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2992582 w 5113331"/>
              <a:gd name="connsiteY2" fmla="*/ 3408218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124690 h 6982690"/>
              <a:gd name="connsiteX1" fmla="*/ 3658604 w 5113331"/>
              <a:gd name="connsiteY1" fmla="*/ 0 h 6982690"/>
              <a:gd name="connsiteX2" fmla="*/ 2992582 w 5113331"/>
              <a:gd name="connsiteY2" fmla="*/ 3532908 h 6982690"/>
              <a:gd name="connsiteX3" fmla="*/ 5113331 w 5113331"/>
              <a:gd name="connsiteY3" fmla="*/ 6982690 h 6982690"/>
              <a:gd name="connsiteX4" fmla="*/ 0 w 5113331"/>
              <a:gd name="connsiteY4" fmla="*/ 6982690 h 6982690"/>
              <a:gd name="connsiteX5" fmla="*/ 0 w 5113331"/>
              <a:gd name="connsiteY5" fmla="*/ 124690 h 6982690"/>
              <a:gd name="connsiteX0" fmla="*/ 0 w 5113331"/>
              <a:gd name="connsiteY0" fmla="*/ 124690 h 6982690"/>
              <a:gd name="connsiteX1" fmla="*/ 3658604 w 5113331"/>
              <a:gd name="connsiteY1" fmla="*/ 0 h 6982690"/>
              <a:gd name="connsiteX2" fmla="*/ 2930236 w 5113331"/>
              <a:gd name="connsiteY2" fmla="*/ 3283527 h 6982690"/>
              <a:gd name="connsiteX3" fmla="*/ 5113331 w 5113331"/>
              <a:gd name="connsiteY3" fmla="*/ 6982690 h 6982690"/>
              <a:gd name="connsiteX4" fmla="*/ 0 w 5113331"/>
              <a:gd name="connsiteY4" fmla="*/ 6982690 h 6982690"/>
              <a:gd name="connsiteX5" fmla="*/ 0 w 5113331"/>
              <a:gd name="connsiteY5" fmla="*/ 124690 h 6982690"/>
              <a:gd name="connsiteX0" fmla="*/ 0 w 5113331"/>
              <a:gd name="connsiteY0" fmla="*/ 0 h 6858000"/>
              <a:gd name="connsiteX1" fmla="*/ 3637822 w 5113331"/>
              <a:gd name="connsiteY1" fmla="*/ 41564 h 6858000"/>
              <a:gd name="connsiteX2" fmla="*/ 2930236 w 5113331"/>
              <a:gd name="connsiteY2" fmla="*/ 3158837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3637822 w 5113331"/>
              <a:gd name="connsiteY1" fmla="*/ 41564 h 6858000"/>
              <a:gd name="connsiteX2" fmla="*/ 3215360 w 5113331"/>
              <a:gd name="connsiteY2" fmla="*/ 3241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3637822 w 5113331"/>
              <a:gd name="connsiteY1" fmla="*/ 41564 h 6858000"/>
              <a:gd name="connsiteX2" fmla="*/ 3310401 w 5113331"/>
              <a:gd name="connsiteY2" fmla="*/ 3304310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3637822 w 5113331"/>
              <a:gd name="connsiteY1" fmla="*/ 41564 h 6858000"/>
              <a:gd name="connsiteX2" fmla="*/ 3155959 w 5113331"/>
              <a:gd name="connsiteY2" fmla="*/ 3304310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4626244"/>
              <a:gd name="connsiteY0" fmla="*/ 0 h 6858000"/>
              <a:gd name="connsiteX1" fmla="*/ 3637822 w 4626244"/>
              <a:gd name="connsiteY1" fmla="*/ 41564 h 6858000"/>
              <a:gd name="connsiteX2" fmla="*/ 3155959 w 4626244"/>
              <a:gd name="connsiteY2" fmla="*/ 3304310 h 6858000"/>
              <a:gd name="connsiteX3" fmla="*/ 4626244 w 4626244"/>
              <a:gd name="connsiteY3" fmla="*/ 6858000 h 6858000"/>
              <a:gd name="connsiteX4" fmla="*/ 0 w 4626244"/>
              <a:gd name="connsiteY4" fmla="*/ 6858000 h 6858000"/>
              <a:gd name="connsiteX5" fmla="*/ 0 w 4626244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26244" h="6858000">
                <a:moveTo>
                  <a:pt x="0" y="0"/>
                </a:moveTo>
                <a:lnTo>
                  <a:pt x="3637822" y="41564"/>
                </a:lnTo>
                <a:lnTo>
                  <a:pt x="3155959" y="3304310"/>
                </a:lnTo>
                <a:lnTo>
                  <a:pt x="4626244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EBB16B-0EF7-8317-B0F3-E53F3B65764D}"/>
              </a:ext>
            </a:extLst>
          </p:cNvPr>
          <p:cNvSpPr/>
          <p:nvPr/>
        </p:nvSpPr>
        <p:spPr>
          <a:xfrm>
            <a:off x="0" y="0"/>
            <a:ext cx="7626927" cy="6858000"/>
          </a:xfrm>
          <a:custGeom>
            <a:avLst/>
            <a:gdLst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5113331 w 5113331"/>
              <a:gd name="connsiteY2" fmla="*/ 6858000 h 6858000"/>
              <a:gd name="connsiteX3" fmla="*/ 0 w 5113331"/>
              <a:gd name="connsiteY3" fmla="*/ 6858000 h 6858000"/>
              <a:gd name="connsiteX4" fmla="*/ 0 w 5113331"/>
              <a:gd name="connsiteY4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5112327 w 5113331"/>
              <a:gd name="connsiteY2" fmla="*/ 3241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202841"/>
              <a:gd name="connsiteY0" fmla="*/ 0 h 6858000"/>
              <a:gd name="connsiteX1" fmla="*/ 5113331 w 5202841"/>
              <a:gd name="connsiteY1" fmla="*/ 0 h 6858000"/>
              <a:gd name="connsiteX2" fmla="*/ 3387436 w 5202841"/>
              <a:gd name="connsiteY2" fmla="*/ 2098964 h 6858000"/>
              <a:gd name="connsiteX3" fmla="*/ 5113331 w 5202841"/>
              <a:gd name="connsiteY3" fmla="*/ 6858000 h 6858000"/>
              <a:gd name="connsiteX4" fmla="*/ 0 w 5202841"/>
              <a:gd name="connsiteY4" fmla="*/ 6858000 h 6858000"/>
              <a:gd name="connsiteX5" fmla="*/ 0 w 5202841"/>
              <a:gd name="connsiteY5" fmla="*/ 0 h 6858000"/>
              <a:gd name="connsiteX0" fmla="*/ 0 w 5241831"/>
              <a:gd name="connsiteY0" fmla="*/ 0 h 6858000"/>
              <a:gd name="connsiteX1" fmla="*/ 5113331 w 5241831"/>
              <a:gd name="connsiteY1" fmla="*/ 0 h 6858000"/>
              <a:gd name="connsiteX2" fmla="*/ 3387436 w 5241831"/>
              <a:gd name="connsiteY2" fmla="*/ 2098964 h 6858000"/>
              <a:gd name="connsiteX3" fmla="*/ 5113331 w 5241831"/>
              <a:gd name="connsiteY3" fmla="*/ 6858000 h 6858000"/>
              <a:gd name="connsiteX4" fmla="*/ 0 w 5241831"/>
              <a:gd name="connsiteY4" fmla="*/ 6858000 h 6858000"/>
              <a:gd name="connsiteX5" fmla="*/ 0 w 52418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138055 w 5113331"/>
              <a:gd name="connsiteY2" fmla="*/ 2286000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985615 w 5113331"/>
              <a:gd name="connsiteY2" fmla="*/ 2410691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985615 w 5113331"/>
              <a:gd name="connsiteY2" fmla="*/ 2410691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832355 w 5113331"/>
              <a:gd name="connsiteY2" fmla="*/ 2410691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13331" h="6858000">
                <a:moveTo>
                  <a:pt x="0" y="0"/>
                </a:moveTo>
                <a:lnTo>
                  <a:pt x="5113331" y="0"/>
                </a:lnTo>
                <a:lnTo>
                  <a:pt x="3832355" y="2410691"/>
                </a:lnTo>
                <a:lnTo>
                  <a:pt x="511333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DC8BC19-7AD2-C2A7-E1C4-192D3FFC4861}"/>
              </a:ext>
            </a:extLst>
          </p:cNvPr>
          <p:cNvGrpSpPr/>
          <p:nvPr/>
        </p:nvGrpSpPr>
        <p:grpSpPr>
          <a:xfrm>
            <a:off x="581930" y="1078170"/>
            <a:ext cx="5514070" cy="4680875"/>
            <a:chOff x="896210" y="1067641"/>
            <a:chExt cx="5514070" cy="3725282"/>
          </a:xfrm>
        </p:grpSpPr>
        <p:sp>
          <p:nvSpPr>
            <p:cNvPr id="110" name="TextBox 3">
              <a:extLst>
                <a:ext uri="{FF2B5EF4-FFF2-40B4-BE49-F238E27FC236}">
                  <a16:creationId xmlns:a16="http://schemas.microsoft.com/office/drawing/2014/main" id="{70B21D60-DE85-A08D-CD8C-0CA445C822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6210" y="4131573"/>
              <a:ext cx="5514070" cy="66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200" dirty="0" err="1">
                  <a:solidFill>
                    <a:schemeClr val="bg1"/>
                  </a:solidFill>
                  <a:latin typeface="Segoe UI" panose="020B0502040204020203" pitchFamily="34" charset="0"/>
                  <a:ea typeface="Tahoma" panose="020B0604030504040204" pitchFamily="34" charset="0"/>
                  <a:cs typeface="Segoe UI" panose="020B0502040204020203" pitchFamily="34" charset="0"/>
                  <a:sym typeface="Calibri"/>
                </a:rPr>
                <a:t>Disampaikan</a:t>
              </a:r>
              <a:r>
                <a:rPr lang="en-US" sz="1200" dirty="0">
                  <a:solidFill>
                    <a:schemeClr val="bg1"/>
                  </a:solidFill>
                  <a:latin typeface="Segoe UI" panose="020B0502040204020203" pitchFamily="34" charset="0"/>
                  <a:ea typeface="Tahoma" panose="020B0604030504040204" pitchFamily="34" charset="0"/>
                  <a:cs typeface="Segoe UI" panose="020B0502040204020203" pitchFamily="34" charset="0"/>
                  <a:sym typeface="Calibri"/>
                </a:rPr>
                <a:t> oleh:</a:t>
              </a:r>
            </a:p>
            <a:p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anose="020B0502040204020203" pitchFamily="34" charset="0"/>
                  <a:ea typeface="Tahoma" panose="020B0604030504040204" pitchFamily="34" charset="0"/>
                  <a:cs typeface="Segoe UI" panose="020B0502040204020203" pitchFamily="34" charset="0"/>
                  <a:sym typeface="Calibri"/>
                </a:rPr>
                <a:t>Ir. M. Hidayat, MM</a:t>
              </a:r>
            </a:p>
            <a:p>
              <a:r>
                <a:rPr lang="en-US" sz="1800" dirty="0">
                  <a:solidFill>
                    <a:schemeClr val="bg1"/>
                  </a:solidFill>
                  <a:latin typeface="Segoe UI" panose="020B0502040204020203" pitchFamily="34" charset="0"/>
                  <a:ea typeface="Tahoma" panose="020B0604030504040204" pitchFamily="34" charset="0"/>
                  <a:cs typeface="Segoe UI" panose="020B0502040204020203" pitchFamily="34" charset="0"/>
                  <a:sym typeface="Calibri"/>
                </a:rPr>
                <a:t>Sekretaris Direktorat </a:t>
              </a:r>
              <a:r>
                <a:rPr lang="en-US" dirty="0">
                  <a:solidFill>
                    <a:schemeClr val="bg1"/>
                  </a:solidFill>
                  <a:latin typeface="Segoe UI" panose="020B0502040204020203" pitchFamily="34" charset="0"/>
                  <a:ea typeface="Tahoma" panose="020B0604030504040204" pitchFamily="34" charset="0"/>
                  <a:cs typeface="Segoe UI" panose="020B0502040204020203" pitchFamily="34" charset="0"/>
                  <a:sym typeface="Calibri"/>
                </a:rPr>
                <a:t>Jenderal Perumahan</a:t>
              </a:r>
              <a:endParaRPr lang="en-US" sz="1800" dirty="0">
                <a:solidFill>
                  <a:schemeClr val="bg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2" name="Rectangle 1">
              <a:extLst>
                <a:ext uri="{FF2B5EF4-FFF2-40B4-BE49-F238E27FC236}">
                  <a16:creationId xmlns:a16="http://schemas.microsoft.com/office/drawing/2014/main" id="{4340AB73-6CF3-AA0A-5408-34C0231DF5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6210" y="1067641"/>
              <a:ext cx="5325874" cy="2057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nb-NO" altLang="en-US" sz="3600" b="1" dirty="0">
                  <a:solidFill>
                    <a:schemeClr val="bg1"/>
                  </a:solidFill>
                  <a:latin typeface="Century Gothic" pitchFamily="34" charset="0"/>
                </a:rPr>
                <a:t>PERATURAN MENTERI PUPR NOMOR 7 TAHUN 2022 </a:t>
              </a:r>
              <a:endParaRPr lang="fi-FI" altLang="en-US" sz="3600" b="1" dirty="0">
                <a:solidFill>
                  <a:schemeClr val="bg1"/>
                </a:solidFill>
                <a:latin typeface="Century Gothic" pitchFamily="34" charset="0"/>
              </a:endParaRPr>
            </a:p>
            <a:p>
              <a:pPr>
                <a:lnSpc>
                  <a:spcPct val="90000"/>
                </a:lnSpc>
              </a:pPr>
              <a:r>
                <a:rPr lang="fi-FI" altLang="en-US" sz="2400" dirty="0">
                  <a:solidFill>
                    <a:schemeClr val="bg1"/>
                  </a:solidFill>
                  <a:latin typeface="Century Gothic" pitchFamily="34" charset="0"/>
                </a:rPr>
                <a:t>Tentang Pelaksanaan Bantuan Pembangunan Perumahan Dan Penyediaan Rumah Khusus</a:t>
              </a:r>
            </a:p>
          </p:txBody>
        </p:sp>
      </p:grp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96D6881-86BB-CEC3-3998-C9DA78A105D0}"/>
              </a:ext>
            </a:extLst>
          </p:cNvPr>
          <p:cNvSpPr/>
          <p:nvPr/>
        </p:nvSpPr>
        <p:spPr>
          <a:xfrm>
            <a:off x="10827328" y="-20782"/>
            <a:ext cx="1392381" cy="2161309"/>
          </a:xfrm>
          <a:custGeom>
            <a:avLst/>
            <a:gdLst>
              <a:gd name="connsiteX0" fmla="*/ 0 w 1392381"/>
              <a:gd name="connsiteY0" fmla="*/ 0 h 2161309"/>
              <a:gd name="connsiteX1" fmla="*/ 1392381 w 1392381"/>
              <a:gd name="connsiteY1" fmla="*/ 0 h 2161309"/>
              <a:gd name="connsiteX2" fmla="*/ 1392381 w 1392381"/>
              <a:gd name="connsiteY2" fmla="*/ 2161309 h 2161309"/>
              <a:gd name="connsiteX3" fmla="*/ 0 w 1392381"/>
              <a:gd name="connsiteY3" fmla="*/ 0 h 2161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2381" h="2161309">
                <a:moveTo>
                  <a:pt x="0" y="0"/>
                </a:moveTo>
                <a:lnTo>
                  <a:pt x="1392381" y="0"/>
                </a:lnTo>
                <a:lnTo>
                  <a:pt x="1392381" y="2161309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244768F-7E22-48AF-9B13-E021D2F4A7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519" y="206753"/>
            <a:ext cx="2244350" cy="6387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019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id="{29DF8C47-C41F-4255-9E14-02F71AE4CF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8956"/>
          <a:stretch/>
        </p:blipFill>
        <p:spPr bwMode="auto">
          <a:xfrm>
            <a:off x="-1" y="-41564"/>
            <a:ext cx="9985519" cy="693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72DA30A2-4F91-B1FA-5C96-52585EAB1F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8956"/>
          <a:stretch/>
        </p:blipFill>
        <p:spPr bwMode="auto">
          <a:xfrm>
            <a:off x="2281150" y="-20782"/>
            <a:ext cx="9910850" cy="687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Rectangle 7">
            <a:extLst>
              <a:ext uri="{FF2B5EF4-FFF2-40B4-BE49-F238E27FC236}">
                <a16:creationId xmlns:a16="http://schemas.microsoft.com/office/drawing/2014/main" id="{25820B93-577B-C08D-7A54-F53F1AD222AF}"/>
              </a:ext>
            </a:extLst>
          </p:cNvPr>
          <p:cNvSpPr/>
          <p:nvPr/>
        </p:nvSpPr>
        <p:spPr>
          <a:xfrm>
            <a:off x="2959418" y="-20782"/>
            <a:ext cx="8297862" cy="6878782"/>
          </a:xfrm>
          <a:custGeom>
            <a:avLst/>
            <a:gdLst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5113331 w 5113331"/>
              <a:gd name="connsiteY2" fmla="*/ 6858000 h 6858000"/>
              <a:gd name="connsiteX3" fmla="*/ 0 w 5113331"/>
              <a:gd name="connsiteY3" fmla="*/ 6858000 h 6858000"/>
              <a:gd name="connsiteX4" fmla="*/ 0 w 5113331"/>
              <a:gd name="connsiteY4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5112327 w 5113331"/>
              <a:gd name="connsiteY2" fmla="*/ 3241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202841"/>
              <a:gd name="connsiteY0" fmla="*/ 0 h 6858000"/>
              <a:gd name="connsiteX1" fmla="*/ 5113331 w 5202841"/>
              <a:gd name="connsiteY1" fmla="*/ 0 h 6858000"/>
              <a:gd name="connsiteX2" fmla="*/ 3387436 w 5202841"/>
              <a:gd name="connsiteY2" fmla="*/ 2098964 h 6858000"/>
              <a:gd name="connsiteX3" fmla="*/ 5113331 w 5202841"/>
              <a:gd name="connsiteY3" fmla="*/ 6858000 h 6858000"/>
              <a:gd name="connsiteX4" fmla="*/ 0 w 5202841"/>
              <a:gd name="connsiteY4" fmla="*/ 6858000 h 6858000"/>
              <a:gd name="connsiteX5" fmla="*/ 0 w 5202841"/>
              <a:gd name="connsiteY5" fmla="*/ 0 h 6858000"/>
              <a:gd name="connsiteX0" fmla="*/ 0 w 5241831"/>
              <a:gd name="connsiteY0" fmla="*/ 0 h 6858000"/>
              <a:gd name="connsiteX1" fmla="*/ 5113331 w 5241831"/>
              <a:gd name="connsiteY1" fmla="*/ 0 h 6858000"/>
              <a:gd name="connsiteX2" fmla="*/ 3387436 w 5241831"/>
              <a:gd name="connsiteY2" fmla="*/ 2098964 h 6858000"/>
              <a:gd name="connsiteX3" fmla="*/ 5113331 w 5241831"/>
              <a:gd name="connsiteY3" fmla="*/ 6858000 h 6858000"/>
              <a:gd name="connsiteX4" fmla="*/ 0 w 5241831"/>
              <a:gd name="connsiteY4" fmla="*/ 6858000 h 6858000"/>
              <a:gd name="connsiteX5" fmla="*/ 0 w 52418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138055 w 5113331"/>
              <a:gd name="connsiteY2" fmla="*/ 2286000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2992582 w 5113331"/>
              <a:gd name="connsiteY2" fmla="*/ 3408218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124690 h 6982690"/>
              <a:gd name="connsiteX1" fmla="*/ 3658604 w 5113331"/>
              <a:gd name="connsiteY1" fmla="*/ 0 h 6982690"/>
              <a:gd name="connsiteX2" fmla="*/ 2992582 w 5113331"/>
              <a:gd name="connsiteY2" fmla="*/ 3532908 h 6982690"/>
              <a:gd name="connsiteX3" fmla="*/ 5113331 w 5113331"/>
              <a:gd name="connsiteY3" fmla="*/ 6982690 h 6982690"/>
              <a:gd name="connsiteX4" fmla="*/ 0 w 5113331"/>
              <a:gd name="connsiteY4" fmla="*/ 6982690 h 6982690"/>
              <a:gd name="connsiteX5" fmla="*/ 0 w 5113331"/>
              <a:gd name="connsiteY5" fmla="*/ 124690 h 6982690"/>
              <a:gd name="connsiteX0" fmla="*/ 0 w 5113331"/>
              <a:gd name="connsiteY0" fmla="*/ 124690 h 6982690"/>
              <a:gd name="connsiteX1" fmla="*/ 3658604 w 5113331"/>
              <a:gd name="connsiteY1" fmla="*/ 0 h 6982690"/>
              <a:gd name="connsiteX2" fmla="*/ 2930236 w 5113331"/>
              <a:gd name="connsiteY2" fmla="*/ 3283527 h 6982690"/>
              <a:gd name="connsiteX3" fmla="*/ 5113331 w 5113331"/>
              <a:gd name="connsiteY3" fmla="*/ 6982690 h 6982690"/>
              <a:gd name="connsiteX4" fmla="*/ 0 w 5113331"/>
              <a:gd name="connsiteY4" fmla="*/ 6982690 h 6982690"/>
              <a:gd name="connsiteX5" fmla="*/ 0 w 5113331"/>
              <a:gd name="connsiteY5" fmla="*/ 124690 h 6982690"/>
              <a:gd name="connsiteX0" fmla="*/ 0 w 5113331"/>
              <a:gd name="connsiteY0" fmla="*/ 0 h 6858000"/>
              <a:gd name="connsiteX1" fmla="*/ 3637822 w 5113331"/>
              <a:gd name="connsiteY1" fmla="*/ 41564 h 6858000"/>
              <a:gd name="connsiteX2" fmla="*/ 2930236 w 5113331"/>
              <a:gd name="connsiteY2" fmla="*/ 3158837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3637822 w 5113331"/>
              <a:gd name="connsiteY1" fmla="*/ 41564 h 6858000"/>
              <a:gd name="connsiteX2" fmla="*/ 3215360 w 5113331"/>
              <a:gd name="connsiteY2" fmla="*/ 3241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3637822 w 5113331"/>
              <a:gd name="connsiteY1" fmla="*/ 41564 h 6858000"/>
              <a:gd name="connsiteX2" fmla="*/ 3310401 w 5113331"/>
              <a:gd name="connsiteY2" fmla="*/ 3304310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3637822 w 5113331"/>
              <a:gd name="connsiteY1" fmla="*/ 41564 h 6858000"/>
              <a:gd name="connsiteX2" fmla="*/ 3155959 w 5113331"/>
              <a:gd name="connsiteY2" fmla="*/ 3304310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4626244"/>
              <a:gd name="connsiteY0" fmla="*/ 0 h 6858000"/>
              <a:gd name="connsiteX1" fmla="*/ 3637822 w 4626244"/>
              <a:gd name="connsiteY1" fmla="*/ 41564 h 6858000"/>
              <a:gd name="connsiteX2" fmla="*/ 3155959 w 4626244"/>
              <a:gd name="connsiteY2" fmla="*/ 3304310 h 6858000"/>
              <a:gd name="connsiteX3" fmla="*/ 4626244 w 4626244"/>
              <a:gd name="connsiteY3" fmla="*/ 6858000 h 6858000"/>
              <a:gd name="connsiteX4" fmla="*/ 0 w 4626244"/>
              <a:gd name="connsiteY4" fmla="*/ 6858000 h 6858000"/>
              <a:gd name="connsiteX5" fmla="*/ 0 w 4626244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26244" h="6858000">
                <a:moveTo>
                  <a:pt x="0" y="0"/>
                </a:moveTo>
                <a:lnTo>
                  <a:pt x="3637822" y="41564"/>
                </a:lnTo>
                <a:lnTo>
                  <a:pt x="3155959" y="3304310"/>
                </a:lnTo>
                <a:lnTo>
                  <a:pt x="4626244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EBB16B-0EF7-8317-B0F3-E53F3B65764D}"/>
              </a:ext>
            </a:extLst>
          </p:cNvPr>
          <p:cNvSpPr/>
          <p:nvPr/>
        </p:nvSpPr>
        <p:spPr>
          <a:xfrm>
            <a:off x="4602942" y="-41564"/>
            <a:ext cx="7626927" cy="6899564"/>
          </a:xfrm>
          <a:custGeom>
            <a:avLst/>
            <a:gdLst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5113331 w 5113331"/>
              <a:gd name="connsiteY2" fmla="*/ 6858000 h 6858000"/>
              <a:gd name="connsiteX3" fmla="*/ 0 w 5113331"/>
              <a:gd name="connsiteY3" fmla="*/ 6858000 h 6858000"/>
              <a:gd name="connsiteX4" fmla="*/ 0 w 5113331"/>
              <a:gd name="connsiteY4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5112327 w 5113331"/>
              <a:gd name="connsiteY2" fmla="*/ 3241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202841"/>
              <a:gd name="connsiteY0" fmla="*/ 0 h 6858000"/>
              <a:gd name="connsiteX1" fmla="*/ 5113331 w 5202841"/>
              <a:gd name="connsiteY1" fmla="*/ 0 h 6858000"/>
              <a:gd name="connsiteX2" fmla="*/ 3387436 w 5202841"/>
              <a:gd name="connsiteY2" fmla="*/ 2098964 h 6858000"/>
              <a:gd name="connsiteX3" fmla="*/ 5113331 w 5202841"/>
              <a:gd name="connsiteY3" fmla="*/ 6858000 h 6858000"/>
              <a:gd name="connsiteX4" fmla="*/ 0 w 5202841"/>
              <a:gd name="connsiteY4" fmla="*/ 6858000 h 6858000"/>
              <a:gd name="connsiteX5" fmla="*/ 0 w 5202841"/>
              <a:gd name="connsiteY5" fmla="*/ 0 h 6858000"/>
              <a:gd name="connsiteX0" fmla="*/ 0 w 5241831"/>
              <a:gd name="connsiteY0" fmla="*/ 0 h 6858000"/>
              <a:gd name="connsiteX1" fmla="*/ 5113331 w 5241831"/>
              <a:gd name="connsiteY1" fmla="*/ 0 h 6858000"/>
              <a:gd name="connsiteX2" fmla="*/ 3387436 w 5241831"/>
              <a:gd name="connsiteY2" fmla="*/ 2098964 h 6858000"/>
              <a:gd name="connsiteX3" fmla="*/ 5113331 w 5241831"/>
              <a:gd name="connsiteY3" fmla="*/ 6858000 h 6858000"/>
              <a:gd name="connsiteX4" fmla="*/ 0 w 5241831"/>
              <a:gd name="connsiteY4" fmla="*/ 6858000 h 6858000"/>
              <a:gd name="connsiteX5" fmla="*/ 0 w 52418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138055 w 5113331"/>
              <a:gd name="connsiteY2" fmla="*/ 2286000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985615 w 5113331"/>
              <a:gd name="connsiteY2" fmla="*/ 2410691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985615 w 5113331"/>
              <a:gd name="connsiteY2" fmla="*/ 2410691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832355 w 5113331"/>
              <a:gd name="connsiteY2" fmla="*/ 2410691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13331" h="6858000">
                <a:moveTo>
                  <a:pt x="0" y="0"/>
                </a:moveTo>
                <a:lnTo>
                  <a:pt x="5113331" y="0"/>
                </a:lnTo>
                <a:lnTo>
                  <a:pt x="3832355" y="2410691"/>
                </a:lnTo>
                <a:lnTo>
                  <a:pt x="511333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96D6881-86BB-CEC3-3998-C9DA78A105D0}"/>
              </a:ext>
            </a:extLst>
          </p:cNvPr>
          <p:cNvSpPr/>
          <p:nvPr/>
        </p:nvSpPr>
        <p:spPr>
          <a:xfrm>
            <a:off x="10827328" y="-20782"/>
            <a:ext cx="1392381" cy="2161309"/>
          </a:xfrm>
          <a:custGeom>
            <a:avLst/>
            <a:gdLst>
              <a:gd name="connsiteX0" fmla="*/ 0 w 1392381"/>
              <a:gd name="connsiteY0" fmla="*/ 0 h 2161309"/>
              <a:gd name="connsiteX1" fmla="*/ 1392381 w 1392381"/>
              <a:gd name="connsiteY1" fmla="*/ 0 h 2161309"/>
              <a:gd name="connsiteX2" fmla="*/ 1392381 w 1392381"/>
              <a:gd name="connsiteY2" fmla="*/ 2161309 h 2161309"/>
              <a:gd name="connsiteX3" fmla="*/ 0 w 1392381"/>
              <a:gd name="connsiteY3" fmla="*/ 0 h 2161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2381" h="2161309">
                <a:moveTo>
                  <a:pt x="0" y="0"/>
                </a:moveTo>
                <a:lnTo>
                  <a:pt x="1392381" y="0"/>
                </a:lnTo>
                <a:lnTo>
                  <a:pt x="1392381" y="2161309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244768F-7E22-48AF-9B13-E021D2F4A7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519" y="206753"/>
            <a:ext cx="2244350" cy="6387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1D096F05-3BAF-4A87-9588-22EC8A475BE9}"/>
              </a:ext>
            </a:extLst>
          </p:cNvPr>
          <p:cNvSpPr/>
          <p:nvPr/>
        </p:nvSpPr>
        <p:spPr>
          <a:xfrm flipH="1">
            <a:off x="429952" y="-20784"/>
            <a:ext cx="7626927" cy="6899563"/>
          </a:xfrm>
          <a:custGeom>
            <a:avLst/>
            <a:gdLst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5113331 w 5113331"/>
              <a:gd name="connsiteY2" fmla="*/ 6858000 h 6858000"/>
              <a:gd name="connsiteX3" fmla="*/ 0 w 5113331"/>
              <a:gd name="connsiteY3" fmla="*/ 6858000 h 6858000"/>
              <a:gd name="connsiteX4" fmla="*/ 0 w 5113331"/>
              <a:gd name="connsiteY4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5112327 w 5113331"/>
              <a:gd name="connsiteY2" fmla="*/ 3241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202841"/>
              <a:gd name="connsiteY0" fmla="*/ 0 h 6858000"/>
              <a:gd name="connsiteX1" fmla="*/ 5113331 w 5202841"/>
              <a:gd name="connsiteY1" fmla="*/ 0 h 6858000"/>
              <a:gd name="connsiteX2" fmla="*/ 3387436 w 5202841"/>
              <a:gd name="connsiteY2" fmla="*/ 2098964 h 6858000"/>
              <a:gd name="connsiteX3" fmla="*/ 5113331 w 5202841"/>
              <a:gd name="connsiteY3" fmla="*/ 6858000 h 6858000"/>
              <a:gd name="connsiteX4" fmla="*/ 0 w 5202841"/>
              <a:gd name="connsiteY4" fmla="*/ 6858000 h 6858000"/>
              <a:gd name="connsiteX5" fmla="*/ 0 w 5202841"/>
              <a:gd name="connsiteY5" fmla="*/ 0 h 6858000"/>
              <a:gd name="connsiteX0" fmla="*/ 0 w 5241831"/>
              <a:gd name="connsiteY0" fmla="*/ 0 h 6858000"/>
              <a:gd name="connsiteX1" fmla="*/ 5113331 w 5241831"/>
              <a:gd name="connsiteY1" fmla="*/ 0 h 6858000"/>
              <a:gd name="connsiteX2" fmla="*/ 3387436 w 5241831"/>
              <a:gd name="connsiteY2" fmla="*/ 2098964 h 6858000"/>
              <a:gd name="connsiteX3" fmla="*/ 5113331 w 5241831"/>
              <a:gd name="connsiteY3" fmla="*/ 6858000 h 6858000"/>
              <a:gd name="connsiteX4" fmla="*/ 0 w 5241831"/>
              <a:gd name="connsiteY4" fmla="*/ 6858000 h 6858000"/>
              <a:gd name="connsiteX5" fmla="*/ 0 w 52418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138055 w 5113331"/>
              <a:gd name="connsiteY2" fmla="*/ 2286000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985615 w 5113331"/>
              <a:gd name="connsiteY2" fmla="*/ 2410691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985615 w 5113331"/>
              <a:gd name="connsiteY2" fmla="*/ 2410691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832355 w 5113331"/>
              <a:gd name="connsiteY2" fmla="*/ 2410691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13331" h="6858000">
                <a:moveTo>
                  <a:pt x="0" y="0"/>
                </a:moveTo>
                <a:lnTo>
                  <a:pt x="5113331" y="0"/>
                </a:lnTo>
                <a:lnTo>
                  <a:pt x="3832355" y="2410691"/>
                </a:lnTo>
                <a:lnTo>
                  <a:pt x="511333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2" name="Rectangle 1">
            <a:extLst>
              <a:ext uri="{FF2B5EF4-FFF2-40B4-BE49-F238E27FC236}">
                <a16:creationId xmlns:a16="http://schemas.microsoft.com/office/drawing/2014/main" id="{4340AB73-6CF3-AA0A-5408-34C0231DF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9410" y="2827677"/>
            <a:ext cx="4850685" cy="84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5400" b="1" dirty="0">
                <a:solidFill>
                  <a:schemeClr val="bg1"/>
                </a:solidFill>
                <a:latin typeface="Century Gothic" pitchFamily="34" charset="0"/>
              </a:rPr>
              <a:t>TERIMA KASIH</a:t>
            </a:r>
            <a:endParaRPr lang="fi-FI" altLang="en-US" sz="5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41C8222-1E51-484F-A03C-1EE242F24E72}"/>
              </a:ext>
            </a:extLst>
          </p:cNvPr>
          <p:cNvSpPr/>
          <p:nvPr/>
        </p:nvSpPr>
        <p:spPr>
          <a:xfrm flipH="1">
            <a:off x="-45951" y="-49031"/>
            <a:ext cx="1392381" cy="2161309"/>
          </a:xfrm>
          <a:custGeom>
            <a:avLst/>
            <a:gdLst>
              <a:gd name="connsiteX0" fmla="*/ 0 w 1392381"/>
              <a:gd name="connsiteY0" fmla="*/ 0 h 2161309"/>
              <a:gd name="connsiteX1" fmla="*/ 1392381 w 1392381"/>
              <a:gd name="connsiteY1" fmla="*/ 0 h 2161309"/>
              <a:gd name="connsiteX2" fmla="*/ 1392381 w 1392381"/>
              <a:gd name="connsiteY2" fmla="*/ 2161309 h 2161309"/>
              <a:gd name="connsiteX3" fmla="*/ 0 w 1392381"/>
              <a:gd name="connsiteY3" fmla="*/ 0 h 2161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2381" h="2161309">
                <a:moveTo>
                  <a:pt x="0" y="0"/>
                </a:moveTo>
                <a:lnTo>
                  <a:pt x="1392381" y="0"/>
                </a:lnTo>
                <a:lnTo>
                  <a:pt x="1392381" y="2161309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8974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BF63D0-A35C-4681-8A42-032EB25D7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2AE35D-DA7F-4282-A6C3-A182DAEB4E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21" y="519300"/>
            <a:ext cx="2432122" cy="91834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228DA7-9F4B-487A-9A63-DBEE69BF4F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7" b="24108"/>
          <a:stretch/>
        </p:blipFill>
        <p:spPr>
          <a:xfrm>
            <a:off x="2685143" y="-982656"/>
            <a:ext cx="7590972" cy="78406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E5796B-B11C-405B-B983-29EEA3DE3A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519" y="206753"/>
            <a:ext cx="2244350" cy="6387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2477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53D6DC-ED2E-4B24-8130-8D484E1ECD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388E61-6920-473C-88B1-053E93F2D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519" y="206753"/>
            <a:ext cx="2244350" cy="6387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C24C80-503C-483E-8188-94577ACAD0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6" y="729828"/>
            <a:ext cx="12003314" cy="91344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8B6AE5-B1A2-42D7-A435-31D33B8DBD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737" y="647329"/>
            <a:ext cx="4708377" cy="60521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A60F01-1506-4189-814D-36A3514A74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799" y="-135286"/>
            <a:ext cx="5996784" cy="71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34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EBB29EC-6C4A-4B84-BDA6-085711A213C2}"/>
              </a:ext>
            </a:extLst>
          </p:cNvPr>
          <p:cNvSpPr/>
          <p:nvPr/>
        </p:nvSpPr>
        <p:spPr>
          <a:xfrm>
            <a:off x="10827328" y="-20782"/>
            <a:ext cx="1392381" cy="2161309"/>
          </a:xfrm>
          <a:custGeom>
            <a:avLst/>
            <a:gdLst>
              <a:gd name="connsiteX0" fmla="*/ 0 w 1392381"/>
              <a:gd name="connsiteY0" fmla="*/ 0 h 2161309"/>
              <a:gd name="connsiteX1" fmla="*/ 1392381 w 1392381"/>
              <a:gd name="connsiteY1" fmla="*/ 0 h 2161309"/>
              <a:gd name="connsiteX2" fmla="*/ 1392381 w 1392381"/>
              <a:gd name="connsiteY2" fmla="*/ 2161309 h 2161309"/>
              <a:gd name="connsiteX3" fmla="*/ 0 w 1392381"/>
              <a:gd name="connsiteY3" fmla="*/ 0 h 2161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2381" h="2161309">
                <a:moveTo>
                  <a:pt x="0" y="0"/>
                </a:moveTo>
                <a:lnTo>
                  <a:pt x="1392381" y="0"/>
                </a:lnTo>
                <a:lnTo>
                  <a:pt x="1392381" y="2161309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7F364B53-FB28-4A8D-B060-AA2F02914DF1}"/>
              </a:ext>
            </a:extLst>
          </p:cNvPr>
          <p:cNvSpPr/>
          <p:nvPr/>
        </p:nvSpPr>
        <p:spPr>
          <a:xfrm>
            <a:off x="0" y="-52561"/>
            <a:ext cx="2720108" cy="6963124"/>
          </a:xfrm>
          <a:custGeom>
            <a:avLst/>
            <a:gdLst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5113331 w 5113331"/>
              <a:gd name="connsiteY2" fmla="*/ 6858000 h 6858000"/>
              <a:gd name="connsiteX3" fmla="*/ 0 w 5113331"/>
              <a:gd name="connsiteY3" fmla="*/ 6858000 h 6858000"/>
              <a:gd name="connsiteX4" fmla="*/ 0 w 5113331"/>
              <a:gd name="connsiteY4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5112327 w 5113331"/>
              <a:gd name="connsiteY2" fmla="*/ 3241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202841"/>
              <a:gd name="connsiteY0" fmla="*/ 0 h 6858000"/>
              <a:gd name="connsiteX1" fmla="*/ 5113331 w 5202841"/>
              <a:gd name="connsiteY1" fmla="*/ 0 h 6858000"/>
              <a:gd name="connsiteX2" fmla="*/ 3387436 w 5202841"/>
              <a:gd name="connsiteY2" fmla="*/ 2098964 h 6858000"/>
              <a:gd name="connsiteX3" fmla="*/ 5113331 w 5202841"/>
              <a:gd name="connsiteY3" fmla="*/ 6858000 h 6858000"/>
              <a:gd name="connsiteX4" fmla="*/ 0 w 5202841"/>
              <a:gd name="connsiteY4" fmla="*/ 6858000 h 6858000"/>
              <a:gd name="connsiteX5" fmla="*/ 0 w 5202841"/>
              <a:gd name="connsiteY5" fmla="*/ 0 h 6858000"/>
              <a:gd name="connsiteX0" fmla="*/ 0 w 5241831"/>
              <a:gd name="connsiteY0" fmla="*/ 0 h 6858000"/>
              <a:gd name="connsiteX1" fmla="*/ 5113331 w 5241831"/>
              <a:gd name="connsiteY1" fmla="*/ 0 h 6858000"/>
              <a:gd name="connsiteX2" fmla="*/ 3387436 w 5241831"/>
              <a:gd name="connsiteY2" fmla="*/ 2098964 h 6858000"/>
              <a:gd name="connsiteX3" fmla="*/ 5113331 w 5241831"/>
              <a:gd name="connsiteY3" fmla="*/ 6858000 h 6858000"/>
              <a:gd name="connsiteX4" fmla="*/ 0 w 5241831"/>
              <a:gd name="connsiteY4" fmla="*/ 6858000 h 6858000"/>
              <a:gd name="connsiteX5" fmla="*/ 0 w 52418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138055 w 5113331"/>
              <a:gd name="connsiteY2" fmla="*/ 2286000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2992582 w 5113331"/>
              <a:gd name="connsiteY2" fmla="*/ 3408218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124690 h 6982690"/>
              <a:gd name="connsiteX1" fmla="*/ 3658604 w 5113331"/>
              <a:gd name="connsiteY1" fmla="*/ 0 h 6982690"/>
              <a:gd name="connsiteX2" fmla="*/ 2992582 w 5113331"/>
              <a:gd name="connsiteY2" fmla="*/ 3532908 h 6982690"/>
              <a:gd name="connsiteX3" fmla="*/ 5113331 w 5113331"/>
              <a:gd name="connsiteY3" fmla="*/ 6982690 h 6982690"/>
              <a:gd name="connsiteX4" fmla="*/ 0 w 5113331"/>
              <a:gd name="connsiteY4" fmla="*/ 6982690 h 6982690"/>
              <a:gd name="connsiteX5" fmla="*/ 0 w 5113331"/>
              <a:gd name="connsiteY5" fmla="*/ 124690 h 6982690"/>
              <a:gd name="connsiteX0" fmla="*/ 0 w 5113331"/>
              <a:gd name="connsiteY0" fmla="*/ 124690 h 6982690"/>
              <a:gd name="connsiteX1" fmla="*/ 3658604 w 5113331"/>
              <a:gd name="connsiteY1" fmla="*/ 0 h 6982690"/>
              <a:gd name="connsiteX2" fmla="*/ 2930236 w 5113331"/>
              <a:gd name="connsiteY2" fmla="*/ 3283527 h 6982690"/>
              <a:gd name="connsiteX3" fmla="*/ 5113331 w 5113331"/>
              <a:gd name="connsiteY3" fmla="*/ 6982690 h 6982690"/>
              <a:gd name="connsiteX4" fmla="*/ 0 w 5113331"/>
              <a:gd name="connsiteY4" fmla="*/ 6982690 h 6982690"/>
              <a:gd name="connsiteX5" fmla="*/ 0 w 5113331"/>
              <a:gd name="connsiteY5" fmla="*/ 124690 h 6982690"/>
              <a:gd name="connsiteX0" fmla="*/ 0 w 5113331"/>
              <a:gd name="connsiteY0" fmla="*/ 0 h 6858000"/>
              <a:gd name="connsiteX1" fmla="*/ 3637822 w 5113331"/>
              <a:gd name="connsiteY1" fmla="*/ 41564 h 6858000"/>
              <a:gd name="connsiteX2" fmla="*/ 2930236 w 5113331"/>
              <a:gd name="connsiteY2" fmla="*/ 3158837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3637822 w 5113331"/>
              <a:gd name="connsiteY1" fmla="*/ 41564 h 6858000"/>
              <a:gd name="connsiteX2" fmla="*/ 3215360 w 5113331"/>
              <a:gd name="connsiteY2" fmla="*/ 3241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3637822 w 5113331"/>
              <a:gd name="connsiteY1" fmla="*/ 41564 h 6858000"/>
              <a:gd name="connsiteX2" fmla="*/ 3310401 w 5113331"/>
              <a:gd name="connsiteY2" fmla="*/ 3304310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3637822 w 5113331"/>
              <a:gd name="connsiteY1" fmla="*/ 41564 h 6858000"/>
              <a:gd name="connsiteX2" fmla="*/ 3155959 w 5113331"/>
              <a:gd name="connsiteY2" fmla="*/ 3304310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4626244"/>
              <a:gd name="connsiteY0" fmla="*/ 0 h 6858000"/>
              <a:gd name="connsiteX1" fmla="*/ 3637822 w 4626244"/>
              <a:gd name="connsiteY1" fmla="*/ 41564 h 6858000"/>
              <a:gd name="connsiteX2" fmla="*/ 3155959 w 4626244"/>
              <a:gd name="connsiteY2" fmla="*/ 3304310 h 6858000"/>
              <a:gd name="connsiteX3" fmla="*/ 4626244 w 4626244"/>
              <a:gd name="connsiteY3" fmla="*/ 6858000 h 6858000"/>
              <a:gd name="connsiteX4" fmla="*/ 0 w 4626244"/>
              <a:gd name="connsiteY4" fmla="*/ 6858000 h 6858000"/>
              <a:gd name="connsiteX5" fmla="*/ 0 w 4626244"/>
              <a:gd name="connsiteY5" fmla="*/ 0 h 6858000"/>
              <a:gd name="connsiteX0" fmla="*/ 0 w 4626244"/>
              <a:gd name="connsiteY0" fmla="*/ 0 h 6858000"/>
              <a:gd name="connsiteX1" fmla="*/ 3637822 w 4626244"/>
              <a:gd name="connsiteY1" fmla="*/ 41564 h 6858000"/>
              <a:gd name="connsiteX2" fmla="*/ 1790864 w 4626244"/>
              <a:gd name="connsiteY2" fmla="*/ 3244271 h 6858000"/>
              <a:gd name="connsiteX3" fmla="*/ 4626244 w 4626244"/>
              <a:gd name="connsiteY3" fmla="*/ 6858000 h 6858000"/>
              <a:gd name="connsiteX4" fmla="*/ 0 w 4626244"/>
              <a:gd name="connsiteY4" fmla="*/ 6858000 h 6858000"/>
              <a:gd name="connsiteX5" fmla="*/ 0 w 4626244"/>
              <a:gd name="connsiteY5" fmla="*/ 0 h 6858000"/>
              <a:gd name="connsiteX0" fmla="*/ 0 w 4626244"/>
              <a:gd name="connsiteY0" fmla="*/ 0 h 6858000"/>
              <a:gd name="connsiteX1" fmla="*/ 3637822 w 4626244"/>
              <a:gd name="connsiteY1" fmla="*/ 41564 h 6858000"/>
              <a:gd name="connsiteX2" fmla="*/ 684963 w 4626244"/>
              <a:gd name="connsiteY2" fmla="*/ 3844667 h 6858000"/>
              <a:gd name="connsiteX3" fmla="*/ 4626244 w 4626244"/>
              <a:gd name="connsiteY3" fmla="*/ 6858000 h 6858000"/>
              <a:gd name="connsiteX4" fmla="*/ 0 w 4626244"/>
              <a:gd name="connsiteY4" fmla="*/ 6858000 h 6858000"/>
              <a:gd name="connsiteX5" fmla="*/ 0 w 4626244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26244" h="6858000">
                <a:moveTo>
                  <a:pt x="0" y="0"/>
                </a:moveTo>
                <a:lnTo>
                  <a:pt x="3637822" y="41564"/>
                </a:lnTo>
                <a:lnTo>
                  <a:pt x="684963" y="3844667"/>
                </a:lnTo>
                <a:lnTo>
                  <a:pt x="4626244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E5161A9A-57BC-4F28-AB7B-14BCC6762F3B}"/>
              </a:ext>
            </a:extLst>
          </p:cNvPr>
          <p:cNvSpPr/>
          <p:nvPr/>
        </p:nvSpPr>
        <p:spPr>
          <a:xfrm>
            <a:off x="-5005" y="-30479"/>
            <a:ext cx="2032605" cy="6963124"/>
          </a:xfrm>
          <a:custGeom>
            <a:avLst/>
            <a:gdLst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5113331 w 5113331"/>
              <a:gd name="connsiteY2" fmla="*/ 6858000 h 6858000"/>
              <a:gd name="connsiteX3" fmla="*/ 0 w 5113331"/>
              <a:gd name="connsiteY3" fmla="*/ 6858000 h 6858000"/>
              <a:gd name="connsiteX4" fmla="*/ 0 w 5113331"/>
              <a:gd name="connsiteY4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5112327 w 5113331"/>
              <a:gd name="connsiteY2" fmla="*/ 3241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202841"/>
              <a:gd name="connsiteY0" fmla="*/ 0 h 6858000"/>
              <a:gd name="connsiteX1" fmla="*/ 5113331 w 5202841"/>
              <a:gd name="connsiteY1" fmla="*/ 0 h 6858000"/>
              <a:gd name="connsiteX2" fmla="*/ 3387436 w 5202841"/>
              <a:gd name="connsiteY2" fmla="*/ 2098964 h 6858000"/>
              <a:gd name="connsiteX3" fmla="*/ 5113331 w 5202841"/>
              <a:gd name="connsiteY3" fmla="*/ 6858000 h 6858000"/>
              <a:gd name="connsiteX4" fmla="*/ 0 w 5202841"/>
              <a:gd name="connsiteY4" fmla="*/ 6858000 h 6858000"/>
              <a:gd name="connsiteX5" fmla="*/ 0 w 5202841"/>
              <a:gd name="connsiteY5" fmla="*/ 0 h 6858000"/>
              <a:gd name="connsiteX0" fmla="*/ 0 w 5241831"/>
              <a:gd name="connsiteY0" fmla="*/ 0 h 6858000"/>
              <a:gd name="connsiteX1" fmla="*/ 5113331 w 5241831"/>
              <a:gd name="connsiteY1" fmla="*/ 0 h 6858000"/>
              <a:gd name="connsiteX2" fmla="*/ 3387436 w 5241831"/>
              <a:gd name="connsiteY2" fmla="*/ 2098964 h 6858000"/>
              <a:gd name="connsiteX3" fmla="*/ 5113331 w 5241831"/>
              <a:gd name="connsiteY3" fmla="*/ 6858000 h 6858000"/>
              <a:gd name="connsiteX4" fmla="*/ 0 w 5241831"/>
              <a:gd name="connsiteY4" fmla="*/ 6858000 h 6858000"/>
              <a:gd name="connsiteX5" fmla="*/ 0 w 52418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138055 w 5113331"/>
              <a:gd name="connsiteY2" fmla="*/ 2286000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985615 w 5113331"/>
              <a:gd name="connsiteY2" fmla="*/ 2410691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985615 w 5113331"/>
              <a:gd name="connsiteY2" fmla="*/ 2410691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832355 w 5113331"/>
              <a:gd name="connsiteY2" fmla="*/ 2410691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3301738 w 5113331"/>
              <a:gd name="connsiteY0" fmla="*/ 0 h 6878101"/>
              <a:gd name="connsiteX1" fmla="*/ 5113331 w 5113331"/>
              <a:gd name="connsiteY1" fmla="*/ 20101 h 6878101"/>
              <a:gd name="connsiteX2" fmla="*/ 3832355 w 5113331"/>
              <a:gd name="connsiteY2" fmla="*/ 2430792 h 6878101"/>
              <a:gd name="connsiteX3" fmla="*/ 5113331 w 5113331"/>
              <a:gd name="connsiteY3" fmla="*/ 6878101 h 6878101"/>
              <a:gd name="connsiteX4" fmla="*/ 0 w 5113331"/>
              <a:gd name="connsiteY4" fmla="*/ 6878101 h 6878101"/>
              <a:gd name="connsiteX5" fmla="*/ 3301738 w 5113331"/>
              <a:gd name="connsiteY5" fmla="*/ 0 h 6878101"/>
              <a:gd name="connsiteX0" fmla="*/ 0 w 1811593"/>
              <a:gd name="connsiteY0" fmla="*/ 0 h 6878101"/>
              <a:gd name="connsiteX1" fmla="*/ 1811593 w 1811593"/>
              <a:gd name="connsiteY1" fmla="*/ 20101 h 6878101"/>
              <a:gd name="connsiteX2" fmla="*/ 530617 w 1811593"/>
              <a:gd name="connsiteY2" fmla="*/ 2430792 h 6878101"/>
              <a:gd name="connsiteX3" fmla="*/ 1811593 w 1811593"/>
              <a:gd name="connsiteY3" fmla="*/ 6878101 h 6878101"/>
              <a:gd name="connsiteX4" fmla="*/ 842280 w 1811593"/>
              <a:gd name="connsiteY4" fmla="*/ 6506229 h 6878101"/>
              <a:gd name="connsiteX5" fmla="*/ 0 w 1811593"/>
              <a:gd name="connsiteY5" fmla="*/ 0 h 6878101"/>
              <a:gd name="connsiteX0" fmla="*/ 0 w 1811593"/>
              <a:gd name="connsiteY0" fmla="*/ 0 h 6878101"/>
              <a:gd name="connsiteX1" fmla="*/ 1811593 w 1811593"/>
              <a:gd name="connsiteY1" fmla="*/ 20101 h 6878101"/>
              <a:gd name="connsiteX2" fmla="*/ 530617 w 1811593"/>
              <a:gd name="connsiteY2" fmla="*/ 2430792 h 6878101"/>
              <a:gd name="connsiteX3" fmla="*/ 1811593 w 1811593"/>
              <a:gd name="connsiteY3" fmla="*/ 6878101 h 6878101"/>
              <a:gd name="connsiteX4" fmla="*/ 464939 w 1811593"/>
              <a:gd name="connsiteY4" fmla="*/ 6807748 h 6878101"/>
              <a:gd name="connsiteX5" fmla="*/ 0 w 1811593"/>
              <a:gd name="connsiteY5" fmla="*/ 0 h 6878101"/>
              <a:gd name="connsiteX0" fmla="*/ 0 w 1366869"/>
              <a:gd name="connsiteY0" fmla="*/ 40203 h 6858000"/>
              <a:gd name="connsiteX1" fmla="*/ 1366869 w 1366869"/>
              <a:gd name="connsiteY1" fmla="*/ 0 h 6858000"/>
              <a:gd name="connsiteX2" fmla="*/ 85893 w 1366869"/>
              <a:gd name="connsiteY2" fmla="*/ 2410691 h 6858000"/>
              <a:gd name="connsiteX3" fmla="*/ 1366869 w 1366869"/>
              <a:gd name="connsiteY3" fmla="*/ 6858000 h 6858000"/>
              <a:gd name="connsiteX4" fmla="*/ 20215 w 1366869"/>
              <a:gd name="connsiteY4" fmla="*/ 6787647 h 6858000"/>
              <a:gd name="connsiteX5" fmla="*/ 0 w 1366869"/>
              <a:gd name="connsiteY5" fmla="*/ 40203 h 6858000"/>
              <a:gd name="connsiteX0" fmla="*/ 289855 w 1346765"/>
              <a:gd name="connsiteY0" fmla="*/ 60305 h 6858000"/>
              <a:gd name="connsiteX1" fmla="*/ 1346765 w 1346765"/>
              <a:gd name="connsiteY1" fmla="*/ 0 h 6858000"/>
              <a:gd name="connsiteX2" fmla="*/ 65789 w 1346765"/>
              <a:gd name="connsiteY2" fmla="*/ 2410691 h 6858000"/>
              <a:gd name="connsiteX3" fmla="*/ 1346765 w 1346765"/>
              <a:gd name="connsiteY3" fmla="*/ 6858000 h 6858000"/>
              <a:gd name="connsiteX4" fmla="*/ 111 w 1346765"/>
              <a:gd name="connsiteY4" fmla="*/ 6787647 h 6858000"/>
              <a:gd name="connsiteX5" fmla="*/ 289855 w 1346765"/>
              <a:gd name="connsiteY5" fmla="*/ 60305 h 6858000"/>
              <a:gd name="connsiteX0" fmla="*/ 8133 w 1348049"/>
              <a:gd name="connsiteY0" fmla="*/ 0 h 6888151"/>
              <a:gd name="connsiteX1" fmla="*/ 1348049 w 1348049"/>
              <a:gd name="connsiteY1" fmla="*/ 30151 h 6888151"/>
              <a:gd name="connsiteX2" fmla="*/ 67073 w 1348049"/>
              <a:gd name="connsiteY2" fmla="*/ 2440842 h 6888151"/>
              <a:gd name="connsiteX3" fmla="*/ 1348049 w 1348049"/>
              <a:gd name="connsiteY3" fmla="*/ 6888151 h 6888151"/>
              <a:gd name="connsiteX4" fmla="*/ 1395 w 1348049"/>
              <a:gd name="connsiteY4" fmla="*/ 6817798 h 6888151"/>
              <a:gd name="connsiteX5" fmla="*/ 8133 w 1348049"/>
              <a:gd name="connsiteY5" fmla="*/ 0 h 6888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8049" h="6888151">
                <a:moveTo>
                  <a:pt x="8133" y="0"/>
                </a:moveTo>
                <a:lnTo>
                  <a:pt x="1348049" y="30151"/>
                </a:lnTo>
                <a:lnTo>
                  <a:pt x="67073" y="2440842"/>
                </a:lnTo>
                <a:lnTo>
                  <a:pt x="1348049" y="6888151"/>
                </a:lnTo>
                <a:lnTo>
                  <a:pt x="1395" y="6817798"/>
                </a:lnTo>
                <a:cubicBezTo>
                  <a:pt x="-5343" y="4568650"/>
                  <a:pt x="14871" y="2249148"/>
                  <a:pt x="8133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A5F5312-3012-49B5-B4A5-51D9DD2E5AEA}"/>
              </a:ext>
            </a:extLst>
          </p:cNvPr>
          <p:cNvSpPr/>
          <p:nvPr/>
        </p:nvSpPr>
        <p:spPr>
          <a:xfrm>
            <a:off x="490588" y="882286"/>
            <a:ext cx="5503056" cy="5768960"/>
          </a:xfrm>
          <a:prstGeom prst="roundRect">
            <a:avLst>
              <a:gd name="adj" fmla="val 594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8596376-A9C9-4A71-8D24-10B6DC399F47}"/>
              </a:ext>
            </a:extLst>
          </p:cNvPr>
          <p:cNvSpPr/>
          <p:nvPr/>
        </p:nvSpPr>
        <p:spPr>
          <a:xfrm>
            <a:off x="6367093" y="914400"/>
            <a:ext cx="5344409" cy="5736846"/>
          </a:xfrm>
          <a:prstGeom prst="roundRect">
            <a:avLst>
              <a:gd name="adj" fmla="val 594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275F92-0CE1-4CBA-8527-5548FE5C0ACA}"/>
              </a:ext>
            </a:extLst>
          </p:cNvPr>
          <p:cNvSpPr/>
          <p:nvPr/>
        </p:nvSpPr>
        <p:spPr>
          <a:xfrm>
            <a:off x="490588" y="839904"/>
            <a:ext cx="5503056" cy="28785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SEBELUM</a:t>
            </a:r>
            <a:endParaRPr lang="en-ID" b="1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E6A3CA-3B7A-4BAA-94B4-7F1693EFD749}"/>
              </a:ext>
            </a:extLst>
          </p:cNvPr>
          <p:cNvSpPr/>
          <p:nvPr/>
        </p:nvSpPr>
        <p:spPr>
          <a:xfrm>
            <a:off x="6367093" y="839902"/>
            <a:ext cx="5344409" cy="28785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SESUDAH</a:t>
            </a:r>
            <a:endParaRPr lang="en-ID" b="1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B0D82F-BAD5-4473-B283-BF7B3605D355}"/>
              </a:ext>
            </a:extLst>
          </p:cNvPr>
          <p:cNvSpPr/>
          <p:nvPr/>
        </p:nvSpPr>
        <p:spPr>
          <a:xfrm>
            <a:off x="486868" y="1127760"/>
            <a:ext cx="11236873" cy="42499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Narrow" panose="020B0606020202030204" pitchFamily="34" charset="0"/>
              </a:rPr>
              <a:t>Penerima Manfaat/Bantuan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329EA2-C4F0-4638-BD01-7BAAD55BE8F6}"/>
              </a:ext>
            </a:extLst>
          </p:cNvPr>
          <p:cNvSpPr txBox="1"/>
          <p:nvPr/>
        </p:nvSpPr>
        <p:spPr>
          <a:xfrm>
            <a:off x="626942" y="1634646"/>
            <a:ext cx="52319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 Narrow" panose="020B0606020202030204" pitchFamily="34" charset="0"/>
              </a:rPr>
              <a:t>MBR dengan persyaratan sebagaimana diatur dalam PERMEN PUPR NO 7 TAHUN 2018</a:t>
            </a:r>
            <a:endParaRPr lang="tr-TR" sz="1400" dirty="0">
              <a:latin typeface="Arial Narrow" panose="020B0606020202030204" pitchFamily="34" charset="0"/>
            </a:endParaRPr>
          </a:p>
          <a:p>
            <a:pPr algn="ctr"/>
            <a:endParaRPr lang="en-ID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AA021A-38D6-480F-B2D8-F43B6FF2659F}"/>
              </a:ext>
            </a:extLst>
          </p:cNvPr>
          <p:cNvSpPr txBox="1"/>
          <p:nvPr/>
        </p:nvSpPr>
        <p:spPr>
          <a:xfrm>
            <a:off x="6367093" y="1578125"/>
            <a:ext cx="5190193" cy="1331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indent="-228600" algn="just">
              <a:buFont typeface="+mj-lt"/>
              <a:buAutoNum type="alphaLcPeriod"/>
              <a:tabLst>
                <a:tab pos="231775" algn="l"/>
              </a:tabLst>
            </a:pPr>
            <a:r>
              <a:rPr lang="en-ID" sz="1150" dirty="0">
                <a:ea typeface="Gadugi" panose="020B0502040204020203" pitchFamily="34" charset="0"/>
              </a:rPr>
              <a:t>Penerima bantuan kegiatan </a:t>
            </a:r>
            <a:r>
              <a:rPr lang="en-ID" sz="1150" b="1" dirty="0">
                <a:ea typeface="Gadugi" panose="020B0502040204020203" pitchFamily="34" charset="0"/>
              </a:rPr>
              <a:t>BSPS-Sejahtera, BSPS, dan </a:t>
            </a:r>
            <a:r>
              <a:rPr lang="en-ID" sz="1150" b="1" dirty="0" err="1">
                <a:ea typeface="Gadugi" panose="020B0502040204020203" pitchFamily="34" charset="0"/>
              </a:rPr>
              <a:t>Sarhunta</a:t>
            </a:r>
            <a:r>
              <a:rPr lang="en-ID" sz="1150" b="1" dirty="0">
                <a:ea typeface="Gadugi" panose="020B0502040204020203" pitchFamily="34" charset="0"/>
              </a:rPr>
              <a:t> </a:t>
            </a:r>
            <a:r>
              <a:rPr lang="en-ID" sz="1150" dirty="0">
                <a:ea typeface="Gadugi" panose="020B0502040204020203" pitchFamily="34" charset="0"/>
              </a:rPr>
              <a:t>merupakan </a:t>
            </a:r>
            <a:r>
              <a:rPr lang="en-ID" sz="1150" b="1" dirty="0">
                <a:ea typeface="Gadugi" panose="020B0502040204020203" pitchFamily="34" charset="0"/>
              </a:rPr>
              <a:t>perseorangan yang memenuhi persyaratan</a:t>
            </a:r>
            <a:r>
              <a:rPr lang="en-ID" sz="1150" dirty="0">
                <a:ea typeface="Gadugi" panose="020B0502040204020203" pitchFamily="34" charset="0"/>
              </a:rPr>
              <a:t>.</a:t>
            </a:r>
          </a:p>
          <a:p>
            <a:pPr marL="284163" indent="-228600" algn="just">
              <a:buFont typeface="+mj-lt"/>
              <a:buAutoNum type="alphaLcPeriod"/>
              <a:tabLst>
                <a:tab pos="231775" algn="l"/>
              </a:tabLst>
            </a:pPr>
            <a:r>
              <a:rPr lang="en-ID" sz="1150" dirty="0">
                <a:ea typeface="Gadugi" panose="020B0502040204020203" pitchFamily="34" charset="0"/>
              </a:rPr>
              <a:t>Penerima bantuan kegiatan </a:t>
            </a:r>
            <a:r>
              <a:rPr lang="en-ID" sz="1150" b="1" dirty="0">
                <a:ea typeface="Gadugi" panose="020B0502040204020203" pitchFamily="34" charset="0"/>
              </a:rPr>
              <a:t>BPPS </a:t>
            </a:r>
            <a:r>
              <a:rPr lang="en-ID" sz="1150" dirty="0">
                <a:ea typeface="Gadugi" panose="020B0502040204020203" pitchFamily="34" charset="0"/>
              </a:rPr>
              <a:t>merupakan </a:t>
            </a:r>
            <a:r>
              <a:rPr lang="en-ID" sz="1150" b="1" dirty="0">
                <a:ea typeface="Gadugi" panose="020B0502040204020203" pitchFamily="34" charset="0"/>
              </a:rPr>
              <a:t>kelompok masyarakat</a:t>
            </a:r>
            <a:r>
              <a:rPr lang="en-ID" sz="1150" dirty="0">
                <a:ea typeface="Gadugi" panose="020B0502040204020203" pitchFamily="34" charset="0"/>
              </a:rPr>
              <a:t> yang mewakili masyarakat di </a:t>
            </a:r>
            <a:r>
              <a:rPr lang="en-ID" sz="1150" dirty="0" err="1">
                <a:ea typeface="Gadugi" panose="020B0502040204020203" pitchFamily="34" charset="0"/>
              </a:rPr>
              <a:t>delineasi</a:t>
            </a:r>
            <a:r>
              <a:rPr lang="en-ID" sz="1150" dirty="0">
                <a:ea typeface="Gadugi" panose="020B0502040204020203" pitchFamily="34" charset="0"/>
              </a:rPr>
              <a:t> lokasi penanganan.</a:t>
            </a:r>
          </a:p>
          <a:p>
            <a:pPr marL="284163" indent="-228600" algn="just">
              <a:buFont typeface="+mj-lt"/>
              <a:buAutoNum type="alphaLcPeriod"/>
              <a:tabLst>
                <a:tab pos="231775" algn="l"/>
              </a:tabLst>
            </a:pPr>
            <a:r>
              <a:rPr lang="en-ID" sz="1150" dirty="0">
                <a:ea typeface="Gadugi" panose="020B0502040204020203" pitchFamily="34" charset="0"/>
              </a:rPr>
              <a:t>Penerima layanan </a:t>
            </a:r>
            <a:r>
              <a:rPr lang="en-ID" sz="1150" b="1" dirty="0">
                <a:ea typeface="Gadugi" panose="020B0502040204020203" pitchFamily="34" charset="0"/>
              </a:rPr>
              <a:t>klinik rumah swadaya </a:t>
            </a:r>
            <a:r>
              <a:rPr lang="en-ID" sz="1150" dirty="0">
                <a:ea typeface="Gadugi" panose="020B0502040204020203" pitchFamily="34" charset="0"/>
              </a:rPr>
              <a:t>merupakan </a:t>
            </a:r>
            <a:r>
              <a:rPr lang="en-ID" sz="1150" b="1" dirty="0">
                <a:ea typeface="Gadugi" panose="020B0502040204020203" pitchFamily="34" charset="0"/>
              </a:rPr>
              <a:t>perseorangan dan/atau kelompok masyarakat</a:t>
            </a:r>
            <a:r>
              <a:rPr lang="en-ID" sz="1150" dirty="0">
                <a:ea typeface="Gadugi" panose="020B0502040204020203" pitchFamily="34" charset="0"/>
              </a:rPr>
              <a:t> yang membutuhkan layanan informasi dan konsultasi.</a:t>
            </a:r>
          </a:p>
          <a:p>
            <a:pPr marL="284163" indent="-228600" algn="just">
              <a:buFont typeface="+mj-lt"/>
              <a:buAutoNum type="alphaLcPeriod"/>
              <a:tabLst>
                <a:tab pos="231775" algn="l"/>
              </a:tabLst>
            </a:pPr>
            <a:r>
              <a:rPr lang="en-ID" sz="1150" dirty="0">
                <a:ea typeface="Gadugi" panose="020B0502040204020203" pitchFamily="34" charset="0"/>
              </a:rPr>
              <a:t>Masyarakat Berpenghasilan Rendah</a:t>
            </a:r>
            <a:endParaRPr lang="en-ID" sz="115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B1A345-5AE1-4FDB-9543-EF8FC01EC181}"/>
              </a:ext>
            </a:extLst>
          </p:cNvPr>
          <p:cNvSpPr/>
          <p:nvPr/>
        </p:nvSpPr>
        <p:spPr>
          <a:xfrm>
            <a:off x="464538" y="3033411"/>
            <a:ext cx="11236873" cy="42499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Narrow" panose="020B0606020202030204" pitchFamily="34" charset="0"/>
              </a:rPr>
              <a:t>Bentuk dan </a:t>
            </a:r>
            <a:r>
              <a:rPr lang="en-US" dirty="0" err="1">
                <a:latin typeface="Arial Narrow" panose="020B0606020202030204" pitchFamily="34" charset="0"/>
              </a:rPr>
              <a:t>Besaran</a:t>
            </a:r>
            <a:r>
              <a:rPr lang="en-US" dirty="0">
                <a:latin typeface="Arial Narrow" panose="020B0606020202030204" pitchFamily="34" charset="0"/>
              </a:rPr>
              <a:t> Bantuan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2CBB10-E11A-43E4-9635-15C5F8ECDE8C}"/>
              </a:ext>
            </a:extLst>
          </p:cNvPr>
          <p:cNvSpPr txBox="1"/>
          <p:nvPr/>
        </p:nvSpPr>
        <p:spPr>
          <a:xfrm>
            <a:off x="626943" y="3504571"/>
            <a:ext cx="4571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en-US" sz="1400" dirty="0">
                <a:latin typeface="Arial Narrow" panose="020B0606020202030204" pitchFamily="34" charset="0"/>
              </a:rPr>
              <a:t>Uang : (</a:t>
            </a:r>
            <a:r>
              <a:rPr lang="en-US" sz="1400" dirty="0" err="1">
                <a:latin typeface="Arial Narrow" panose="020B0606020202030204" pitchFamily="34" charset="0"/>
              </a:rPr>
              <a:t>i</a:t>
            </a:r>
            <a:r>
              <a:rPr lang="en-US" sz="1400" dirty="0">
                <a:latin typeface="Arial Narrow" panose="020B0606020202030204" pitchFamily="34" charset="0"/>
              </a:rPr>
              <a:t>. </a:t>
            </a:r>
            <a:r>
              <a:rPr lang="tr-TR" sz="1400" dirty="0">
                <a:latin typeface="Arial Narrow" panose="020B0606020202030204" pitchFamily="34" charset="0"/>
              </a:rPr>
              <a:t>PK: Rp 17,5 Juta</a:t>
            </a:r>
            <a:r>
              <a:rPr lang="en-US" sz="1400" dirty="0">
                <a:latin typeface="Arial Narrow" panose="020B0606020202030204" pitchFamily="34" charset="0"/>
              </a:rPr>
              <a:t> ; ii. </a:t>
            </a:r>
            <a:r>
              <a:rPr lang="tr-TR" sz="1400" dirty="0">
                <a:latin typeface="Arial Narrow" panose="020B0606020202030204" pitchFamily="34" charset="0"/>
              </a:rPr>
              <a:t>PB: Rp 35 Juta</a:t>
            </a:r>
            <a:r>
              <a:rPr lang="en-US" sz="1400" dirty="0">
                <a:latin typeface="Arial Narrow" panose="020B0606020202030204" pitchFamily="34" charset="0"/>
              </a:rPr>
              <a:t>)</a:t>
            </a:r>
            <a:endParaRPr lang="tr-TR" sz="1400" dirty="0">
              <a:latin typeface="Arial Narrow" panose="020B0606020202030204" pitchFamily="34" charset="0"/>
            </a:endParaRPr>
          </a:p>
          <a:p>
            <a:pPr marL="342900" indent="-342900">
              <a:buFont typeface="+mj-lt"/>
              <a:buAutoNum type="alphaLcPeriod"/>
            </a:pPr>
            <a:r>
              <a:rPr lang="en-US" sz="1400" dirty="0">
                <a:latin typeface="Arial Narrow" panose="020B0606020202030204" pitchFamily="34" charset="0"/>
              </a:rPr>
              <a:t>Barang (PSU)</a:t>
            </a:r>
            <a:endParaRPr lang="tr-TR" sz="1400" dirty="0">
              <a:latin typeface="Arial Narrow" panose="020B0606020202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D37652-8742-44F8-9770-23E850450B51}"/>
              </a:ext>
            </a:extLst>
          </p:cNvPr>
          <p:cNvSpPr txBox="1"/>
          <p:nvPr/>
        </p:nvSpPr>
        <p:spPr>
          <a:xfrm>
            <a:off x="6480325" y="3469563"/>
            <a:ext cx="511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8"/>
            <a:r>
              <a:rPr lang="en-US" sz="1400" dirty="0" err="1"/>
              <a:t>Besaran</a:t>
            </a:r>
            <a:r>
              <a:rPr lang="en-US" sz="1400" dirty="0"/>
              <a:t> nilai satuan berdasarkan jenis kegiatan yang diberikan kepada penerima bantuan.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41E6171-5968-49E6-AC83-9534B84F0080}"/>
              </a:ext>
            </a:extLst>
          </p:cNvPr>
          <p:cNvSpPr/>
          <p:nvPr/>
        </p:nvSpPr>
        <p:spPr>
          <a:xfrm>
            <a:off x="464538" y="4043798"/>
            <a:ext cx="11236873" cy="42499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Narrow" panose="020B0606020202030204" pitchFamily="34" charset="0"/>
              </a:rPr>
              <a:t>Program Bantuan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58150D-274E-4AE6-BBF6-54281A92C247}"/>
              </a:ext>
            </a:extLst>
          </p:cNvPr>
          <p:cNvSpPr txBox="1"/>
          <p:nvPr/>
        </p:nvSpPr>
        <p:spPr>
          <a:xfrm>
            <a:off x="589823" y="4490874"/>
            <a:ext cx="4571994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0" dirty="0">
                <a:latin typeface="Arial Narrow" panose="020B0606020202030204" pitchFamily="34" charset="0"/>
              </a:rPr>
              <a:t>Program Bantuan Stimulan Perumahan Swadaya (BSPS)</a:t>
            </a:r>
            <a:endParaRPr lang="tr-TR" sz="1400" b="0" dirty="0">
              <a:latin typeface="Arial Narrow" panose="020B0606020202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137714A-E9B5-4B76-BE76-4BB9A335DDF0}"/>
              </a:ext>
            </a:extLst>
          </p:cNvPr>
          <p:cNvSpPr txBox="1"/>
          <p:nvPr/>
        </p:nvSpPr>
        <p:spPr>
          <a:xfrm>
            <a:off x="6389877" y="4489616"/>
            <a:ext cx="5212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8"/>
            <a:r>
              <a:rPr lang="en-US" sz="1400" dirty="0"/>
              <a:t>BSPS Sejahtera; BSPS; </a:t>
            </a:r>
            <a:r>
              <a:rPr lang="en-US" sz="1400" dirty="0" err="1"/>
              <a:t>Sarhunta</a:t>
            </a:r>
            <a:r>
              <a:rPr lang="en-US" sz="1400" dirty="0"/>
              <a:t>; BPPS; dan Klinik Rumah Swadaya. 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B3F4D96-F9F7-434A-B388-8161367C5CAD}"/>
              </a:ext>
            </a:extLst>
          </p:cNvPr>
          <p:cNvSpPr/>
          <p:nvPr/>
        </p:nvSpPr>
        <p:spPr>
          <a:xfrm>
            <a:off x="464538" y="4880271"/>
            <a:ext cx="11236873" cy="42499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Narrow" panose="020B0606020202030204" pitchFamily="34" charset="0"/>
              </a:rPr>
              <a:t>Mekanisme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230DD0C-55F6-4D8B-B2BE-9E6932C07CBA}"/>
              </a:ext>
            </a:extLst>
          </p:cNvPr>
          <p:cNvSpPr txBox="1"/>
          <p:nvPr/>
        </p:nvSpPr>
        <p:spPr>
          <a:xfrm>
            <a:off x="589823" y="5327347"/>
            <a:ext cx="4571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80160">
              <a:defRPr/>
            </a:pPr>
            <a:r>
              <a:rPr lang="fi-FI" sz="1200" dirty="0">
                <a:latin typeface="Arial Narrow" panose="020B0606020202030204" pitchFamily="34" charset="0"/>
              </a:rPr>
              <a:t>1. Pengusulan lokasi BSPS; 2. Penetapan lokasi</a:t>
            </a:r>
            <a:r>
              <a:rPr lang="en-ID" sz="1200" dirty="0">
                <a:latin typeface="Arial Narrow" panose="020B0606020202030204" pitchFamily="34" charset="0"/>
              </a:rPr>
              <a:t>; 3. </a:t>
            </a:r>
            <a:r>
              <a:rPr lang="tr-TR" sz="1200" dirty="0">
                <a:latin typeface="Arial Narrow" panose="020B0606020202030204" pitchFamily="34" charset="0"/>
              </a:rPr>
              <a:t>Penyiapan masyarakat</a:t>
            </a:r>
            <a:r>
              <a:rPr lang="en-US" sz="1200" dirty="0">
                <a:latin typeface="Arial Narrow" panose="020B0606020202030204" pitchFamily="34" charset="0"/>
              </a:rPr>
              <a:t>; 4. </a:t>
            </a:r>
            <a:r>
              <a:rPr lang="tr-TR" sz="1200" dirty="0">
                <a:latin typeface="Arial Narrow" panose="020B0606020202030204" pitchFamily="34" charset="0"/>
              </a:rPr>
              <a:t>Penetapan calon penerima bantuan</a:t>
            </a:r>
            <a:r>
              <a:rPr lang="en-US" sz="1200" dirty="0">
                <a:latin typeface="Arial Narrow" panose="020B0606020202030204" pitchFamily="34" charset="0"/>
              </a:rPr>
              <a:t>; 5. </a:t>
            </a:r>
            <a:r>
              <a:rPr lang="tr-TR" sz="1200" dirty="0">
                <a:latin typeface="Arial Narrow" panose="020B0606020202030204" pitchFamily="34" charset="0"/>
              </a:rPr>
              <a:t>Pencairan, penyaluran, dan pemanfaatan dalam bentuk uang</a:t>
            </a:r>
            <a:r>
              <a:rPr lang="en-US" sz="1200" dirty="0">
                <a:latin typeface="Arial Narrow" panose="020B0606020202030204" pitchFamily="34" charset="0"/>
              </a:rPr>
              <a:t>; 6. </a:t>
            </a:r>
            <a:r>
              <a:rPr lang="tr-TR" sz="1200" dirty="0">
                <a:latin typeface="Arial Narrow" panose="020B0606020202030204" pitchFamily="34" charset="0"/>
              </a:rPr>
              <a:t>Pengadaan dan penyerahan BSPS bentuk barang</a:t>
            </a:r>
            <a:r>
              <a:rPr lang="en-US" sz="1200" dirty="0">
                <a:latin typeface="Arial Narrow" panose="020B0606020202030204" pitchFamily="34" charset="0"/>
              </a:rPr>
              <a:t>; 7. </a:t>
            </a:r>
            <a:r>
              <a:rPr lang="tr-TR" sz="1200" dirty="0">
                <a:latin typeface="Arial Narrow" panose="020B0606020202030204" pitchFamily="34" charset="0"/>
              </a:rPr>
              <a:t>Pelaporan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54B7277-1D73-437B-8EC2-2D633B52CED4}"/>
              </a:ext>
            </a:extLst>
          </p:cNvPr>
          <p:cNvSpPr txBox="1"/>
          <p:nvPr/>
        </p:nvSpPr>
        <p:spPr>
          <a:xfrm>
            <a:off x="6484232" y="5326089"/>
            <a:ext cx="5217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80160">
              <a:defRPr/>
            </a:pPr>
            <a:r>
              <a:rPr lang="en-US" sz="1200" dirty="0">
                <a:latin typeface="Arial Narrow" panose="020B0606020202030204" pitchFamily="34" charset="0"/>
              </a:rPr>
              <a:t>1. </a:t>
            </a:r>
            <a:r>
              <a:rPr lang="ro-RO" sz="1200" dirty="0">
                <a:latin typeface="Arial Narrow" panose="020B0606020202030204" pitchFamily="34" charset="0"/>
              </a:rPr>
              <a:t>Pemrograman (pengusulan melalui SIBARU, penilaian usulan, penganggaran)</a:t>
            </a:r>
            <a:r>
              <a:rPr lang="en-US" sz="1200" dirty="0">
                <a:latin typeface="Arial Narrow" panose="020B0606020202030204" pitchFamily="34" charset="0"/>
              </a:rPr>
              <a:t>; 2. </a:t>
            </a:r>
            <a:r>
              <a:rPr lang="tr-TR" sz="1200" dirty="0">
                <a:latin typeface="Arial Narrow" panose="020B0606020202030204" pitchFamily="34" charset="0"/>
              </a:rPr>
              <a:t>Perencanaan </a:t>
            </a:r>
            <a:r>
              <a:rPr lang="en-ID" sz="1200" dirty="0">
                <a:latin typeface="Arial Narrow" panose="020B0606020202030204" pitchFamily="34" charset="0"/>
              </a:rPr>
              <a:t>Teknis </a:t>
            </a:r>
            <a:r>
              <a:rPr lang="tr-TR" sz="1200" dirty="0">
                <a:latin typeface="Arial Narrow" panose="020B0606020202030204" pitchFamily="34" charset="0"/>
              </a:rPr>
              <a:t>(</a:t>
            </a:r>
            <a:r>
              <a:rPr lang="ro-RO" sz="1200" dirty="0">
                <a:latin typeface="Arial Narrow" panose="020B0606020202030204" pitchFamily="34" charset="0"/>
              </a:rPr>
              <a:t>penetapan lokasi</a:t>
            </a:r>
            <a:r>
              <a:rPr lang="en-ID" sz="1200" dirty="0">
                <a:latin typeface="Arial Narrow" panose="020B0606020202030204" pitchFamily="34" charset="0"/>
              </a:rPr>
              <a:t> kegiatan,</a:t>
            </a:r>
            <a:r>
              <a:rPr lang="ro-RO" sz="1200" dirty="0">
                <a:latin typeface="Arial Narrow" panose="020B0606020202030204" pitchFamily="34" charset="0"/>
              </a:rPr>
              <a:t> </a:t>
            </a:r>
            <a:r>
              <a:rPr lang="tr-TR" sz="1200" dirty="0">
                <a:latin typeface="Arial Narrow" panose="020B0606020202030204" pitchFamily="34" charset="0"/>
              </a:rPr>
              <a:t>persiapan, verifikasi, penyiapan masyarakat,</a:t>
            </a:r>
            <a:r>
              <a:rPr lang="en-ID" sz="1200" dirty="0">
                <a:latin typeface="Arial Narrow" panose="020B0606020202030204" pitchFamily="34" charset="0"/>
              </a:rPr>
              <a:t> </a:t>
            </a:r>
            <a:r>
              <a:rPr lang="tr-TR" sz="1200" dirty="0">
                <a:latin typeface="Arial Narrow" panose="020B0606020202030204" pitchFamily="34" charset="0"/>
              </a:rPr>
              <a:t>penyusunan proposal</a:t>
            </a:r>
            <a:r>
              <a:rPr lang="en-ID" sz="1200" dirty="0">
                <a:latin typeface="Arial Narrow" panose="020B0606020202030204" pitchFamily="34" charset="0"/>
              </a:rPr>
              <a:t> administrasi, teknis, &amp; biaya</a:t>
            </a:r>
            <a:r>
              <a:rPr lang="tr-TR" sz="1200" dirty="0">
                <a:latin typeface="Arial Narrow" panose="020B0606020202030204" pitchFamily="34" charset="0"/>
              </a:rPr>
              <a:t>)</a:t>
            </a:r>
            <a:r>
              <a:rPr lang="en-US" sz="1200" dirty="0">
                <a:latin typeface="Arial Narrow" panose="020B0606020202030204" pitchFamily="34" charset="0"/>
              </a:rPr>
              <a:t>; 3. </a:t>
            </a:r>
            <a:r>
              <a:rPr lang="fi-FI" sz="1200" dirty="0">
                <a:solidFill>
                  <a:schemeClr val="tx1"/>
                </a:solidFill>
                <a:latin typeface="Arial Narrow" panose="020B0606020202030204" pitchFamily="34" charset="0"/>
              </a:rPr>
              <a:t>Pra Pelaksanaan Fisik (penetapan penerima, pencairan, dan penyaluran dana); 4. Pelaksanaan Fisik (persiapan pekerjaan fisik, pekerjaan fisik, pertanggungjawaban penggunaan dana); 5. </a:t>
            </a:r>
            <a:r>
              <a:rPr lang="tr-TR" sz="1200" dirty="0">
                <a:latin typeface="Arial Narrow" panose="020B0606020202030204" pitchFamily="34" charset="0"/>
              </a:rPr>
              <a:t>Pemanfaatan</a:t>
            </a:r>
            <a:r>
              <a:rPr lang="en-US" sz="1200" dirty="0">
                <a:latin typeface="Arial Narrow" panose="020B0606020202030204" pitchFamily="34" charset="0"/>
              </a:rPr>
              <a:t>; 6. P</a:t>
            </a:r>
            <a:r>
              <a:rPr lang="tr-TR" sz="1200" dirty="0">
                <a:latin typeface="Arial Narrow" panose="020B0606020202030204" pitchFamily="34" charset="0"/>
              </a:rPr>
              <a:t>emantauan dan Evaluasi</a:t>
            </a:r>
            <a:endParaRPr lang="en-US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5618A5-581E-476E-8196-A004C8B96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519" y="206753"/>
            <a:ext cx="2244350" cy="6387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: Top Corners Rounded 10">
            <a:extLst>
              <a:ext uri="{FF2B5EF4-FFF2-40B4-BE49-F238E27FC236}">
                <a16:creationId xmlns:a16="http://schemas.microsoft.com/office/drawing/2014/main" id="{88AF7531-571F-4E1B-933C-2E85C5628EC8}"/>
              </a:ext>
            </a:extLst>
          </p:cNvPr>
          <p:cNvSpPr/>
          <p:nvPr/>
        </p:nvSpPr>
        <p:spPr>
          <a:xfrm rot="5400000">
            <a:off x="2764177" y="-2609204"/>
            <a:ext cx="638761" cy="6167123"/>
          </a:xfrm>
          <a:prstGeom prst="round2SameRect">
            <a:avLst>
              <a:gd name="adj1" fmla="val 47201"/>
              <a:gd name="adj2" fmla="val 0"/>
            </a:avLst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BD94C5-E5A2-4673-9D3A-92759544E6D9}"/>
              </a:ext>
            </a:extLst>
          </p:cNvPr>
          <p:cNvSpPr txBox="1"/>
          <p:nvPr/>
        </p:nvSpPr>
        <p:spPr>
          <a:xfrm>
            <a:off x="549445" y="243525"/>
            <a:ext cx="5068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5C94F"/>
                </a:solidFill>
                <a:latin typeface="Arial Black" panose="020B0A04020102020204" pitchFamily="34" charset="0"/>
              </a:rPr>
              <a:t>BANTUAN RUMAH SWADAYA</a:t>
            </a:r>
            <a:endParaRPr lang="en-ID" sz="2400" dirty="0">
              <a:solidFill>
                <a:srgbClr val="F5C94F"/>
              </a:solidFill>
              <a:latin typeface="Arial Black" panose="020B0A04020102020204" pitchFamily="34" charset="0"/>
            </a:endParaRPr>
          </a:p>
        </p:txBody>
      </p:sp>
      <p:pic>
        <p:nvPicPr>
          <p:cNvPr id="113" name="Picture 6" descr="Premium Vector | Meeting at work construction, business people and engineer  near crane">
            <a:extLst>
              <a:ext uri="{FF2B5EF4-FFF2-40B4-BE49-F238E27FC236}">
                <a16:creationId xmlns:a16="http://schemas.microsoft.com/office/drawing/2014/main" id="{66CE2AC3-47E5-4B7A-A686-100A7D4FE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688" y="-19331"/>
            <a:ext cx="1701936" cy="106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Graphic 113" descr="saat ini yang digunakan ialah aplikasi Sibaru&#10;">
            <a:extLst>
              <a:ext uri="{FF2B5EF4-FFF2-40B4-BE49-F238E27FC236}">
                <a16:creationId xmlns:a16="http://schemas.microsoft.com/office/drawing/2014/main" id="{3B94DA5A-F45B-463B-8AE7-D2F8EFB1DD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18840" y="6275524"/>
            <a:ext cx="1416976" cy="42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114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EBB29EC-6C4A-4B84-BDA6-085711A213C2}"/>
              </a:ext>
            </a:extLst>
          </p:cNvPr>
          <p:cNvSpPr/>
          <p:nvPr/>
        </p:nvSpPr>
        <p:spPr>
          <a:xfrm>
            <a:off x="10827328" y="-20782"/>
            <a:ext cx="1392381" cy="2161309"/>
          </a:xfrm>
          <a:custGeom>
            <a:avLst/>
            <a:gdLst>
              <a:gd name="connsiteX0" fmla="*/ 0 w 1392381"/>
              <a:gd name="connsiteY0" fmla="*/ 0 h 2161309"/>
              <a:gd name="connsiteX1" fmla="*/ 1392381 w 1392381"/>
              <a:gd name="connsiteY1" fmla="*/ 0 h 2161309"/>
              <a:gd name="connsiteX2" fmla="*/ 1392381 w 1392381"/>
              <a:gd name="connsiteY2" fmla="*/ 2161309 h 2161309"/>
              <a:gd name="connsiteX3" fmla="*/ 0 w 1392381"/>
              <a:gd name="connsiteY3" fmla="*/ 0 h 2161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2381" h="2161309">
                <a:moveTo>
                  <a:pt x="0" y="0"/>
                </a:moveTo>
                <a:lnTo>
                  <a:pt x="1392381" y="0"/>
                </a:lnTo>
                <a:lnTo>
                  <a:pt x="1392381" y="2161309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7F364B53-FB28-4A8D-B060-AA2F02914DF1}"/>
              </a:ext>
            </a:extLst>
          </p:cNvPr>
          <p:cNvSpPr/>
          <p:nvPr/>
        </p:nvSpPr>
        <p:spPr>
          <a:xfrm>
            <a:off x="0" y="-52561"/>
            <a:ext cx="2720108" cy="6963124"/>
          </a:xfrm>
          <a:custGeom>
            <a:avLst/>
            <a:gdLst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5113331 w 5113331"/>
              <a:gd name="connsiteY2" fmla="*/ 6858000 h 6858000"/>
              <a:gd name="connsiteX3" fmla="*/ 0 w 5113331"/>
              <a:gd name="connsiteY3" fmla="*/ 6858000 h 6858000"/>
              <a:gd name="connsiteX4" fmla="*/ 0 w 5113331"/>
              <a:gd name="connsiteY4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5112327 w 5113331"/>
              <a:gd name="connsiteY2" fmla="*/ 3241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202841"/>
              <a:gd name="connsiteY0" fmla="*/ 0 h 6858000"/>
              <a:gd name="connsiteX1" fmla="*/ 5113331 w 5202841"/>
              <a:gd name="connsiteY1" fmla="*/ 0 h 6858000"/>
              <a:gd name="connsiteX2" fmla="*/ 3387436 w 5202841"/>
              <a:gd name="connsiteY2" fmla="*/ 2098964 h 6858000"/>
              <a:gd name="connsiteX3" fmla="*/ 5113331 w 5202841"/>
              <a:gd name="connsiteY3" fmla="*/ 6858000 h 6858000"/>
              <a:gd name="connsiteX4" fmla="*/ 0 w 5202841"/>
              <a:gd name="connsiteY4" fmla="*/ 6858000 h 6858000"/>
              <a:gd name="connsiteX5" fmla="*/ 0 w 5202841"/>
              <a:gd name="connsiteY5" fmla="*/ 0 h 6858000"/>
              <a:gd name="connsiteX0" fmla="*/ 0 w 5241831"/>
              <a:gd name="connsiteY0" fmla="*/ 0 h 6858000"/>
              <a:gd name="connsiteX1" fmla="*/ 5113331 w 5241831"/>
              <a:gd name="connsiteY1" fmla="*/ 0 h 6858000"/>
              <a:gd name="connsiteX2" fmla="*/ 3387436 w 5241831"/>
              <a:gd name="connsiteY2" fmla="*/ 2098964 h 6858000"/>
              <a:gd name="connsiteX3" fmla="*/ 5113331 w 5241831"/>
              <a:gd name="connsiteY3" fmla="*/ 6858000 h 6858000"/>
              <a:gd name="connsiteX4" fmla="*/ 0 w 5241831"/>
              <a:gd name="connsiteY4" fmla="*/ 6858000 h 6858000"/>
              <a:gd name="connsiteX5" fmla="*/ 0 w 52418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138055 w 5113331"/>
              <a:gd name="connsiteY2" fmla="*/ 2286000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2992582 w 5113331"/>
              <a:gd name="connsiteY2" fmla="*/ 3408218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124690 h 6982690"/>
              <a:gd name="connsiteX1" fmla="*/ 3658604 w 5113331"/>
              <a:gd name="connsiteY1" fmla="*/ 0 h 6982690"/>
              <a:gd name="connsiteX2" fmla="*/ 2992582 w 5113331"/>
              <a:gd name="connsiteY2" fmla="*/ 3532908 h 6982690"/>
              <a:gd name="connsiteX3" fmla="*/ 5113331 w 5113331"/>
              <a:gd name="connsiteY3" fmla="*/ 6982690 h 6982690"/>
              <a:gd name="connsiteX4" fmla="*/ 0 w 5113331"/>
              <a:gd name="connsiteY4" fmla="*/ 6982690 h 6982690"/>
              <a:gd name="connsiteX5" fmla="*/ 0 w 5113331"/>
              <a:gd name="connsiteY5" fmla="*/ 124690 h 6982690"/>
              <a:gd name="connsiteX0" fmla="*/ 0 w 5113331"/>
              <a:gd name="connsiteY0" fmla="*/ 124690 h 6982690"/>
              <a:gd name="connsiteX1" fmla="*/ 3658604 w 5113331"/>
              <a:gd name="connsiteY1" fmla="*/ 0 h 6982690"/>
              <a:gd name="connsiteX2" fmla="*/ 2930236 w 5113331"/>
              <a:gd name="connsiteY2" fmla="*/ 3283527 h 6982690"/>
              <a:gd name="connsiteX3" fmla="*/ 5113331 w 5113331"/>
              <a:gd name="connsiteY3" fmla="*/ 6982690 h 6982690"/>
              <a:gd name="connsiteX4" fmla="*/ 0 w 5113331"/>
              <a:gd name="connsiteY4" fmla="*/ 6982690 h 6982690"/>
              <a:gd name="connsiteX5" fmla="*/ 0 w 5113331"/>
              <a:gd name="connsiteY5" fmla="*/ 124690 h 6982690"/>
              <a:gd name="connsiteX0" fmla="*/ 0 w 5113331"/>
              <a:gd name="connsiteY0" fmla="*/ 0 h 6858000"/>
              <a:gd name="connsiteX1" fmla="*/ 3637822 w 5113331"/>
              <a:gd name="connsiteY1" fmla="*/ 41564 h 6858000"/>
              <a:gd name="connsiteX2" fmla="*/ 2930236 w 5113331"/>
              <a:gd name="connsiteY2" fmla="*/ 3158837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3637822 w 5113331"/>
              <a:gd name="connsiteY1" fmla="*/ 41564 h 6858000"/>
              <a:gd name="connsiteX2" fmla="*/ 3215360 w 5113331"/>
              <a:gd name="connsiteY2" fmla="*/ 3241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3637822 w 5113331"/>
              <a:gd name="connsiteY1" fmla="*/ 41564 h 6858000"/>
              <a:gd name="connsiteX2" fmla="*/ 3310401 w 5113331"/>
              <a:gd name="connsiteY2" fmla="*/ 3304310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3637822 w 5113331"/>
              <a:gd name="connsiteY1" fmla="*/ 41564 h 6858000"/>
              <a:gd name="connsiteX2" fmla="*/ 3155959 w 5113331"/>
              <a:gd name="connsiteY2" fmla="*/ 3304310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4626244"/>
              <a:gd name="connsiteY0" fmla="*/ 0 h 6858000"/>
              <a:gd name="connsiteX1" fmla="*/ 3637822 w 4626244"/>
              <a:gd name="connsiteY1" fmla="*/ 41564 h 6858000"/>
              <a:gd name="connsiteX2" fmla="*/ 3155959 w 4626244"/>
              <a:gd name="connsiteY2" fmla="*/ 3304310 h 6858000"/>
              <a:gd name="connsiteX3" fmla="*/ 4626244 w 4626244"/>
              <a:gd name="connsiteY3" fmla="*/ 6858000 h 6858000"/>
              <a:gd name="connsiteX4" fmla="*/ 0 w 4626244"/>
              <a:gd name="connsiteY4" fmla="*/ 6858000 h 6858000"/>
              <a:gd name="connsiteX5" fmla="*/ 0 w 4626244"/>
              <a:gd name="connsiteY5" fmla="*/ 0 h 6858000"/>
              <a:gd name="connsiteX0" fmla="*/ 0 w 4626244"/>
              <a:gd name="connsiteY0" fmla="*/ 0 h 6858000"/>
              <a:gd name="connsiteX1" fmla="*/ 3637822 w 4626244"/>
              <a:gd name="connsiteY1" fmla="*/ 41564 h 6858000"/>
              <a:gd name="connsiteX2" fmla="*/ 1790864 w 4626244"/>
              <a:gd name="connsiteY2" fmla="*/ 3244271 h 6858000"/>
              <a:gd name="connsiteX3" fmla="*/ 4626244 w 4626244"/>
              <a:gd name="connsiteY3" fmla="*/ 6858000 h 6858000"/>
              <a:gd name="connsiteX4" fmla="*/ 0 w 4626244"/>
              <a:gd name="connsiteY4" fmla="*/ 6858000 h 6858000"/>
              <a:gd name="connsiteX5" fmla="*/ 0 w 4626244"/>
              <a:gd name="connsiteY5" fmla="*/ 0 h 6858000"/>
              <a:gd name="connsiteX0" fmla="*/ 0 w 4626244"/>
              <a:gd name="connsiteY0" fmla="*/ 0 h 6858000"/>
              <a:gd name="connsiteX1" fmla="*/ 3637822 w 4626244"/>
              <a:gd name="connsiteY1" fmla="*/ 41564 h 6858000"/>
              <a:gd name="connsiteX2" fmla="*/ 684963 w 4626244"/>
              <a:gd name="connsiteY2" fmla="*/ 3844667 h 6858000"/>
              <a:gd name="connsiteX3" fmla="*/ 4626244 w 4626244"/>
              <a:gd name="connsiteY3" fmla="*/ 6858000 h 6858000"/>
              <a:gd name="connsiteX4" fmla="*/ 0 w 4626244"/>
              <a:gd name="connsiteY4" fmla="*/ 6858000 h 6858000"/>
              <a:gd name="connsiteX5" fmla="*/ 0 w 4626244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26244" h="6858000">
                <a:moveTo>
                  <a:pt x="0" y="0"/>
                </a:moveTo>
                <a:lnTo>
                  <a:pt x="3637822" y="41564"/>
                </a:lnTo>
                <a:lnTo>
                  <a:pt x="684963" y="3844667"/>
                </a:lnTo>
                <a:lnTo>
                  <a:pt x="4626244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E5161A9A-57BC-4F28-AB7B-14BCC6762F3B}"/>
              </a:ext>
            </a:extLst>
          </p:cNvPr>
          <p:cNvSpPr/>
          <p:nvPr/>
        </p:nvSpPr>
        <p:spPr>
          <a:xfrm>
            <a:off x="-5005" y="-30479"/>
            <a:ext cx="2032605" cy="6963124"/>
          </a:xfrm>
          <a:custGeom>
            <a:avLst/>
            <a:gdLst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5113331 w 5113331"/>
              <a:gd name="connsiteY2" fmla="*/ 6858000 h 6858000"/>
              <a:gd name="connsiteX3" fmla="*/ 0 w 5113331"/>
              <a:gd name="connsiteY3" fmla="*/ 6858000 h 6858000"/>
              <a:gd name="connsiteX4" fmla="*/ 0 w 5113331"/>
              <a:gd name="connsiteY4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5112327 w 5113331"/>
              <a:gd name="connsiteY2" fmla="*/ 3241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202841"/>
              <a:gd name="connsiteY0" fmla="*/ 0 h 6858000"/>
              <a:gd name="connsiteX1" fmla="*/ 5113331 w 5202841"/>
              <a:gd name="connsiteY1" fmla="*/ 0 h 6858000"/>
              <a:gd name="connsiteX2" fmla="*/ 3387436 w 5202841"/>
              <a:gd name="connsiteY2" fmla="*/ 2098964 h 6858000"/>
              <a:gd name="connsiteX3" fmla="*/ 5113331 w 5202841"/>
              <a:gd name="connsiteY3" fmla="*/ 6858000 h 6858000"/>
              <a:gd name="connsiteX4" fmla="*/ 0 w 5202841"/>
              <a:gd name="connsiteY4" fmla="*/ 6858000 h 6858000"/>
              <a:gd name="connsiteX5" fmla="*/ 0 w 5202841"/>
              <a:gd name="connsiteY5" fmla="*/ 0 h 6858000"/>
              <a:gd name="connsiteX0" fmla="*/ 0 w 5241831"/>
              <a:gd name="connsiteY0" fmla="*/ 0 h 6858000"/>
              <a:gd name="connsiteX1" fmla="*/ 5113331 w 5241831"/>
              <a:gd name="connsiteY1" fmla="*/ 0 h 6858000"/>
              <a:gd name="connsiteX2" fmla="*/ 3387436 w 5241831"/>
              <a:gd name="connsiteY2" fmla="*/ 2098964 h 6858000"/>
              <a:gd name="connsiteX3" fmla="*/ 5113331 w 5241831"/>
              <a:gd name="connsiteY3" fmla="*/ 6858000 h 6858000"/>
              <a:gd name="connsiteX4" fmla="*/ 0 w 5241831"/>
              <a:gd name="connsiteY4" fmla="*/ 6858000 h 6858000"/>
              <a:gd name="connsiteX5" fmla="*/ 0 w 52418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138055 w 5113331"/>
              <a:gd name="connsiteY2" fmla="*/ 2286000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985615 w 5113331"/>
              <a:gd name="connsiteY2" fmla="*/ 2410691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985615 w 5113331"/>
              <a:gd name="connsiteY2" fmla="*/ 2410691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832355 w 5113331"/>
              <a:gd name="connsiteY2" fmla="*/ 2410691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3301738 w 5113331"/>
              <a:gd name="connsiteY0" fmla="*/ 0 h 6878101"/>
              <a:gd name="connsiteX1" fmla="*/ 5113331 w 5113331"/>
              <a:gd name="connsiteY1" fmla="*/ 20101 h 6878101"/>
              <a:gd name="connsiteX2" fmla="*/ 3832355 w 5113331"/>
              <a:gd name="connsiteY2" fmla="*/ 2430792 h 6878101"/>
              <a:gd name="connsiteX3" fmla="*/ 5113331 w 5113331"/>
              <a:gd name="connsiteY3" fmla="*/ 6878101 h 6878101"/>
              <a:gd name="connsiteX4" fmla="*/ 0 w 5113331"/>
              <a:gd name="connsiteY4" fmla="*/ 6878101 h 6878101"/>
              <a:gd name="connsiteX5" fmla="*/ 3301738 w 5113331"/>
              <a:gd name="connsiteY5" fmla="*/ 0 h 6878101"/>
              <a:gd name="connsiteX0" fmla="*/ 0 w 1811593"/>
              <a:gd name="connsiteY0" fmla="*/ 0 h 6878101"/>
              <a:gd name="connsiteX1" fmla="*/ 1811593 w 1811593"/>
              <a:gd name="connsiteY1" fmla="*/ 20101 h 6878101"/>
              <a:gd name="connsiteX2" fmla="*/ 530617 w 1811593"/>
              <a:gd name="connsiteY2" fmla="*/ 2430792 h 6878101"/>
              <a:gd name="connsiteX3" fmla="*/ 1811593 w 1811593"/>
              <a:gd name="connsiteY3" fmla="*/ 6878101 h 6878101"/>
              <a:gd name="connsiteX4" fmla="*/ 842280 w 1811593"/>
              <a:gd name="connsiteY4" fmla="*/ 6506229 h 6878101"/>
              <a:gd name="connsiteX5" fmla="*/ 0 w 1811593"/>
              <a:gd name="connsiteY5" fmla="*/ 0 h 6878101"/>
              <a:gd name="connsiteX0" fmla="*/ 0 w 1811593"/>
              <a:gd name="connsiteY0" fmla="*/ 0 h 6878101"/>
              <a:gd name="connsiteX1" fmla="*/ 1811593 w 1811593"/>
              <a:gd name="connsiteY1" fmla="*/ 20101 h 6878101"/>
              <a:gd name="connsiteX2" fmla="*/ 530617 w 1811593"/>
              <a:gd name="connsiteY2" fmla="*/ 2430792 h 6878101"/>
              <a:gd name="connsiteX3" fmla="*/ 1811593 w 1811593"/>
              <a:gd name="connsiteY3" fmla="*/ 6878101 h 6878101"/>
              <a:gd name="connsiteX4" fmla="*/ 464939 w 1811593"/>
              <a:gd name="connsiteY4" fmla="*/ 6807748 h 6878101"/>
              <a:gd name="connsiteX5" fmla="*/ 0 w 1811593"/>
              <a:gd name="connsiteY5" fmla="*/ 0 h 6878101"/>
              <a:gd name="connsiteX0" fmla="*/ 0 w 1366869"/>
              <a:gd name="connsiteY0" fmla="*/ 40203 h 6858000"/>
              <a:gd name="connsiteX1" fmla="*/ 1366869 w 1366869"/>
              <a:gd name="connsiteY1" fmla="*/ 0 h 6858000"/>
              <a:gd name="connsiteX2" fmla="*/ 85893 w 1366869"/>
              <a:gd name="connsiteY2" fmla="*/ 2410691 h 6858000"/>
              <a:gd name="connsiteX3" fmla="*/ 1366869 w 1366869"/>
              <a:gd name="connsiteY3" fmla="*/ 6858000 h 6858000"/>
              <a:gd name="connsiteX4" fmla="*/ 20215 w 1366869"/>
              <a:gd name="connsiteY4" fmla="*/ 6787647 h 6858000"/>
              <a:gd name="connsiteX5" fmla="*/ 0 w 1366869"/>
              <a:gd name="connsiteY5" fmla="*/ 40203 h 6858000"/>
              <a:gd name="connsiteX0" fmla="*/ 289855 w 1346765"/>
              <a:gd name="connsiteY0" fmla="*/ 60305 h 6858000"/>
              <a:gd name="connsiteX1" fmla="*/ 1346765 w 1346765"/>
              <a:gd name="connsiteY1" fmla="*/ 0 h 6858000"/>
              <a:gd name="connsiteX2" fmla="*/ 65789 w 1346765"/>
              <a:gd name="connsiteY2" fmla="*/ 2410691 h 6858000"/>
              <a:gd name="connsiteX3" fmla="*/ 1346765 w 1346765"/>
              <a:gd name="connsiteY3" fmla="*/ 6858000 h 6858000"/>
              <a:gd name="connsiteX4" fmla="*/ 111 w 1346765"/>
              <a:gd name="connsiteY4" fmla="*/ 6787647 h 6858000"/>
              <a:gd name="connsiteX5" fmla="*/ 289855 w 1346765"/>
              <a:gd name="connsiteY5" fmla="*/ 60305 h 6858000"/>
              <a:gd name="connsiteX0" fmla="*/ 8133 w 1348049"/>
              <a:gd name="connsiteY0" fmla="*/ 0 h 6888151"/>
              <a:gd name="connsiteX1" fmla="*/ 1348049 w 1348049"/>
              <a:gd name="connsiteY1" fmla="*/ 30151 h 6888151"/>
              <a:gd name="connsiteX2" fmla="*/ 67073 w 1348049"/>
              <a:gd name="connsiteY2" fmla="*/ 2440842 h 6888151"/>
              <a:gd name="connsiteX3" fmla="*/ 1348049 w 1348049"/>
              <a:gd name="connsiteY3" fmla="*/ 6888151 h 6888151"/>
              <a:gd name="connsiteX4" fmla="*/ 1395 w 1348049"/>
              <a:gd name="connsiteY4" fmla="*/ 6817798 h 6888151"/>
              <a:gd name="connsiteX5" fmla="*/ 8133 w 1348049"/>
              <a:gd name="connsiteY5" fmla="*/ 0 h 6888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8049" h="6888151">
                <a:moveTo>
                  <a:pt x="8133" y="0"/>
                </a:moveTo>
                <a:lnTo>
                  <a:pt x="1348049" y="30151"/>
                </a:lnTo>
                <a:lnTo>
                  <a:pt x="67073" y="2440842"/>
                </a:lnTo>
                <a:lnTo>
                  <a:pt x="1348049" y="6888151"/>
                </a:lnTo>
                <a:lnTo>
                  <a:pt x="1395" y="6817798"/>
                </a:lnTo>
                <a:cubicBezTo>
                  <a:pt x="-5343" y="4568650"/>
                  <a:pt x="14871" y="2249148"/>
                  <a:pt x="8133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A5F5312-3012-49B5-B4A5-51D9DD2E5AEA}"/>
              </a:ext>
            </a:extLst>
          </p:cNvPr>
          <p:cNvSpPr/>
          <p:nvPr/>
        </p:nvSpPr>
        <p:spPr>
          <a:xfrm>
            <a:off x="490588" y="882286"/>
            <a:ext cx="5503056" cy="5768960"/>
          </a:xfrm>
          <a:prstGeom prst="roundRect">
            <a:avLst>
              <a:gd name="adj" fmla="val 594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8596376-A9C9-4A71-8D24-10B6DC399F47}"/>
              </a:ext>
            </a:extLst>
          </p:cNvPr>
          <p:cNvSpPr/>
          <p:nvPr/>
        </p:nvSpPr>
        <p:spPr>
          <a:xfrm>
            <a:off x="6367093" y="914400"/>
            <a:ext cx="5344409" cy="5736846"/>
          </a:xfrm>
          <a:prstGeom prst="roundRect">
            <a:avLst>
              <a:gd name="adj" fmla="val 594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275F92-0CE1-4CBA-8527-5548FE5C0ACA}"/>
              </a:ext>
            </a:extLst>
          </p:cNvPr>
          <p:cNvSpPr/>
          <p:nvPr/>
        </p:nvSpPr>
        <p:spPr>
          <a:xfrm>
            <a:off x="490588" y="839904"/>
            <a:ext cx="5503056" cy="28785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SEBELUM</a:t>
            </a:r>
            <a:endParaRPr lang="en-ID" b="1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E6A3CA-3B7A-4BAA-94B4-7F1693EFD749}"/>
              </a:ext>
            </a:extLst>
          </p:cNvPr>
          <p:cNvSpPr/>
          <p:nvPr/>
        </p:nvSpPr>
        <p:spPr>
          <a:xfrm>
            <a:off x="6367093" y="839902"/>
            <a:ext cx="5344409" cy="28785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SESUDAH</a:t>
            </a:r>
            <a:endParaRPr lang="en-ID" b="1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B0D82F-BAD5-4473-B283-BF7B3605D355}"/>
              </a:ext>
            </a:extLst>
          </p:cNvPr>
          <p:cNvSpPr/>
          <p:nvPr/>
        </p:nvSpPr>
        <p:spPr>
          <a:xfrm>
            <a:off x="486868" y="1127760"/>
            <a:ext cx="11236873" cy="42499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Narrow" panose="020B0606020202030204" pitchFamily="34" charset="0"/>
              </a:rPr>
              <a:t>Penerima Manfaat/Bantuan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329EA2-C4F0-4638-BD01-7BAAD55BE8F6}"/>
              </a:ext>
            </a:extLst>
          </p:cNvPr>
          <p:cNvSpPr txBox="1"/>
          <p:nvPr/>
        </p:nvSpPr>
        <p:spPr>
          <a:xfrm>
            <a:off x="626942" y="1634646"/>
            <a:ext cx="5231943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buFont typeface="+mj-lt"/>
              <a:buAutoNum type="alphaLcPeriod"/>
            </a:pPr>
            <a:r>
              <a:rPr lang="en-US" sz="1400" dirty="0">
                <a:latin typeface="Arial Narrow" panose="020B0606020202030204" pitchFamily="34" charset="0"/>
              </a:rPr>
              <a:t>Kementerian/Lembaga dan Pemerintah Daerah </a:t>
            </a:r>
            <a:r>
              <a:rPr lang="en-US" sz="1400" dirty="0" err="1">
                <a:latin typeface="Arial Narrow" panose="020B0606020202030204" pitchFamily="34" charset="0"/>
              </a:rPr>
              <a:t>Kab</a:t>
            </a:r>
            <a:r>
              <a:rPr lang="en-US" sz="1400" dirty="0">
                <a:latin typeface="Arial Narrow" panose="020B0606020202030204" pitchFamily="34" charset="0"/>
              </a:rPr>
              <a:t>/Kota;</a:t>
            </a:r>
          </a:p>
          <a:p>
            <a:pPr marL="228600" indent="-228600">
              <a:lnSpc>
                <a:spcPct val="90000"/>
              </a:lnSpc>
              <a:buFont typeface="+mj-lt"/>
              <a:buAutoNum type="alphaLcPeriod"/>
            </a:pPr>
            <a:r>
              <a:rPr lang="tr-TR" sz="1400" dirty="0">
                <a:latin typeface="Arial Narrow" panose="020B0606020202030204" pitchFamily="34" charset="0"/>
              </a:rPr>
              <a:t>Penerima manfaat Rumah Khusus merupakan masyarakat yang memenuhi kriteria </a:t>
            </a:r>
            <a:r>
              <a:rPr lang="en-US" sz="1400" dirty="0">
                <a:latin typeface="Arial Narrow" panose="020B0606020202030204" pitchFamily="34" charset="0"/>
              </a:rPr>
              <a:t>khusus.</a:t>
            </a:r>
            <a:endParaRPr lang="tr-TR" sz="1400" dirty="0">
              <a:latin typeface="Arial Narrow" panose="020B0606020202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AA021A-38D6-480F-B2D8-F43B6FF2659F}"/>
              </a:ext>
            </a:extLst>
          </p:cNvPr>
          <p:cNvSpPr txBox="1"/>
          <p:nvPr/>
        </p:nvSpPr>
        <p:spPr>
          <a:xfrm>
            <a:off x="6456144" y="1582588"/>
            <a:ext cx="51901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buFont typeface="+mj-lt"/>
              <a:buAutoNum type="alphaLcPeriod"/>
            </a:pPr>
            <a:r>
              <a:rPr lang="sv-SE" sz="1200" dirty="0">
                <a:ea typeface="Gadugi" panose="020B0502040204020203" pitchFamily="34" charset="0"/>
              </a:rPr>
              <a:t>Kementerian/lembaga; dan</a:t>
            </a:r>
          </a:p>
          <a:p>
            <a:pPr marL="228600" indent="-228600" algn="just">
              <a:buFont typeface="+mj-lt"/>
              <a:buAutoNum type="alphaLcPeriod"/>
            </a:pPr>
            <a:r>
              <a:rPr lang="sv-SE" sz="1200" dirty="0">
                <a:ea typeface="Gadugi" panose="020B0502040204020203" pitchFamily="34" charset="0"/>
              </a:rPr>
              <a:t>Pemerintah daerah</a:t>
            </a:r>
            <a:endParaRPr lang="en-ID" sz="1200" b="1" dirty="0">
              <a:latin typeface="Arial Narrow" panose="020B0606020202030204" pitchFamily="34" charset="0"/>
              <a:ea typeface="Gadugi" panose="020B0502040204020203" pitchFamily="34" charset="0"/>
            </a:endParaRPr>
          </a:p>
          <a:p>
            <a:pPr marL="228600" indent="-228600" algn="just">
              <a:buFont typeface="+mj-lt"/>
              <a:buAutoNum type="alphaLcPeriod"/>
            </a:pPr>
            <a:r>
              <a:rPr lang="en-ID" sz="1200" b="1" dirty="0">
                <a:latin typeface="Arial Narrow" panose="020B0606020202030204" pitchFamily="34" charset="0"/>
                <a:ea typeface="Gadugi" panose="020B0502040204020203" pitchFamily="34" charset="0"/>
              </a:rPr>
              <a:t>Petugas</a:t>
            </a:r>
            <a:r>
              <a:rPr lang="en-ID" sz="1200" dirty="0">
                <a:latin typeface="Arial Narrow" panose="020B0606020202030204" pitchFamily="34" charset="0"/>
                <a:ea typeface="Gadugi" panose="020B0502040204020203" pitchFamily="34" charset="0"/>
              </a:rPr>
              <a:t> / </a:t>
            </a:r>
            <a:r>
              <a:rPr lang="en-ID" sz="1200" b="1" dirty="0">
                <a:latin typeface="Arial Narrow" panose="020B0606020202030204" pitchFamily="34" charset="0"/>
                <a:ea typeface="Gadugi" panose="020B0502040204020203" pitchFamily="34" charset="0"/>
              </a:rPr>
              <a:t>Masyarakat</a:t>
            </a:r>
            <a:r>
              <a:rPr lang="en-ID" sz="1200" dirty="0">
                <a:latin typeface="Arial Narrow" panose="020B0606020202030204" pitchFamily="34" charset="0"/>
                <a:ea typeface="Gadugi" panose="020B0502040204020203" pitchFamily="34" charset="0"/>
              </a:rPr>
              <a:t> di wilayah perbatasan negara, lokasi terpencar di pulau terluar, daerah terpencil, dan daerah tertinggal;</a:t>
            </a:r>
          </a:p>
          <a:p>
            <a:pPr marL="228600" indent="-228600" algn="just">
              <a:buFont typeface="+mj-lt"/>
              <a:buAutoNum type="alphaLcPeriod"/>
            </a:pPr>
            <a:r>
              <a:rPr lang="en-ID" sz="1200" dirty="0">
                <a:latin typeface="Arial Narrow" panose="020B0606020202030204" pitchFamily="34" charset="0"/>
                <a:ea typeface="Gadugi" panose="020B0502040204020203" pitchFamily="34" charset="0"/>
              </a:rPr>
              <a:t>Masyarakat korban bencana yang harus meninggalkan tempat tinggal akibat dampak langsung dari bencana berupa bencana alam skala nasional, bencana non alam dan/atau bencana social;</a:t>
            </a:r>
          </a:p>
          <a:p>
            <a:pPr marL="228600" indent="-228600" algn="just">
              <a:buFont typeface="+mj-lt"/>
              <a:buAutoNum type="alphaLcPeriod"/>
            </a:pPr>
            <a:r>
              <a:rPr lang="en-ID" sz="1200" dirty="0">
                <a:latin typeface="Arial Narrow" panose="020B0606020202030204" pitchFamily="34" charset="0"/>
                <a:ea typeface="Gadugi" panose="020B0502040204020203" pitchFamily="34" charset="0"/>
              </a:rPr>
              <a:t>Masyarakat yang terkena dampak program pembangunan Pemerintah Pusat.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B1A345-5AE1-4FDB-9543-EF8FC01EC181}"/>
              </a:ext>
            </a:extLst>
          </p:cNvPr>
          <p:cNvSpPr/>
          <p:nvPr/>
        </p:nvSpPr>
        <p:spPr>
          <a:xfrm>
            <a:off x="464538" y="3183883"/>
            <a:ext cx="11236873" cy="42499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Narrow" panose="020B0606020202030204" pitchFamily="34" charset="0"/>
              </a:rPr>
              <a:t>Bentuk dan </a:t>
            </a:r>
            <a:r>
              <a:rPr lang="en-US" dirty="0" err="1">
                <a:latin typeface="Arial Narrow" panose="020B0606020202030204" pitchFamily="34" charset="0"/>
              </a:rPr>
              <a:t>Besaran</a:t>
            </a:r>
            <a:r>
              <a:rPr lang="en-US" dirty="0">
                <a:latin typeface="Arial Narrow" panose="020B0606020202030204" pitchFamily="34" charset="0"/>
              </a:rPr>
              <a:t> Bantuan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2CBB10-E11A-43E4-9635-15C5F8ECDE8C}"/>
              </a:ext>
            </a:extLst>
          </p:cNvPr>
          <p:cNvSpPr txBox="1"/>
          <p:nvPr/>
        </p:nvSpPr>
        <p:spPr>
          <a:xfrm>
            <a:off x="626942" y="3655043"/>
            <a:ext cx="5344409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buFont typeface="+mj-lt"/>
              <a:buAutoNum type="alphaLcPeriod"/>
            </a:pPr>
            <a:r>
              <a:rPr lang="en-US" sz="1400" dirty="0">
                <a:latin typeface="Arial Narrow" panose="020B0606020202030204" pitchFamily="34" charset="0"/>
                <a:cs typeface="Arial" panose="020B0604020202020204" pitchFamily="34" charset="0"/>
              </a:rPr>
              <a:t>Bentuk bantuan adalah Rumah Baru layak huni beserta PSU dan/atau mebel;</a:t>
            </a:r>
          </a:p>
          <a:p>
            <a:pPr marL="228600" indent="-228600">
              <a:lnSpc>
                <a:spcPct val="90000"/>
              </a:lnSpc>
              <a:buFont typeface="+mj-lt"/>
              <a:buAutoNum type="alphaLcPeriod"/>
            </a:pPr>
            <a:r>
              <a:rPr lang="en-US" sz="1400" dirty="0" err="1">
                <a:latin typeface="Arial Narrow" panose="020B0606020202030204" pitchFamily="34" charset="0"/>
                <a:cs typeface="Arial" panose="020B0604020202020204" pitchFamily="34" charset="0"/>
              </a:rPr>
              <a:t>Besaran</a:t>
            </a:r>
            <a:r>
              <a:rPr lang="en-US" sz="1400" dirty="0">
                <a:latin typeface="Arial Narrow" panose="020B0606020202030204" pitchFamily="34" charset="0"/>
                <a:cs typeface="Arial" panose="020B0604020202020204" pitchFamily="34" charset="0"/>
              </a:rPr>
              <a:t> bantuan yaitu rumah dengan luas lantai 28 m2 s/d 45 m2.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D37652-8742-44F8-9770-23E850450B51}"/>
              </a:ext>
            </a:extLst>
          </p:cNvPr>
          <p:cNvSpPr txBox="1"/>
          <p:nvPr/>
        </p:nvSpPr>
        <p:spPr>
          <a:xfrm>
            <a:off x="6484232" y="3653785"/>
            <a:ext cx="511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lphaLcPeriod"/>
            </a:pPr>
            <a:r>
              <a:rPr lang="en-ID" sz="1400" dirty="0">
                <a:latin typeface="Arial Narrow" panose="020B0606020202030204" pitchFamily="34" charset="0"/>
                <a:ea typeface="Gadugi" panose="020B0502040204020203" pitchFamily="34" charset="0"/>
              </a:rPr>
              <a:t>Pembangunan rumah baru layak huni </a:t>
            </a:r>
            <a:r>
              <a:rPr lang="en-ID" sz="1400" dirty="0" err="1">
                <a:latin typeface="Arial Narrow" panose="020B0606020202030204" pitchFamily="34" charset="0"/>
                <a:ea typeface="Gadugi" panose="020B0502040204020203" pitchFamily="34" charset="0"/>
              </a:rPr>
              <a:t>beseerta</a:t>
            </a:r>
            <a:r>
              <a:rPr lang="en-ID" sz="1400" dirty="0">
                <a:latin typeface="Arial Narrow" panose="020B0606020202030204" pitchFamily="34" charset="0"/>
                <a:ea typeface="Gadugi" panose="020B0502040204020203" pitchFamily="34" charset="0"/>
              </a:rPr>
              <a:t> PSU; dan/atau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ID" sz="1400" dirty="0">
                <a:latin typeface="Arial Narrow" panose="020B0606020202030204" pitchFamily="34" charset="0"/>
                <a:ea typeface="Gadugi" panose="020B0502040204020203" pitchFamily="34" charset="0"/>
              </a:rPr>
              <a:t>Mebel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41E6171-5968-49E6-AC83-9534B84F0080}"/>
              </a:ext>
            </a:extLst>
          </p:cNvPr>
          <p:cNvSpPr/>
          <p:nvPr/>
        </p:nvSpPr>
        <p:spPr>
          <a:xfrm>
            <a:off x="464538" y="4329074"/>
            <a:ext cx="11236873" cy="42499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Narrow" panose="020B0606020202030204" pitchFamily="34" charset="0"/>
              </a:rPr>
              <a:t>Program Bantuan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58150D-274E-4AE6-BBF6-54281A92C247}"/>
              </a:ext>
            </a:extLst>
          </p:cNvPr>
          <p:cNvSpPr txBox="1"/>
          <p:nvPr/>
        </p:nvSpPr>
        <p:spPr>
          <a:xfrm>
            <a:off x="589823" y="4776150"/>
            <a:ext cx="4571994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lvl="0" defTabSz="1280160">
              <a:lnSpc>
                <a:spcPct val="120000"/>
              </a:lnSpc>
              <a:defRPr/>
            </a:pPr>
            <a:r>
              <a:rPr lang="en-US" sz="1400" dirty="0">
                <a:latin typeface="Arial Narrow" panose="020B0606020202030204" pitchFamily="34" charset="0"/>
                <a:cs typeface="Arial" panose="020B0604020202020204" pitchFamily="34" charset="0"/>
              </a:rPr>
              <a:t>Pembangunan Rumah Khusus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137714A-E9B5-4B76-BE76-4BB9A335DDF0}"/>
              </a:ext>
            </a:extLst>
          </p:cNvPr>
          <p:cNvSpPr txBox="1"/>
          <p:nvPr/>
        </p:nvSpPr>
        <p:spPr>
          <a:xfrm>
            <a:off x="6389877" y="4795610"/>
            <a:ext cx="5212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8"/>
            <a:r>
              <a:rPr lang="en-US" sz="1400" dirty="0">
                <a:latin typeface="Arial Narrow" panose="020B0606020202030204" pitchFamily="34" charset="0"/>
              </a:rPr>
              <a:t>Tetap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B3F4D96-F9F7-434A-B388-8161367C5CAD}"/>
              </a:ext>
            </a:extLst>
          </p:cNvPr>
          <p:cNvSpPr/>
          <p:nvPr/>
        </p:nvSpPr>
        <p:spPr>
          <a:xfrm>
            <a:off x="464538" y="5143935"/>
            <a:ext cx="11236873" cy="42499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Narrow" panose="020B0606020202030204" pitchFamily="34" charset="0"/>
              </a:rPr>
              <a:t>Mekanisme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230DD0C-55F6-4D8B-B2BE-9E6932C07CBA}"/>
              </a:ext>
            </a:extLst>
          </p:cNvPr>
          <p:cNvSpPr txBox="1"/>
          <p:nvPr/>
        </p:nvSpPr>
        <p:spPr>
          <a:xfrm>
            <a:off x="589823" y="5591011"/>
            <a:ext cx="457199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lvl="0" defTabSz="1280160">
              <a:lnSpc>
                <a:spcPct val="120000"/>
              </a:lnSpc>
              <a:defRPr/>
            </a:pPr>
            <a:r>
              <a:rPr lang="en-US" sz="1200" dirty="0">
                <a:latin typeface="Arial Narrow" panose="020B0606020202030204" pitchFamily="34" charset="0"/>
                <a:cs typeface="Arial" panose="020B0604020202020204" pitchFamily="34" charset="0"/>
              </a:rPr>
              <a:t>1. Penyampaian proposal; 2. Verifikasi (Administrasi &amp; Lapangan); 3. Penetapan lokasi penerima penyediaan rumah khusus; 4. Perencanaan Teknis; 5. Pelaksanaan pembangunan; 6. Serah terima BMN; 7. Pemanfaatan.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54B7277-1D73-437B-8EC2-2D633B52CED4}"/>
              </a:ext>
            </a:extLst>
          </p:cNvPr>
          <p:cNvSpPr txBox="1"/>
          <p:nvPr/>
        </p:nvSpPr>
        <p:spPr>
          <a:xfrm>
            <a:off x="6484232" y="5589753"/>
            <a:ext cx="5217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80160">
              <a:defRPr/>
            </a:pPr>
            <a:r>
              <a:rPr lang="en-US" sz="1200" dirty="0">
                <a:latin typeface="Arial Narrow" panose="020B0606020202030204" pitchFamily="34" charset="0"/>
              </a:rPr>
              <a:t>1. </a:t>
            </a:r>
            <a:r>
              <a:rPr lang="tr-TR" sz="1200" dirty="0">
                <a:latin typeface="Arial Narrow" panose="020B0606020202030204" pitchFamily="34" charset="0"/>
              </a:rPr>
              <a:t>Penyampaian proposal melalui </a:t>
            </a:r>
            <a:r>
              <a:rPr lang="tr-TR" sz="1200" b="1" dirty="0">
                <a:latin typeface="Arial Narrow" panose="020B0606020202030204" pitchFamily="34" charset="0"/>
              </a:rPr>
              <a:t>SIBARU</a:t>
            </a:r>
            <a:r>
              <a:rPr lang="en-US" sz="1200" b="1" dirty="0">
                <a:latin typeface="Arial Narrow" panose="020B0606020202030204" pitchFamily="34" charset="0"/>
              </a:rPr>
              <a:t>; 2. </a:t>
            </a:r>
            <a:r>
              <a:rPr lang="tr-TR" sz="1200" dirty="0">
                <a:latin typeface="Arial Narrow" panose="020B0606020202030204" pitchFamily="34" charset="0"/>
              </a:rPr>
              <a:t>Verifikasi (Administrasi &amp; Lapangan)</a:t>
            </a:r>
            <a:r>
              <a:rPr lang="en-US" sz="1200" dirty="0">
                <a:latin typeface="Arial Narrow" panose="020B0606020202030204" pitchFamily="34" charset="0"/>
              </a:rPr>
              <a:t>; 3. </a:t>
            </a:r>
            <a:r>
              <a:rPr lang="tr-TR" sz="1200" dirty="0">
                <a:latin typeface="Arial Narrow" panose="020B0606020202030204" pitchFamily="34" charset="0"/>
              </a:rPr>
              <a:t>Penetapan lokasi penerima bantuan rumah khusus</a:t>
            </a:r>
            <a:r>
              <a:rPr lang="en-US" sz="1200" dirty="0">
                <a:latin typeface="Arial Narrow" panose="020B0606020202030204" pitchFamily="34" charset="0"/>
              </a:rPr>
              <a:t>; 4. </a:t>
            </a:r>
            <a:r>
              <a:rPr lang="tr-TR" sz="1200" dirty="0">
                <a:latin typeface="Arial Narrow" panose="020B0606020202030204" pitchFamily="34" charset="0"/>
              </a:rPr>
              <a:t>Perencanaan Teknis</a:t>
            </a:r>
            <a:r>
              <a:rPr lang="en-US" sz="1200" dirty="0">
                <a:latin typeface="Arial Narrow" panose="020B0606020202030204" pitchFamily="34" charset="0"/>
              </a:rPr>
              <a:t>; 5. </a:t>
            </a:r>
            <a:r>
              <a:rPr lang="tr-TR" sz="1200" dirty="0">
                <a:latin typeface="Arial Narrow" panose="020B0606020202030204" pitchFamily="34" charset="0"/>
              </a:rPr>
              <a:t>Pelaksanaan pembangunan</a:t>
            </a:r>
            <a:r>
              <a:rPr lang="en-US" sz="1200" dirty="0">
                <a:latin typeface="Arial Narrow" panose="020B0606020202030204" pitchFamily="34" charset="0"/>
              </a:rPr>
              <a:t>; 6. </a:t>
            </a:r>
            <a:r>
              <a:rPr lang="tr-TR" sz="1200" dirty="0">
                <a:latin typeface="Arial Narrow" panose="020B0606020202030204" pitchFamily="34" charset="0"/>
              </a:rPr>
              <a:t>Serah terima BMN</a:t>
            </a:r>
            <a:r>
              <a:rPr lang="en-US" sz="1200" dirty="0">
                <a:latin typeface="Arial Narrow" panose="020B0606020202030204" pitchFamily="34" charset="0"/>
              </a:rPr>
              <a:t>; 7. </a:t>
            </a:r>
            <a:r>
              <a:rPr lang="tr-TR" sz="1200" dirty="0">
                <a:latin typeface="Arial Narrow" panose="020B0606020202030204" pitchFamily="34" charset="0"/>
              </a:rPr>
              <a:t>Pemanfaatan dan </a:t>
            </a:r>
            <a:r>
              <a:rPr lang="tr-TR" sz="1200" b="1" dirty="0">
                <a:latin typeface="Arial Narrow" panose="020B0606020202030204" pitchFamily="34" charset="0"/>
              </a:rPr>
              <a:t>Pengelolaan Rumah khusus</a:t>
            </a:r>
            <a:endParaRPr lang="en-US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5618A5-581E-476E-8196-A004C8B96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519" y="206753"/>
            <a:ext cx="2244350" cy="6387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: Top Corners Rounded 10">
            <a:extLst>
              <a:ext uri="{FF2B5EF4-FFF2-40B4-BE49-F238E27FC236}">
                <a16:creationId xmlns:a16="http://schemas.microsoft.com/office/drawing/2014/main" id="{88AF7531-571F-4E1B-933C-2E85C5628EC8}"/>
              </a:ext>
            </a:extLst>
          </p:cNvPr>
          <p:cNvSpPr/>
          <p:nvPr/>
        </p:nvSpPr>
        <p:spPr>
          <a:xfrm rot="5400000">
            <a:off x="2764177" y="-2609204"/>
            <a:ext cx="638761" cy="6167123"/>
          </a:xfrm>
          <a:prstGeom prst="round2SameRect">
            <a:avLst>
              <a:gd name="adj1" fmla="val 47201"/>
              <a:gd name="adj2" fmla="val 0"/>
            </a:avLst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BD94C5-E5A2-4673-9D3A-92759544E6D9}"/>
              </a:ext>
            </a:extLst>
          </p:cNvPr>
          <p:cNvSpPr txBox="1"/>
          <p:nvPr/>
        </p:nvSpPr>
        <p:spPr>
          <a:xfrm>
            <a:off x="549445" y="243525"/>
            <a:ext cx="5068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5C94F"/>
                </a:solidFill>
                <a:latin typeface="Arial Black" panose="020B0A04020102020204" pitchFamily="34" charset="0"/>
              </a:rPr>
              <a:t>BANTUAN RUMAH KHUSUS</a:t>
            </a:r>
            <a:endParaRPr lang="en-ID" sz="2400" dirty="0">
              <a:solidFill>
                <a:srgbClr val="F5C94F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8" name="Google Shape;1152;p31">
            <a:extLst>
              <a:ext uri="{FF2B5EF4-FFF2-40B4-BE49-F238E27FC236}">
                <a16:creationId xmlns:a16="http://schemas.microsoft.com/office/drawing/2014/main" id="{5AA57996-77B1-4687-842C-EFA232A93077}"/>
              </a:ext>
            </a:extLst>
          </p:cNvPr>
          <p:cNvGrpSpPr/>
          <p:nvPr/>
        </p:nvGrpSpPr>
        <p:grpSpPr>
          <a:xfrm>
            <a:off x="5718336" y="-120707"/>
            <a:ext cx="1871301" cy="1321387"/>
            <a:chOff x="3753575" y="734700"/>
            <a:chExt cx="182025" cy="138750"/>
          </a:xfrm>
        </p:grpSpPr>
        <p:sp>
          <p:nvSpPr>
            <p:cNvPr id="29" name="Google Shape;1153;p31">
              <a:extLst>
                <a:ext uri="{FF2B5EF4-FFF2-40B4-BE49-F238E27FC236}">
                  <a16:creationId xmlns:a16="http://schemas.microsoft.com/office/drawing/2014/main" id="{08743C96-7673-4DDA-93BF-CCA0764E7564}"/>
                </a:ext>
              </a:extLst>
            </p:cNvPr>
            <p:cNvSpPr/>
            <p:nvPr/>
          </p:nvSpPr>
          <p:spPr>
            <a:xfrm>
              <a:off x="3753575" y="767275"/>
              <a:ext cx="182025" cy="105025"/>
            </a:xfrm>
            <a:custGeom>
              <a:avLst/>
              <a:gdLst/>
              <a:ahLst/>
              <a:cxnLst/>
              <a:rect l="l" t="t" r="r" b="b"/>
              <a:pathLst>
                <a:path w="7281" h="4201" extrusionOk="0">
                  <a:moveTo>
                    <a:pt x="4139" y="1"/>
                  </a:moveTo>
                  <a:lnTo>
                    <a:pt x="0" y="2388"/>
                  </a:lnTo>
                  <a:lnTo>
                    <a:pt x="3144" y="4200"/>
                  </a:lnTo>
                  <a:lnTo>
                    <a:pt x="7281" y="1813"/>
                  </a:lnTo>
                  <a:lnTo>
                    <a:pt x="4139" y="1"/>
                  </a:lnTo>
                  <a:close/>
                </a:path>
              </a:pathLst>
            </a:custGeom>
            <a:solidFill>
              <a:srgbClr val="30A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154;p31">
              <a:extLst>
                <a:ext uri="{FF2B5EF4-FFF2-40B4-BE49-F238E27FC236}">
                  <a16:creationId xmlns:a16="http://schemas.microsoft.com/office/drawing/2014/main" id="{0AA52D1D-5059-4E8A-BA96-E3BF5A6094F0}"/>
                </a:ext>
              </a:extLst>
            </p:cNvPr>
            <p:cNvSpPr/>
            <p:nvPr/>
          </p:nvSpPr>
          <p:spPr>
            <a:xfrm>
              <a:off x="3753575" y="826950"/>
              <a:ext cx="78600" cy="46500"/>
            </a:xfrm>
            <a:custGeom>
              <a:avLst/>
              <a:gdLst/>
              <a:ahLst/>
              <a:cxnLst/>
              <a:rect l="l" t="t" r="r" b="b"/>
              <a:pathLst>
                <a:path w="3144" h="1860" extrusionOk="0">
                  <a:moveTo>
                    <a:pt x="0" y="1"/>
                  </a:moveTo>
                  <a:lnTo>
                    <a:pt x="0" y="48"/>
                  </a:lnTo>
                  <a:lnTo>
                    <a:pt x="3144" y="1860"/>
                  </a:lnTo>
                  <a:lnTo>
                    <a:pt x="3144" y="181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7B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155;p31">
              <a:extLst>
                <a:ext uri="{FF2B5EF4-FFF2-40B4-BE49-F238E27FC236}">
                  <a16:creationId xmlns:a16="http://schemas.microsoft.com/office/drawing/2014/main" id="{21D1050E-A3C6-4C14-A34B-528535E98B98}"/>
                </a:ext>
              </a:extLst>
            </p:cNvPr>
            <p:cNvSpPr/>
            <p:nvPr/>
          </p:nvSpPr>
          <p:spPr>
            <a:xfrm>
              <a:off x="3832150" y="812600"/>
              <a:ext cx="103450" cy="60850"/>
            </a:xfrm>
            <a:custGeom>
              <a:avLst/>
              <a:gdLst/>
              <a:ahLst/>
              <a:cxnLst/>
              <a:rect l="l" t="t" r="r" b="b"/>
              <a:pathLst>
                <a:path w="4138" h="2434" extrusionOk="0">
                  <a:moveTo>
                    <a:pt x="4138" y="0"/>
                  </a:moveTo>
                  <a:lnTo>
                    <a:pt x="1" y="2387"/>
                  </a:lnTo>
                  <a:lnTo>
                    <a:pt x="1" y="2434"/>
                  </a:lnTo>
                  <a:lnTo>
                    <a:pt x="4138" y="47"/>
                  </a:lnTo>
                  <a:lnTo>
                    <a:pt x="4138" y="0"/>
                  </a:ln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156;p31">
              <a:extLst>
                <a:ext uri="{FF2B5EF4-FFF2-40B4-BE49-F238E27FC236}">
                  <a16:creationId xmlns:a16="http://schemas.microsoft.com/office/drawing/2014/main" id="{6DB92E07-416F-4EDD-94B1-84F69C27249C}"/>
                </a:ext>
              </a:extLst>
            </p:cNvPr>
            <p:cNvSpPr/>
            <p:nvPr/>
          </p:nvSpPr>
          <p:spPr>
            <a:xfrm>
              <a:off x="3774050" y="779350"/>
              <a:ext cx="139550" cy="80575"/>
            </a:xfrm>
            <a:custGeom>
              <a:avLst/>
              <a:gdLst/>
              <a:ahLst/>
              <a:cxnLst/>
              <a:rect l="l" t="t" r="r" b="b"/>
              <a:pathLst>
                <a:path w="5582" h="3223" extrusionOk="0">
                  <a:moveTo>
                    <a:pt x="3276" y="1"/>
                  </a:moveTo>
                  <a:lnTo>
                    <a:pt x="0" y="1891"/>
                  </a:lnTo>
                  <a:lnTo>
                    <a:pt x="2305" y="3223"/>
                  </a:lnTo>
                  <a:lnTo>
                    <a:pt x="5582" y="1332"/>
                  </a:lnTo>
                  <a:lnTo>
                    <a:pt x="3276" y="1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157;p31">
              <a:extLst>
                <a:ext uri="{FF2B5EF4-FFF2-40B4-BE49-F238E27FC236}">
                  <a16:creationId xmlns:a16="http://schemas.microsoft.com/office/drawing/2014/main" id="{25CDA552-2E97-45D6-B49D-488AFF3AF642}"/>
                </a:ext>
              </a:extLst>
            </p:cNvPr>
            <p:cNvSpPr/>
            <p:nvPr/>
          </p:nvSpPr>
          <p:spPr>
            <a:xfrm>
              <a:off x="3774050" y="826625"/>
              <a:ext cx="57625" cy="34125"/>
            </a:xfrm>
            <a:custGeom>
              <a:avLst/>
              <a:gdLst/>
              <a:ahLst/>
              <a:cxnLst/>
              <a:rect l="l" t="t" r="r" b="b"/>
              <a:pathLst>
                <a:path w="2305" h="1365" extrusionOk="0">
                  <a:moveTo>
                    <a:pt x="0" y="0"/>
                  </a:moveTo>
                  <a:lnTo>
                    <a:pt x="0" y="35"/>
                  </a:lnTo>
                  <a:lnTo>
                    <a:pt x="2305" y="1365"/>
                  </a:lnTo>
                  <a:lnTo>
                    <a:pt x="2305" y="13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C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158;p31">
              <a:extLst>
                <a:ext uri="{FF2B5EF4-FFF2-40B4-BE49-F238E27FC236}">
                  <a16:creationId xmlns:a16="http://schemas.microsoft.com/office/drawing/2014/main" id="{81CAC013-B5B0-41E8-978D-4CD0937ED2B0}"/>
                </a:ext>
              </a:extLst>
            </p:cNvPr>
            <p:cNvSpPr/>
            <p:nvPr/>
          </p:nvSpPr>
          <p:spPr>
            <a:xfrm>
              <a:off x="3831650" y="812625"/>
              <a:ext cx="81950" cy="48125"/>
            </a:xfrm>
            <a:custGeom>
              <a:avLst/>
              <a:gdLst/>
              <a:ahLst/>
              <a:cxnLst/>
              <a:rect l="l" t="t" r="r" b="b"/>
              <a:pathLst>
                <a:path w="3278" h="1925" extrusionOk="0">
                  <a:moveTo>
                    <a:pt x="3278" y="1"/>
                  </a:moveTo>
                  <a:lnTo>
                    <a:pt x="1" y="1892"/>
                  </a:lnTo>
                  <a:lnTo>
                    <a:pt x="1" y="1925"/>
                  </a:lnTo>
                  <a:lnTo>
                    <a:pt x="3278" y="34"/>
                  </a:lnTo>
                  <a:lnTo>
                    <a:pt x="3278" y="1"/>
                  </a:lnTo>
                  <a:close/>
                </a:path>
              </a:pathLst>
            </a:custGeom>
            <a:solidFill>
              <a:srgbClr val="ADF0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159;p31">
              <a:extLst>
                <a:ext uri="{FF2B5EF4-FFF2-40B4-BE49-F238E27FC236}">
                  <a16:creationId xmlns:a16="http://schemas.microsoft.com/office/drawing/2014/main" id="{39337A41-2A0C-4A2B-9E6C-5245BD10471F}"/>
                </a:ext>
              </a:extLst>
            </p:cNvPr>
            <p:cNvSpPr/>
            <p:nvPr/>
          </p:nvSpPr>
          <p:spPr>
            <a:xfrm>
              <a:off x="3790250" y="766800"/>
              <a:ext cx="22350" cy="19600"/>
            </a:xfrm>
            <a:custGeom>
              <a:avLst/>
              <a:gdLst/>
              <a:ahLst/>
              <a:cxnLst/>
              <a:rect l="l" t="t" r="r" b="b"/>
              <a:pathLst>
                <a:path w="894" h="784" extrusionOk="0">
                  <a:moveTo>
                    <a:pt x="839" y="1"/>
                  </a:moveTo>
                  <a:lnTo>
                    <a:pt x="37" y="664"/>
                  </a:lnTo>
                  <a:lnTo>
                    <a:pt x="1" y="713"/>
                  </a:lnTo>
                  <a:lnTo>
                    <a:pt x="105" y="652"/>
                  </a:lnTo>
                  <a:cubicBezTo>
                    <a:pt x="105" y="652"/>
                    <a:pt x="196" y="781"/>
                    <a:pt x="209" y="784"/>
                  </a:cubicBezTo>
                  <a:cubicBezTo>
                    <a:pt x="209" y="784"/>
                    <a:pt x="209" y="784"/>
                    <a:pt x="209" y="784"/>
                  </a:cubicBezTo>
                  <a:cubicBezTo>
                    <a:pt x="225" y="784"/>
                    <a:pt x="894" y="110"/>
                    <a:pt x="894" y="110"/>
                  </a:cubicBezTo>
                  <a:lnTo>
                    <a:pt x="839" y="1"/>
                  </a:lnTo>
                  <a:close/>
                </a:path>
              </a:pathLst>
            </a:custGeom>
            <a:solidFill>
              <a:srgbClr val="8B17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160;p31">
              <a:extLst>
                <a:ext uri="{FF2B5EF4-FFF2-40B4-BE49-F238E27FC236}">
                  <a16:creationId xmlns:a16="http://schemas.microsoft.com/office/drawing/2014/main" id="{4B0FBF31-B147-4371-91FA-658157D5F42E}"/>
                </a:ext>
              </a:extLst>
            </p:cNvPr>
            <p:cNvSpPr/>
            <p:nvPr/>
          </p:nvSpPr>
          <p:spPr>
            <a:xfrm>
              <a:off x="3792850" y="748325"/>
              <a:ext cx="102200" cy="59000"/>
            </a:xfrm>
            <a:custGeom>
              <a:avLst/>
              <a:gdLst/>
              <a:ahLst/>
              <a:cxnLst/>
              <a:rect l="l" t="t" r="r" b="b"/>
              <a:pathLst>
                <a:path w="4088" h="2360" extrusionOk="0">
                  <a:moveTo>
                    <a:pt x="2411" y="0"/>
                  </a:moveTo>
                  <a:lnTo>
                    <a:pt x="1" y="1391"/>
                  </a:lnTo>
                  <a:lnTo>
                    <a:pt x="1677" y="2360"/>
                  </a:lnTo>
                  <a:lnTo>
                    <a:pt x="4087" y="968"/>
                  </a:lnTo>
                  <a:lnTo>
                    <a:pt x="2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161;p31">
              <a:extLst>
                <a:ext uri="{FF2B5EF4-FFF2-40B4-BE49-F238E27FC236}">
                  <a16:creationId xmlns:a16="http://schemas.microsoft.com/office/drawing/2014/main" id="{891C6092-DB1F-4956-A3B6-05555D83BB6D}"/>
                </a:ext>
              </a:extLst>
            </p:cNvPr>
            <p:cNvSpPr/>
            <p:nvPr/>
          </p:nvSpPr>
          <p:spPr>
            <a:xfrm>
              <a:off x="3834775" y="772500"/>
              <a:ext cx="60275" cy="73750"/>
            </a:xfrm>
            <a:custGeom>
              <a:avLst/>
              <a:gdLst/>
              <a:ahLst/>
              <a:cxnLst/>
              <a:rect l="l" t="t" r="r" b="b"/>
              <a:pathLst>
                <a:path w="2411" h="2950" extrusionOk="0">
                  <a:moveTo>
                    <a:pt x="2410" y="1"/>
                  </a:moveTo>
                  <a:lnTo>
                    <a:pt x="0" y="1393"/>
                  </a:lnTo>
                  <a:lnTo>
                    <a:pt x="0" y="2950"/>
                  </a:lnTo>
                  <a:lnTo>
                    <a:pt x="2410" y="1559"/>
                  </a:lnTo>
                  <a:lnTo>
                    <a:pt x="2410" y="1"/>
                  </a:lnTo>
                  <a:close/>
                </a:path>
              </a:pathLst>
            </a:custGeom>
            <a:solidFill>
              <a:srgbClr val="D5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162;p31">
              <a:extLst>
                <a:ext uri="{FF2B5EF4-FFF2-40B4-BE49-F238E27FC236}">
                  <a16:creationId xmlns:a16="http://schemas.microsoft.com/office/drawing/2014/main" id="{05E19676-A8F9-4621-882E-3C51CD384EB1}"/>
                </a:ext>
              </a:extLst>
            </p:cNvPr>
            <p:cNvSpPr/>
            <p:nvPr/>
          </p:nvSpPr>
          <p:spPr>
            <a:xfrm>
              <a:off x="3792850" y="767975"/>
              <a:ext cx="41950" cy="78275"/>
            </a:xfrm>
            <a:custGeom>
              <a:avLst/>
              <a:gdLst/>
              <a:ahLst/>
              <a:cxnLst/>
              <a:rect l="l" t="t" r="r" b="b"/>
              <a:pathLst>
                <a:path w="1678" h="3131" extrusionOk="0">
                  <a:moveTo>
                    <a:pt x="752" y="0"/>
                  </a:moveTo>
                  <a:lnTo>
                    <a:pt x="1" y="605"/>
                  </a:lnTo>
                  <a:lnTo>
                    <a:pt x="1" y="2164"/>
                  </a:lnTo>
                  <a:lnTo>
                    <a:pt x="1677" y="3131"/>
                  </a:lnTo>
                  <a:lnTo>
                    <a:pt x="1677" y="1574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rgbClr val="D5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163;p31">
              <a:extLst>
                <a:ext uri="{FF2B5EF4-FFF2-40B4-BE49-F238E27FC236}">
                  <a16:creationId xmlns:a16="http://schemas.microsoft.com/office/drawing/2014/main" id="{3061DE55-DBAA-41ED-B05E-729DC6324152}"/>
                </a:ext>
              </a:extLst>
            </p:cNvPr>
            <p:cNvSpPr/>
            <p:nvPr/>
          </p:nvSpPr>
          <p:spPr>
            <a:xfrm>
              <a:off x="3834775" y="811250"/>
              <a:ext cx="60275" cy="38425"/>
            </a:xfrm>
            <a:custGeom>
              <a:avLst/>
              <a:gdLst/>
              <a:ahLst/>
              <a:cxnLst/>
              <a:rect l="l" t="t" r="r" b="b"/>
              <a:pathLst>
                <a:path w="2411" h="1537" extrusionOk="0">
                  <a:moveTo>
                    <a:pt x="2410" y="1"/>
                  </a:moveTo>
                  <a:lnTo>
                    <a:pt x="0" y="1391"/>
                  </a:lnTo>
                  <a:lnTo>
                    <a:pt x="0" y="1536"/>
                  </a:lnTo>
                  <a:lnTo>
                    <a:pt x="2410" y="144"/>
                  </a:lnTo>
                  <a:lnTo>
                    <a:pt x="2410" y="1"/>
                  </a:lnTo>
                  <a:close/>
                </a:path>
              </a:pathLst>
            </a:custGeom>
            <a:solidFill>
              <a:srgbClr val="94CE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164;p31">
              <a:extLst>
                <a:ext uri="{FF2B5EF4-FFF2-40B4-BE49-F238E27FC236}">
                  <a16:creationId xmlns:a16="http://schemas.microsoft.com/office/drawing/2014/main" id="{D558E765-4458-40DA-A3C5-23136D64D9C7}"/>
                </a:ext>
              </a:extLst>
            </p:cNvPr>
            <p:cNvSpPr/>
            <p:nvPr/>
          </p:nvSpPr>
          <p:spPr>
            <a:xfrm>
              <a:off x="3792850" y="821850"/>
              <a:ext cx="41950" cy="27825"/>
            </a:xfrm>
            <a:custGeom>
              <a:avLst/>
              <a:gdLst/>
              <a:ahLst/>
              <a:cxnLst/>
              <a:rect l="l" t="t" r="r" b="b"/>
              <a:pathLst>
                <a:path w="1678" h="1113" extrusionOk="0">
                  <a:moveTo>
                    <a:pt x="1" y="0"/>
                  </a:moveTo>
                  <a:lnTo>
                    <a:pt x="1" y="144"/>
                  </a:lnTo>
                  <a:lnTo>
                    <a:pt x="1677" y="1112"/>
                  </a:lnTo>
                  <a:lnTo>
                    <a:pt x="1677" y="96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4A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165;p31">
              <a:extLst>
                <a:ext uri="{FF2B5EF4-FFF2-40B4-BE49-F238E27FC236}">
                  <a16:creationId xmlns:a16="http://schemas.microsoft.com/office/drawing/2014/main" id="{C6581E2B-4EB5-43DB-ABB7-227B31C77375}"/>
                </a:ext>
              </a:extLst>
            </p:cNvPr>
            <p:cNvSpPr/>
            <p:nvPr/>
          </p:nvSpPr>
          <p:spPr>
            <a:xfrm>
              <a:off x="3811200" y="734700"/>
              <a:ext cx="86450" cy="75625"/>
            </a:xfrm>
            <a:custGeom>
              <a:avLst/>
              <a:gdLst/>
              <a:ahLst/>
              <a:cxnLst/>
              <a:rect l="l" t="t" r="r" b="b"/>
              <a:pathLst>
                <a:path w="3458" h="3025" extrusionOk="0">
                  <a:moveTo>
                    <a:pt x="2200" y="0"/>
                  </a:moveTo>
                  <a:lnTo>
                    <a:pt x="1" y="1270"/>
                  </a:lnTo>
                  <a:lnTo>
                    <a:pt x="943" y="3025"/>
                  </a:lnTo>
                  <a:lnTo>
                    <a:pt x="3458" y="1573"/>
                  </a:lnTo>
                  <a:lnTo>
                    <a:pt x="220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166;p31">
              <a:extLst>
                <a:ext uri="{FF2B5EF4-FFF2-40B4-BE49-F238E27FC236}">
                  <a16:creationId xmlns:a16="http://schemas.microsoft.com/office/drawing/2014/main" id="{C74905D6-0C32-43D1-A241-58FA05BCE1A2}"/>
                </a:ext>
              </a:extLst>
            </p:cNvPr>
            <p:cNvSpPr/>
            <p:nvPr/>
          </p:nvSpPr>
          <p:spPr>
            <a:xfrm>
              <a:off x="3789950" y="766450"/>
              <a:ext cx="21275" cy="18175"/>
            </a:xfrm>
            <a:custGeom>
              <a:avLst/>
              <a:gdLst/>
              <a:ahLst/>
              <a:cxnLst/>
              <a:rect l="l" t="t" r="r" b="b"/>
              <a:pathLst>
                <a:path w="851" h="727" extrusionOk="0">
                  <a:moveTo>
                    <a:pt x="851" y="0"/>
                  </a:moveTo>
                  <a:lnTo>
                    <a:pt x="1" y="704"/>
                  </a:lnTo>
                  <a:lnTo>
                    <a:pt x="13" y="727"/>
                  </a:lnTo>
                  <a:lnTo>
                    <a:pt x="851" y="31"/>
                  </a:lnTo>
                  <a:lnTo>
                    <a:pt x="851" y="0"/>
                  </a:lnTo>
                  <a:close/>
                </a:path>
              </a:pathLst>
            </a:custGeom>
            <a:solidFill>
              <a:srgbClr val="B0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167;p31">
              <a:extLst>
                <a:ext uri="{FF2B5EF4-FFF2-40B4-BE49-F238E27FC236}">
                  <a16:creationId xmlns:a16="http://schemas.microsoft.com/office/drawing/2014/main" id="{659E2316-C8FF-4A7D-937D-6C6B4BFCE0B1}"/>
                </a:ext>
              </a:extLst>
            </p:cNvPr>
            <p:cNvSpPr/>
            <p:nvPr/>
          </p:nvSpPr>
          <p:spPr>
            <a:xfrm>
              <a:off x="3811200" y="766450"/>
              <a:ext cx="23600" cy="44000"/>
            </a:xfrm>
            <a:custGeom>
              <a:avLst/>
              <a:gdLst/>
              <a:ahLst/>
              <a:cxnLst/>
              <a:rect l="l" t="t" r="r" b="b"/>
              <a:pathLst>
                <a:path w="944" h="1760" extrusionOk="0">
                  <a:moveTo>
                    <a:pt x="1" y="0"/>
                  </a:moveTo>
                  <a:lnTo>
                    <a:pt x="1" y="31"/>
                  </a:lnTo>
                  <a:lnTo>
                    <a:pt x="929" y="1759"/>
                  </a:lnTo>
                  <a:lnTo>
                    <a:pt x="943" y="17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0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168;p31">
              <a:extLst>
                <a:ext uri="{FF2B5EF4-FFF2-40B4-BE49-F238E27FC236}">
                  <a16:creationId xmlns:a16="http://schemas.microsoft.com/office/drawing/2014/main" id="{E6E6B696-6EC3-4A49-801D-255CEED64641}"/>
                </a:ext>
              </a:extLst>
            </p:cNvPr>
            <p:cNvSpPr/>
            <p:nvPr/>
          </p:nvSpPr>
          <p:spPr>
            <a:xfrm>
              <a:off x="3840125" y="805850"/>
              <a:ext cx="13125" cy="19675"/>
            </a:xfrm>
            <a:custGeom>
              <a:avLst/>
              <a:gdLst/>
              <a:ahLst/>
              <a:cxnLst/>
              <a:rect l="l" t="t" r="r" b="b"/>
              <a:pathLst>
                <a:path w="525" h="787" extrusionOk="0">
                  <a:moveTo>
                    <a:pt x="524" y="1"/>
                  </a:moveTo>
                  <a:lnTo>
                    <a:pt x="1" y="304"/>
                  </a:lnTo>
                  <a:lnTo>
                    <a:pt x="1" y="787"/>
                  </a:lnTo>
                  <a:lnTo>
                    <a:pt x="524" y="485"/>
                  </a:lnTo>
                  <a:lnTo>
                    <a:pt x="524" y="1"/>
                  </a:lnTo>
                  <a:close/>
                </a:path>
              </a:pathLst>
            </a:custGeom>
            <a:solidFill>
              <a:srgbClr val="668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169;p31">
              <a:extLst>
                <a:ext uri="{FF2B5EF4-FFF2-40B4-BE49-F238E27FC236}">
                  <a16:creationId xmlns:a16="http://schemas.microsoft.com/office/drawing/2014/main" id="{577E662C-62D5-4EE2-9CD2-CDDE0766610A}"/>
                </a:ext>
              </a:extLst>
            </p:cNvPr>
            <p:cNvSpPr/>
            <p:nvPr/>
          </p:nvSpPr>
          <p:spPr>
            <a:xfrm>
              <a:off x="3840125" y="806625"/>
              <a:ext cx="12675" cy="18425"/>
            </a:xfrm>
            <a:custGeom>
              <a:avLst/>
              <a:gdLst/>
              <a:ahLst/>
              <a:cxnLst/>
              <a:rect l="l" t="t" r="r" b="b"/>
              <a:pathLst>
                <a:path w="507" h="737" extrusionOk="0">
                  <a:moveTo>
                    <a:pt x="507" y="0"/>
                  </a:moveTo>
                  <a:lnTo>
                    <a:pt x="1" y="293"/>
                  </a:lnTo>
                  <a:lnTo>
                    <a:pt x="1" y="737"/>
                  </a:lnTo>
                  <a:lnTo>
                    <a:pt x="507" y="444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170;p31">
              <a:extLst>
                <a:ext uri="{FF2B5EF4-FFF2-40B4-BE49-F238E27FC236}">
                  <a16:creationId xmlns:a16="http://schemas.microsoft.com/office/drawing/2014/main" id="{DA979315-72EF-46C8-B832-28B9EA3AAC08}"/>
                </a:ext>
              </a:extLst>
            </p:cNvPr>
            <p:cNvSpPr/>
            <p:nvPr/>
          </p:nvSpPr>
          <p:spPr>
            <a:xfrm>
              <a:off x="3852600" y="806625"/>
              <a:ext cx="200" cy="11100"/>
            </a:xfrm>
            <a:custGeom>
              <a:avLst/>
              <a:gdLst/>
              <a:ahLst/>
              <a:cxnLst/>
              <a:rect l="l" t="t" r="r" b="b"/>
              <a:pathLst>
                <a:path w="8" h="444" extrusionOk="0">
                  <a:moveTo>
                    <a:pt x="8" y="0"/>
                  </a:moveTo>
                  <a:lnTo>
                    <a:pt x="1" y="4"/>
                  </a:lnTo>
                  <a:lnTo>
                    <a:pt x="1" y="439"/>
                  </a:lnTo>
                  <a:lnTo>
                    <a:pt x="8" y="44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537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171;p31">
              <a:extLst>
                <a:ext uri="{FF2B5EF4-FFF2-40B4-BE49-F238E27FC236}">
                  <a16:creationId xmlns:a16="http://schemas.microsoft.com/office/drawing/2014/main" id="{FB596122-A9C9-4771-9432-5AD9C240FC73}"/>
                </a:ext>
              </a:extLst>
            </p:cNvPr>
            <p:cNvSpPr/>
            <p:nvPr/>
          </p:nvSpPr>
          <p:spPr>
            <a:xfrm>
              <a:off x="3840125" y="817600"/>
              <a:ext cx="12675" cy="7450"/>
            </a:xfrm>
            <a:custGeom>
              <a:avLst/>
              <a:gdLst/>
              <a:ahLst/>
              <a:cxnLst/>
              <a:rect l="l" t="t" r="r" b="b"/>
              <a:pathLst>
                <a:path w="507" h="298" extrusionOk="0">
                  <a:moveTo>
                    <a:pt x="500" y="0"/>
                  </a:moveTo>
                  <a:lnTo>
                    <a:pt x="1" y="288"/>
                  </a:lnTo>
                  <a:lnTo>
                    <a:pt x="1" y="298"/>
                  </a:lnTo>
                  <a:lnTo>
                    <a:pt x="507" y="5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rgbClr val="6D97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172;p31">
              <a:extLst>
                <a:ext uri="{FF2B5EF4-FFF2-40B4-BE49-F238E27FC236}">
                  <a16:creationId xmlns:a16="http://schemas.microsoft.com/office/drawing/2014/main" id="{0EF80B76-327B-44A6-9CB7-4D6C278D889C}"/>
                </a:ext>
              </a:extLst>
            </p:cNvPr>
            <p:cNvSpPr/>
            <p:nvPr/>
          </p:nvSpPr>
          <p:spPr>
            <a:xfrm>
              <a:off x="3846250" y="810175"/>
              <a:ext cx="425" cy="11325"/>
            </a:xfrm>
            <a:custGeom>
              <a:avLst/>
              <a:gdLst/>
              <a:ahLst/>
              <a:cxnLst/>
              <a:rect l="l" t="t" r="r" b="b"/>
              <a:pathLst>
                <a:path w="17" h="453" extrusionOk="0">
                  <a:moveTo>
                    <a:pt x="17" y="0"/>
                  </a:moveTo>
                  <a:lnTo>
                    <a:pt x="1" y="9"/>
                  </a:lnTo>
                  <a:lnTo>
                    <a:pt x="1" y="453"/>
                  </a:lnTo>
                  <a:lnTo>
                    <a:pt x="17" y="44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668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173;p31">
              <a:extLst>
                <a:ext uri="{FF2B5EF4-FFF2-40B4-BE49-F238E27FC236}">
                  <a16:creationId xmlns:a16="http://schemas.microsoft.com/office/drawing/2014/main" id="{08E802AC-18DC-46ED-8E7F-8076EEDF67A1}"/>
                </a:ext>
              </a:extLst>
            </p:cNvPr>
            <p:cNvSpPr/>
            <p:nvPr/>
          </p:nvSpPr>
          <p:spPr>
            <a:xfrm>
              <a:off x="3840125" y="813600"/>
              <a:ext cx="425" cy="11525"/>
            </a:xfrm>
            <a:custGeom>
              <a:avLst/>
              <a:gdLst/>
              <a:ahLst/>
              <a:cxnLst/>
              <a:rect l="l" t="t" r="r" b="b"/>
              <a:pathLst>
                <a:path w="17" h="461" extrusionOk="0">
                  <a:moveTo>
                    <a:pt x="17" y="1"/>
                  </a:moveTo>
                  <a:lnTo>
                    <a:pt x="1" y="10"/>
                  </a:lnTo>
                  <a:lnTo>
                    <a:pt x="1" y="461"/>
                  </a:lnTo>
                  <a:lnTo>
                    <a:pt x="17" y="452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668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174;p31">
              <a:extLst>
                <a:ext uri="{FF2B5EF4-FFF2-40B4-BE49-F238E27FC236}">
                  <a16:creationId xmlns:a16="http://schemas.microsoft.com/office/drawing/2014/main" id="{7DDE22B6-0D01-47FC-B39A-49CAF6450F06}"/>
                </a:ext>
              </a:extLst>
            </p:cNvPr>
            <p:cNvSpPr/>
            <p:nvPr/>
          </p:nvSpPr>
          <p:spPr>
            <a:xfrm>
              <a:off x="3846075" y="810375"/>
              <a:ext cx="200" cy="11125"/>
            </a:xfrm>
            <a:custGeom>
              <a:avLst/>
              <a:gdLst/>
              <a:ahLst/>
              <a:cxnLst/>
              <a:rect l="l" t="t" r="r" b="b"/>
              <a:pathLst>
                <a:path w="8" h="445" extrusionOk="0">
                  <a:moveTo>
                    <a:pt x="8" y="1"/>
                  </a:moveTo>
                  <a:lnTo>
                    <a:pt x="1" y="5"/>
                  </a:lnTo>
                  <a:lnTo>
                    <a:pt x="1" y="440"/>
                  </a:lnTo>
                  <a:lnTo>
                    <a:pt x="8" y="445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537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175;p31">
              <a:extLst>
                <a:ext uri="{FF2B5EF4-FFF2-40B4-BE49-F238E27FC236}">
                  <a16:creationId xmlns:a16="http://schemas.microsoft.com/office/drawing/2014/main" id="{C9D5C687-7FD5-445D-85FB-5051885BC59B}"/>
                </a:ext>
              </a:extLst>
            </p:cNvPr>
            <p:cNvSpPr/>
            <p:nvPr/>
          </p:nvSpPr>
          <p:spPr>
            <a:xfrm>
              <a:off x="3840000" y="813325"/>
              <a:ext cx="150" cy="12200"/>
            </a:xfrm>
            <a:custGeom>
              <a:avLst/>
              <a:gdLst/>
              <a:ahLst/>
              <a:cxnLst/>
              <a:rect l="l" t="t" r="r" b="b"/>
              <a:pathLst>
                <a:path w="6" h="488" extrusionOk="0">
                  <a:moveTo>
                    <a:pt x="0" y="0"/>
                  </a:moveTo>
                  <a:lnTo>
                    <a:pt x="0" y="485"/>
                  </a:lnTo>
                  <a:lnTo>
                    <a:pt x="6" y="488"/>
                  </a:lnTo>
                  <a:lnTo>
                    <a:pt x="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6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176;p31">
              <a:extLst>
                <a:ext uri="{FF2B5EF4-FFF2-40B4-BE49-F238E27FC236}">
                  <a16:creationId xmlns:a16="http://schemas.microsoft.com/office/drawing/2014/main" id="{A7A11688-ACB3-4272-BFDC-4BE6F2C7EE3D}"/>
                </a:ext>
              </a:extLst>
            </p:cNvPr>
            <p:cNvSpPr/>
            <p:nvPr/>
          </p:nvSpPr>
          <p:spPr>
            <a:xfrm>
              <a:off x="3840000" y="805775"/>
              <a:ext cx="13250" cy="7675"/>
            </a:xfrm>
            <a:custGeom>
              <a:avLst/>
              <a:gdLst/>
              <a:ahLst/>
              <a:cxnLst/>
              <a:rect l="l" t="t" r="r" b="b"/>
              <a:pathLst>
                <a:path w="530" h="307" extrusionOk="0">
                  <a:moveTo>
                    <a:pt x="524" y="1"/>
                  </a:moveTo>
                  <a:lnTo>
                    <a:pt x="0" y="302"/>
                  </a:lnTo>
                  <a:lnTo>
                    <a:pt x="6" y="307"/>
                  </a:lnTo>
                  <a:lnTo>
                    <a:pt x="529" y="4"/>
                  </a:lnTo>
                  <a:lnTo>
                    <a:pt x="524" y="1"/>
                  </a:lnTo>
                  <a:close/>
                </a:path>
              </a:pathLst>
            </a:custGeom>
            <a:solidFill>
              <a:srgbClr val="9AD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177;p31">
              <a:extLst>
                <a:ext uri="{FF2B5EF4-FFF2-40B4-BE49-F238E27FC236}">
                  <a16:creationId xmlns:a16="http://schemas.microsoft.com/office/drawing/2014/main" id="{EA814CCE-7DA2-4809-9F47-994CC90C167A}"/>
                </a:ext>
              </a:extLst>
            </p:cNvPr>
            <p:cNvSpPr/>
            <p:nvPr/>
          </p:nvSpPr>
          <p:spPr>
            <a:xfrm>
              <a:off x="3839600" y="825800"/>
              <a:ext cx="2650" cy="2125"/>
            </a:xfrm>
            <a:custGeom>
              <a:avLst/>
              <a:gdLst/>
              <a:ahLst/>
              <a:cxnLst/>
              <a:rect l="l" t="t" r="r" b="b"/>
              <a:pathLst>
                <a:path w="106" h="85" extrusionOk="0">
                  <a:moveTo>
                    <a:pt x="0" y="0"/>
                  </a:moveTo>
                  <a:lnTo>
                    <a:pt x="0" y="23"/>
                  </a:lnTo>
                  <a:lnTo>
                    <a:pt x="106" y="84"/>
                  </a:lnTo>
                  <a:lnTo>
                    <a:pt x="106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178;p31">
              <a:extLst>
                <a:ext uri="{FF2B5EF4-FFF2-40B4-BE49-F238E27FC236}">
                  <a16:creationId xmlns:a16="http://schemas.microsoft.com/office/drawing/2014/main" id="{0DF878E7-E257-4355-BB16-18582BB95A58}"/>
                </a:ext>
              </a:extLst>
            </p:cNvPr>
            <p:cNvSpPr/>
            <p:nvPr/>
          </p:nvSpPr>
          <p:spPr>
            <a:xfrm>
              <a:off x="3839600" y="817600"/>
              <a:ext cx="16875" cy="9750"/>
            </a:xfrm>
            <a:custGeom>
              <a:avLst/>
              <a:gdLst/>
              <a:ahLst/>
              <a:cxnLst/>
              <a:rect l="l" t="t" r="r" b="b"/>
              <a:pathLst>
                <a:path w="675" h="390" extrusionOk="0">
                  <a:moveTo>
                    <a:pt x="570" y="0"/>
                  </a:moveTo>
                  <a:lnTo>
                    <a:pt x="0" y="328"/>
                  </a:lnTo>
                  <a:lnTo>
                    <a:pt x="106" y="389"/>
                  </a:lnTo>
                  <a:lnTo>
                    <a:pt x="674" y="61"/>
                  </a:lnTo>
                  <a:lnTo>
                    <a:pt x="570" y="0"/>
                  </a:lnTo>
                  <a:close/>
                </a:path>
              </a:pathLst>
            </a:custGeom>
            <a:solidFill>
              <a:srgbClr val="E53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179;p31">
              <a:extLst>
                <a:ext uri="{FF2B5EF4-FFF2-40B4-BE49-F238E27FC236}">
                  <a16:creationId xmlns:a16="http://schemas.microsoft.com/office/drawing/2014/main" id="{F9442369-244F-4CA6-809D-782C660F2716}"/>
                </a:ext>
              </a:extLst>
            </p:cNvPr>
            <p:cNvSpPr/>
            <p:nvPr/>
          </p:nvSpPr>
          <p:spPr>
            <a:xfrm>
              <a:off x="3842225" y="819125"/>
              <a:ext cx="14250" cy="8800"/>
            </a:xfrm>
            <a:custGeom>
              <a:avLst/>
              <a:gdLst/>
              <a:ahLst/>
              <a:cxnLst/>
              <a:rect l="l" t="t" r="r" b="b"/>
              <a:pathLst>
                <a:path w="570" h="352" extrusionOk="0">
                  <a:moveTo>
                    <a:pt x="569" y="0"/>
                  </a:moveTo>
                  <a:lnTo>
                    <a:pt x="1" y="328"/>
                  </a:lnTo>
                  <a:lnTo>
                    <a:pt x="1" y="351"/>
                  </a:lnTo>
                  <a:lnTo>
                    <a:pt x="569" y="24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E4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180;p31">
              <a:extLst>
                <a:ext uri="{FF2B5EF4-FFF2-40B4-BE49-F238E27FC236}">
                  <a16:creationId xmlns:a16="http://schemas.microsoft.com/office/drawing/2014/main" id="{37EF35AB-8E17-4D13-AA90-6E23AB5DFE77}"/>
                </a:ext>
              </a:extLst>
            </p:cNvPr>
            <p:cNvSpPr/>
            <p:nvPr/>
          </p:nvSpPr>
          <p:spPr>
            <a:xfrm>
              <a:off x="3861025" y="796075"/>
              <a:ext cx="9625" cy="35475"/>
            </a:xfrm>
            <a:custGeom>
              <a:avLst/>
              <a:gdLst/>
              <a:ahLst/>
              <a:cxnLst/>
              <a:rect l="l" t="t" r="r" b="b"/>
              <a:pathLst>
                <a:path w="385" h="1419" extrusionOk="0">
                  <a:moveTo>
                    <a:pt x="384" y="0"/>
                  </a:moveTo>
                  <a:lnTo>
                    <a:pt x="0" y="222"/>
                  </a:lnTo>
                  <a:lnTo>
                    <a:pt x="0" y="1418"/>
                  </a:lnTo>
                  <a:lnTo>
                    <a:pt x="384" y="1196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E6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181;p31">
              <a:extLst>
                <a:ext uri="{FF2B5EF4-FFF2-40B4-BE49-F238E27FC236}">
                  <a16:creationId xmlns:a16="http://schemas.microsoft.com/office/drawing/2014/main" id="{FBA97AA0-743F-4B30-B51A-22AC2FB69524}"/>
                </a:ext>
              </a:extLst>
            </p:cNvPr>
            <p:cNvSpPr/>
            <p:nvPr/>
          </p:nvSpPr>
          <p:spPr>
            <a:xfrm>
              <a:off x="3860650" y="801400"/>
              <a:ext cx="400" cy="30150"/>
            </a:xfrm>
            <a:custGeom>
              <a:avLst/>
              <a:gdLst/>
              <a:ahLst/>
              <a:cxnLst/>
              <a:rect l="l" t="t" r="r" b="b"/>
              <a:pathLst>
                <a:path w="16" h="1206" extrusionOk="0">
                  <a:moveTo>
                    <a:pt x="1" y="0"/>
                  </a:moveTo>
                  <a:lnTo>
                    <a:pt x="1" y="1197"/>
                  </a:lnTo>
                  <a:lnTo>
                    <a:pt x="15" y="1205"/>
                  </a:lnTo>
                  <a:lnTo>
                    <a:pt x="15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87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182;p31">
              <a:extLst>
                <a:ext uri="{FF2B5EF4-FFF2-40B4-BE49-F238E27FC236}">
                  <a16:creationId xmlns:a16="http://schemas.microsoft.com/office/drawing/2014/main" id="{E90521D6-193C-42AA-A2F5-68AB4DBBA1AA}"/>
                </a:ext>
              </a:extLst>
            </p:cNvPr>
            <p:cNvSpPr/>
            <p:nvPr/>
          </p:nvSpPr>
          <p:spPr>
            <a:xfrm>
              <a:off x="3860650" y="795850"/>
              <a:ext cx="10000" cy="5775"/>
            </a:xfrm>
            <a:custGeom>
              <a:avLst/>
              <a:gdLst/>
              <a:ahLst/>
              <a:cxnLst/>
              <a:rect l="l" t="t" r="r" b="b"/>
              <a:pathLst>
                <a:path w="400" h="231" extrusionOk="0">
                  <a:moveTo>
                    <a:pt x="385" y="0"/>
                  </a:moveTo>
                  <a:lnTo>
                    <a:pt x="1" y="222"/>
                  </a:lnTo>
                  <a:lnTo>
                    <a:pt x="15" y="231"/>
                  </a:lnTo>
                  <a:lnTo>
                    <a:pt x="399" y="9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FFD1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183;p31">
              <a:extLst>
                <a:ext uri="{FF2B5EF4-FFF2-40B4-BE49-F238E27FC236}">
                  <a16:creationId xmlns:a16="http://schemas.microsoft.com/office/drawing/2014/main" id="{56E0C961-12D3-4E3B-BAFB-9EA89983E372}"/>
                </a:ext>
              </a:extLst>
            </p:cNvPr>
            <p:cNvSpPr/>
            <p:nvPr/>
          </p:nvSpPr>
          <p:spPr>
            <a:xfrm>
              <a:off x="3861675" y="797325"/>
              <a:ext cx="8350" cy="33850"/>
            </a:xfrm>
            <a:custGeom>
              <a:avLst/>
              <a:gdLst/>
              <a:ahLst/>
              <a:cxnLst/>
              <a:rect l="l" t="t" r="r" b="b"/>
              <a:pathLst>
                <a:path w="334" h="1354" extrusionOk="0">
                  <a:moveTo>
                    <a:pt x="334" y="1"/>
                  </a:moveTo>
                  <a:lnTo>
                    <a:pt x="0" y="192"/>
                  </a:lnTo>
                  <a:lnTo>
                    <a:pt x="0" y="1354"/>
                  </a:lnTo>
                  <a:lnTo>
                    <a:pt x="334" y="1161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184;p31">
              <a:extLst>
                <a:ext uri="{FF2B5EF4-FFF2-40B4-BE49-F238E27FC236}">
                  <a16:creationId xmlns:a16="http://schemas.microsoft.com/office/drawing/2014/main" id="{5E080C66-C20C-4C3F-82D8-C5A44B610139}"/>
                </a:ext>
              </a:extLst>
            </p:cNvPr>
            <p:cNvSpPr/>
            <p:nvPr/>
          </p:nvSpPr>
          <p:spPr>
            <a:xfrm>
              <a:off x="3861675" y="797325"/>
              <a:ext cx="8350" cy="33850"/>
            </a:xfrm>
            <a:custGeom>
              <a:avLst/>
              <a:gdLst/>
              <a:ahLst/>
              <a:cxnLst/>
              <a:rect l="l" t="t" r="r" b="b"/>
              <a:pathLst>
                <a:path w="334" h="1354" extrusionOk="0">
                  <a:moveTo>
                    <a:pt x="334" y="1"/>
                  </a:moveTo>
                  <a:lnTo>
                    <a:pt x="308" y="15"/>
                  </a:lnTo>
                  <a:lnTo>
                    <a:pt x="308" y="1145"/>
                  </a:lnTo>
                  <a:lnTo>
                    <a:pt x="0" y="1322"/>
                  </a:lnTo>
                  <a:lnTo>
                    <a:pt x="0" y="1354"/>
                  </a:lnTo>
                  <a:lnTo>
                    <a:pt x="334" y="1161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A87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185;p31">
              <a:extLst>
                <a:ext uri="{FF2B5EF4-FFF2-40B4-BE49-F238E27FC236}">
                  <a16:creationId xmlns:a16="http://schemas.microsoft.com/office/drawing/2014/main" id="{7EA110A7-4F86-409A-A44A-CEBECB40AC7B}"/>
                </a:ext>
              </a:extLst>
            </p:cNvPr>
            <p:cNvSpPr/>
            <p:nvPr/>
          </p:nvSpPr>
          <p:spPr>
            <a:xfrm>
              <a:off x="3863300" y="803900"/>
              <a:ext cx="5100" cy="20725"/>
            </a:xfrm>
            <a:custGeom>
              <a:avLst/>
              <a:gdLst/>
              <a:ahLst/>
              <a:cxnLst/>
              <a:rect l="l" t="t" r="r" b="b"/>
              <a:pathLst>
                <a:path w="204" h="829" extrusionOk="0">
                  <a:moveTo>
                    <a:pt x="203" y="0"/>
                  </a:moveTo>
                  <a:lnTo>
                    <a:pt x="0" y="118"/>
                  </a:lnTo>
                  <a:lnTo>
                    <a:pt x="0" y="828"/>
                  </a:lnTo>
                  <a:lnTo>
                    <a:pt x="203" y="711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C6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186;p31">
              <a:extLst>
                <a:ext uri="{FF2B5EF4-FFF2-40B4-BE49-F238E27FC236}">
                  <a16:creationId xmlns:a16="http://schemas.microsoft.com/office/drawing/2014/main" id="{846C665F-0A75-4075-88E4-DB3747AD1CB7}"/>
                </a:ext>
              </a:extLst>
            </p:cNvPr>
            <p:cNvSpPr/>
            <p:nvPr/>
          </p:nvSpPr>
          <p:spPr>
            <a:xfrm>
              <a:off x="3863300" y="803900"/>
              <a:ext cx="5100" cy="20725"/>
            </a:xfrm>
            <a:custGeom>
              <a:avLst/>
              <a:gdLst/>
              <a:ahLst/>
              <a:cxnLst/>
              <a:rect l="l" t="t" r="r" b="b"/>
              <a:pathLst>
                <a:path w="204" h="829" extrusionOk="0">
                  <a:moveTo>
                    <a:pt x="203" y="0"/>
                  </a:moveTo>
                  <a:lnTo>
                    <a:pt x="188" y="9"/>
                  </a:lnTo>
                  <a:lnTo>
                    <a:pt x="188" y="701"/>
                  </a:lnTo>
                  <a:lnTo>
                    <a:pt x="0" y="808"/>
                  </a:lnTo>
                  <a:lnTo>
                    <a:pt x="0" y="828"/>
                  </a:lnTo>
                  <a:lnTo>
                    <a:pt x="203" y="711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C99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187;p31">
              <a:extLst>
                <a:ext uri="{FF2B5EF4-FFF2-40B4-BE49-F238E27FC236}">
                  <a16:creationId xmlns:a16="http://schemas.microsoft.com/office/drawing/2014/main" id="{73CE3162-7F7F-45FB-81E7-4AC3D2BA6CD7}"/>
                </a:ext>
              </a:extLst>
            </p:cNvPr>
            <p:cNvSpPr/>
            <p:nvPr/>
          </p:nvSpPr>
          <p:spPr>
            <a:xfrm>
              <a:off x="3857500" y="744450"/>
              <a:ext cx="6125" cy="15900"/>
            </a:xfrm>
            <a:custGeom>
              <a:avLst/>
              <a:gdLst/>
              <a:ahLst/>
              <a:cxnLst/>
              <a:rect l="l" t="t" r="r" b="b"/>
              <a:pathLst>
                <a:path w="245" h="636" extrusionOk="0">
                  <a:moveTo>
                    <a:pt x="0" y="0"/>
                  </a:moveTo>
                  <a:lnTo>
                    <a:pt x="0" y="329"/>
                  </a:lnTo>
                  <a:lnTo>
                    <a:pt x="244" y="635"/>
                  </a:lnTo>
                  <a:lnTo>
                    <a:pt x="244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F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188;p31">
              <a:extLst>
                <a:ext uri="{FF2B5EF4-FFF2-40B4-BE49-F238E27FC236}">
                  <a16:creationId xmlns:a16="http://schemas.microsoft.com/office/drawing/2014/main" id="{7047D63F-BE90-414B-8A80-3C33B7F146E1}"/>
                </a:ext>
              </a:extLst>
            </p:cNvPr>
            <p:cNvSpPr/>
            <p:nvPr/>
          </p:nvSpPr>
          <p:spPr>
            <a:xfrm>
              <a:off x="3857500" y="740925"/>
              <a:ext cx="12175" cy="7050"/>
            </a:xfrm>
            <a:custGeom>
              <a:avLst/>
              <a:gdLst/>
              <a:ahLst/>
              <a:cxnLst/>
              <a:rect l="l" t="t" r="r" b="b"/>
              <a:pathLst>
                <a:path w="487" h="282" extrusionOk="0">
                  <a:moveTo>
                    <a:pt x="244" y="1"/>
                  </a:moveTo>
                  <a:lnTo>
                    <a:pt x="0" y="141"/>
                  </a:lnTo>
                  <a:lnTo>
                    <a:pt x="244" y="282"/>
                  </a:lnTo>
                  <a:lnTo>
                    <a:pt x="486" y="141"/>
                  </a:lnTo>
                  <a:lnTo>
                    <a:pt x="2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189;p31">
              <a:extLst>
                <a:ext uri="{FF2B5EF4-FFF2-40B4-BE49-F238E27FC236}">
                  <a16:creationId xmlns:a16="http://schemas.microsoft.com/office/drawing/2014/main" id="{A3E0EA48-151B-407A-A4A9-4D307AB958D1}"/>
                </a:ext>
              </a:extLst>
            </p:cNvPr>
            <p:cNvSpPr/>
            <p:nvPr/>
          </p:nvSpPr>
          <p:spPr>
            <a:xfrm>
              <a:off x="3863600" y="744450"/>
              <a:ext cx="6075" cy="15900"/>
            </a:xfrm>
            <a:custGeom>
              <a:avLst/>
              <a:gdLst/>
              <a:ahLst/>
              <a:cxnLst/>
              <a:rect l="l" t="t" r="r" b="b"/>
              <a:pathLst>
                <a:path w="243" h="636" extrusionOk="0">
                  <a:moveTo>
                    <a:pt x="242" y="0"/>
                  </a:moveTo>
                  <a:lnTo>
                    <a:pt x="0" y="141"/>
                  </a:lnTo>
                  <a:lnTo>
                    <a:pt x="0" y="635"/>
                  </a:lnTo>
                  <a:lnTo>
                    <a:pt x="242" y="49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CDF6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190;p31">
              <a:extLst>
                <a:ext uri="{FF2B5EF4-FFF2-40B4-BE49-F238E27FC236}">
                  <a16:creationId xmlns:a16="http://schemas.microsoft.com/office/drawing/2014/main" id="{551902B8-48F3-44B1-9D59-20784386132C}"/>
                </a:ext>
              </a:extLst>
            </p:cNvPr>
            <p:cNvSpPr/>
            <p:nvPr/>
          </p:nvSpPr>
          <p:spPr>
            <a:xfrm>
              <a:off x="3856775" y="743250"/>
              <a:ext cx="6850" cy="6875"/>
            </a:xfrm>
            <a:custGeom>
              <a:avLst/>
              <a:gdLst/>
              <a:ahLst/>
              <a:cxnLst/>
              <a:rect l="l" t="t" r="r" b="b"/>
              <a:pathLst>
                <a:path w="274" h="275" extrusionOk="0">
                  <a:moveTo>
                    <a:pt x="0" y="0"/>
                  </a:moveTo>
                  <a:lnTo>
                    <a:pt x="0" y="118"/>
                  </a:lnTo>
                  <a:lnTo>
                    <a:pt x="273" y="274"/>
                  </a:lnTo>
                  <a:lnTo>
                    <a:pt x="273" y="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D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191;p31">
              <a:extLst>
                <a:ext uri="{FF2B5EF4-FFF2-40B4-BE49-F238E27FC236}">
                  <a16:creationId xmlns:a16="http://schemas.microsoft.com/office/drawing/2014/main" id="{5B19D1AC-7F41-464E-B7FE-8DCC53BDBDFA}"/>
                </a:ext>
              </a:extLst>
            </p:cNvPr>
            <p:cNvSpPr/>
            <p:nvPr/>
          </p:nvSpPr>
          <p:spPr>
            <a:xfrm>
              <a:off x="3856775" y="739325"/>
              <a:ext cx="13625" cy="7850"/>
            </a:xfrm>
            <a:custGeom>
              <a:avLst/>
              <a:gdLst/>
              <a:ahLst/>
              <a:cxnLst/>
              <a:rect l="l" t="t" r="r" b="b"/>
              <a:pathLst>
                <a:path w="545" h="314" extrusionOk="0">
                  <a:moveTo>
                    <a:pt x="273" y="1"/>
                  </a:moveTo>
                  <a:lnTo>
                    <a:pt x="0" y="157"/>
                  </a:lnTo>
                  <a:lnTo>
                    <a:pt x="273" y="314"/>
                  </a:lnTo>
                  <a:lnTo>
                    <a:pt x="544" y="157"/>
                  </a:lnTo>
                  <a:lnTo>
                    <a:pt x="273" y="1"/>
                  </a:lnTo>
                  <a:close/>
                </a:path>
              </a:pathLst>
            </a:custGeom>
            <a:solidFill>
              <a:srgbClr val="CDF6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192;p31">
              <a:extLst>
                <a:ext uri="{FF2B5EF4-FFF2-40B4-BE49-F238E27FC236}">
                  <a16:creationId xmlns:a16="http://schemas.microsoft.com/office/drawing/2014/main" id="{DFE64842-CE21-4029-935B-AE9B6D9F22D0}"/>
                </a:ext>
              </a:extLst>
            </p:cNvPr>
            <p:cNvSpPr/>
            <p:nvPr/>
          </p:nvSpPr>
          <p:spPr>
            <a:xfrm>
              <a:off x="3858975" y="740600"/>
              <a:ext cx="9200" cy="5325"/>
            </a:xfrm>
            <a:custGeom>
              <a:avLst/>
              <a:gdLst/>
              <a:ahLst/>
              <a:cxnLst/>
              <a:rect l="l" t="t" r="r" b="b"/>
              <a:pathLst>
                <a:path w="368" h="213" extrusionOk="0">
                  <a:moveTo>
                    <a:pt x="185" y="0"/>
                  </a:moveTo>
                  <a:lnTo>
                    <a:pt x="1" y="106"/>
                  </a:lnTo>
                  <a:lnTo>
                    <a:pt x="185" y="212"/>
                  </a:lnTo>
                  <a:lnTo>
                    <a:pt x="368" y="106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9AD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193;p31">
              <a:extLst>
                <a:ext uri="{FF2B5EF4-FFF2-40B4-BE49-F238E27FC236}">
                  <a16:creationId xmlns:a16="http://schemas.microsoft.com/office/drawing/2014/main" id="{8A26A434-A56F-4CC9-9C06-B305A9981A8A}"/>
                </a:ext>
              </a:extLst>
            </p:cNvPr>
            <p:cNvSpPr/>
            <p:nvPr/>
          </p:nvSpPr>
          <p:spPr>
            <a:xfrm>
              <a:off x="3863600" y="743250"/>
              <a:ext cx="6800" cy="6875"/>
            </a:xfrm>
            <a:custGeom>
              <a:avLst/>
              <a:gdLst/>
              <a:ahLst/>
              <a:cxnLst/>
              <a:rect l="l" t="t" r="r" b="b"/>
              <a:pathLst>
                <a:path w="272" h="275" extrusionOk="0">
                  <a:moveTo>
                    <a:pt x="271" y="0"/>
                  </a:moveTo>
                  <a:lnTo>
                    <a:pt x="0" y="157"/>
                  </a:lnTo>
                  <a:lnTo>
                    <a:pt x="0" y="274"/>
                  </a:lnTo>
                  <a:lnTo>
                    <a:pt x="271" y="118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BBF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194;p31">
              <a:extLst>
                <a:ext uri="{FF2B5EF4-FFF2-40B4-BE49-F238E27FC236}">
                  <a16:creationId xmlns:a16="http://schemas.microsoft.com/office/drawing/2014/main" id="{FDD8ECB0-AF34-44A6-812F-85D0EA569FA9}"/>
                </a:ext>
              </a:extLst>
            </p:cNvPr>
            <p:cNvSpPr/>
            <p:nvPr/>
          </p:nvSpPr>
          <p:spPr>
            <a:xfrm>
              <a:off x="3858975" y="740600"/>
              <a:ext cx="4650" cy="3075"/>
            </a:xfrm>
            <a:custGeom>
              <a:avLst/>
              <a:gdLst/>
              <a:ahLst/>
              <a:cxnLst/>
              <a:rect l="l" t="t" r="r" b="b"/>
              <a:pathLst>
                <a:path w="186" h="123" extrusionOk="0">
                  <a:moveTo>
                    <a:pt x="185" y="0"/>
                  </a:moveTo>
                  <a:lnTo>
                    <a:pt x="1" y="106"/>
                  </a:lnTo>
                  <a:lnTo>
                    <a:pt x="28" y="122"/>
                  </a:lnTo>
                  <a:lnTo>
                    <a:pt x="185" y="3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74A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195;p31">
              <a:extLst>
                <a:ext uri="{FF2B5EF4-FFF2-40B4-BE49-F238E27FC236}">
                  <a16:creationId xmlns:a16="http://schemas.microsoft.com/office/drawing/2014/main" id="{21F23B56-385D-4E90-B13B-747CF3E12E10}"/>
                </a:ext>
              </a:extLst>
            </p:cNvPr>
            <p:cNvSpPr/>
            <p:nvPr/>
          </p:nvSpPr>
          <p:spPr>
            <a:xfrm>
              <a:off x="3863600" y="740600"/>
              <a:ext cx="4575" cy="3075"/>
            </a:xfrm>
            <a:custGeom>
              <a:avLst/>
              <a:gdLst/>
              <a:ahLst/>
              <a:cxnLst/>
              <a:rect l="l" t="t" r="r" b="b"/>
              <a:pathLst>
                <a:path w="183" h="123" extrusionOk="0">
                  <a:moveTo>
                    <a:pt x="0" y="0"/>
                  </a:moveTo>
                  <a:lnTo>
                    <a:pt x="0" y="32"/>
                  </a:lnTo>
                  <a:lnTo>
                    <a:pt x="155" y="122"/>
                  </a:lnTo>
                  <a:lnTo>
                    <a:pt x="183" y="1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BD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196;p31">
              <a:extLst>
                <a:ext uri="{FF2B5EF4-FFF2-40B4-BE49-F238E27FC236}">
                  <a16:creationId xmlns:a16="http://schemas.microsoft.com/office/drawing/2014/main" id="{1383EB9C-2FF3-4C8E-9604-6BFE8652032A}"/>
                </a:ext>
              </a:extLst>
            </p:cNvPr>
            <p:cNvSpPr/>
            <p:nvPr/>
          </p:nvSpPr>
          <p:spPr>
            <a:xfrm>
              <a:off x="3860625" y="832125"/>
              <a:ext cx="5950" cy="4775"/>
            </a:xfrm>
            <a:custGeom>
              <a:avLst/>
              <a:gdLst/>
              <a:ahLst/>
              <a:cxnLst/>
              <a:rect l="l" t="t" r="r" b="b"/>
              <a:pathLst>
                <a:path w="238" h="191" extrusionOk="0">
                  <a:moveTo>
                    <a:pt x="0" y="1"/>
                  </a:moveTo>
                  <a:lnTo>
                    <a:pt x="0" y="53"/>
                  </a:lnTo>
                  <a:lnTo>
                    <a:pt x="238" y="191"/>
                  </a:lnTo>
                  <a:lnTo>
                    <a:pt x="238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197;p31">
              <a:extLst>
                <a:ext uri="{FF2B5EF4-FFF2-40B4-BE49-F238E27FC236}">
                  <a16:creationId xmlns:a16="http://schemas.microsoft.com/office/drawing/2014/main" id="{174C48B2-BB06-4AE5-9727-F88B2294DF62}"/>
                </a:ext>
              </a:extLst>
            </p:cNvPr>
            <p:cNvSpPr/>
            <p:nvPr/>
          </p:nvSpPr>
          <p:spPr>
            <a:xfrm>
              <a:off x="3860625" y="826125"/>
              <a:ext cx="16400" cy="9475"/>
            </a:xfrm>
            <a:custGeom>
              <a:avLst/>
              <a:gdLst/>
              <a:ahLst/>
              <a:cxnLst/>
              <a:rect l="l" t="t" r="r" b="b"/>
              <a:pathLst>
                <a:path w="656" h="379" extrusionOk="0">
                  <a:moveTo>
                    <a:pt x="418" y="0"/>
                  </a:moveTo>
                  <a:lnTo>
                    <a:pt x="0" y="241"/>
                  </a:lnTo>
                  <a:lnTo>
                    <a:pt x="238" y="379"/>
                  </a:lnTo>
                  <a:lnTo>
                    <a:pt x="656" y="138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rgbClr val="EB5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198;p31">
              <a:extLst>
                <a:ext uri="{FF2B5EF4-FFF2-40B4-BE49-F238E27FC236}">
                  <a16:creationId xmlns:a16="http://schemas.microsoft.com/office/drawing/2014/main" id="{53343FF3-FBE8-48DE-AA50-2D5AD78A756A}"/>
                </a:ext>
              </a:extLst>
            </p:cNvPr>
            <p:cNvSpPr/>
            <p:nvPr/>
          </p:nvSpPr>
          <p:spPr>
            <a:xfrm>
              <a:off x="3866550" y="829550"/>
              <a:ext cx="10475" cy="7350"/>
            </a:xfrm>
            <a:custGeom>
              <a:avLst/>
              <a:gdLst/>
              <a:ahLst/>
              <a:cxnLst/>
              <a:rect l="l" t="t" r="r" b="b"/>
              <a:pathLst>
                <a:path w="419" h="294" extrusionOk="0">
                  <a:moveTo>
                    <a:pt x="419" y="1"/>
                  </a:moveTo>
                  <a:lnTo>
                    <a:pt x="1" y="242"/>
                  </a:lnTo>
                  <a:lnTo>
                    <a:pt x="1" y="294"/>
                  </a:lnTo>
                  <a:lnTo>
                    <a:pt x="419" y="53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rgbClr val="45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199;p31">
              <a:extLst>
                <a:ext uri="{FF2B5EF4-FFF2-40B4-BE49-F238E27FC236}">
                  <a16:creationId xmlns:a16="http://schemas.microsoft.com/office/drawing/2014/main" id="{F69CCD66-17B7-456B-893E-8916A5FCC544}"/>
                </a:ext>
              </a:extLst>
            </p:cNvPr>
            <p:cNvSpPr/>
            <p:nvPr/>
          </p:nvSpPr>
          <p:spPr>
            <a:xfrm>
              <a:off x="3860625" y="830800"/>
              <a:ext cx="3500" cy="3350"/>
            </a:xfrm>
            <a:custGeom>
              <a:avLst/>
              <a:gdLst/>
              <a:ahLst/>
              <a:cxnLst/>
              <a:rect l="l" t="t" r="r" b="b"/>
              <a:pathLst>
                <a:path w="140" h="134" extrusionOk="0">
                  <a:moveTo>
                    <a:pt x="0" y="0"/>
                  </a:moveTo>
                  <a:lnTo>
                    <a:pt x="0" y="54"/>
                  </a:lnTo>
                  <a:lnTo>
                    <a:pt x="139" y="134"/>
                  </a:lnTo>
                  <a:lnTo>
                    <a:pt x="139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200;p31">
              <a:extLst>
                <a:ext uri="{FF2B5EF4-FFF2-40B4-BE49-F238E27FC236}">
                  <a16:creationId xmlns:a16="http://schemas.microsoft.com/office/drawing/2014/main" id="{993A3F6E-F189-4219-852D-79D9CBED7FD2}"/>
                </a:ext>
              </a:extLst>
            </p:cNvPr>
            <p:cNvSpPr/>
            <p:nvPr/>
          </p:nvSpPr>
          <p:spPr>
            <a:xfrm>
              <a:off x="3860625" y="824775"/>
              <a:ext cx="13925" cy="8075"/>
            </a:xfrm>
            <a:custGeom>
              <a:avLst/>
              <a:gdLst/>
              <a:ahLst/>
              <a:cxnLst/>
              <a:rect l="l" t="t" r="r" b="b"/>
              <a:pathLst>
                <a:path w="557" h="323" extrusionOk="0">
                  <a:moveTo>
                    <a:pt x="418" y="1"/>
                  </a:moveTo>
                  <a:lnTo>
                    <a:pt x="0" y="241"/>
                  </a:lnTo>
                  <a:lnTo>
                    <a:pt x="139" y="322"/>
                  </a:lnTo>
                  <a:lnTo>
                    <a:pt x="557" y="80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45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201;p31">
              <a:extLst>
                <a:ext uri="{FF2B5EF4-FFF2-40B4-BE49-F238E27FC236}">
                  <a16:creationId xmlns:a16="http://schemas.microsoft.com/office/drawing/2014/main" id="{F024DF69-12E6-4BC2-9F1A-65FD47F3CA3C}"/>
                </a:ext>
              </a:extLst>
            </p:cNvPr>
            <p:cNvSpPr/>
            <p:nvPr/>
          </p:nvSpPr>
          <p:spPr>
            <a:xfrm>
              <a:off x="3864100" y="826775"/>
              <a:ext cx="10450" cy="7375"/>
            </a:xfrm>
            <a:custGeom>
              <a:avLst/>
              <a:gdLst/>
              <a:ahLst/>
              <a:cxnLst/>
              <a:rect l="l" t="t" r="r" b="b"/>
              <a:pathLst>
                <a:path w="418" h="295" extrusionOk="0">
                  <a:moveTo>
                    <a:pt x="418" y="0"/>
                  </a:moveTo>
                  <a:lnTo>
                    <a:pt x="0" y="242"/>
                  </a:lnTo>
                  <a:lnTo>
                    <a:pt x="0" y="295"/>
                  </a:lnTo>
                  <a:lnTo>
                    <a:pt x="418" y="54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rgbClr val="E4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202;p31">
              <a:extLst>
                <a:ext uri="{FF2B5EF4-FFF2-40B4-BE49-F238E27FC236}">
                  <a16:creationId xmlns:a16="http://schemas.microsoft.com/office/drawing/2014/main" id="{B08BBBF9-0474-4632-97A4-D4FA69EF7DE8}"/>
                </a:ext>
              </a:extLst>
            </p:cNvPr>
            <p:cNvSpPr/>
            <p:nvPr/>
          </p:nvSpPr>
          <p:spPr>
            <a:xfrm>
              <a:off x="3876775" y="784875"/>
              <a:ext cx="13150" cy="19700"/>
            </a:xfrm>
            <a:custGeom>
              <a:avLst/>
              <a:gdLst/>
              <a:ahLst/>
              <a:cxnLst/>
              <a:rect l="l" t="t" r="r" b="b"/>
              <a:pathLst>
                <a:path w="526" h="788" extrusionOk="0">
                  <a:moveTo>
                    <a:pt x="526" y="0"/>
                  </a:moveTo>
                  <a:lnTo>
                    <a:pt x="1" y="303"/>
                  </a:lnTo>
                  <a:lnTo>
                    <a:pt x="1" y="787"/>
                  </a:lnTo>
                  <a:lnTo>
                    <a:pt x="526" y="484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668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203;p31">
              <a:extLst>
                <a:ext uri="{FF2B5EF4-FFF2-40B4-BE49-F238E27FC236}">
                  <a16:creationId xmlns:a16="http://schemas.microsoft.com/office/drawing/2014/main" id="{67F51DE5-552E-4B1C-B1B7-DEB36E3E247C}"/>
                </a:ext>
              </a:extLst>
            </p:cNvPr>
            <p:cNvSpPr/>
            <p:nvPr/>
          </p:nvSpPr>
          <p:spPr>
            <a:xfrm>
              <a:off x="3876775" y="785625"/>
              <a:ext cx="12725" cy="18450"/>
            </a:xfrm>
            <a:custGeom>
              <a:avLst/>
              <a:gdLst/>
              <a:ahLst/>
              <a:cxnLst/>
              <a:rect l="l" t="t" r="r" b="b"/>
              <a:pathLst>
                <a:path w="509" h="738" extrusionOk="0">
                  <a:moveTo>
                    <a:pt x="508" y="0"/>
                  </a:moveTo>
                  <a:lnTo>
                    <a:pt x="1" y="293"/>
                  </a:lnTo>
                  <a:lnTo>
                    <a:pt x="1" y="737"/>
                  </a:lnTo>
                  <a:lnTo>
                    <a:pt x="508" y="444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204;p31">
              <a:extLst>
                <a:ext uri="{FF2B5EF4-FFF2-40B4-BE49-F238E27FC236}">
                  <a16:creationId xmlns:a16="http://schemas.microsoft.com/office/drawing/2014/main" id="{312CE8E7-3703-4DCC-A9F7-0F46211DD843}"/>
                </a:ext>
              </a:extLst>
            </p:cNvPr>
            <p:cNvSpPr/>
            <p:nvPr/>
          </p:nvSpPr>
          <p:spPr>
            <a:xfrm>
              <a:off x="3889250" y="785625"/>
              <a:ext cx="250" cy="11125"/>
            </a:xfrm>
            <a:custGeom>
              <a:avLst/>
              <a:gdLst/>
              <a:ahLst/>
              <a:cxnLst/>
              <a:rect l="l" t="t" r="r" b="b"/>
              <a:pathLst>
                <a:path w="10" h="445" extrusionOk="0">
                  <a:moveTo>
                    <a:pt x="9" y="0"/>
                  </a:moveTo>
                  <a:lnTo>
                    <a:pt x="1" y="5"/>
                  </a:lnTo>
                  <a:lnTo>
                    <a:pt x="1" y="440"/>
                  </a:lnTo>
                  <a:lnTo>
                    <a:pt x="9" y="44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37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205;p31">
              <a:extLst>
                <a:ext uri="{FF2B5EF4-FFF2-40B4-BE49-F238E27FC236}">
                  <a16:creationId xmlns:a16="http://schemas.microsoft.com/office/drawing/2014/main" id="{D51C861D-5C97-40D6-B4D7-A4C7886446B3}"/>
                </a:ext>
              </a:extLst>
            </p:cNvPr>
            <p:cNvSpPr/>
            <p:nvPr/>
          </p:nvSpPr>
          <p:spPr>
            <a:xfrm>
              <a:off x="3876775" y="796600"/>
              <a:ext cx="12725" cy="7475"/>
            </a:xfrm>
            <a:custGeom>
              <a:avLst/>
              <a:gdLst/>
              <a:ahLst/>
              <a:cxnLst/>
              <a:rect l="l" t="t" r="r" b="b"/>
              <a:pathLst>
                <a:path w="509" h="299" extrusionOk="0">
                  <a:moveTo>
                    <a:pt x="500" y="1"/>
                  </a:moveTo>
                  <a:lnTo>
                    <a:pt x="1" y="289"/>
                  </a:lnTo>
                  <a:lnTo>
                    <a:pt x="1" y="298"/>
                  </a:lnTo>
                  <a:lnTo>
                    <a:pt x="508" y="5"/>
                  </a:lnTo>
                  <a:lnTo>
                    <a:pt x="500" y="1"/>
                  </a:lnTo>
                  <a:close/>
                </a:path>
              </a:pathLst>
            </a:custGeom>
            <a:solidFill>
              <a:srgbClr val="6D97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206;p31">
              <a:extLst>
                <a:ext uri="{FF2B5EF4-FFF2-40B4-BE49-F238E27FC236}">
                  <a16:creationId xmlns:a16="http://schemas.microsoft.com/office/drawing/2014/main" id="{15999342-91B0-46AA-87F7-3D0A7C2FCD2B}"/>
                </a:ext>
              </a:extLst>
            </p:cNvPr>
            <p:cNvSpPr/>
            <p:nvPr/>
          </p:nvSpPr>
          <p:spPr>
            <a:xfrm>
              <a:off x="3882950" y="789175"/>
              <a:ext cx="425" cy="11325"/>
            </a:xfrm>
            <a:custGeom>
              <a:avLst/>
              <a:gdLst/>
              <a:ahLst/>
              <a:cxnLst/>
              <a:rect l="l" t="t" r="r" b="b"/>
              <a:pathLst>
                <a:path w="17" h="453" extrusionOk="0">
                  <a:moveTo>
                    <a:pt x="16" y="1"/>
                  </a:moveTo>
                  <a:lnTo>
                    <a:pt x="0" y="9"/>
                  </a:lnTo>
                  <a:lnTo>
                    <a:pt x="0" y="453"/>
                  </a:lnTo>
                  <a:lnTo>
                    <a:pt x="16" y="444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668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207;p31">
              <a:extLst>
                <a:ext uri="{FF2B5EF4-FFF2-40B4-BE49-F238E27FC236}">
                  <a16:creationId xmlns:a16="http://schemas.microsoft.com/office/drawing/2014/main" id="{C2B0BFC0-984C-496A-9D6E-C3D81C4E5DE7}"/>
                </a:ext>
              </a:extLst>
            </p:cNvPr>
            <p:cNvSpPr/>
            <p:nvPr/>
          </p:nvSpPr>
          <p:spPr>
            <a:xfrm>
              <a:off x="3876775" y="792625"/>
              <a:ext cx="425" cy="11500"/>
            </a:xfrm>
            <a:custGeom>
              <a:avLst/>
              <a:gdLst/>
              <a:ahLst/>
              <a:cxnLst/>
              <a:rect l="l" t="t" r="r" b="b"/>
              <a:pathLst>
                <a:path w="17" h="460" extrusionOk="0">
                  <a:moveTo>
                    <a:pt x="17" y="0"/>
                  </a:moveTo>
                  <a:lnTo>
                    <a:pt x="1" y="9"/>
                  </a:lnTo>
                  <a:lnTo>
                    <a:pt x="1" y="460"/>
                  </a:lnTo>
                  <a:lnTo>
                    <a:pt x="17" y="45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668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208;p31">
              <a:extLst>
                <a:ext uri="{FF2B5EF4-FFF2-40B4-BE49-F238E27FC236}">
                  <a16:creationId xmlns:a16="http://schemas.microsoft.com/office/drawing/2014/main" id="{E1140763-3CEA-42D2-8E82-90C673D37A49}"/>
                </a:ext>
              </a:extLst>
            </p:cNvPr>
            <p:cNvSpPr/>
            <p:nvPr/>
          </p:nvSpPr>
          <p:spPr>
            <a:xfrm>
              <a:off x="3882725" y="789400"/>
              <a:ext cx="250" cy="11100"/>
            </a:xfrm>
            <a:custGeom>
              <a:avLst/>
              <a:gdLst/>
              <a:ahLst/>
              <a:cxnLst/>
              <a:rect l="l" t="t" r="r" b="b"/>
              <a:pathLst>
                <a:path w="10" h="444" extrusionOk="0">
                  <a:moveTo>
                    <a:pt x="9" y="0"/>
                  </a:moveTo>
                  <a:lnTo>
                    <a:pt x="1" y="5"/>
                  </a:lnTo>
                  <a:lnTo>
                    <a:pt x="1" y="440"/>
                  </a:lnTo>
                  <a:lnTo>
                    <a:pt x="9" y="44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37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209;p31">
              <a:extLst>
                <a:ext uri="{FF2B5EF4-FFF2-40B4-BE49-F238E27FC236}">
                  <a16:creationId xmlns:a16="http://schemas.microsoft.com/office/drawing/2014/main" id="{988BE9F7-9F0A-47BC-ADE9-BF08DAD44AAF}"/>
                </a:ext>
              </a:extLst>
            </p:cNvPr>
            <p:cNvSpPr/>
            <p:nvPr/>
          </p:nvSpPr>
          <p:spPr>
            <a:xfrm>
              <a:off x="3876675" y="792375"/>
              <a:ext cx="125" cy="12200"/>
            </a:xfrm>
            <a:custGeom>
              <a:avLst/>
              <a:gdLst/>
              <a:ahLst/>
              <a:cxnLst/>
              <a:rect l="l" t="t" r="r" b="b"/>
              <a:pathLst>
                <a:path w="5" h="488" extrusionOk="0">
                  <a:moveTo>
                    <a:pt x="1" y="0"/>
                  </a:moveTo>
                  <a:lnTo>
                    <a:pt x="1" y="483"/>
                  </a:lnTo>
                  <a:lnTo>
                    <a:pt x="5" y="487"/>
                  </a:lnTo>
                  <a:lnTo>
                    <a:pt x="5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E6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210;p31">
              <a:extLst>
                <a:ext uri="{FF2B5EF4-FFF2-40B4-BE49-F238E27FC236}">
                  <a16:creationId xmlns:a16="http://schemas.microsoft.com/office/drawing/2014/main" id="{20E4A5F6-F3A8-4573-8F0D-9FD440761C88}"/>
                </a:ext>
              </a:extLst>
            </p:cNvPr>
            <p:cNvSpPr/>
            <p:nvPr/>
          </p:nvSpPr>
          <p:spPr>
            <a:xfrm>
              <a:off x="3876675" y="784800"/>
              <a:ext cx="13250" cy="7675"/>
            </a:xfrm>
            <a:custGeom>
              <a:avLst/>
              <a:gdLst/>
              <a:ahLst/>
              <a:cxnLst/>
              <a:rect l="l" t="t" r="r" b="b"/>
              <a:pathLst>
                <a:path w="530" h="307" extrusionOk="0">
                  <a:moveTo>
                    <a:pt x="524" y="0"/>
                  </a:moveTo>
                  <a:lnTo>
                    <a:pt x="1" y="303"/>
                  </a:lnTo>
                  <a:lnTo>
                    <a:pt x="5" y="306"/>
                  </a:lnTo>
                  <a:lnTo>
                    <a:pt x="530" y="3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9AD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211;p31">
              <a:extLst>
                <a:ext uri="{FF2B5EF4-FFF2-40B4-BE49-F238E27FC236}">
                  <a16:creationId xmlns:a16="http://schemas.microsoft.com/office/drawing/2014/main" id="{0F4E690C-A140-4AA7-910C-CA898182CD67}"/>
                </a:ext>
              </a:extLst>
            </p:cNvPr>
            <p:cNvSpPr/>
            <p:nvPr/>
          </p:nvSpPr>
          <p:spPr>
            <a:xfrm>
              <a:off x="3876275" y="804800"/>
              <a:ext cx="2650" cy="2125"/>
            </a:xfrm>
            <a:custGeom>
              <a:avLst/>
              <a:gdLst/>
              <a:ahLst/>
              <a:cxnLst/>
              <a:rect l="l" t="t" r="r" b="b"/>
              <a:pathLst>
                <a:path w="106" h="85" extrusionOk="0">
                  <a:moveTo>
                    <a:pt x="1" y="1"/>
                  </a:moveTo>
                  <a:lnTo>
                    <a:pt x="1" y="24"/>
                  </a:lnTo>
                  <a:lnTo>
                    <a:pt x="105" y="85"/>
                  </a:lnTo>
                  <a:lnTo>
                    <a:pt x="105" y="6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0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212;p31">
              <a:extLst>
                <a:ext uri="{FF2B5EF4-FFF2-40B4-BE49-F238E27FC236}">
                  <a16:creationId xmlns:a16="http://schemas.microsoft.com/office/drawing/2014/main" id="{D8865C32-0641-4AFB-A023-2446A92CF03E}"/>
                </a:ext>
              </a:extLst>
            </p:cNvPr>
            <p:cNvSpPr/>
            <p:nvPr/>
          </p:nvSpPr>
          <p:spPr>
            <a:xfrm>
              <a:off x="3876275" y="796600"/>
              <a:ext cx="16875" cy="9750"/>
            </a:xfrm>
            <a:custGeom>
              <a:avLst/>
              <a:gdLst/>
              <a:ahLst/>
              <a:cxnLst/>
              <a:rect l="l" t="t" r="r" b="b"/>
              <a:pathLst>
                <a:path w="675" h="390" extrusionOk="0">
                  <a:moveTo>
                    <a:pt x="570" y="1"/>
                  </a:moveTo>
                  <a:lnTo>
                    <a:pt x="1" y="329"/>
                  </a:lnTo>
                  <a:lnTo>
                    <a:pt x="105" y="389"/>
                  </a:lnTo>
                  <a:lnTo>
                    <a:pt x="675" y="62"/>
                  </a:lnTo>
                  <a:lnTo>
                    <a:pt x="570" y="1"/>
                  </a:lnTo>
                  <a:close/>
                </a:path>
              </a:pathLst>
            </a:custGeom>
            <a:solidFill>
              <a:srgbClr val="45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213;p31">
              <a:extLst>
                <a:ext uri="{FF2B5EF4-FFF2-40B4-BE49-F238E27FC236}">
                  <a16:creationId xmlns:a16="http://schemas.microsoft.com/office/drawing/2014/main" id="{15DFCFDE-6F9D-4817-AB84-D717089F5E05}"/>
                </a:ext>
              </a:extLst>
            </p:cNvPr>
            <p:cNvSpPr/>
            <p:nvPr/>
          </p:nvSpPr>
          <p:spPr>
            <a:xfrm>
              <a:off x="3878900" y="798125"/>
              <a:ext cx="14250" cy="8800"/>
            </a:xfrm>
            <a:custGeom>
              <a:avLst/>
              <a:gdLst/>
              <a:ahLst/>
              <a:cxnLst/>
              <a:rect l="l" t="t" r="r" b="b"/>
              <a:pathLst>
                <a:path w="570" h="352" extrusionOk="0">
                  <a:moveTo>
                    <a:pt x="570" y="1"/>
                  </a:moveTo>
                  <a:lnTo>
                    <a:pt x="0" y="328"/>
                  </a:lnTo>
                  <a:lnTo>
                    <a:pt x="0" y="352"/>
                  </a:lnTo>
                  <a:lnTo>
                    <a:pt x="570" y="24"/>
                  </a:lnTo>
                  <a:lnTo>
                    <a:pt x="570" y="1"/>
                  </a:lnTo>
                  <a:close/>
                </a:path>
              </a:pathLst>
            </a:custGeom>
            <a:solidFill>
              <a:srgbClr val="E4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214;p31">
              <a:extLst>
                <a:ext uri="{FF2B5EF4-FFF2-40B4-BE49-F238E27FC236}">
                  <a16:creationId xmlns:a16="http://schemas.microsoft.com/office/drawing/2014/main" id="{B95CE07D-D9CB-46F7-BF39-015C7290E97E}"/>
                </a:ext>
              </a:extLst>
            </p:cNvPr>
            <p:cNvSpPr/>
            <p:nvPr/>
          </p:nvSpPr>
          <p:spPr>
            <a:xfrm>
              <a:off x="3803950" y="800850"/>
              <a:ext cx="13125" cy="29175"/>
            </a:xfrm>
            <a:custGeom>
              <a:avLst/>
              <a:gdLst/>
              <a:ahLst/>
              <a:cxnLst/>
              <a:rect l="l" t="t" r="r" b="b"/>
              <a:pathLst>
                <a:path w="525" h="1167" extrusionOk="0">
                  <a:moveTo>
                    <a:pt x="1" y="0"/>
                  </a:moveTo>
                  <a:lnTo>
                    <a:pt x="1" y="863"/>
                  </a:lnTo>
                  <a:lnTo>
                    <a:pt x="524" y="1166"/>
                  </a:lnTo>
                  <a:lnTo>
                    <a:pt x="524" y="30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68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215;p31">
              <a:extLst>
                <a:ext uri="{FF2B5EF4-FFF2-40B4-BE49-F238E27FC236}">
                  <a16:creationId xmlns:a16="http://schemas.microsoft.com/office/drawing/2014/main" id="{8692888D-FBA9-438F-B040-821766C31599}"/>
                </a:ext>
              </a:extLst>
            </p:cNvPr>
            <p:cNvSpPr/>
            <p:nvPr/>
          </p:nvSpPr>
          <p:spPr>
            <a:xfrm>
              <a:off x="3804350" y="801600"/>
              <a:ext cx="12725" cy="27925"/>
            </a:xfrm>
            <a:custGeom>
              <a:avLst/>
              <a:gdLst/>
              <a:ahLst/>
              <a:cxnLst/>
              <a:rect l="l" t="t" r="r" b="b"/>
              <a:pathLst>
                <a:path w="509" h="1117" extrusionOk="0">
                  <a:moveTo>
                    <a:pt x="1" y="1"/>
                  </a:moveTo>
                  <a:lnTo>
                    <a:pt x="1" y="825"/>
                  </a:lnTo>
                  <a:lnTo>
                    <a:pt x="508" y="1116"/>
                  </a:lnTo>
                  <a:lnTo>
                    <a:pt x="508" y="29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216;p31">
              <a:extLst>
                <a:ext uri="{FF2B5EF4-FFF2-40B4-BE49-F238E27FC236}">
                  <a16:creationId xmlns:a16="http://schemas.microsoft.com/office/drawing/2014/main" id="{05C33B89-0206-41FB-B74B-70D542918D56}"/>
                </a:ext>
              </a:extLst>
            </p:cNvPr>
            <p:cNvSpPr/>
            <p:nvPr/>
          </p:nvSpPr>
          <p:spPr>
            <a:xfrm>
              <a:off x="3804350" y="801600"/>
              <a:ext cx="250" cy="20625"/>
            </a:xfrm>
            <a:custGeom>
              <a:avLst/>
              <a:gdLst/>
              <a:ahLst/>
              <a:cxnLst/>
              <a:rect l="l" t="t" r="r" b="b"/>
              <a:pathLst>
                <a:path w="10" h="825" extrusionOk="0">
                  <a:moveTo>
                    <a:pt x="1" y="1"/>
                  </a:moveTo>
                  <a:lnTo>
                    <a:pt x="1" y="825"/>
                  </a:lnTo>
                  <a:lnTo>
                    <a:pt x="9" y="820"/>
                  </a:lnTo>
                  <a:lnTo>
                    <a:pt x="9" y="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37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217;p31">
              <a:extLst>
                <a:ext uri="{FF2B5EF4-FFF2-40B4-BE49-F238E27FC236}">
                  <a16:creationId xmlns:a16="http://schemas.microsoft.com/office/drawing/2014/main" id="{39B84B1F-7FB0-4682-BF7A-5C9164D68EF8}"/>
                </a:ext>
              </a:extLst>
            </p:cNvPr>
            <p:cNvSpPr/>
            <p:nvPr/>
          </p:nvSpPr>
          <p:spPr>
            <a:xfrm>
              <a:off x="3804350" y="822100"/>
              <a:ext cx="12725" cy="7425"/>
            </a:xfrm>
            <a:custGeom>
              <a:avLst/>
              <a:gdLst/>
              <a:ahLst/>
              <a:cxnLst/>
              <a:rect l="l" t="t" r="r" b="b"/>
              <a:pathLst>
                <a:path w="509" h="297" extrusionOk="0">
                  <a:moveTo>
                    <a:pt x="9" y="0"/>
                  </a:moveTo>
                  <a:lnTo>
                    <a:pt x="1" y="5"/>
                  </a:lnTo>
                  <a:lnTo>
                    <a:pt x="508" y="296"/>
                  </a:lnTo>
                  <a:lnTo>
                    <a:pt x="508" y="28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218;p31">
              <a:extLst>
                <a:ext uri="{FF2B5EF4-FFF2-40B4-BE49-F238E27FC236}">
                  <a16:creationId xmlns:a16="http://schemas.microsoft.com/office/drawing/2014/main" id="{B15E8A04-0ECB-4B93-978E-7B6FFEB96975}"/>
                </a:ext>
              </a:extLst>
            </p:cNvPr>
            <p:cNvSpPr/>
            <p:nvPr/>
          </p:nvSpPr>
          <p:spPr>
            <a:xfrm>
              <a:off x="3810525" y="805175"/>
              <a:ext cx="425" cy="20825"/>
            </a:xfrm>
            <a:custGeom>
              <a:avLst/>
              <a:gdLst/>
              <a:ahLst/>
              <a:cxnLst/>
              <a:rect l="l" t="t" r="r" b="b"/>
              <a:pathLst>
                <a:path w="17" h="833" extrusionOk="0">
                  <a:moveTo>
                    <a:pt x="0" y="0"/>
                  </a:moveTo>
                  <a:lnTo>
                    <a:pt x="0" y="822"/>
                  </a:lnTo>
                  <a:lnTo>
                    <a:pt x="16" y="832"/>
                  </a:lnTo>
                  <a:lnTo>
                    <a:pt x="16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8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219;p31">
              <a:extLst>
                <a:ext uri="{FF2B5EF4-FFF2-40B4-BE49-F238E27FC236}">
                  <a16:creationId xmlns:a16="http://schemas.microsoft.com/office/drawing/2014/main" id="{D1BEBD4E-E957-432F-BC51-B76700AB4F8B}"/>
                </a:ext>
              </a:extLst>
            </p:cNvPr>
            <p:cNvSpPr/>
            <p:nvPr/>
          </p:nvSpPr>
          <p:spPr>
            <a:xfrm>
              <a:off x="3816650" y="808600"/>
              <a:ext cx="425" cy="21025"/>
            </a:xfrm>
            <a:custGeom>
              <a:avLst/>
              <a:gdLst/>
              <a:ahLst/>
              <a:cxnLst/>
              <a:rect l="l" t="t" r="r" b="b"/>
              <a:pathLst>
                <a:path w="17" h="841" extrusionOk="0">
                  <a:moveTo>
                    <a:pt x="0" y="1"/>
                  </a:moveTo>
                  <a:lnTo>
                    <a:pt x="0" y="830"/>
                  </a:lnTo>
                  <a:lnTo>
                    <a:pt x="16" y="840"/>
                  </a:lnTo>
                  <a:lnTo>
                    <a:pt x="16" y="1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68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220;p31">
              <a:extLst>
                <a:ext uri="{FF2B5EF4-FFF2-40B4-BE49-F238E27FC236}">
                  <a16:creationId xmlns:a16="http://schemas.microsoft.com/office/drawing/2014/main" id="{70B21FF0-4076-40A6-98D7-809B327FE08E}"/>
                </a:ext>
              </a:extLst>
            </p:cNvPr>
            <p:cNvSpPr/>
            <p:nvPr/>
          </p:nvSpPr>
          <p:spPr>
            <a:xfrm>
              <a:off x="3810925" y="805375"/>
              <a:ext cx="200" cy="20625"/>
            </a:xfrm>
            <a:custGeom>
              <a:avLst/>
              <a:gdLst/>
              <a:ahLst/>
              <a:cxnLst/>
              <a:rect l="l" t="t" r="r" b="b"/>
              <a:pathLst>
                <a:path w="8" h="825" extrusionOk="0">
                  <a:moveTo>
                    <a:pt x="0" y="1"/>
                  </a:moveTo>
                  <a:lnTo>
                    <a:pt x="0" y="824"/>
                  </a:lnTo>
                  <a:lnTo>
                    <a:pt x="7" y="819"/>
                  </a:lnTo>
                  <a:lnTo>
                    <a:pt x="7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37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221;p31">
              <a:extLst>
                <a:ext uri="{FF2B5EF4-FFF2-40B4-BE49-F238E27FC236}">
                  <a16:creationId xmlns:a16="http://schemas.microsoft.com/office/drawing/2014/main" id="{8205EB96-3842-4D75-B33B-DA7C3D35A814}"/>
                </a:ext>
              </a:extLst>
            </p:cNvPr>
            <p:cNvSpPr/>
            <p:nvPr/>
          </p:nvSpPr>
          <p:spPr>
            <a:xfrm>
              <a:off x="3817050" y="808350"/>
              <a:ext cx="150" cy="21675"/>
            </a:xfrm>
            <a:custGeom>
              <a:avLst/>
              <a:gdLst/>
              <a:ahLst/>
              <a:cxnLst/>
              <a:rect l="l" t="t" r="r" b="b"/>
              <a:pathLst>
                <a:path w="6" h="867" extrusionOk="0">
                  <a:moveTo>
                    <a:pt x="6" y="1"/>
                  </a:moveTo>
                  <a:lnTo>
                    <a:pt x="0" y="4"/>
                  </a:lnTo>
                  <a:lnTo>
                    <a:pt x="0" y="866"/>
                  </a:lnTo>
                  <a:lnTo>
                    <a:pt x="6" y="863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4E6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222;p31">
              <a:extLst>
                <a:ext uri="{FF2B5EF4-FFF2-40B4-BE49-F238E27FC236}">
                  <a16:creationId xmlns:a16="http://schemas.microsoft.com/office/drawing/2014/main" id="{E7BED3DB-5AB3-4E87-9D70-84579B7AB78C}"/>
                </a:ext>
              </a:extLst>
            </p:cNvPr>
            <p:cNvSpPr/>
            <p:nvPr/>
          </p:nvSpPr>
          <p:spPr>
            <a:xfrm>
              <a:off x="3803950" y="800775"/>
              <a:ext cx="13250" cy="7675"/>
            </a:xfrm>
            <a:custGeom>
              <a:avLst/>
              <a:gdLst/>
              <a:ahLst/>
              <a:cxnLst/>
              <a:rect l="l" t="t" r="r" b="b"/>
              <a:pathLst>
                <a:path w="530" h="307" extrusionOk="0">
                  <a:moveTo>
                    <a:pt x="5" y="1"/>
                  </a:moveTo>
                  <a:lnTo>
                    <a:pt x="1" y="3"/>
                  </a:lnTo>
                  <a:lnTo>
                    <a:pt x="524" y="307"/>
                  </a:lnTo>
                  <a:lnTo>
                    <a:pt x="530" y="304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9AD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223;p31">
              <a:extLst>
                <a:ext uri="{FF2B5EF4-FFF2-40B4-BE49-F238E27FC236}">
                  <a16:creationId xmlns:a16="http://schemas.microsoft.com/office/drawing/2014/main" id="{6F230D66-536D-4557-96C6-CDB75CC8445D}"/>
                </a:ext>
              </a:extLst>
            </p:cNvPr>
            <p:cNvSpPr/>
            <p:nvPr/>
          </p:nvSpPr>
          <p:spPr>
            <a:xfrm>
              <a:off x="3814950" y="830275"/>
              <a:ext cx="2625" cy="2150"/>
            </a:xfrm>
            <a:custGeom>
              <a:avLst/>
              <a:gdLst/>
              <a:ahLst/>
              <a:cxnLst/>
              <a:rect l="l" t="t" r="r" b="b"/>
              <a:pathLst>
                <a:path w="105" h="86" extrusionOk="0">
                  <a:moveTo>
                    <a:pt x="104" y="1"/>
                  </a:moveTo>
                  <a:lnTo>
                    <a:pt x="0" y="62"/>
                  </a:lnTo>
                  <a:lnTo>
                    <a:pt x="0" y="85"/>
                  </a:lnTo>
                  <a:lnTo>
                    <a:pt x="104" y="24"/>
                  </a:lnTo>
                  <a:lnTo>
                    <a:pt x="104" y="1"/>
                  </a:lnTo>
                  <a:close/>
                </a:path>
              </a:pathLst>
            </a:custGeom>
            <a:solidFill>
              <a:srgbClr val="B0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224;p31">
              <a:extLst>
                <a:ext uri="{FF2B5EF4-FFF2-40B4-BE49-F238E27FC236}">
                  <a16:creationId xmlns:a16="http://schemas.microsoft.com/office/drawing/2014/main" id="{A0D42CE8-FA14-4F7B-9478-B6847BE591CD}"/>
                </a:ext>
              </a:extLst>
            </p:cNvPr>
            <p:cNvSpPr/>
            <p:nvPr/>
          </p:nvSpPr>
          <p:spPr>
            <a:xfrm>
              <a:off x="3800725" y="822100"/>
              <a:ext cx="16850" cy="9725"/>
            </a:xfrm>
            <a:custGeom>
              <a:avLst/>
              <a:gdLst/>
              <a:ahLst/>
              <a:cxnLst/>
              <a:rect l="l" t="t" r="r" b="b"/>
              <a:pathLst>
                <a:path w="674" h="389" extrusionOk="0">
                  <a:moveTo>
                    <a:pt x="105" y="0"/>
                  </a:moveTo>
                  <a:lnTo>
                    <a:pt x="1" y="60"/>
                  </a:lnTo>
                  <a:lnTo>
                    <a:pt x="569" y="389"/>
                  </a:lnTo>
                  <a:lnTo>
                    <a:pt x="673" y="328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456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225;p31">
              <a:extLst>
                <a:ext uri="{FF2B5EF4-FFF2-40B4-BE49-F238E27FC236}">
                  <a16:creationId xmlns:a16="http://schemas.microsoft.com/office/drawing/2014/main" id="{695F184D-E72B-4A7B-8E03-0534D0704B76}"/>
                </a:ext>
              </a:extLst>
            </p:cNvPr>
            <p:cNvSpPr/>
            <p:nvPr/>
          </p:nvSpPr>
          <p:spPr>
            <a:xfrm>
              <a:off x="3800725" y="823575"/>
              <a:ext cx="14250" cy="8850"/>
            </a:xfrm>
            <a:custGeom>
              <a:avLst/>
              <a:gdLst/>
              <a:ahLst/>
              <a:cxnLst/>
              <a:rect l="l" t="t" r="r" b="b"/>
              <a:pathLst>
                <a:path w="570" h="354" extrusionOk="0">
                  <a:moveTo>
                    <a:pt x="1" y="1"/>
                  </a:moveTo>
                  <a:lnTo>
                    <a:pt x="1" y="24"/>
                  </a:lnTo>
                  <a:lnTo>
                    <a:pt x="569" y="353"/>
                  </a:lnTo>
                  <a:lnTo>
                    <a:pt x="569" y="33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4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226;p31">
              <a:extLst>
                <a:ext uri="{FF2B5EF4-FFF2-40B4-BE49-F238E27FC236}">
                  <a16:creationId xmlns:a16="http://schemas.microsoft.com/office/drawing/2014/main" id="{AA29582B-92FE-44A1-8F5C-9462471A2B33}"/>
                </a:ext>
              </a:extLst>
            </p:cNvPr>
            <p:cNvSpPr/>
            <p:nvPr/>
          </p:nvSpPr>
          <p:spPr>
            <a:xfrm>
              <a:off x="3803950" y="779000"/>
              <a:ext cx="13125" cy="15500"/>
            </a:xfrm>
            <a:custGeom>
              <a:avLst/>
              <a:gdLst/>
              <a:ahLst/>
              <a:cxnLst/>
              <a:rect l="l" t="t" r="r" b="b"/>
              <a:pathLst>
                <a:path w="525" h="620" extrusionOk="0">
                  <a:moveTo>
                    <a:pt x="1" y="0"/>
                  </a:moveTo>
                  <a:lnTo>
                    <a:pt x="1" y="316"/>
                  </a:lnTo>
                  <a:lnTo>
                    <a:pt x="524" y="619"/>
                  </a:lnTo>
                  <a:lnTo>
                    <a:pt x="524" y="30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68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227;p31">
              <a:extLst>
                <a:ext uri="{FF2B5EF4-FFF2-40B4-BE49-F238E27FC236}">
                  <a16:creationId xmlns:a16="http://schemas.microsoft.com/office/drawing/2014/main" id="{99CEE365-ACE3-4933-8B2E-91DDF01CC7AE}"/>
                </a:ext>
              </a:extLst>
            </p:cNvPr>
            <p:cNvSpPr/>
            <p:nvPr/>
          </p:nvSpPr>
          <p:spPr>
            <a:xfrm>
              <a:off x="3804350" y="779750"/>
              <a:ext cx="12725" cy="14225"/>
            </a:xfrm>
            <a:custGeom>
              <a:avLst/>
              <a:gdLst/>
              <a:ahLst/>
              <a:cxnLst/>
              <a:rect l="l" t="t" r="r" b="b"/>
              <a:pathLst>
                <a:path w="509" h="569" extrusionOk="0">
                  <a:moveTo>
                    <a:pt x="1" y="1"/>
                  </a:moveTo>
                  <a:lnTo>
                    <a:pt x="1" y="278"/>
                  </a:lnTo>
                  <a:lnTo>
                    <a:pt x="508" y="569"/>
                  </a:lnTo>
                  <a:lnTo>
                    <a:pt x="508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228;p31">
              <a:extLst>
                <a:ext uri="{FF2B5EF4-FFF2-40B4-BE49-F238E27FC236}">
                  <a16:creationId xmlns:a16="http://schemas.microsoft.com/office/drawing/2014/main" id="{3EA969DB-3999-460F-B56E-F7C6C5930C8A}"/>
                </a:ext>
              </a:extLst>
            </p:cNvPr>
            <p:cNvSpPr/>
            <p:nvPr/>
          </p:nvSpPr>
          <p:spPr>
            <a:xfrm>
              <a:off x="3804350" y="779750"/>
              <a:ext cx="250" cy="6950"/>
            </a:xfrm>
            <a:custGeom>
              <a:avLst/>
              <a:gdLst/>
              <a:ahLst/>
              <a:cxnLst/>
              <a:rect l="l" t="t" r="r" b="b"/>
              <a:pathLst>
                <a:path w="10" h="278" extrusionOk="0">
                  <a:moveTo>
                    <a:pt x="1" y="1"/>
                  </a:moveTo>
                  <a:lnTo>
                    <a:pt x="1" y="278"/>
                  </a:lnTo>
                  <a:lnTo>
                    <a:pt x="9" y="273"/>
                  </a:lnTo>
                  <a:lnTo>
                    <a:pt x="9" y="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37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229;p31">
              <a:extLst>
                <a:ext uri="{FF2B5EF4-FFF2-40B4-BE49-F238E27FC236}">
                  <a16:creationId xmlns:a16="http://schemas.microsoft.com/office/drawing/2014/main" id="{3B7F2EE3-BB86-41DB-86A0-F8B7990F5450}"/>
                </a:ext>
              </a:extLst>
            </p:cNvPr>
            <p:cNvSpPr/>
            <p:nvPr/>
          </p:nvSpPr>
          <p:spPr>
            <a:xfrm>
              <a:off x="3804350" y="786575"/>
              <a:ext cx="12725" cy="7400"/>
            </a:xfrm>
            <a:custGeom>
              <a:avLst/>
              <a:gdLst/>
              <a:ahLst/>
              <a:cxnLst/>
              <a:rect l="l" t="t" r="r" b="b"/>
              <a:pathLst>
                <a:path w="509" h="296" extrusionOk="0">
                  <a:moveTo>
                    <a:pt x="9" y="0"/>
                  </a:moveTo>
                  <a:lnTo>
                    <a:pt x="1" y="5"/>
                  </a:lnTo>
                  <a:lnTo>
                    <a:pt x="508" y="296"/>
                  </a:lnTo>
                  <a:lnTo>
                    <a:pt x="508" y="28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6D97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230;p31">
              <a:extLst>
                <a:ext uri="{FF2B5EF4-FFF2-40B4-BE49-F238E27FC236}">
                  <a16:creationId xmlns:a16="http://schemas.microsoft.com/office/drawing/2014/main" id="{CD995925-EFFC-40C2-893E-FD0E1F913F74}"/>
                </a:ext>
              </a:extLst>
            </p:cNvPr>
            <p:cNvSpPr/>
            <p:nvPr/>
          </p:nvSpPr>
          <p:spPr>
            <a:xfrm>
              <a:off x="3810525" y="783275"/>
              <a:ext cx="425" cy="7200"/>
            </a:xfrm>
            <a:custGeom>
              <a:avLst/>
              <a:gdLst/>
              <a:ahLst/>
              <a:cxnLst/>
              <a:rect l="l" t="t" r="r" b="b"/>
              <a:pathLst>
                <a:path w="17" h="288" extrusionOk="0">
                  <a:moveTo>
                    <a:pt x="0" y="0"/>
                  </a:moveTo>
                  <a:lnTo>
                    <a:pt x="0" y="279"/>
                  </a:lnTo>
                  <a:lnTo>
                    <a:pt x="16" y="287"/>
                  </a:lnTo>
                  <a:lnTo>
                    <a:pt x="16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8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231;p31">
              <a:extLst>
                <a:ext uri="{FF2B5EF4-FFF2-40B4-BE49-F238E27FC236}">
                  <a16:creationId xmlns:a16="http://schemas.microsoft.com/office/drawing/2014/main" id="{66E7C935-DD9B-4933-936D-D4C2F726B955}"/>
                </a:ext>
              </a:extLst>
            </p:cNvPr>
            <p:cNvSpPr/>
            <p:nvPr/>
          </p:nvSpPr>
          <p:spPr>
            <a:xfrm>
              <a:off x="3816650" y="786750"/>
              <a:ext cx="425" cy="7350"/>
            </a:xfrm>
            <a:custGeom>
              <a:avLst/>
              <a:gdLst/>
              <a:ahLst/>
              <a:cxnLst/>
              <a:rect l="l" t="t" r="r" b="b"/>
              <a:pathLst>
                <a:path w="17" h="294" extrusionOk="0">
                  <a:moveTo>
                    <a:pt x="0" y="0"/>
                  </a:moveTo>
                  <a:lnTo>
                    <a:pt x="0" y="283"/>
                  </a:lnTo>
                  <a:lnTo>
                    <a:pt x="16" y="293"/>
                  </a:lnTo>
                  <a:lnTo>
                    <a:pt x="16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8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232;p31">
              <a:extLst>
                <a:ext uri="{FF2B5EF4-FFF2-40B4-BE49-F238E27FC236}">
                  <a16:creationId xmlns:a16="http://schemas.microsoft.com/office/drawing/2014/main" id="{EFDC5ADE-04EF-4A00-BE76-9CB667CA6EAC}"/>
                </a:ext>
              </a:extLst>
            </p:cNvPr>
            <p:cNvSpPr/>
            <p:nvPr/>
          </p:nvSpPr>
          <p:spPr>
            <a:xfrm>
              <a:off x="3810925" y="783525"/>
              <a:ext cx="200" cy="6950"/>
            </a:xfrm>
            <a:custGeom>
              <a:avLst/>
              <a:gdLst/>
              <a:ahLst/>
              <a:cxnLst/>
              <a:rect l="l" t="t" r="r" b="b"/>
              <a:pathLst>
                <a:path w="8" h="278" extrusionOk="0">
                  <a:moveTo>
                    <a:pt x="0" y="0"/>
                  </a:moveTo>
                  <a:lnTo>
                    <a:pt x="0" y="277"/>
                  </a:lnTo>
                  <a:lnTo>
                    <a:pt x="7" y="272"/>
                  </a:lnTo>
                  <a:lnTo>
                    <a:pt x="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7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233;p31">
              <a:extLst>
                <a:ext uri="{FF2B5EF4-FFF2-40B4-BE49-F238E27FC236}">
                  <a16:creationId xmlns:a16="http://schemas.microsoft.com/office/drawing/2014/main" id="{F38E709B-8A75-4CFF-B6D1-7895F83C9418}"/>
                </a:ext>
              </a:extLst>
            </p:cNvPr>
            <p:cNvSpPr/>
            <p:nvPr/>
          </p:nvSpPr>
          <p:spPr>
            <a:xfrm>
              <a:off x="3817050" y="786450"/>
              <a:ext cx="150" cy="8050"/>
            </a:xfrm>
            <a:custGeom>
              <a:avLst/>
              <a:gdLst/>
              <a:ahLst/>
              <a:cxnLst/>
              <a:rect l="l" t="t" r="r" b="b"/>
              <a:pathLst>
                <a:path w="6" h="322" extrusionOk="0">
                  <a:moveTo>
                    <a:pt x="6" y="1"/>
                  </a:moveTo>
                  <a:lnTo>
                    <a:pt x="0" y="5"/>
                  </a:lnTo>
                  <a:lnTo>
                    <a:pt x="0" y="321"/>
                  </a:lnTo>
                  <a:lnTo>
                    <a:pt x="6" y="318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4E6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234;p31">
              <a:extLst>
                <a:ext uri="{FF2B5EF4-FFF2-40B4-BE49-F238E27FC236}">
                  <a16:creationId xmlns:a16="http://schemas.microsoft.com/office/drawing/2014/main" id="{FD797F4B-CFC0-4CB7-A5F0-BE4C1BD25917}"/>
                </a:ext>
              </a:extLst>
            </p:cNvPr>
            <p:cNvSpPr/>
            <p:nvPr/>
          </p:nvSpPr>
          <p:spPr>
            <a:xfrm>
              <a:off x="3803950" y="778925"/>
              <a:ext cx="13250" cy="7675"/>
            </a:xfrm>
            <a:custGeom>
              <a:avLst/>
              <a:gdLst/>
              <a:ahLst/>
              <a:cxnLst/>
              <a:rect l="l" t="t" r="r" b="b"/>
              <a:pathLst>
                <a:path w="530" h="307" extrusionOk="0">
                  <a:moveTo>
                    <a:pt x="5" y="0"/>
                  </a:moveTo>
                  <a:lnTo>
                    <a:pt x="1" y="3"/>
                  </a:lnTo>
                  <a:lnTo>
                    <a:pt x="524" y="306"/>
                  </a:lnTo>
                  <a:lnTo>
                    <a:pt x="530" y="30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AD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1" name="Graphic 110" descr="saat ini yang digunakan ialah aplikasi Sibaru&#10;">
            <a:extLst>
              <a:ext uri="{FF2B5EF4-FFF2-40B4-BE49-F238E27FC236}">
                <a16:creationId xmlns:a16="http://schemas.microsoft.com/office/drawing/2014/main" id="{6F5EBF6A-23E7-4905-865E-F400633E3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18840" y="6206074"/>
            <a:ext cx="1416976" cy="42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994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EBB29EC-6C4A-4B84-BDA6-085711A213C2}"/>
              </a:ext>
            </a:extLst>
          </p:cNvPr>
          <p:cNvSpPr/>
          <p:nvPr/>
        </p:nvSpPr>
        <p:spPr>
          <a:xfrm>
            <a:off x="10827328" y="-20782"/>
            <a:ext cx="1392381" cy="2161309"/>
          </a:xfrm>
          <a:custGeom>
            <a:avLst/>
            <a:gdLst>
              <a:gd name="connsiteX0" fmla="*/ 0 w 1392381"/>
              <a:gd name="connsiteY0" fmla="*/ 0 h 2161309"/>
              <a:gd name="connsiteX1" fmla="*/ 1392381 w 1392381"/>
              <a:gd name="connsiteY1" fmla="*/ 0 h 2161309"/>
              <a:gd name="connsiteX2" fmla="*/ 1392381 w 1392381"/>
              <a:gd name="connsiteY2" fmla="*/ 2161309 h 2161309"/>
              <a:gd name="connsiteX3" fmla="*/ 0 w 1392381"/>
              <a:gd name="connsiteY3" fmla="*/ 0 h 2161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2381" h="2161309">
                <a:moveTo>
                  <a:pt x="0" y="0"/>
                </a:moveTo>
                <a:lnTo>
                  <a:pt x="1392381" y="0"/>
                </a:lnTo>
                <a:lnTo>
                  <a:pt x="1392381" y="2161309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7F364B53-FB28-4A8D-B060-AA2F02914DF1}"/>
              </a:ext>
            </a:extLst>
          </p:cNvPr>
          <p:cNvSpPr/>
          <p:nvPr/>
        </p:nvSpPr>
        <p:spPr>
          <a:xfrm>
            <a:off x="0" y="-52561"/>
            <a:ext cx="2720108" cy="6963124"/>
          </a:xfrm>
          <a:custGeom>
            <a:avLst/>
            <a:gdLst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5113331 w 5113331"/>
              <a:gd name="connsiteY2" fmla="*/ 6858000 h 6858000"/>
              <a:gd name="connsiteX3" fmla="*/ 0 w 5113331"/>
              <a:gd name="connsiteY3" fmla="*/ 6858000 h 6858000"/>
              <a:gd name="connsiteX4" fmla="*/ 0 w 5113331"/>
              <a:gd name="connsiteY4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5112327 w 5113331"/>
              <a:gd name="connsiteY2" fmla="*/ 3241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202841"/>
              <a:gd name="connsiteY0" fmla="*/ 0 h 6858000"/>
              <a:gd name="connsiteX1" fmla="*/ 5113331 w 5202841"/>
              <a:gd name="connsiteY1" fmla="*/ 0 h 6858000"/>
              <a:gd name="connsiteX2" fmla="*/ 3387436 w 5202841"/>
              <a:gd name="connsiteY2" fmla="*/ 2098964 h 6858000"/>
              <a:gd name="connsiteX3" fmla="*/ 5113331 w 5202841"/>
              <a:gd name="connsiteY3" fmla="*/ 6858000 h 6858000"/>
              <a:gd name="connsiteX4" fmla="*/ 0 w 5202841"/>
              <a:gd name="connsiteY4" fmla="*/ 6858000 h 6858000"/>
              <a:gd name="connsiteX5" fmla="*/ 0 w 5202841"/>
              <a:gd name="connsiteY5" fmla="*/ 0 h 6858000"/>
              <a:gd name="connsiteX0" fmla="*/ 0 w 5241831"/>
              <a:gd name="connsiteY0" fmla="*/ 0 h 6858000"/>
              <a:gd name="connsiteX1" fmla="*/ 5113331 w 5241831"/>
              <a:gd name="connsiteY1" fmla="*/ 0 h 6858000"/>
              <a:gd name="connsiteX2" fmla="*/ 3387436 w 5241831"/>
              <a:gd name="connsiteY2" fmla="*/ 2098964 h 6858000"/>
              <a:gd name="connsiteX3" fmla="*/ 5113331 w 5241831"/>
              <a:gd name="connsiteY3" fmla="*/ 6858000 h 6858000"/>
              <a:gd name="connsiteX4" fmla="*/ 0 w 5241831"/>
              <a:gd name="connsiteY4" fmla="*/ 6858000 h 6858000"/>
              <a:gd name="connsiteX5" fmla="*/ 0 w 52418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138055 w 5113331"/>
              <a:gd name="connsiteY2" fmla="*/ 2286000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2992582 w 5113331"/>
              <a:gd name="connsiteY2" fmla="*/ 3408218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124690 h 6982690"/>
              <a:gd name="connsiteX1" fmla="*/ 3658604 w 5113331"/>
              <a:gd name="connsiteY1" fmla="*/ 0 h 6982690"/>
              <a:gd name="connsiteX2" fmla="*/ 2992582 w 5113331"/>
              <a:gd name="connsiteY2" fmla="*/ 3532908 h 6982690"/>
              <a:gd name="connsiteX3" fmla="*/ 5113331 w 5113331"/>
              <a:gd name="connsiteY3" fmla="*/ 6982690 h 6982690"/>
              <a:gd name="connsiteX4" fmla="*/ 0 w 5113331"/>
              <a:gd name="connsiteY4" fmla="*/ 6982690 h 6982690"/>
              <a:gd name="connsiteX5" fmla="*/ 0 w 5113331"/>
              <a:gd name="connsiteY5" fmla="*/ 124690 h 6982690"/>
              <a:gd name="connsiteX0" fmla="*/ 0 w 5113331"/>
              <a:gd name="connsiteY0" fmla="*/ 124690 h 6982690"/>
              <a:gd name="connsiteX1" fmla="*/ 3658604 w 5113331"/>
              <a:gd name="connsiteY1" fmla="*/ 0 h 6982690"/>
              <a:gd name="connsiteX2" fmla="*/ 2930236 w 5113331"/>
              <a:gd name="connsiteY2" fmla="*/ 3283527 h 6982690"/>
              <a:gd name="connsiteX3" fmla="*/ 5113331 w 5113331"/>
              <a:gd name="connsiteY3" fmla="*/ 6982690 h 6982690"/>
              <a:gd name="connsiteX4" fmla="*/ 0 w 5113331"/>
              <a:gd name="connsiteY4" fmla="*/ 6982690 h 6982690"/>
              <a:gd name="connsiteX5" fmla="*/ 0 w 5113331"/>
              <a:gd name="connsiteY5" fmla="*/ 124690 h 6982690"/>
              <a:gd name="connsiteX0" fmla="*/ 0 w 5113331"/>
              <a:gd name="connsiteY0" fmla="*/ 0 h 6858000"/>
              <a:gd name="connsiteX1" fmla="*/ 3637822 w 5113331"/>
              <a:gd name="connsiteY1" fmla="*/ 41564 h 6858000"/>
              <a:gd name="connsiteX2" fmla="*/ 2930236 w 5113331"/>
              <a:gd name="connsiteY2" fmla="*/ 3158837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3637822 w 5113331"/>
              <a:gd name="connsiteY1" fmla="*/ 41564 h 6858000"/>
              <a:gd name="connsiteX2" fmla="*/ 3215360 w 5113331"/>
              <a:gd name="connsiteY2" fmla="*/ 3241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3637822 w 5113331"/>
              <a:gd name="connsiteY1" fmla="*/ 41564 h 6858000"/>
              <a:gd name="connsiteX2" fmla="*/ 3310401 w 5113331"/>
              <a:gd name="connsiteY2" fmla="*/ 3304310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3637822 w 5113331"/>
              <a:gd name="connsiteY1" fmla="*/ 41564 h 6858000"/>
              <a:gd name="connsiteX2" fmla="*/ 3155959 w 5113331"/>
              <a:gd name="connsiteY2" fmla="*/ 3304310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4626244"/>
              <a:gd name="connsiteY0" fmla="*/ 0 h 6858000"/>
              <a:gd name="connsiteX1" fmla="*/ 3637822 w 4626244"/>
              <a:gd name="connsiteY1" fmla="*/ 41564 h 6858000"/>
              <a:gd name="connsiteX2" fmla="*/ 3155959 w 4626244"/>
              <a:gd name="connsiteY2" fmla="*/ 3304310 h 6858000"/>
              <a:gd name="connsiteX3" fmla="*/ 4626244 w 4626244"/>
              <a:gd name="connsiteY3" fmla="*/ 6858000 h 6858000"/>
              <a:gd name="connsiteX4" fmla="*/ 0 w 4626244"/>
              <a:gd name="connsiteY4" fmla="*/ 6858000 h 6858000"/>
              <a:gd name="connsiteX5" fmla="*/ 0 w 4626244"/>
              <a:gd name="connsiteY5" fmla="*/ 0 h 6858000"/>
              <a:gd name="connsiteX0" fmla="*/ 0 w 4626244"/>
              <a:gd name="connsiteY0" fmla="*/ 0 h 6858000"/>
              <a:gd name="connsiteX1" fmla="*/ 3637822 w 4626244"/>
              <a:gd name="connsiteY1" fmla="*/ 41564 h 6858000"/>
              <a:gd name="connsiteX2" fmla="*/ 1790864 w 4626244"/>
              <a:gd name="connsiteY2" fmla="*/ 3244271 h 6858000"/>
              <a:gd name="connsiteX3" fmla="*/ 4626244 w 4626244"/>
              <a:gd name="connsiteY3" fmla="*/ 6858000 h 6858000"/>
              <a:gd name="connsiteX4" fmla="*/ 0 w 4626244"/>
              <a:gd name="connsiteY4" fmla="*/ 6858000 h 6858000"/>
              <a:gd name="connsiteX5" fmla="*/ 0 w 4626244"/>
              <a:gd name="connsiteY5" fmla="*/ 0 h 6858000"/>
              <a:gd name="connsiteX0" fmla="*/ 0 w 4626244"/>
              <a:gd name="connsiteY0" fmla="*/ 0 h 6858000"/>
              <a:gd name="connsiteX1" fmla="*/ 3637822 w 4626244"/>
              <a:gd name="connsiteY1" fmla="*/ 41564 h 6858000"/>
              <a:gd name="connsiteX2" fmla="*/ 684963 w 4626244"/>
              <a:gd name="connsiteY2" fmla="*/ 3844667 h 6858000"/>
              <a:gd name="connsiteX3" fmla="*/ 4626244 w 4626244"/>
              <a:gd name="connsiteY3" fmla="*/ 6858000 h 6858000"/>
              <a:gd name="connsiteX4" fmla="*/ 0 w 4626244"/>
              <a:gd name="connsiteY4" fmla="*/ 6858000 h 6858000"/>
              <a:gd name="connsiteX5" fmla="*/ 0 w 4626244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26244" h="6858000">
                <a:moveTo>
                  <a:pt x="0" y="0"/>
                </a:moveTo>
                <a:lnTo>
                  <a:pt x="3637822" y="41564"/>
                </a:lnTo>
                <a:lnTo>
                  <a:pt x="684963" y="3844667"/>
                </a:lnTo>
                <a:lnTo>
                  <a:pt x="4626244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E5161A9A-57BC-4F28-AB7B-14BCC6762F3B}"/>
              </a:ext>
            </a:extLst>
          </p:cNvPr>
          <p:cNvSpPr/>
          <p:nvPr/>
        </p:nvSpPr>
        <p:spPr>
          <a:xfrm>
            <a:off x="-5005" y="-30479"/>
            <a:ext cx="2032605" cy="6963124"/>
          </a:xfrm>
          <a:custGeom>
            <a:avLst/>
            <a:gdLst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5113331 w 5113331"/>
              <a:gd name="connsiteY2" fmla="*/ 6858000 h 6858000"/>
              <a:gd name="connsiteX3" fmla="*/ 0 w 5113331"/>
              <a:gd name="connsiteY3" fmla="*/ 6858000 h 6858000"/>
              <a:gd name="connsiteX4" fmla="*/ 0 w 5113331"/>
              <a:gd name="connsiteY4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5112327 w 5113331"/>
              <a:gd name="connsiteY2" fmla="*/ 3241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202841"/>
              <a:gd name="connsiteY0" fmla="*/ 0 h 6858000"/>
              <a:gd name="connsiteX1" fmla="*/ 5113331 w 5202841"/>
              <a:gd name="connsiteY1" fmla="*/ 0 h 6858000"/>
              <a:gd name="connsiteX2" fmla="*/ 3387436 w 5202841"/>
              <a:gd name="connsiteY2" fmla="*/ 2098964 h 6858000"/>
              <a:gd name="connsiteX3" fmla="*/ 5113331 w 5202841"/>
              <a:gd name="connsiteY3" fmla="*/ 6858000 h 6858000"/>
              <a:gd name="connsiteX4" fmla="*/ 0 w 5202841"/>
              <a:gd name="connsiteY4" fmla="*/ 6858000 h 6858000"/>
              <a:gd name="connsiteX5" fmla="*/ 0 w 5202841"/>
              <a:gd name="connsiteY5" fmla="*/ 0 h 6858000"/>
              <a:gd name="connsiteX0" fmla="*/ 0 w 5241831"/>
              <a:gd name="connsiteY0" fmla="*/ 0 h 6858000"/>
              <a:gd name="connsiteX1" fmla="*/ 5113331 w 5241831"/>
              <a:gd name="connsiteY1" fmla="*/ 0 h 6858000"/>
              <a:gd name="connsiteX2" fmla="*/ 3387436 w 5241831"/>
              <a:gd name="connsiteY2" fmla="*/ 2098964 h 6858000"/>
              <a:gd name="connsiteX3" fmla="*/ 5113331 w 5241831"/>
              <a:gd name="connsiteY3" fmla="*/ 6858000 h 6858000"/>
              <a:gd name="connsiteX4" fmla="*/ 0 w 5241831"/>
              <a:gd name="connsiteY4" fmla="*/ 6858000 h 6858000"/>
              <a:gd name="connsiteX5" fmla="*/ 0 w 52418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138055 w 5113331"/>
              <a:gd name="connsiteY2" fmla="*/ 2286000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985615 w 5113331"/>
              <a:gd name="connsiteY2" fmla="*/ 2410691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985615 w 5113331"/>
              <a:gd name="connsiteY2" fmla="*/ 2410691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832355 w 5113331"/>
              <a:gd name="connsiteY2" fmla="*/ 2410691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3301738 w 5113331"/>
              <a:gd name="connsiteY0" fmla="*/ 0 h 6878101"/>
              <a:gd name="connsiteX1" fmla="*/ 5113331 w 5113331"/>
              <a:gd name="connsiteY1" fmla="*/ 20101 h 6878101"/>
              <a:gd name="connsiteX2" fmla="*/ 3832355 w 5113331"/>
              <a:gd name="connsiteY2" fmla="*/ 2430792 h 6878101"/>
              <a:gd name="connsiteX3" fmla="*/ 5113331 w 5113331"/>
              <a:gd name="connsiteY3" fmla="*/ 6878101 h 6878101"/>
              <a:gd name="connsiteX4" fmla="*/ 0 w 5113331"/>
              <a:gd name="connsiteY4" fmla="*/ 6878101 h 6878101"/>
              <a:gd name="connsiteX5" fmla="*/ 3301738 w 5113331"/>
              <a:gd name="connsiteY5" fmla="*/ 0 h 6878101"/>
              <a:gd name="connsiteX0" fmla="*/ 0 w 1811593"/>
              <a:gd name="connsiteY0" fmla="*/ 0 h 6878101"/>
              <a:gd name="connsiteX1" fmla="*/ 1811593 w 1811593"/>
              <a:gd name="connsiteY1" fmla="*/ 20101 h 6878101"/>
              <a:gd name="connsiteX2" fmla="*/ 530617 w 1811593"/>
              <a:gd name="connsiteY2" fmla="*/ 2430792 h 6878101"/>
              <a:gd name="connsiteX3" fmla="*/ 1811593 w 1811593"/>
              <a:gd name="connsiteY3" fmla="*/ 6878101 h 6878101"/>
              <a:gd name="connsiteX4" fmla="*/ 842280 w 1811593"/>
              <a:gd name="connsiteY4" fmla="*/ 6506229 h 6878101"/>
              <a:gd name="connsiteX5" fmla="*/ 0 w 1811593"/>
              <a:gd name="connsiteY5" fmla="*/ 0 h 6878101"/>
              <a:gd name="connsiteX0" fmla="*/ 0 w 1811593"/>
              <a:gd name="connsiteY0" fmla="*/ 0 h 6878101"/>
              <a:gd name="connsiteX1" fmla="*/ 1811593 w 1811593"/>
              <a:gd name="connsiteY1" fmla="*/ 20101 h 6878101"/>
              <a:gd name="connsiteX2" fmla="*/ 530617 w 1811593"/>
              <a:gd name="connsiteY2" fmla="*/ 2430792 h 6878101"/>
              <a:gd name="connsiteX3" fmla="*/ 1811593 w 1811593"/>
              <a:gd name="connsiteY3" fmla="*/ 6878101 h 6878101"/>
              <a:gd name="connsiteX4" fmla="*/ 464939 w 1811593"/>
              <a:gd name="connsiteY4" fmla="*/ 6807748 h 6878101"/>
              <a:gd name="connsiteX5" fmla="*/ 0 w 1811593"/>
              <a:gd name="connsiteY5" fmla="*/ 0 h 6878101"/>
              <a:gd name="connsiteX0" fmla="*/ 0 w 1366869"/>
              <a:gd name="connsiteY0" fmla="*/ 40203 h 6858000"/>
              <a:gd name="connsiteX1" fmla="*/ 1366869 w 1366869"/>
              <a:gd name="connsiteY1" fmla="*/ 0 h 6858000"/>
              <a:gd name="connsiteX2" fmla="*/ 85893 w 1366869"/>
              <a:gd name="connsiteY2" fmla="*/ 2410691 h 6858000"/>
              <a:gd name="connsiteX3" fmla="*/ 1366869 w 1366869"/>
              <a:gd name="connsiteY3" fmla="*/ 6858000 h 6858000"/>
              <a:gd name="connsiteX4" fmla="*/ 20215 w 1366869"/>
              <a:gd name="connsiteY4" fmla="*/ 6787647 h 6858000"/>
              <a:gd name="connsiteX5" fmla="*/ 0 w 1366869"/>
              <a:gd name="connsiteY5" fmla="*/ 40203 h 6858000"/>
              <a:gd name="connsiteX0" fmla="*/ 289855 w 1346765"/>
              <a:gd name="connsiteY0" fmla="*/ 60305 h 6858000"/>
              <a:gd name="connsiteX1" fmla="*/ 1346765 w 1346765"/>
              <a:gd name="connsiteY1" fmla="*/ 0 h 6858000"/>
              <a:gd name="connsiteX2" fmla="*/ 65789 w 1346765"/>
              <a:gd name="connsiteY2" fmla="*/ 2410691 h 6858000"/>
              <a:gd name="connsiteX3" fmla="*/ 1346765 w 1346765"/>
              <a:gd name="connsiteY3" fmla="*/ 6858000 h 6858000"/>
              <a:gd name="connsiteX4" fmla="*/ 111 w 1346765"/>
              <a:gd name="connsiteY4" fmla="*/ 6787647 h 6858000"/>
              <a:gd name="connsiteX5" fmla="*/ 289855 w 1346765"/>
              <a:gd name="connsiteY5" fmla="*/ 60305 h 6858000"/>
              <a:gd name="connsiteX0" fmla="*/ 8133 w 1348049"/>
              <a:gd name="connsiteY0" fmla="*/ 0 h 6888151"/>
              <a:gd name="connsiteX1" fmla="*/ 1348049 w 1348049"/>
              <a:gd name="connsiteY1" fmla="*/ 30151 h 6888151"/>
              <a:gd name="connsiteX2" fmla="*/ 67073 w 1348049"/>
              <a:gd name="connsiteY2" fmla="*/ 2440842 h 6888151"/>
              <a:gd name="connsiteX3" fmla="*/ 1348049 w 1348049"/>
              <a:gd name="connsiteY3" fmla="*/ 6888151 h 6888151"/>
              <a:gd name="connsiteX4" fmla="*/ 1395 w 1348049"/>
              <a:gd name="connsiteY4" fmla="*/ 6817798 h 6888151"/>
              <a:gd name="connsiteX5" fmla="*/ 8133 w 1348049"/>
              <a:gd name="connsiteY5" fmla="*/ 0 h 6888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8049" h="6888151">
                <a:moveTo>
                  <a:pt x="8133" y="0"/>
                </a:moveTo>
                <a:lnTo>
                  <a:pt x="1348049" y="30151"/>
                </a:lnTo>
                <a:lnTo>
                  <a:pt x="67073" y="2440842"/>
                </a:lnTo>
                <a:lnTo>
                  <a:pt x="1348049" y="6888151"/>
                </a:lnTo>
                <a:lnTo>
                  <a:pt x="1395" y="6817798"/>
                </a:lnTo>
                <a:cubicBezTo>
                  <a:pt x="-5343" y="4568650"/>
                  <a:pt x="14871" y="2249148"/>
                  <a:pt x="8133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A5F5312-3012-49B5-B4A5-51D9DD2E5AEA}"/>
              </a:ext>
            </a:extLst>
          </p:cNvPr>
          <p:cNvSpPr/>
          <p:nvPr/>
        </p:nvSpPr>
        <p:spPr>
          <a:xfrm>
            <a:off x="490588" y="882286"/>
            <a:ext cx="5503056" cy="5768960"/>
          </a:xfrm>
          <a:prstGeom prst="roundRect">
            <a:avLst>
              <a:gd name="adj" fmla="val 594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8596376-A9C9-4A71-8D24-10B6DC399F47}"/>
              </a:ext>
            </a:extLst>
          </p:cNvPr>
          <p:cNvSpPr/>
          <p:nvPr/>
        </p:nvSpPr>
        <p:spPr>
          <a:xfrm>
            <a:off x="6367093" y="914400"/>
            <a:ext cx="5344409" cy="5736846"/>
          </a:xfrm>
          <a:prstGeom prst="roundRect">
            <a:avLst>
              <a:gd name="adj" fmla="val 594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275F92-0CE1-4CBA-8527-5548FE5C0ACA}"/>
              </a:ext>
            </a:extLst>
          </p:cNvPr>
          <p:cNvSpPr/>
          <p:nvPr/>
        </p:nvSpPr>
        <p:spPr>
          <a:xfrm>
            <a:off x="490588" y="839904"/>
            <a:ext cx="5503056" cy="28785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SEBELUM</a:t>
            </a:r>
            <a:endParaRPr lang="en-ID" b="1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E6A3CA-3B7A-4BAA-94B4-7F1693EFD749}"/>
              </a:ext>
            </a:extLst>
          </p:cNvPr>
          <p:cNvSpPr/>
          <p:nvPr/>
        </p:nvSpPr>
        <p:spPr>
          <a:xfrm>
            <a:off x="6367093" y="839902"/>
            <a:ext cx="5344409" cy="28785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SESUDAH</a:t>
            </a:r>
            <a:endParaRPr lang="en-ID" b="1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B0D82F-BAD5-4473-B283-BF7B3605D355}"/>
              </a:ext>
            </a:extLst>
          </p:cNvPr>
          <p:cNvSpPr/>
          <p:nvPr/>
        </p:nvSpPr>
        <p:spPr>
          <a:xfrm>
            <a:off x="486868" y="1127760"/>
            <a:ext cx="11236873" cy="42499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Narrow" panose="020B0606020202030204" pitchFamily="34" charset="0"/>
              </a:rPr>
              <a:t>Penerima Manfaat/Bantuan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329EA2-C4F0-4638-BD01-7BAAD55BE8F6}"/>
              </a:ext>
            </a:extLst>
          </p:cNvPr>
          <p:cNvSpPr txBox="1"/>
          <p:nvPr/>
        </p:nvSpPr>
        <p:spPr>
          <a:xfrm>
            <a:off x="626942" y="1634646"/>
            <a:ext cx="523194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200" b="1" dirty="0">
                <a:solidFill>
                  <a:schemeClr val="tx1"/>
                </a:solidFill>
                <a:latin typeface="Arial Narrow" panose="020B0606020202030204" pitchFamily="34" charset="0"/>
              </a:rPr>
              <a:t>Penerima manfaat </a:t>
            </a:r>
            <a:r>
              <a:rPr lang="en-ID" sz="1200" dirty="0">
                <a:solidFill>
                  <a:schemeClr val="tx1"/>
                </a:solidFill>
                <a:latin typeface="Arial Narrow" panose="020B0606020202030204" pitchFamily="34" charset="0"/>
              </a:rPr>
              <a:t>:</a:t>
            </a:r>
          </a:p>
          <a:p>
            <a:pPr marL="173038" indent="-173038">
              <a:buFont typeface="+mj-lt"/>
              <a:buAutoNum type="alphaLcPeriod"/>
            </a:pPr>
            <a:r>
              <a:rPr lang="en-ID" sz="1200" dirty="0">
                <a:solidFill>
                  <a:schemeClr val="tx1"/>
                </a:solidFill>
                <a:latin typeface="Arial Narrow" panose="020B0606020202030204" pitchFamily="34" charset="0"/>
              </a:rPr>
              <a:t>Rumah</a:t>
            </a:r>
            <a:r>
              <a:rPr lang="en-ID" sz="1200" baseline="0" dirty="0">
                <a:solidFill>
                  <a:schemeClr val="tx1"/>
                </a:solidFill>
                <a:latin typeface="Arial Narrow" panose="020B0606020202030204" pitchFamily="34" charset="0"/>
              </a:rPr>
              <a:t> susun umum: MBR</a:t>
            </a:r>
          </a:p>
          <a:p>
            <a:pPr marL="173038" indent="-173038">
              <a:buFont typeface="+mj-lt"/>
              <a:buAutoNum type="alphaLcPeriod"/>
            </a:pPr>
            <a:r>
              <a:rPr lang="en-ID" sz="1200" dirty="0">
                <a:solidFill>
                  <a:schemeClr val="tx1"/>
                </a:solidFill>
                <a:latin typeface="Arial Narrow" panose="020B0606020202030204" pitchFamily="34" charset="0"/>
              </a:rPr>
              <a:t>Rumah susun negara: pejabat dan/atau pegawai negeri sipil serta TNI</a:t>
            </a:r>
            <a:r>
              <a:rPr lang="en-ID" sz="1200" baseline="0" dirty="0">
                <a:solidFill>
                  <a:schemeClr val="tx1"/>
                </a:solidFill>
                <a:latin typeface="Arial Narrow" panose="020B0606020202030204" pitchFamily="34" charset="0"/>
              </a:rPr>
              <a:t> dan Kepolisian RI</a:t>
            </a:r>
          </a:p>
          <a:p>
            <a:pPr marL="173038" indent="-173038">
              <a:buFont typeface="+mj-lt"/>
              <a:buAutoNum type="alphaLcPeriod"/>
            </a:pPr>
            <a:r>
              <a:rPr lang="en-ID" sz="1200" baseline="0" dirty="0">
                <a:solidFill>
                  <a:schemeClr val="tx1"/>
                </a:solidFill>
                <a:latin typeface="Arial Narrow" panose="020B0606020202030204" pitchFamily="34" charset="0"/>
              </a:rPr>
              <a:t>Rumah susun khusus: masyarakat yang memenuhi kriteria khusus</a:t>
            </a:r>
            <a:endParaRPr lang="en-US" sz="1200" dirty="0">
              <a:latin typeface="Arial Narrow" panose="020B0606020202030204" pitchFamily="34" charset="0"/>
            </a:endParaRPr>
          </a:p>
          <a:p>
            <a:pPr marL="173038" indent="-173038">
              <a:lnSpc>
                <a:spcPct val="90000"/>
              </a:lnSpc>
            </a:pPr>
            <a:r>
              <a:rPr lang="tr-TR" sz="1200" b="1" dirty="0">
                <a:latin typeface="Arial Narrow" panose="020B0606020202030204" pitchFamily="34" charset="0"/>
              </a:rPr>
              <a:t>Penerima Bantuan:</a:t>
            </a:r>
            <a:endParaRPr lang="en-US" sz="1200" b="1" dirty="0">
              <a:latin typeface="Arial Narrow" panose="020B0606020202030204" pitchFamily="34" charset="0"/>
            </a:endParaRPr>
          </a:p>
          <a:p>
            <a:pPr marL="173038" indent="-173038">
              <a:lnSpc>
                <a:spcPct val="90000"/>
              </a:lnSpc>
              <a:buFont typeface="+mj-lt"/>
              <a:buAutoNum type="alphaLcPeriod"/>
            </a:pPr>
            <a:r>
              <a:rPr lang="tr-TR" sz="1200" dirty="0">
                <a:latin typeface="Arial Narrow" panose="020B0606020202030204" pitchFamily="34" charset="0"/>
              </a:rPr>
              <a:t>Kementerian/Lembaga</a:t>
            </a:r>
            <a:endParaRPr lang="en-US" sz="1200" dirty="0">
              <a:latin typeface="Arial Narrow" panose="020B0606020202030204" pitchFamily="34" charset="0"/>
            </a:endParaRPr>
          </a:p>
          <a:p>
            <a:pPr marL="173038" indent="-173038">
              <a:lnSpc>
                <a:spcPct val="90000"/>
              </a:lnSpc>
              <a:buFont typeface="+mj-lt"/>
              <a:buAutoNum type="alphaLcPeriod"/>
            </a:pPr>
            <a:r>
              <a:rPr lang="tr-TR" sz="1200" dirty="0">
                <a:latin typeface="Arial Narrow" panose="020B0606020202030204" pitchFamily="34" charset="0"/>
              </a:rPr>
              <a:t>Pemerintah Daerah </a:t>
            </a:r>
            <a:endParaRPr lang="en-US" sz="1200" dirty="0">
              <a:latin typeface="Arial Narrow" panose="020B0606020202030204" pitchFamily="34" charset="0"/>
            </a:endParaRPr>
          </a:p>
          <a:p>
            <a:pPr marL="173038" indent="-173038">
              <a:lnSpc>
                <a:spcPct val="90000"/>
              </a:lnSpc>
              <a:buFont typeface="+mj-lt"/>
              <a:buAutoNum type="alphaLcPeriod"/>
            </a:pPr>
            <a:r>
              <a:rPr lang="en-US" sz="1200" dirty="0">
                <a:latin typeface="Arial Narrow" panose="020B0606020202030204" pitchFamily="34" charset="0"/>
              </a:rPr>
              <a:t>Perguruan Tinggi</a:t>
            </a:r>
          </a:p>
          <a:p>
            <a:pPr marL="173038" indent="-173038">
              <a:lnSpc>
                <a:spcPct val="90000"/>
              </a:lnSpc>
              <a:buFont typeface="+mj-lt"/>
              <a:buAutoNum type="alphaLcPeriod"/>
            </a:pPr>
            <a:r>
              <a:rPr lang="en-US" sz="1200" dirty="0">
                <a:latin typeface="Arial Narrow" panose="020B0606020202030204" pitchFamily="34" charset="0"/>
              </a:rPr>
              <a:t>Lembaga Pendidikan Keagamaan Berasrama</a:t>
            </a:r>
            <a:endParaRPr lang="en-ID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AA021A-38D6-480F-B2D8-F43B6FF2659F}"/>
              </a:ext>
            </a:extLst>
          </p:cNvPr>
          <p:cNvSpPr txBox="1"/>
          <p:nvPr/>
        </p:nvSpPr>
        <p:spPr>
          <a:xfrm>
            <a:off x="6411983" y="1633388"/>
            <a:ext cx="51901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D" sz="1200" b="1" dirty="0">
                <a:latin typeface="Arial Narrow" panose="020B0606020202030204" pitchFamily="34" charset="0"/>
                <a:ea typeface="Gadugi" panose="020B0502040204020203" pitchFamily="34" charset="0"/>
              </a:rPr>
              <a:t>Penerima Bantuan:</a:t>
            </a:r>
          </a:p>
          <a:p>
            <a:pPr marL="228600" indent="-228600" algn="just">
              <a:buFont typeface="+mj-lt"/>
              <a:buAutoNum type="alphaLcPeriod"/>
            </a:pPr>
            <a:r>
              <a:rPr lang="en-ID" sz="1200" dirty="0">
                <a:latin typeface="Arial Narrow" panose="020B0606020202030204" pitchFamily="34" charset="0"/>
                <a:ea typeface="Gadugi" panose="020B0502040204020203" pitchFamily="34" charset="0"/>
              </a:rPr>
              <a:t>Pemerintah Daerah; Kementerian/Lembaga; Perguruan Tinggi;</a:t>
            </a:r>
          </a:p>
          <a:p>
            <a:pPr marL="228600" indent="-228600" algn="just">
              <a:buFont typeface="+mj-lt"/>
              <a:buAutoNum type="alphaLcPeriod"/>
            </a:pPr>
            <a:r>
              <a:rPr lang="en-ID" sz="1200" dirty="0">
                <a:latin typeface="Arial Narrow" panose="020B0606020202030204" pitchFamily="34" charset="0"/>
                <a:ea typeface="Gadugi" panose="020B0502040204020203" pitchFamily="34" charset="0"/>
              </a:rPr>
              <a:t>Lembaga Pendidikan Keagamaan Berasrama; dan</a:t>
            </a:r>
          </a:p>
          <a:p>
            <a:pPr marL="228600" indent="-228600" algn="just">
              <a:buFont typeface="+mj-lt"/>
              <a:buAutoNum type="alphaLcPeriod"/>
            </a:pPr>
            <a:r>
              <a:rPr lang="en-ID" sz="1200" dirty="0">
                <a:latin typeface="Arial Narrow" panose="020B0606020202030204" pitchFamily="34" charset="0"/>
                <a:ea typeface="Gadugi" panose="020B0502040204020203" pitchFamily="34" charset="0"/>
              </a:rPr>
              <a:t>Yayasan atau Lembaga yang bergerak </a:t>
            </a:r>
            <a:r>
              <a:rPr lang="en-ID" sz="1200" dirty="0" err="1">
                <a:latin typeface="Arial Narrow" panose="020B0606020202030204" pitchFamily="34" charset="0"/>
                <a:ea typeface="Gadugi" panose="020B0502040204020203" pitchFamily="34" charset="0"/>
              </a:rPr>
              <a:t>dibidang</a:t>
            </a:r>
            <a:r>
              <a:rPr lang="en-ID" sz="1200" dirty="0">
                <a:latin typeface="Arial Narrow" panose="020B0606020202030204" pitchFamily="34" charset="0"/>
                <a:ea typeface="Gadugi" panose="020B0502040204020203" pitchFamily="34" charset="0"/>
              </a:rPr>
              <a:t> sosial, kemanusiaan, atau Pendidikan.</a:t>
            </a:r>
          </a:p>
          <a:p>
            <a:pPr algn="just"/>
            <a:r>
              <a:rPr lang="en-ID" sz="1200" b="1" dirty="0">
                <a:latin typeface="Arial Narrow" panose="020B0606020202030204" pitchFamily="34" charset="0"/>
                <a:ea typeface="Gadugi" panose="020B0502040204020203" pitchFamily="34" charset="0"/>
              </a:rPr>
              <a:t>Penerima Manfaat:</a:t>
            </a:r>
          </a:p>
          <a:p>
            <a:pPr marL="228600" indent="-228600" algn="just">
              <a:buFont typeface="+mj-lt"/>
              <a:buAutoNum type="alphaLcPeriod"/>
            </a:pPr>
            <a:r>
              <a:rPr lang="en-ID" sz="1200" dirty="0">
                <a:latin typeface="Arial Narrow" panose="020B0606020202030204" pitchFamily="34" charset="0"/>
                <a:ea typeface="Gadugi" panose="020B0502040204020203" pitchFamily="34" charset="0"/>
              </a:rPr>
              <a:t>Penerima manfaat pembangunan rumah susun umum diberikan kepada Masyarakat berpenghasilan Rendah (MBR);</a:t>
            </a:r>
          </a:p>
          <a:p>
            <a:pPr marL="228600" indent="-228600" algn="just">
              <a:buFont typeface="+mj-lt"/>
              <a:buAutoNum type="alphaLcPeriod"/>
            </a:pPr>
            <a:r>
              <a:rPr lang="en-ID" sz="1200" dirty="0">
                <a:latin typeface="Arial Narrow" panose="020B0606020202030204" pitchFamily="34" charset="0"/>
                <a:ea typeface="Gadugi" panose="020B0502040204020203" pitchFamily="34" charset="0"/>
              </a:rPr>
              <a:t>Penerima manfaat pembangunan rumah susun negara ditujukan kepada pejabat dan/atau aparatur sipil negara serta anggota Tentara Nasional Indonesia dan Kepolisian Republik Indonesia Aparatur Sipil Negara (ASN);</a:t>
            </a:r>
          </a:p>
          <a:p>
            <a:pPr marL="228600" indent="-228600" algn="just">
              <a:buFont typeface="+mj-lt"/>
              <a:buAutoNum type="alphaLcPeriod"/>
            </a:pPr>
            <a:r>
              <a:rPr lang="en-ID" sz="1200" dirty="0">
                <a:latin typeface="Arial Narrow" panose="020B0606020202030204" pitchFamily="34" charset="0"/>
                <a:ea typeface="Gadugi" panose="020B0502040204020203" pitchFamily="34" charset="0"/>
              </a:rPr>
              <a:t>Penerima manfaat pembangunan rumah susun khusus ditujukan kepada pekerja industry, masyarakat nelayan, masyarakat korban bencana/program pemerintah nasional, peserta didik, masyarakat berprestasi, pelaku olah raga.</a:t>
            </a:r>
          </a:p>
          <a:p>
            <a:pPr marL="174625" indent="-174625" algn="just">
              <a:buFont typeface="Arial" panose="020B0604020202020204" pitchFamily="34" charset="0"/>
              <a:buChar char="•"/>
            </a:pPr>
            <a:endParaRPr lang="en-ID" sz="1200" dirty="0">
              <a:latin typeface="Arial Narrow" panose="020B0606020202030204" pitchFamily="34" charset="0"/>
              <a:ea typeface="Gadugi" panose="020B0502040204020203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B1A345-5AE1-4FDB-9543-EF8FC01EC181}"/>
              </a:ext>
            </a:extLst>
          </p:cNvPr>
          <p:cNvSpPr/>
          <p:nvPr/>
        </p:nvSpPr>
        <p:spPr>
          <a:xfrm>
            <a:off x="464538" y="4292480"/>
            <a:ext cx="11236873" cy="42499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Narrow" panose="020B0606020202030204" pitchFamily="34" charset="0"/>
              </a:rPr>
              <a:t>Bentuk dan </a:t>
            </a:r>
            <a:r>
              <a:rPr lang="en-US" dirty="0" err="1">
                <a:latin typeface="Arial Narrow" panose="020B0606020202030204" pitchFamily="34" charset="0"/>
              </a:rPr>
              <a:t>Besaran</a:t>
            </a:r>
            <a:r>
              <a:rPr lang="en-US" dirty="0">
                <a:latin typeface="Arial Narrow" panose="020B0606020202030204" pitchFamily="34" charset="0"/>
              </a:rPr>
              <a:t> Bantuan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2CBB10-E11A-43E4-9635-15C5F8ECDE8C}"/>
              </a:ext>
            </a:extLst>
          </p:cNvPr>
          <p:cNvSpPr txBox="1"/>
          <p:nvPr/>
        </p:nvSpPr>
        <p:spPr>
          <a:xfrm>
            <a:off x="626942" y="4763640"/>
            <a:ext cx="5366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buFont typeface="+mj-lt"/>
              <a:buAutoNum type="alphaLcPeriod"/>
              <a:defRPr/>
            </a:pPr>
            <a:r>
              <a:rPr lang="en-US" sz="1400" dirty="0">
                <a:latin typeface="Arial Narrow" panose="020B0606020202030204" pitchFamily="34" charset="0"/>
              </a:rPr>
              <a:t>Bentuk bantuan adalah bangunan rumah susun beserta PSU dan mebel</a:t>
            </a:r>
          </a:p>
          <a:p>
            <a:pPr marL="228600" lvl="0" indent="-228600">
              <a:buFont typeface="+mj-lt"/>
              <a:buAutoNum type="alphaLcPeriod"/>
              <a:defRPr/>
            </a:pPr>
            <a:r>
              <a:rPr lang="en-US" sz="1400" dirty="0" err="1">
                <a:latin typeface="Arial Narrow" panose="020B0606020202030204" pitchFamily="34" charset="0"/>
              </a:rPr>
              <a:t>Besaran</a:t>
            </a:r>
            <a:r>
              <a:rPr lang="en-US" sz="1400" dirty="0">
                <a:latin typeface="Arial Narrow" panose="020B0606020202030204" pitchFamily="34" charset="0"/>
              </a:rPr>
              <a:t> bantuan :</a:t>
            </a:r>
          </a:p>
          <a:p>
            <a:pPr marL="746125" lvl="1" indent="-400050">
              <a:buFont typeface="+mj-lt"/>
              <a:buAutoNum type="romanLcPeriod"/>
              <a:tabLst>
                <a:tab pos="685800" algn="l"/>
              </a:tabLst>
              <a:defRPr/>
            </a:pPr>
            <a:r>
              <a:rPr lang="en-US" sz="1400" dirty="0">
                <a:latin typeface="Arial Narrow" panose="020B0606020202030204" pitchFamily="34" charset="0"/>
              </a:rPr>
              <a:t>Rumah Susun tingkat rendah (2 s/d 5 lantai)</a:t>
            </a:r>
          </a:p>
          <a:p>
            <a:pPr marL="746125" lvl="1" indent="-400050">
              <a:buFont typeface="+mj-lt"/>
              <a:buAutoNum type="romanLcPeriod"/>
              <a:tabLst>
                <a:tab pos="685800" algn="l"/>
              </a:tabLst>
              <a:defRPr/>
            </a:pPr>
            <a:r>
              <a:rPr lang="en-US" sz="1400" dirty="0">
                <a:latin typeface="Arial Narrow" panose="020B0606020202030204" pitchFamily="34" charset="0"/>
              </a:rPr>
              <a:t>Rumah Susun tingkat tinggi (&gt;5 lantai)</a:t>
            </a:r>
            <a:endParaRPr lang="tr-TR" sz="1400" dirty="0">
              <a:latin typeface="Arial Narrow" panose="020B0606020202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D37652-8742-44F8-9770-23E850450B51}"/>
              </a:ext>
            </a:extLst>
          </p:cNvPr>
          <p:cNvSpPr txBox="1"/>
          <p:nvPr/>
        </p:nvSpPr>
        <p:spPr>
          <a:xfrm>
            <a:off x="6484232" y="4762382"/>
            <a:ext cx="5117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8"/>
            <a:r>
              <a:rPr lang="en-US" sz="1400" dirty="0">
                <a:latin typeface="Arial Narrow" panose="020B0606020202030204" pitchFamily="34" charset="0"/>
              </a:rPr>
              <a:t>Bangunan rumah susun beserta PSU dan Mebel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41E6171-5968-49E6-AC83-9534B84F0080}"/>
              </a:ext>
            </a:extLst>
          </p:cNvPr>
          <p:cNvSpPr/>
          <p:nvPr/>
        </p:nvSpPr>
        <p:spPr>
          <a:xfrm>
            <a:off x="464538" y="5717747"/>
            <a:ext cx="11236873" cy="42499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Narrow" panose="020B0606020202030204" pitchFamily="34" charset="0"/>
              </a:rPr>
              <a:t>Program Bantuan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58150D-274E-4AE6-BBF6-54281A92C247}"/>
              </a:ext>
            </a:extLst>
          </p:cNvPr>
          <p:cNvSpPr txBox="1"/>
          <p:nvPr/>
        </p:nvSpPr>
        <p:spPr>
          <a:xfrm>
            <a:off x="589823" y="6164823"/>
            <a:ext cx="4571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80160">
              <a:defRPr/>
            </a:pPr>
            <a:r>
              <a:rPr lang="en-GB" sz="1400" dirty="0">
                <a:latin typeface="Arial Narrow" panose="020B0606020202030204" pitchFamily="34" charset="0"/>
              </a:rPr>
              <a:t>Program Bantuan Pembangunan Rumah Susun</a:t>
            </a:r>
            <a:endParaRPr lang="en-ID" sz="1400" dirty="0">
              <a:latin typeface="Arial Narrow" panose="020B0606020202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137714A-E9B5-4B76-BE76-4BB9A335DDF0}"/>
              </a:ext>
            </a:extLst>
          </p:cNvPr>
          <p:cNvSpPr txBox="1"/>
          <p:nvPr/>
        </p:nvSpPr>
        <p:spPr>
          <a:xfrm>
            <a:off x="6389877" y="6163565"/>
            <a:ext cx="5212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8"/>
            <a:r>
              <a:rPr lang="en-US" sz="1400" dirty="0"/>
              <a:t>Tetap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5618A5-581E-476E-8196-A004C8B96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519" y="206753"/>
            <a:ext cx="2244350" cy="6387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: Top Corners Rounded 10">
            <a:extLst>
              <a:ext uri="{FF2B5EF4-FFF2-40B4-BE49-F238E27FC236}">
                <a16:creationId xmlns:a16="http://schemas.microsoft.com/office/drawing/2014/main" id="{88AF7531-571F-4E1B-933C-2E85C5628EC8}"/>
              </a:ext>
            </a:extLst>
          </p:cNvPr>
          <p:cNvSpPr/>
          <p:nvPr/>
        </p:nvSpPr>
        <p:spPr>
          <a:xfrm rot="5400000">
            <a:off x="2764177" y="-2609204"/>
            <a:ext cx="638761" cy="6167123"/>
          </a:xfrm>
          <a:prstGeom prst="round2SameRect">
            <a:avLst>
              <a:gd name="adj1" fmla="val 47201"/>
              <a:gd name="adj2" fmla="val 0"/>
            </a:avLst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BD94C5-E5A2-4673-9D3A-92759544E6D9}"/>
              </a:ext>
            </a:extLst>
          </p:cNvPr>
          <p:cNvSpPr txBox="1"/>
          <p:nvPr/>
        </p:nvSpPr>
        <p:spPr>
          <a:xfrm>
            <a:off x="549445" y="243525"/>
            <a:ext cx="5068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5C94F"/>
                </a:solidFill>
                <a:latin typeface="Arial Black" panose="020B0A04020102020204" pitchFamily="34" charset="0"/>
              </a:rPr>
              <a:t>BANTUAN RUMAH SUSUN</a:t>
            </a:r>
            <a:endParaRPr lang="en-ID" sz="2400" dirty="0">
              <a:solidFill>
                <a:srgbClr val="F5C94F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13" name="Group 607">
            <a:extLst>
              <a:ext uri="{FF2B5EF4-FFF2-40B4-BE49-F238E27FC236}">
                <a16:creationId xmlns:a16="http://schemas.microsoft.com/office/drawing/2014/main" id="{519B5077-93E0-4E42-87C5-C02400FD13E3}"/>
              </a:ext>
            </a:extLst>
          </p:cNvPr>
          <p:cNvGrpSpPr/>
          <p:nvPr/>
        </p:nvGrpSpPr>
        <p:grpSpPr>
          <a:xfrm>
            <a:off x="5256727" y="-337171"/>
            <a:ext cx="1731199" cy="1515758"/>
            <a:chOff x="5330748" y="2511883"/>
            <a:chExt cx="1606516" cy="1365913"/>
          </a:xfrm>
        </p:grpSpPr>
        <p:sp>
          <p:nvSpPr>
            <p:cNvPr id="114" name="Google Shape;7288;p55">
              <a:extLst>
                <a:ext uri="{FF2B5EF4-FFF2-40B4-BE49-F238E27FC236}">
                  <a16:creationId xmlns:a16="http://schemas.microsoft.com/office/drawing/2014/main" id="{78D4A7BA-C943-49A8-9C31-0F9F150650E9}"/>
                </a:ext>
              </a:extLst>
            </p:cNvPr>
            <p:cNvSpPr/>
            <p:nvPr/>
          </p:nvSpPr>
          <p:spPr>
            <a:xfrm>
              <a:off x="5330748" y="3275391"/>
              <a:ext cx="168817" cy="99356"/>
            </a:xfrm>
            <a:custGeom>
              <a:avLst/>
              <a:gdLst/>
              <a:ahLst/>
              <a:cxnLst/>
              <a:rect l="l" t="t" r="r" b="b"/>
              <a:pathLst>
                <a:path w="1993" h="1173" extrusionOk="0">
                  <a:moveTo>
                    <a:pt x="1663" y="0"/>
                  </a:moveTo>
                  <a:lnTo>
                    <a:pt x="0" y="985"/>
                  </a:lnTo>
                  <a:lnTo>
                    <a:pt x="339" y="1172"/>
                  </a:lnTo>
                  <a:lnTo>
                    <a:pt x="1992" y="196"/>
                  </a:lnTo>
                  <a:lnTo>
                    <a:pt x="1663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7289;p55">
              <a:extLst>
                <a:ext uri="{FF2B5EF4-FFF2-40B4-BE49-F238E27FC236}">
                  <a16:creationId xmlns:a16="http://schemas.microsoft.com/office/drawing/2014/main" id="{7490970D-2FF9-4D96-BABC-BC370FDD5255}"/>
                </a:ext>
              </a:extLst>
            </p:cNvPr>
            <p:cNvSpPr/>
            <p:nvPr/>
          </p:nvSpPr>
          <p:spPr>
            <a:xfrm>
              <a:off x="5381063" y="3304614"/>
              <a:ext cx="168732" cy="99356"/>
            </a:xfrm>
            <a:custGeom>
              <a:avLst/>
              <a:gdLst/>
              <a:ahLst/>
              <a:cxnLst/>
              <a:rect l="l" t="t" r="r" b="b"/>
              <a:pathLst>
                <a:path w="1992" h="1173" extrusionOk="0">
                  <a:moveTo>
                    <a:pt x="1664" y="1"/>
                  </a:moveTo>
                  <a:lnTo>
                    <a:pt x="1" y="984"/>
                  </a:lnTo>
                  <a:lnTo>
                    <a:pt x="338" y="1172"/>
                  </a:lnTo>
                  <a:lnTo>
                    <a:pt x="1992" y="196"/>
                  </a:lnTo>
                  <a:lnTo>
                    <a:pt x="1664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7290;p55">
              <a:extLst>
                <a:ext uri="{FF2B5EF4-FFF2-40B4-BE49-F238E27FC236}">
                  <a16:creationId xmlns:a16="http://schemas.microsoft.com/office/drawing/2014/main" id="{6846F5C3-95F0-40DD-BFE7-12B724E4EF1C}"/>
                </a:ext>
              </a:extLst>
            </p:cNvPr>
            <p:cNvSpPr/>
            <p:nvPr/>
          </p:nvSpPr>
          <p:spPr>
            <a:xfrm>
              <a:off x="5430700" y="3333074"/>
              <a:ext cx="168817" cy="99525"/>
            </a:xfrm>
            <a:custGeom>
              <a:avLst/>
              <a:gdLst/>
              <a:ahLst/>
              <a:cxnLst/>
              <a:rect l="l" t="t" r="r" b="b"/>
              <a:pathLst>
                <a:path w="1993" h="1175" extrusionOk="0">
                  <a:moveTo>
                    <a:pt x="1664" y="1"/>
                  </a:moveTo>
                  <a:lnTo>
                    <a:pt x="0" y="986"/>
                  </a:lnTo>
                  <a:lnTo>
                    <a:pt x="340" y="1174"/>
                  </a:lnTo>
                  <a:lnTo>
                    <a:pt x="1993" y="198"/>
                  </a:lnTo>
                  <a:lnTo>
                    <a:pt x="1664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7291;p55">
              <a:extLst>
                <a:ext uri="{FF2B5EF4-FFF2-40B4-BE49-F238E27FC236}">
                  <a16:creationId xmlns:a16="http://schemas.microsoft.com/office/drawing/2014/main" id="{ECF0F6EF-F0E7-422F-BAF8-1F83CEBCE51B}"/>
                </a:ext>
              </a:extLst>
            </p:cNvPr>
            <p:cNvSpPr/>
            <p:nvPr/>
          </p:nvSpPr>
          <p:spPr>
            <a:xfrm>
              <a:off x="5481438" y="3362719"/>
              <a:ext cx="168817" cy="99356"/>
            </a:xfrm>
            <a:custGeom>
              <a:avLst/>
              <a:gdLst/>
              <a:ahLst/>
              <a:cxnLst/>
              <a:rect l="l" t="t" r="r" b="b"/>
              <a:pathLst>
                <a:path w="1993" h="1173" extrusionOk="0">
                  <a:moveTo>
                    <a:pt x="1664" y="0"/>
                  </a:moveTo>
                  <a:lnTo>
                    <a:pt x="0" y="985"/>
                  </a:lnTo>
                  <a:lnTo>
                    <a:pt x="340" y="1172"/>
                  </a:lnTo>
                  <a:lnTo>
                    <a:pt x="1993" y="196"/>
                  </a:lnTo>
                  <a:lnTo>
                    <a:pt x="1664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7292;p55">
              <a:extLst>
                <a:ext uri="{FF2B5EF4-FFF2-40B4-BE49-F238E27FC236}">
                  <a16:creationId xmlns:a16="http://schemas.microsoft.com/office/drawing/2014/main" id="{E655D29C-08DB-4963-89CF-11DDDFA06C52}"/>
                </a:ext>
              </a:extLst>
            </p:cNvPr>
            <p:cNvSpPr/>
            <p:nvPr/>
          </p:nvSpPr>
          <p:spPr>
            <a:xfrm>
              <a:off x="5531160" y="3392196"/>
              <a:ext cx="168732" cy="99356"/>
            </a:xfrm>
            <a:custGeom>
              <a:avLst/>
              <a:gdLst/>
              <a:ahLst/>
              <a:cxnLst/>
              <a:rect l="l" t="t" r="r" b="b"/>
              <a:pathLst>
                <a:path w="1992" h="1173" extrusionOk="0">
                  <a:moveTo>
                    <a:pt x="1664" y="0"/>
                  </a:moveTo>
                  <a:lnTo>
                    <a:pt x="1" y="985"/>
                  </a:lnTo>
                  <a:lnTo>
                    <a:pt x="340" y="1172"/>
                  </a:lnTo>
                  <a:lnTo>
                    <a:pt x="1992" y="196"/>
                  </a:lnTo>
                  <a:lnTo>
                    <a:pt x="1664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7293;p55">
              <a:extLst>
                <a:ext uri="{FF2B5EF4-FFF2-40B4-BE49-F238E27FC236}">
                  <a16:creationId xmlns:a16="http://schemas.microsoft.com/office/drawing/2014/main" id="{D45754B9-575C-4FF7-9D54-4AEF2B4954ED}"/>
                </a:ext>
              </a:extLst>
            </p:cNvPr>
            <p:cNvSpPr/>
            <p:nvPr/>
          </p:nvSpPr>
          <p:spPr>
            <a:xfrm>
              <a:off x="5555640" y="3077950"/>
              <a:ext cx="1381623" cy="799846"/>
            </a:xfrm>
            <a:custGeom>
              <a:avLst/>
              <a:gdLst/>
              <a:ahLst/>
              <a:cxnLst/>
              <a:rect l="l" t="t" r="r" b="b"/>
              <a:pathLst>
                <a:path w="16311" h="9443" extrusionOk="0">
                  <a:moveTo>
                    <a:pt x="9875" y="1"/>
                  </a:moveTo>
                  <a:cubicBezTo>
                    <a:pt x="9817" y="1"/>
                    <a:pt x="9759" y="13"/>
                    <a:pt x="9716" y="39"/>
                  </a:cubicBezTo>
                  <a:lnTo>
                    <a:pt x="89" y="5639"/>
                  </a:lnTo>
                  <a:cubicBezTo>
                    <a:pt x="0" y="5690"/>
                    <a:pt x="0" y="5772"/>
                    <a:pt x="89" y="5825"/>
                  </a:cubicBezTo>
                  <a:lnTo>
                    <a:pt x="6275" y="9405"/>
                  </a:lnTo>
                  <a:cubicBezTo>
                    <a:pt x="6319" y="9430"/>
                    <a:pt x="6377" y="9443"/>
                    <a:pt x="6435" y="9443"/>
                  </a:cubicBezTo>
                  <a:cubicBezTo>
                    <a:pt x="6493" y="9443"/>
                    <a:pt x="6551" y="9430"/>
                    <a:pt x="6595" y="9405"/>
                  </a:cubicBezTo>
                  <a:lnTo>
                    <a:pt x="16222" y="3805"/>
                  </a:lnTo>
                  <a:cubicBezTo>
                    <a:pt x="16311" y="3754"/>
                    <a:pt x="16311" y="3670"/>
                    <a:pt x="16222" y="3619"/>
                  </a:cubicBezTo>
                  <a:lnTo>
                    <a:pt x="10036" y="39"/>
                  </a:lnTo>
                  <a:cubicBezTo>
                    <a:pt x="9992" y="13"/>
                    <a:pt x="9934" y="1"/>
                    <a:pt x="9875" y="1"/>
                  </a:cubicBezTo>
                  <a:close/>
                </a:path>
              </a:pathLst>
            </a:custGeom>
            <a:solidFill>
              <a:srgbClr val="F4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7294;p55">
              <a:extLst>
                <a:ext uri="{FF2B5EF4-FFF2-40B4-BE49-F238E27FC236}">
                  <a16:creationId xmlns:a16="http://schemas.microsoft.com/office/drawing/2014/main" id="{FB6412D0-6514-4A1C-B7FA-6EFF272D18DB}"/>
                </a:ext>
              </a:extLst>
            </p:cNvPr>
            <p:cNvSpPr/>
            <p:nvPr/>
          </p:nvSpPr>
          <p:spPr>
            <a:xfrm>
              <a:off x="5555725" y="3077696"/>
              <a:ext cx="1381539" cy="799846"/>
            </a:xfrm>
            <a:custGeom>
              <a:avLst/>
              <a:gdLst/>
              <a:ahLst/>
              <a:cxnLst/>
              <a:rect l="l" t="t" r="r" b="b"/>
              <a:pathLst>
                <a:path w="16310" h="9443" extrusionOk="0">
                  <a:moveTo>
                    <a:pt x="9875" y="1"/>
                  </a:moveTo>
                  <a:cubicBezTo>
                    <a:pt x="9817" y="1"/>
                    <a:pt x="9759" y="14"/>
                    <a:pt x="9715" y="39"/>
                  </a:cubicBezTo>
                  <a:lnTo>
                    <a:pt x="88" y="5639"/>
                  </a:lnTo>
                  <a:cubicBezTo>
                    <a:pt x="1" y="5690"/>
                    <a:pt x="1" y="5773"/>
                    <a:pt x="89" y="5825"/>
                  </a:cubicBezTo>
                  <a:lnTo>
                    <a:pt x="6275" y="9405"/>
                  </a:lnTo>
                  <a:cubicBezTo>
                    <a:pt x="6319" y="9430"/>
                    <a:pt x="6377" y="9443"/>
                    <a:pt x="6435" y="9443"/>
                  </a:cubicBezTo>
                  <a:cubicBezTo>
                    <a:pt x="6493" y="9443"/>
                    <a:pt x="6551" y="9430"/>
                    <a:pt x="6594" y="9405"/>
                  </a:cubicBezTo>
                  <a:lnTo>
                    <a:pt x="16221" y="3805"/>
                  </a:lnTo>
                  <a:cubicBezTo>
                    <a:pt x="16310" y="3754"/>
                    <a:pt x="16310" y="3670"/>
                    <a:pt x="16221" y="3619"/>
                  </a:cubicBezTo>
                  <a:lnTo>
                    <a:pt x="10035" y="39"/>
                  </a:lnTo>
                  <a:cubicBezTo>
                    <a:pt x="9991" y="14"/>
                    <a:pt x="9933" y="1"/>
                    <a:pt x="9875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7295;p55">
              <a:extLst>
                <a:ext uri="{FF2B5EF4-FFF2-40B4-BE49-F238E27FC236}">
                  <a16:creationId xmlns:a16="http://schemas.microsoft.com/office/drawing/2014/main" id="{C973AE8D-4634-4A7B-8B38-E072B6EE1C90}"/>
                </a:ext>
              </a:extLst>
            </p:cNvPr>
            <p:cNvSpPr/>
            <p:nvPr/>
          </p:nvSpPr>
          <p:spPr>
            <a:xfrm>
              <a:off x="6525343" y="3247355"/>
              <a:ext cx="35576" cy="110706"/>
            </a:xfrm>
            <a:custGeom>
              <a:avLst/>
              <a:gdLst/>
              <a:ahLst/>
              <a:cxnLst/>
              <a:rect l="l" t="t" r="r" b="b"/>
              <a:pathLst>
                <a:path w="420" h="1307" extrusionOk="0">
                  <a:moveTo>
                    <a:pt x="1" y="1"/>
                  </a:moveTo>
                  <a:lnTo>
                    <a:pt x="1" y="1185"/>
                  </a:lnTo>
                  <a:cubicBezTo>
                    <a:pt x="1" y="1217"/>
                    <a:pt x="21" y="1248"/>
                    <a:pt x="63" y="1271"/>
                  </a:cubicBezTo>
                  <a:cubicBezTo>
                    <a:pt x="104" y="1295"/>
                    <a:pt x="158" y="1307"/>
                    <a:pt x="211" y="1307"/>
                  </a:cubicBezTo>
                  <a:cubicBezTo>
                    <a:pt x="265" y="1307"/>
                    <a:pt x="318" y="1295"/>
                    <a:pt x="359" y="1271"/>
                  </a:cubicBezTo>
                  <a:cubicBezTo>
                    <a:pt x="399" y="1248"/>
                    <a:pt x="420" y="1217"/>
                    <a:pt x="420" y="1187"/>
                  </a:cubicBezTo>
                  <a:lnTo>
                    <a:pt x="420" y="1"/>
                  </a:lnTo>
                  <a:cubicBezTo>
                    <a:pt x="420" y="33"/>
                    <a:pt x="399" y="63"/>
                    <a:pt x="359" y="86"/>
                  </a:cubicBezTo>
                  <a:cubicBezTo>
                    <a:pt x="318" y="110"/>
                    <a:pt x="265" y="122"/>
                    <a:pt x="211" y="122"/>
                  </a:cubicBezTo>
                  <a:cubicBezTo>
                    <a:pt x="158" y="122"/>
                    <a:pt x="104" y="110"/>
                    <a:pt x="63" y="86"/>
                  </a:cubicBezTo>
                  <a:cubicBezTo>
                    <a:pt x="21" y="63"/>
                    <a:pt x="1" y="31"/>
                    <a:pt x="1" y="1"/>
                  </a:cubicBezTo>
                  <a:close/>
                </a:path>
              </a:pathLst>
            </a:custGeom>
            <a:solidFill>
              <a:srgbClr val="FD8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7296;p55">
              <a:extLst>
                <a:ext uri="{FF2B5EF4-FFF2-40B4-BE49-F238E27FC236}">
                  <a16:creationId xmlns:a16="http://schemas.microsoft.com/office/drawing/2014/main" id="{6A03CECC-E2B6-4AC1-81E9-93978C30DB1C}"/>
                </a:ext>
              </a:extLst>
            </p:cNvPr>
            <p:cNvSpPr/>
            <p:nvPr/>
          </p:nvSpPr>
          <p:spPr>
            <a:xfrm>
              <a:off x="6523479" y="3237190"/>
              <a:ext cx="39134" cy="20583"/>
            </a:xfrm>
            <a:custGeom>
              <a:avLst/>
              <a:gdLst/>
              <a:ahLst/>
              <a:cxnLst/>
              <a:rect l="l" t="t" r="r" b="b"/>
              <a:pathLst>
                <a:path w="462" h="243" extrusionOk="0">
                  <a:moveTo>
                    <a:pt x="233" y="0"/>
                  </a:moveTo>
                  <a:cubicBezTo>
                    <a:pt x="179" y="0"/>
                    <a:pt x="125" y="12"/>
                    <a:pt x="83" y="37"/>
                  </a:cubicBezTo>
                  <a:cubicBezTo>
                    <a:pt x="1" y="85"/>
                    <a:pt x="2" y="160"/>
                    <a:pt x="85" y="206"/>
                  </a:cubicBezTo>
                  <a:cubicBezTo>
                    <a:pt x="125" y="230"/>
                    <a:pt x="179" y="242"/>
                    <a:pt x="233" y="242"/>
                  </a:cubicBezTo>
                  <a:cubicBezTo>
                    <a:pt x="286" y="242"/>
                    <a:pt x="340" y="230"/>
                    <a:pt x="381" y="206"/>
                  </a:cubicBezTo>
                  <a:cubicBezTo>
                    <a:pt x="462" y="160"/>
                    <a:pt x="462" y="83"/>
                    <a:pt x="379" y="35"/>
                  </a:cubicBezTo>
                  <a:cubicBezTo>
                    <a:pt x="339" y="12"/>
                    <a:pt x="286" y="0"/>
                    <a:pt x="233" y="0"/>
                  </a:cubicBezTo>
                  <a:close/>
                </a:path>
              </a:pathLst>
            </a:custGeom>
            <a:solidFill>
              <a:srgbClr val="E4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7297;p55">
              <a:extLst>
                <a:ext uri="{FF2B5EF4-FFF2-40B4-BE49-F238E27FC236}">
                  <a16:creationId xmlns:a16="http://schemas.microsoft.com/office/drawing/2014/main" id="{61D14A80-42D6-4BB4-900B-99884BFB3B0A}"/>
                </a:ext>
              </a:extLst>
            </p:cNvPr>
            <p:cNvSpPr/>
            <p:nvPr/>
          </p:nvSpPr>
          <p:spPr>
            <a:xfrm>
              <a:off x="6407433" y="2998753"/>
              <a:ext cx="276054" cy="263848"/>
            </a:xfrm>
            <a:custGeom>
              <a:avLst/>
              <a:gdLst/>
              <a:ahLst/>
              <a:cxnLst/>
              <a:rect l="l" t="t" r="r" b="b"/>
              <a:pathLst>
                <a:path w="3259" h="3115" extrusionOk="0">
                  <a:moveTo>
                    <a:pt x="1307" y="1"/>
                  </a:moveTo>
                  <a:cubicBezTo>
                    <a:pt x="1253" y="1"/>
                    <a:pt x="1199" y="8"/>
                    <a:pt x="1145" y="23"/>
                  </a:cubicBezTo>
                  <a:cubicBezTo>
                    <a:pt x="875" y="95"/>
                    <a:pt x="688" y="340"/>
                    <a:pt x="689" y="620"/>
                  </a:cubicBezTo>
                  <a:lnTo>
                    <a:pt x="689" y="626"/>
                  </a:lnTo>
                  <a:cubicBezTo>
                    <a:pt x="364" y="668"/>
                    <a:pt x="179" y="1017"/>
                    <a:pt x="325" y="1310"/>
                  </a:cubicBezTo>
                  <a:cubicBezTo>
                    <a:pt x="125" y="1418"/>
                    <a:pt x="0" y="1626"/>
                    <a:pt x="0" y="1854"/>
                  </a:cubicBezTo>
                  <a:cubicBezTo>
                    <a:pt x="0" y="2076"/>
                    <a:pt x="119" y="2282"/>
                    <a:pt x="314" y="2391"/>
                  </a:cubicBezTo>
                  <a:cubicBezTo>
                    <a:pt x="340" y="2637"/>
                    <a:pt x="548" y="2815"/>
                    <a:pt x="783" y="2815"/>
                  </a:cubicBezTo>
                  <a:cubicBezTo>
                    <a:pt x="821" y="2815"/>
                    <a:pt x="859" y="2810"/>
                    <a:pt x="897" y="2801"/>
                  </a:cubicBezTo>
                  <a:cubicBezTo>
                    <a:pt x="905" y="2807"/>
                    <a:pt x="913" y="2811"/>
                    <a:pt x="921" y="2817"/>
                  </a:cubicBezTo>
                  <a:cubicBezTo>
                    <a:pt x="1132" y="3018"/>
                    <a:pt x="1399" y="3115"/>
                    <a:pt x="1665" y="3115"/>
                  </a:cubicBezTo>
                  <a:cubicBezTo>
                    <a:pt x="2006" y="3115"/>
                    <a:pt x="2344" y="2955"/>
                    <a:pt x="2555" y="2647"/>
                  </a:cubicBezTo>
                  <a:cubicBezTo>
                    <a:pt x="2819" y="2589"/>
                    <a:pt x="2980" y="2321"/>
                    <a:pt x="2908" y="2060"/>
                  </a:cubicBezTo>
                  <a:cubicBezTo>
                    <a:pt x="3143" y="1900"/>
                    <a:pt x="3259" y="1616"/>
                    <a:pt x="3202" y="1338"/>
                  </a:cubicBezTo>
                  <a:cubicBezTo>
                    <a:pt x="3147" y="1059"/>
                    <a:pt x="2928" y="842"/>
                    <a:pt x="2650" y="787"/>
                  </a:cubicBezTo>
                  <a:cubicBezTo>
                    <a:pt x="2732" y="569"/>
                    <a:pt x="2647" y="323"/>
                    <a:pt x="2447" y="205"/>
                  </a:cubicBezTo>
                  <a:cubicBezTo>
                    <a:pt x="2370" y="160"/>
                    <a:pt x="2286" y="139"/>
                    <a:pt x="2203" y="139"/>
                  </a:cubicBezTo>
                  <a:cubicBezTo>
                    <a:pt x="2066" y="139"/>
                    <a:pt x="1932" y="197"/>
                    <a:pt x="1839" y="308"/>
                  </a:cubicBezTo>
                  <a:cubicBezTo>
                    <a:pt x="1727" y="115"/>
                    <a:pt x="1522" y="1"/>
                    <a:pt x="1307" y="1"/>
                  </a:cubicBezTo>
                  <a:close/>
                </a:path>
              </a:pathLst>
            </a:custGeom>
            <a:solidFill>
              <a:srgbClr val="06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7298;p55">
              <a:extLst>
                <a:ext uri="{FF2B5EF4-FFF2-40B4-BE49-F238E27FC236}">
                  <a16:creationId xmlns:a16="http://schemas.microsoft.com/office/drawing/2014/main" id="{B9418C3B-0D50-406A-B44D-A3B9CAEA0484}"/>
                </a:ext>
              </a:extLst>
            </p:cNvPr>
            <p:cNvSpPr/>
            <p:nvPr/>
          </p:nvSpPr>
          <p:spPr>
            <a:xfrm>
              <a:off x="6702461" y="3314947"/>
              <a:ext cx="35576" cy="110706"/>
            </a:xfrm>
            <a:custGeom>
              <a:avLst/>
              <a:gdLst/>
              <a:ahLst/>
              <a:cxnLst/>
              <a:rect l="l" t="t" r="r" b="b"/>
              <a:pathLst>
                <a:path w="420" h="1307" extrusionOk="0">
                  <a:moveTo>
                    <a:pt x="1" y="0"/>
                  </a:moveTo>
                  <a:lnTo>
                    <a:pt x="1" y="1185"/>
                  </a:lnTo>
                  <a:cubicBezTo>
                    <a:pt x="1" y="1217"/>
                    <a:pt x="21" y="1247"/>
                    <a:pt x="61" y="1271"/>
                  </a:cubicBezTo>
                  <a:cubicBezTo>
                    <a:pt x="103" y="1295"/>
                    <a:pt x="156" y="1306"/>
                    <a:pt x="210" y="1306"/>
                  </a:cubicBezTo>
                  <a:cubicBezTo>
                    <a:pt x="264" y="1306"/>
                    <a:pt x="317" y="1295"/>
                    <a:pt x="359" y="1271"/>
                  </a:cubicBezTo>
                  <a:cubicBezTo>
                    <a:pt x="399" y="1247"/>
                    <a:pt x="420" y="1217"/>
                    <a:pt x="420" y="1185"/>
                  </a:cubicBezTo>
                  <a:lnTo>
                    <a:pt x="420" y="0"/>
                  </a:lnTo>
                  <a:cubicBezTo>
                    <a:pt x="420" y="32"/>
                    <a:pt x="399" y="63"/>
                    <a:pt x="359" y="86"/>
                  </a:cubicBezTo>
                  <a:cubicBezTo>
                    <a:pt x="318" y="110"/>
                    <a:pt x="264" y="122"/>
                    <a:pt x="211" y="122"/>
                  </a:cubicBezTo>
                  <a:cubicBezTo>
                    <a:pt x="157" y="122"/>
                    <a:pt x="103" y="110"/>
                    <a:pt x="61" y="86"/>
                  </a:cubicBezTo>
                  <a:cubicBezTo>
                    <a:pt x="21" y="63"/>
                    <a:pt x="1" y="31"/>
                    <a:pt x="1" y="0"/>
                  </a:cubicBezTo>
                  <a:close/>
                </a:path>
              </a:pathLst>
            </a:custGeom>
            <a:solidFill>
              <a:srgbClr val="FD8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7299;p55">
              <a:extLst>
                <a:ext uri="{FF2B5EF4-FFF2-40B4-BE49-F238E27FC236}">
                  <a16:creationId xmlns:a16="http://schemas.microsoft.com/office/drawing/2014/main" id="{73DE44C1-EBF8-4092-8D78-A103700834D7}"/>
                </a:ext>
              </a:extLst>
            </p:cNvPr>
            <p:cNvSpPr/>
            <p:nvPr/>
          </p:nvSpPr>
          <p:spPr>
            <a:xfrm>
              <a:off x="6700597" y="3304614"/>
              <a:ext cx="39134" cy="20667"/>
            </a:xfrm>
            <a:custGeom>
              <a:avLst/>
              <a:gdLst/>
              <a:ahLst/>
              <a:cxnLst/>
              <a:rect l="l" t="t" r="r" b="b"/>
              <a:pathLst>
                <a:path w="462" h="244" extrusionOk="0">
                  <a:moveTo>
                    <a:pt x="231" y="1"/>
                  </a:moveTo>
                  <a:cubicBezTo>
                    <a:pt x="177" y="1"/>
                    <a:pt x="124" y="13"/>
                    <a:pt x="83" y="37"/>
                  </a:cubicBezTo>
                  <a:cubicBezTo>
                    <a:pt x="1" y="83"/>
                    <a:pt x="2" y="161"/>
                    <a:pt x="83" y="208"/>
                  </a:cubicBezTo>
                  <a:cubicBezTo>
                    <a:pt x="125" y="232"/>
                    <a:pt x="179" y="244"/>
                    <a:pt x="233" y="244"/>
                  </a:cubicBezTo>
                  <a:cubicBezTo>
                    <a:pt x="286" y="244"/>
                    <a:pt x="340" y="232"/>
                    <a:pt x="381" y="208"/>
                  </a:cubicBezTo>
                  <a:cubicBezTo>
                    <a:pt x="462" y="161"/>
                    <a:pt x="462" y="83"/>
                    <a:pt x="379" y="37"/>
                  </a:cubicBezTo>
                  <a:cubicBezTo>
                    <a:pt x="338" y="13"/>
                    <a:pt x="284" y="1"/>
                    <a:pt x="231" y="1"/>
                  </a:cubicBezTo>
                  <a:close/>
                </a:path>
              </a:pathLst>
            </a:custGeom>
            <a:solidFill>
              <a:srgbClr val="E4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7300;p55">
              <a:extLst>
                <a:ext uri="{FF2B5EF4-FFF2-40B4-BE49-F238E27FC236}">
                  <a16:creationId xmlns:a16="http://schemas.microsoft.com/office/drawing/2014/main" id="{D0CC4CAE-6B44-47AD-BC93-05D4452455DF}"/>
                </a:ext>
              </a:extLst>
            </p:cNvPr>
            <p:cNvSpPr/>
            <p:nvPr/>
          </p:nvSpPr>
          <p:spPr>
            <a:xfrm>
              <a:off x="6584552" y="3066261"/>
              <a:ext cx="276054" cy="263848"/>
            </a:xfrm>
            <a:custGeom>
              <a:avLst/>
              <a:gdLst/>
              <a:ahLst/>
              <a:cxnLst/>
              <a:rect l="l" t="t" r="r" b="b"/>
              <a:pathLst>
                <a:path w="3259" h="3115" extrusionOk="0">
                  <a:moveTo>
                    <a:pt x="1304" y="0"/>
                  </a:moveTo>
                  <a:cubicBezTo>
                    <a:pt x="1251" y="0"/>
                    <a:pt x="1198" y="7"/>
                    <a:pt x="1145" y="22"/>
                  </a:cubicBezTo>
                  <a:cubicBezTo>
                    <a:pt x="875" y="96"/>
                    <a:pt x="688" y="341"/>
                    <a:pt x="689" y="619"/>
                  </a:cubicBezTo>
                  <a:lnTo>
                    <a:pt x="689" y="626"/>
                  </a:lnTo>
                  <a:cubicBezTo>
                    <a:pt x="364" y="667"/>
                    <a:pt x="177" y="1018"/>
                    <a:pt x="325" y="1311"/>
                  </a:cubicBezTo>
                  <a:cubicBezTo>
                    <a:pt x="125" y="1418"/>
                    <a:pt x="0" y="1627"/>
                    <a:pt x="0" y="1855"/>
                  </a:cubicBezTo>
                  <a:cubicBezTo>
                    <a:pt x="0" y="2076"/>
                    <a:pt x="119" y="2281"/>
                    <a:pt x="314" y="2391"/>
                  </a:cubicBezTo>
                  <a:cubicBezTo>
                    <a:pt x="339" y="2637"/>
                    <a:pt x="548" y="2815"/>
                    <a:pt x="784" y="2815"/>
                  </a:cubicBezTo>
                  <a:cubicBezTo>
                    <a:pt x="821" y="2815"/>
                    <a:pt x="859" y="2811"/>
                    <a:pt x="897" y="2801"/>
                  </a:cubicBezTo>
                  <a:lnTo>
                    <a:pt x="921" y="2816"/>
                  </a:lnTo>
                  <a:cubicBezTo>
                    <a:pt x="1132" y="3017"/>
                    <a:pt x="1399" y="3114"/>
                    <a:pt x="1665" y="3114"/>
                  </a:cubicBezTo>
                  <a:cubicBezTo>
                    <a:pt x="2006" y="3114"/>
                    <a:pt x="2344" y="2954"/>
                    <a:pt x="2555" y="2646"/>
                  </a:cubicBezTo>
                  <a:cubicBezTo>
                    <a:pt x="2819" y="2588"/>
                    <a:pt x="2980" y="2320"/>
                    <a:pt x="2908" y="2060"/>
                  </a:cubicBezTo>
                  <a:cubicBezTo>
                    <a:pt x="3143" y="1901"/>
                    <a:pt x="3259" y="1615"/>
                    <a:pt x="3202" y="1337"/>
                  </a:cubicBezTo>
                  <a:cubicBezTo>
                    <a:pt x="3146" y="1058"/>
                    <a:pt x="2928" y="841"/>
                    <a:pt x="2650" y="786"/>
                  </a:cubicBezTo>
                  <a:cubicBezTo>
                    <a:pt x="2732" y="568"/>
                    <a:pt x="2647" y="323"/>
                    <a:pt x="2447" y="204"/>
                  </a:cubicBezTo>
                  <a:cubicBezTo>
                    <a:pt x="2370" y="159"/>
                    <a:pt x="2286" y="138"/>
                    <a:pt x="2203" y="138"/>
                  </a:cubicBezTo>
                  <a:cubicBezTo>
                    <a:pt x="2066" y="138"/>
                    <a:pt x="1932" y="196"/>
                    <a:pt x="1839" y="307"/>
                  </a:cubicBezTo>
                  <a:cubicBezTo>
                    <a:pt x="1726" y="114"/>
                    <a:pt x="1520" y="0"/>
                    <a:pt x="1304" y="0"/>
                  </a:cubicBez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7301;p55">
              <a:extLst>
                <a:ext uri="{FF2B5EF4-FFF2-40B4-BE49-F238E27FC236}">
                  <a16:creationId xmlns:a16="http://schemas.microsoft.com/office/drawing/2014/main" id="{66F901C6-1D7C-4D32-AF00-95C9AF982C12}"/>
                </a:ext>
              </a:extLst>
            </p:cNvPr>
            <p:cNvSpPr/>
            <p:nvPr/>
          </p:nvSpPr>
          <p:spPr>
            <a:xfrm>
              <a:off x="6084538" y="2511883"/>
              <a:ext cx="414885" cy="1055647"/>
            </a:xfrm>
            <a:custGeom>
              <a:avLst/>
              <a:gdLst/>
              <a:ahLst/>
              <a:cxnLst/>
              <a:rect l="l" t="t" r="r" b="b"/>
              <a:pathLst>
                <a:path w="4898" h="12463" extrusionOk="0">
                  <a:moveTo>
                    <a:pt x="0" y="1"/>
                  </a:moveTo>
                  <a:lnTo>
                    <a:pt x="45" y="8907"/>
                  </a:lnTo>
                  <a:lnTo>
                    <a:pt x="4897" y="12463"/>
                  </a:lnTo>
                  <a:lnTo>
                    <a:pt x="4852" y="276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8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7302;p55">
              <a:extLst>
                <a:ext uri="{FF2B5EF4-FFF2-40B4-BE49-F238E27FC236}">
                  <a16:creationId xmlns:a16="http://schemas.microsoft.com/office/drawing/2014/main" id="{C6568120-398B-4007-A8D8-C104AC82FBF3}"/>
                </a:ext>
              </a:extLst>
            </p:cNvPr>
            <p:cNvSpPr/>
            <p:nvPr/>
          </p:nvSpPr>
          <p:spPr>
            <a:xfrm>
              <a:off x="5684561" y="2511883"/>
              <a:ext cx="400062" cy="1047939"/>
            </a:xfrm>
            <a:custGeom>
              <a:avLst/>
              <a:gdLst/>
              <a:ahLst/>
              <a:cxnLst/>
              <a:rect l="l" t="t" r="r" b="b"/>
              <a:pathLst>
                <a:path w="4723" h="12372" extrusionOk="0">
                  <a:moveTo>
                    <a:pt x="4722" y="1"/>
                  </a:moveTo>
                  <a:lnTo>
                    <a:pt x="1" y="2676"/>
                  </a:lnTo>
                  <a:lnTo>
                    <a:pt x="46" y="12371"/>
                  </a:lnTo>
                  <a:lnTo>
                    <a:pt x="4677" y="8907"/>
                  </a:lnTo>
                  <a:lnTo>
                    <a:pt x="4722" y="1"/>
                  </a:lnTo>
                  <a:close/>
                </a:path>
              </a:pathLst>
            </a:custGeom>
            <a:solidFill>
              <a:srgbClr val="FD8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7303;p55">
              <a:extLst>
                <a:ext uri="{FF2B5EF4-FFF2-40B4-BE49-F238E27FC236}">
                  <a16:creationId xmlns:a16="http://schemas.microsoft.com/office/drawing/2014/main" id="{ABC67E4B-8B91-4E90-A5AD-DAB7BD253C93}"/>
                </a:ext>
              </a:extLst>
            </p:cNvPr>
            <p:cNvSpPr/>
            <p:nvPr/>
          </p:nvSpPr>
          <p:spPr>
            <a:xfrm>
              <a:off x="6095550" y="2746339"/>
              <a:ext cx="403704" cy="1047855"/>
            </a:xfrm>
            <a:custGeom>
              <a:avLst/>
              <a:gdLst/>
              <a:ahLst/>
              <a:cxnLst/>
              <a:rect l="l" t="t" r="r" b="b"/>
              <a:pathLst>
                <a:path w="4766" h="12371" extrusionOk="0">
                  <a:moveTo>
                    <a:pt x="4721" y="1"/>
                  </a:moveTo>
                  <a:lnTo>
                    <a:pt x="1" y="2675"/>
                  </a:lnTo>
                  <a:lnTo>
                    <a:pt x="46" y="12370"/>
                  </a:lnTo>
                  <a:lnTo>
                    <a:pt x="4766" y="9696"/>
                  </a:lnTo>
                  <a:lnTo>
                    <a:pt x="4721" y="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7304;p55">
              <a:extLst>
                <a:ext uri="{FF2B5EF4-FFF2-40B4-BE49-F238E27FC236}">
                  <a16:creationId xmlns:a16="http://schemas.microsoft.com/office/drawing/2014/main" id="{CDAD8A64-4893-446F-A70D-91EAD2129D10}"/>
                </a:ext>
              </a:extLst>
            </p:cNvPr>
            <p:cNvSpPr/>
            <p:nvPr/>
          </p:nvSpPr>
          <p:spPr>
            <a:xfrm>
              <a:off x="5668875" y="2738546"/>
              <a:ext cx="414885" cy="1055648"/>
            </a:xfrm>
            <a:custGeom>
              <a:avLst/>
              <a:gdLst/>
              <a:ahLst/>
              <a:cxnLst/>
              <a:rect l="l" t="t" r="r" b="b"/>
              <a:pathLst>
                <a:path w="4898" h="12463" extrusionOk="0">
                  <a:moveTo>
                    <a:pt x="1" y="0"/>
                  </a:moveTo>
                  <a:lnTo>
                    <a:pt x="46" y="9695"/>
                  </a:lnTo>
                  <a:lnTo>
                    <a:pt x="4898" y="12462"/>
                  </a:lnTo>
                  <a:lnTo>
                    <a:pt x="4898" y="12462"/>
                  </a:lnTo>
                  <a:lnTo>
                    <a:pt x="4853" y="276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7305;p55">
              <a:extLst>
                <a:ext uri="{FF2B5EF4-FFF2-40B4-BE49-F238E27FC236}">
                  <a16:creationId xmlns:a16="http://schemas.microsoft.com/office/drawing/2014/main" id="{3B7290D2-FCD4-4F16-81E6-6048251EAC62}"/>
                </a:ext>
              </a:extLst>
            </p:cNvPr>
            <p:cNvSpPr/>
            <p:nvPr/>
          </p:nvSpPr>
          <p:spPr>
            <a:xfrm>
              <a:off x="5684561" y="2512052"/>
              <a:ext cx="810881" cy="460866"/>
            </a:xfrm>
            <a:custGeom>
              <a:avLst/>
              <a:gdLst/>
              <a:ahLst/>
              <a:cxnLst/>
              <a:rect l="l" t="t" r="r" b="b"/>
              <a:pathLst>
                <a:path w="9573" h="5441" extrusionOk="0">
                  <a:moveTo>
                    <a:pt x="4721" y="0"/>
                  </a:moveTo>
                  <a:lnTo>
                    <a:pt x="1" y="2674"/>
                  </a:lnTo>
                  <a:lnTo>
                    <a:pt x="4853" y="5441"/>
                  </a:lnTo>
                  <a:lnTo>
                    <a:pt x="9573" y="2767"/>
                  </a:lnTo>
                  <a:lnTo>
                    <a:pt x="4721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7306;p55">
              <a:extLst>
                <a:ext uri="{FF2B5EF4-FFF2-40B4-BE49-F238E27FC236}">
                  <a16:creationId xmlns:a16="http://schemas.microsoft.com/office/drawing/2014/main" id="{505DDD15-817A-4DB8-B0DD-41AF0BA02283}"/>
                </a:ext>
              </a:extLst>
            </p:cNvPr>
            <p:cNvSpPr/>
            <p:nvPr/>
          </p:nvSpPr>
          <p:spPr>
            <a:xfrm>
              <a:off x="5742076" y="2872546"/>
              <a:ext cx="76065" cy="130865"/>
            </a:xfrm>
            <a:custGeom>
              <a:avLst/>
              <a:gdLst/>
              <a:ahLst/>
              <a:cxnLst/>
              <a:rect l="l" t="t" r="r" b="b"/>
              <a:pathLst>
                <a:path w="898" h="1545" extrusionOk="0">
                  <a:moveTo>
                    <a:pt x="3" y="0"/>
                  </a:moveTo>
                  <a:lnTo>
                    <a:pt x="0" y="1028"/>
                  </a:lnTo>
                  <a:lnTo>
                    <a:pt x="895" y="1544"/>
                  </a:lnTo>
                  <a:lnTo>
                    <a:pt x="897" y="1265"/>
                  </a:lnTo>
                  <a:lnTo>
                    <a:pt x="898" y="516"/>
                  </a:lnTo>
                  <a:lnTo>
                    <a:pt x="250" y="14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7307;p55">
              <a:extLst>
                <a:ext uri="{FF2B5EF4-FFF2-40B4-BE49-F238E27FC236}">
                  <a16:creationId xmlns:a16="http://schemas.microsoft.com/office/drawing/2014/main" id="{D00913B7-F127-4108-8A0E-1275E6EB8994}"/>
                </a:ext>
              </a:extLst>
            </p:cNvPr>
            <p:cNvSpPr/>
            <p:nvPr/>
          </p:nvSpPr>
          <p:spPr>
            <a:xfrm>
              <a:off x="5728438" y="2864499"/>
              <a:ext cx="13976" cy="103168"/>
            </a:xfrm>
            <a:custGeom>
              <a:avLst/>
              <a:gdLst/>
              <a:ahLst/>
              <a:cxnLst/>
              <a:rect l="l" t="t" r="r" b="b"/>
              <a:pathLst>
                <a:path w="165" h="1218" extrusionOk="0">
                  <a:moveTo>
                    <a:pt x="3" y="1"/>
                  </a:moveTo>
                  <a:lnTo>
                    <a:pt x="0" y="1218"/>
                  </a:lnTo>
                  <a:lnTo>
                    <a:pt x="161" y="1123"/>
                  </a:lnTo>
                  <a:lnTo>
                    <a:pt x="164" y="94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7308;p55">
              <a:extLst>
                <a:ext uri="{FF2B5EF4-FFF2-40B4-BE49-F238E27FC236}">
                  <a16:creationId xmlns:a16="http://schemas.microsoft.com/office/drawing/2014/main" id="{82CCE63E-6A6F-4DFB-BBF0-9CB5CE2A5D0B}"/>
                </a:ext>
              </a:extLst>
            </p:cNvPr>
            <p:cNvSpPr/>
            <p:nvPr/>
          </p:nvSpPr>
          <p:spPr>
            <a:xfrm>
              <a:off x="5728438" y="2959620"/>
              <a:ext cx="89533" cy="59631"/>
            </a:xfrm>
            <a:custGeom>
              <a:avLst/>
              <a:gdLst/>
              <a:ahLst/>
              <a:cxnLst/>
              <a:rect l="l" t="t" r="r" b="b"/>
              <a:pathLst>
                <a:path w="1057" h="704" extrusionOk="0">
                  <a:moveTo>
                    <a:pt x="161" y="0"/>
                  </a:moveTo>
                  <a:lnTo>
                    <a:pt x="0" y="95"/>
                  </a:lnTo>
                  <a:lnTo>
                    <a:pt x="1056" y="704"/>
                  </a:lnTo>
                  <a:lnTo>
                    <a:pt x="1056" y="51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7309;p55">
              <a:extLst>
                <a:ext uri="{FF2B5EF4-FFF2-40B4-BE49-F238E27FC236}">
                  <a16:creationId xmlns:a16="http://schemas.microsoft.com/office/drawing/2014/main" id="{0734D3BC-EB4F-4696-A4B0-9A32F09F756B}"/>
                </a:ext>
              </a:extLst>
            </p:cNvPr>
            <p:cNvSpPr/>
            <p:nvPr/>
          </p:nvSpPr>
          <p:spPr>
            <a:xfrm>
              <a:off x="5858630" y="2939376"/>
              <a:ext cx="76150" cy="130950"/>
            </a:xfrm>
            <a:custGeom>
              <a:avLst/>
              <a:gdLst/>
              <a:ahLst/>
              <a:cxnLst/>
              <a:rect l="l" t="t" r="r" b="b"/>
              <a:pathLst>
                <a:path w="899" h="1546" extrusionOk="0">
                  <a:moveTo>
                    <a:pt x="3" y="0"/>
                  </a:moveTo>
                  <a:lnTo>
                    <a:pt x="1" y="1028"/>
                  </a:lnTo>
                  <a:lnTo>
                    <a:pt x="895" y="1546"/>
                  </a:lnTo>
                  <a:lnTo>
                    <a:pt x="897" y="1264"/>
                  </a:lnTo>
                  <a:lnTo>
                    <a:pt x="898" y="516"/>
                  </a:lnTo>
                  <a:lnTo>
                    <a:pt x="250" y="14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7310;p55">
              <a:extLst>
                <a:ext uri="{FF2B5EF4-FFF2-40B4-BE49-F238E27FC236}">
                  <a16:creationId xmlns:a16="http://schemas.microsoft.com/office/drawing/2014/main" id="{5EA8AAB2-41ED-49D1-82F4-3860FB461247}"/>
                </a:ext>
              </a:extLst>
            </p:cNvPr>
            <p:cNvSpPr/>
            <p:nvPr/>
          </p:nvSpPr>
          <p:spPr>
            <a:xfrm>
              <a:off x="5844992" y="2931499"/>
              <a:ext cx="13976" cy="102998"/>
            </a:xfrm>
            <a:custGeom>
              <a:avLst/>
              <a:gdLst/>
              <a:ahLst/>
              <a:cxnLst/>
              <a:rect l="l" t="t" r="r" b="b"/>
              <a:pathLst>
                <a:path w="165" h="1216" extrusionOk="0">
                  <a:moveTo>
                    <a:pt x="3" y="0"/>
                  </a:moveTo>
                  <a:lnTo>
                    <a:pt x="1" y="1215"/>
                  </a:lnTo>
                  <a:lnTo>
                    <a:pt x="162" y="1121"/>
                  </a:lnTo>
                  <a:lnTo>
                    <a:pt x="164" y="9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7311;p55">
              <a:extLst>
                <a:ext uri="{FF2B5EF4-FFF2-40B4-BE49-F238E27FC236}">
                  <a16:creationId xmlns:a16="http://schemas.microsoft.com/office/drawing/2014/main" id="{F2253FFC-8959-4F2D-9FF4-BE05CD1FE813}"/>
                </a:ext>
              </a:extLst>
            </p:cNvPr>
            <p:cNvSpPr/>
            <p:nvPr/>
          </p:nvSpPr>
          <p:spPr>
            <a:xfrm>
              <a:off x="5844992" y="3026451"/>
              <a:ext cx="89533" cy="59715"/>
            </a:xfrm>
            <a:custGeom>
              <a:avLst/>
              <a:gdLst/>
              <a:ahLst/>
              <a:cxnLst/>
              <a:rect l="l" t="t" r="r" b="b"/>
              <a:pathLst>
                <a:path w="1057" h="705" extrusionOk="0">
                  <a:moveTo>
                    <a:pt x="162" y="0"/>
                  </a:moveTo>
                  <a:lnTo>
                    <a:pt x="1" y="94"/>
                  </a:lnTo>
                  <a:lnTo>
                    <a:pt x="1056" y="705"/>
                  </a:lnTo>
                  <a:lnTo>
                    <a:pt x="1056" y="518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7312;p55">
              <a:extLst>
                <a:ext uri="{FF2B5EF4-FFF2-40B4-BE49-F238E27FC236}">
                  <a16:creationId xmlns:a16="http://schemas.microsoft.com/office/drawing/2014/main" id="{76FC7082-7A6C-411F-AD65-68F3B05B84DE}"/>
                </a:ext>
              </a:extLst>
            </p:cNvPr>
            <p:cNvSpPr/>
            <p:nvPr/>
          </p:nvSpPr>
          <p:spPr>
            <a:xfrm>
              <a:off x="5975184" y="3005783"/>
              <a:ext cx="76150" cy="131035"/>
            </a:xfrm>
            <a:custGeom>
              <a:avLst/>
              <a:gdLst/>
              <a:ahLst/>
              <a:cxnLst/>
              <a:rect l="l" t="t" r="r" b="b"/>
              <a:pathLst>
                <a:path w="899" h="1547" extrusionOk="0">
                  <a:moveTo>
                    <a:pt x="4" y="0"/>
                  </a:moveTo>
                  <a:lnTo>
                    <a:pt x="1" y="1029"/>
                  </a:lnTo>
                  <a:lnTo>
                    <a:pt x="895" y="1546"/>
                  </a:lnTo>
                  <a:lnTo>
                    <a:pt x="897" y="1265"/>
                  </a:lnTo>
                  <a:lnTo>
                    <a:pt x="898" y="517"/>
                  </a:lnTo>
                  <a:lnTo>
                    <a:pt x="249" y="14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7313;p55">
              <a:extLst>
                <a:ext uri="{FF2B5EF4-FFF2-40B4-BE49-F238E27FC236}">
                  <a16:creationId xmlns:a16="http://schemas.microsoft.com/office/drawing/2014/main" id="{73E1E826-B45F-4FB5-BC2F-514C9DA1735D}"/>
                </a:ext>
              </a:extLst>
            </p:cNvPr>
            <p:cNvSpPr/>
            <p:nvPr/>
          </p:nvSpPr>
          <p:spPr>
            <a:xfrm>
              <a:off x="5961546" y="2997906"/>
              <a:ext cx="13976" cy="102998"/>
            </a:xfrm>
            <a:custGeom>
              <a:avLst/>
              <a:gdLst/>
              <a:ahLst/>
              <a:cxnLst/>
              <a:rect l="l" t="t" r="r" b="b"/>
              <a:pathLst>
                <a:path w="165" h="1216" extrusionOk="0">
                  <a:moveTo>
                    <a:pt x="4" y="1"/>
                  </a:moveTo>
                  <a:lnTo>
                    <a:pt x="1" y="1216"/>
                  </a:lnTo>
                  <a:lnTo>
                    <a:pt x="162" y="1122"/>
                  </a:lnTo>
                  <a:lnTo>
                    <a:pt x="165" y="93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7314;p55">
              <a:extLst>
                <a:ext uri="{FF2B5EF4-FFF2-40B4-BE49-F238E27FC236}">
                  <a16:creationId xmlns:a16="http://schemas.microsoft.com/office/drawing/2014/main" id="{A8DF5EEE-893B-48C4-A3D4-445E5F501582}"/>
                </a:ext>
              </a:extLst>
            </p:cNvPr>
            <p:cNvSpPr/>
            <p:nvPr/>
          </p:nvSpPr>
          <p:spPr>
            <a:xfrm>
              <a:off x="5961546" y="3092857"/>
              <a:ext cx="89533" cy="59800"/>
            </a:xfrm>
            <a:custGeom>
              <a:avLst/>
              <a:gdLst/>
              <a:ahLst/>
              <a:cxnLst/>
              <a:rect l="l" t="t" r="r" b="b"/>
              <a:pathLst>
                <a:path w="1057" h="706" extrusionOk="0">
                  <a:moveTo>
                    <a:pt x="162" y="1"/>
                  </a:moveTo>
                  <a:lnTo>
                    <a:pt x="1" y="95"/>
                  </a:lnTo>
                  <a:lnTo>
                    <a:pt x="1056" y="705"/>
                  </a:lnTo>
                  <a:lnTo>
                    <a:pt x="1056" y="518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7315;p55">
              <a:extLst>
                <a:ext uri="{FF2B5EF4-FFF2-40B4-BE49-F238E27FC236}">
                  <a16:creationId xmlns:a16="http://schemas.microsoft.com/office/drawing/2014/main" id="{235420F7-9517-4979-AB5D-D6BF5EB34C45}"/>
                </a:ext>
              </a:extLst>
            </p:cNvPr>
            <p:cNvSpPr/>
            <p:nvPr/>
          </p:nvSpPr>
          <p:spPr>
            <a:xfrm>
              <a:off x="5742076" y="3036022"/>
              <a:ext cx="76065" cy="130950"/>
            </a:xfrm>
            <a:custGeom>
              <a:avLst/>
              <a:gdLst/>
              <a:ahLst/>
              <a:cxnLst/>
              <a:rect l="l" t="t" r="r" b="b"/>
              <a:pathLst>
                <a:path w="898" h="1546" extrusionOk="0">
                  <a:moveTo>
                    <a:pt x="3" y="0"/>
                  </a:moveTo>
                  <a:lnTo>
                    <a:pt x="0" y="1030"/>
                  </a:lnTo>
                  <a:lnTo>
                    <a:pt x="895" y="1546"/>
                  </a:lnTo>
                  <a:lnTo>
                    <a:pt x="897" y="1266"/>
                  </a:lnTo>
                  <a:lnTo>
                    <a:pt x="898" y="518"/>
                  </a:lnTo>
                  <a:lnTo>
                    <a:pt x="250" y="14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7316;p55">
              <a:extLst>
                <a:ext uri="{FF2B5EF4-FFF2-40B4-BE49-F238E27FC236}">
                  <a16:creationId xmlns:a16="http://schemas.microsoft.com/office/drawing/2014/main" id="{58F864AD-BC87-4D11-8B38-09CAADA15122}"/>
                </a:ext>
              </a:extLst>
            </p:cNvPr>
            <p:cNvSpPr/>
            <p:nvPr/>
          </p:nvSpPr>
          <p:spPr>
            <a:xfrm>
              <a:off x="5728438" y="3028145"/>
              <a:ext cx="13976" cy="103168"/>
            </a:xfrm>
            <a:custGeom>
              <a:avLst/>
              <a:gdLst/>
              <a:ahLst/>
              <a:cxnLst/>
              <a:rect l="l" t="t" r="r" b="b"/>
              <a:pathLst>
                <a:path w="165" h="1218" extrusionOk="0">
                  <a:moveTo>
                    <a:pt x="3" y="0"/>
                  </a:moveTo>
                  <a:lnTo>
                    <a:pt x="0" y="1217"/>
                  </a:lnTo>
                  <a:lnTo>
                    <a:pt x="161" y="1123"/>
                  </a:lnTo>
                  <a:lnTo>
                    <a:pt x="164" y="9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7317;p55">
              <a:extLst>
                <a:ext uri="{FF2B5EF4-FFF2-40B4-BE49-F238E27FC236}">
                  <a16:creationId xmlns:a16="http://schemas.microsoft.com/office/drawing/2014/main" id="{CBB27258-57A2-41AE-A2E3-E4EF52EFF0AE}"/>
                </a:ext>
              </a:extLst>
            </p:cNvPr>
            <p:cNvSpPr/>
            <p:nvPr/>
          </p:nvSpPr>
          <p:spPr>
            <a:xfrm>
              <a:off x="5728438" y="3123181"/>
              <a:ext cx="89533" cy="59715"/>
            </a:xfrm>
            <a:custGeom>
              <a:avLst/>
              <a:gdLst/>
              <a:ahLst/>
              <a:cxnLst/>
              <a:rect l="l" t="t" r="r" b="b"/>
              <a:pathLst>
                <a:path w="1057" h="705" extrusionOk="0">
                  <a:moveTo>
                    <a:pt x="161" y="1"/>
                  </a:moveTo>
                  <a:lnTo>
                    <a:pt x="0" y="95"/>
                  </a:lnTo>
                  <a:lnTo>
                    <a:pt x="1056" y="704"/>
                  </a:lnTo>
                  <a:lnTo>
                    <a:pt x="1056" y="517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7318;p55">
              <a:extLst>
                <a:ext uri="{FF2B5EF4-FFF2-40B4-BE49-F238E27FC236}">
                  <a16:creationId xmlns:a16="http://schemas.microsoft.com/office/drawing/2014/main" id="{995A3B0E-05B4-4F27-B5C0-AA71F6ACD020}"/>
                </a:ext>
              </a:extLst>
            </p:cNvPr>
            <p:cNvSpPr/>
            <p:nvPr/>
          </p:nvSpPr>
          <p:spPr>
            <a:xfrm>
              <a:off x="5858630" y="3102937"/>
              <a:ext cx="76150" cy="130865"/>
            </a:xfrm>
            <a:custGeom>
              <a:avLst/>
              <a:gdLst/>
              <a:ahLst/>
              <a:cxnLst/>
              <a:rect l="l" t="t" r="r" b="b"/>
              <a:pathLst>
                <a:path w="899" h="1545" extrusionOk="0">
                  <a:moveTo>
                    <a:pt x="3" y="0"/>
                  </a:moveTo>
                  <a:lnTo>
                    <a:pt x="1" y="1029"/>
                  </a:lnTo>
                  <a:lnTo>
                    <a:pt x="895" y="1545"/>
                  </a:lnTo>
                  <a:lnTo>
                    <a:pt x="897" y="1265"/>
                  </a:lnTo>
                  <a:lnTo>
                    <a:pt x="898" y="517"/>
                  </a:lnTo>
                  <a:lnTo>
                    <a:pt x="250" y="14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7319;p55">
              <a:extLst>
                <a:ext uri="{FF2B5EF4-FFF2-40B4-BE49-F238E27FC236}">
                  <a16:creationId xmlns:a16="http://schemas.microsoft.com/office/drawing/2014/main" id="{F6901BE8-1DE2-4AD4-8E9C-54258C1A2B3B}"/>
                </a:ext>
              </a:extLst>
            </p:cNvPr>
            <p:cNvSpPr/>
            <p:nvPr/>
          </p:nvSpPr>
          <p:spPr>
            <a:xfrm>
              <a:off x="5844992" y="3094975"/>
              <a:ext cx="13976" cy="103083"/>
            </a:xfrm>
            <a:custGeom>
              <a:avLst/>
              <a:gdLst/>
              <a:ahLst/>
              <a:cxnLst/>
              <a:rect l="l" t="t" r="r" b="b"/>
              <a:pathLst>
                <a:path w="165" h="1217" extrusionOk="0">
                  <a:moveTo>
                    <a:pt x="3" y="0"/>
                  </a:moveTo>
                  <a:lnTo>
                    <a:pt x="1" y="1217"/>
                  </a:lnTo>
                  <a:lnTo>
                    <a:pt x="1" y="1217"/>
                  </a:lnTo>
                  <a:lnTo>
                    <a:pt x="162" y="1123"/>
                  </a:lnTo>
                  <a:lnTo>
                    <a:pt x="164" y="9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7320;p55">
              <a:extLst>
                <a:ext uri="{FF2B5EF4-FFF2-40B4-BE49-F238E27FC236}">
                  <a16:creationId xmlns:a16="http://schemas.microsoft.com/office/drawing/2014/main" id="{3E3E7A19-B154-462E-A2E0-5C99A18D6F46}"/>
                </a:ext>
              </a:extLst>
            </p:cNvPr>
            <p:cNvSpPr/>
            <p:nvPr/>
          </p:nvSpPr>
          <p:spPr>
            <a:xfrm>
              <a:off x="5844992" y="3190011"/>
              <a:ext cx="89533" cy="59631"/>
            </a:xfrm>
            <a:custGeom>
              <a:avLst/>
              <a:gdLst/>
              <a:ahLst/>
              <a:cxnLst/>
              <a:rect l="l" t="t" r="r" b="b"/>
              <a:pathLst>
                <a:path w="1057" h="704" extrusionOk="0">
                  <a:moveTo>
                    <a:pt x="162" y="1"/>
                  </a:moveTo>
                  <a:lnTo>
                    <a:pt x="1" y="95"/>
                  </a:lnTo>
                  <a:lnTo>
                    <a:pt x="1056" y="704"/>
                  </a:lnTo>
                  <a:lnTo>
                    <a:pt x="1056" y="517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7321;p55">
              <a:extLst>
                <a:ext uri="{FF2B5EF4-FFF2-40B4-BE49-F238E27FC236}">
                  <a16:creationId xmlns:a16="http://schemas.microsoft.com/office/drawing/2014/main" id="{6A482777-F47C-4BD9-9EC4-4F7A80083CBA}"/>
                </a:ext>
              </a:extLst>
            </p:cNvPr>
            <p:cNvSpPr/>
            <p:nvPr/>
          </p:nvSpPr>
          <p:spPr>
            <a:xfrm>
              <a:off x="5975184" y="3169344"/>
              <a:ext cx="76150" cy="131035"/>
            </a:xfrm>
            <a:custGeom>
              <a:avLst/>
              <a:gdLst/>
              <a:ahLst/>
              <a:cxnLst/>
              <a:rect l="l" t="t" r="r" b="b"/>
              <a:pathLst>
                <a:path w="899" h="1547" extrusionOk="0">
                  <a:moveTo>
                    <a:pt x="4" y="1"/>
                  </a:moveTo>
                  <a:lnTo>
                    <a:pt x="1" y="1029"/>
                  </a:lnTo>
                  <a:lnTo>
                    <a:pt x="895" y="1547"/>
                  </a:lnTo>
                  <a:lnTo>
                    <a:pt x="897" y="1265"/>
                  </a:lnTo>
                  <a:lnTo>
                    <a:pt x="898" y="517"/>
                  </a:lnTo>
                  <a:lnTo>
                    <a:pt x="249" y="143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7322;p55">
              <a:extLst>
                <a:ext uri="{FF2B5EF4-FFF2-40B4-BE49-F238E27FC236}">
                  <a16:creationId xmlns:a16="http://schemas.microsoft.com/office/drawing/2014/main" id="{100EBD75-AB06-41A7-98E5-8C7FC93E9BE6}"/>
                </a:ext>
              </a:extLst>
            </p:cNvPr>
            <p:cNvSpPr/>
            <p:nvPr/>
          </p:nvSpPr>
          <p:spPr>
            <a:xfrm>
              <a:off x="5961546" y="3161551"/>
              <a:ext cx="13976" cy="102998"/>
            </a:xfrm>
            <a:custGeom>
              <a:avLst/>
              <a:gdLst/>
              <a:ahLst/>
              <a:cxnLst/>
              <a:rect l="l" t="t" r="r" b="b"/>
              <a:pathLst>
                <a:path w="165" h="1216" extrusionOk="0">
                  <a:moveTo>
                    <a:pt x="4" y="0"/>
                  </a:moveTo>
                  <a:lnTo>
                    <a:pt x="1" y="1215"/>
                  </a:lnTo>
                  <a:lnTo>
                    <a:pt x="162" y="1121"/>
                  </a:lnTo>
                  <a:lnTo>
                    <a:pt x="165" y="9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7323;p55">
              <a:extLst>
                <a:ext uri="{FF2B5EF4-FFF2-40B4-BE49-F238E27FC236}">
                  <a16:creationId xmlns:a16="http://schemas.microsoft.com/office/drawing/2014/main" id="{7CE260E7-C3E3-4AD5-9B13-C083B073AF6A}"/>
                </a:ext>
              </a:extLst>
            </p:cNvPr>
            <p:cNvSpPr/>
            <p:nvPr/>
          </p:nvSpPr>
          <p:spPr>
            <a:xfrm>
              <a:off x="5961546" y="3256503"/>
              <a:ext cx="89533" cy="59715"/>
            </a:xfrm>
            <a:custGeom>
              <a:avLst/>
              <a:gdLst/>
              <a:ahLst/>
              <a:cxnLst/>
              <a:rect l="l" t="t" r="r" b="b"/>
              <a:pathLst>
                <a:path w="1057" h="705" extrusionOk="0">
                  <a:moveTo>
                    <a:pt x="162" y="0"/>
                  </a:moveTo>
                  <a:lnTo>
                    <a:pt x="1" y="94"/>
                  </a:lnTo>
                  <a:lnTo>
                    <a:pt x="1056" y="705"/>
                  </a:lnTo>
                  <a:lnTo>
                    <a:pt x="1056" y="518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7324;p55">
              <a:extLst>
                <a:ext uri="{FF2B5EF4-FFF2-40B4-BE49-F238E27FC236}">
                  <a16:creationId xmlns:a16="http://schemas.microsoft.com/office/drawing/2014/main" id="{D6F7FEC7-4574-4CAA-AB4A-CFEE5A59A3FF}"/>
                </a:ext>
              </a:extLst>
            </p:cNvPr>
            <p:cNvSpPr/>
            <p:nvPr/>
          </p:nvSpPr>
          <p:spPr>
            <a:xfrm>
              <a:off x="5742076" y="3199582"/>
              <a:ext cx="76065" cy="131035"/>
            </a:xfrm>
            <a:custGeom>
              <a:avLst/>
              <a:gdLst/>
              <a:ahLst/>
              <a:cxnLst/>
              <a:rect l="l" t="t" r="r" b="b"/>
              <a:pathLst>
                <a:path w="898" h="1547" extrusionOk="0">
                  <a:moveTo>
                    <a:pt x="3" y="1"/>
                  </a:moveTo>
                  <a:lnTo>
                    <a:pt x="0" y="1030"/>
                  </a:lnTo>
                  <a:lnTo>
                    <a:pt x="895" y="1546"/>
                  </a:lnTo>
                  <a:lnTo>
                    <a:pt x="897" y="1267"/>
                  </a:lnTo>
                  <a:lnTo>
                    <a:pt x="898" y="518"/>
                  </a:lnTo>
                  <a:lnTo>
                    <a:pt x="250" y="143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7325;p55">
              <a:extLst>
                <a:ext uri="{FF2B5EF4-FFF2-40B4-BE49-F238E27FC236}">
                  <a16:creationId xmlns:a16="http://schemas.microsoft.com/office/drawing/2014/main" id="{28AFDF36-EB34-4043-87A8-298071180896}"/>
                </a:ext>
              </a:extLst>
            </p:cNvPr>
            <p:cNvSpPr/>
            <p:nvPr/>
          </p:nvSpPr>
          <p:spPr>
            <a:xfrm>
              <a:off x="5728438" y="3191705"/>
              <a:ext cx="13976" cy="103083"/>
            </a:xfrm>
            <a:custGeom>
              <a:avLst/>
              <a:gdLst/>
              <a:ahLst/>
              <a:cxnLst/>
              <a:rect l="l" t="t" r="r" b="b"/>
              <a:pathLst>
                <a:path w="165" h="1217" extrusionOk="0">
                  <a:moveTo>
                    <a:pt x="3" y="1"/>
                  </a:moveTo>
                  <a:lnTo>
                    <a:pt x="0" y="1216"/>
                  </a:lnTo>
                  <a:lnTo>
                    <a:pt x="161" y="1122"/>
                  </a:lnTo>
                  <a:lnTo>
                    <a:pt x="164" y="94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7326;p55">
              <a:extLst>
                <a:ext uri="{FF2B5EF4-FFF2-40B4-BE49-F238E27FC236}">
                  <a16:creationId xmlns:a16="http://schemas.microsoft.com/office/drawing/2014/main" id="{D3C73AD8-F936-46B8-91AE-DE29FF480256}"/>
                </a:ext>
              </a:extLst>
            </p:cNvPr>
            <p:cNvSpPr/>
            <p:nvPr/>
          </p:nvSpPr>
          <p:spPr>
            <a:xfrm>
              <a:off x="5728438" y="3286826"/>
              <a:ext cx="89533" cy="59631"/>
            </a:xfrm>
            <a:custGeom>
              <a:avLst/>
              <a:gdLst/>
              <a:ahLst/>
              <a:cxnLst/>
              <a:rect l="l" t="t" r="r" b="b"/>
              <a:pathLst>
                <a:path w="1057" h="704" extrusionOk="0">
                  <a:moveTo>
                    <a:pt x="161" y="0"/>
                  </a:moveTo>
                  <a:lnTo>
                    <a:pt x="0" y="93"/>
                  </a:lnTo>
                  <a:lnTo>
                    <a:pt x="1056" y="704"/>
                  </a:lnTo>
                  <a:lnTo>
                    <a:pt x="1056" y="51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7327;p55">
              <a:extLst>
                <a:ext uri="{FF2B5EF4-FFF2-40B4-BE49-F238E27FC236}">
                  <a16:creationId xmlns:a16="http://schemas.microsoft.com/office/drawing/2014/main" id="{33E3028F-AF5C-4B66-A36A-9832C16AA243}"/>
                </a:ext>
              </a:extLst>
            </p:cNvPr>
            <p:cNvSpPr/>
            <p:nvPr/>
          </p:nvSpPr>
          <p:spPr>
            <a:xfrm>
              <a:off x="5858630" y="3266413"/>
              <a:ext cx="76150" cy="131035"/>
            </a:xfrm>
            <a:custGeom>
              <a:avLst/>
              <a:gdLst/>
              <a:ahLst/>
              <a:cxnLst/>
              <a:rect l="l" t="t" r="r" b="b"/>
              <a:pathLst>
                <a:path w="899" h="1547" extrusionOk="0">
                  <a:moveTo>
                    <a:pt x="3" y="1"/>
                  </a:moveTo>
                  <a:lnTo>
                    <a:pt x="1" y="1030"/>
                  </a:lnTo>
                  <a:lnTo>
                    <a:pt x="895" y="1546"/>
                  </a:lnTo>
                  <a:lnTo>
                    <a:pt x="897" y="1266"/>
                  </a:lnTo>
                  <a:lnTo>
                    <a:pt x="898" y="518"/>
                  </a:lnTo>
                  <a:lnTo>
                    <a:pt x="250" y="143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7328;p55">
              <a:extLst>
                <a:ext uri="{FF2B5EF4-FFF2-40B4-BE49-F238E27FC236}">
                  <a16:creationId xmlns:a16="http://schemas.microsoft.com/office/drawing/2014/main" id="{B37BA911-D49C-43C5-B0C2-EDE3F6056BE3}"/>
                </a:ext>
              </a:extLst>
            </p:cNvPr>
            <p:cNvSpPr/>
            <p:nvPr/>
          </p:nvSpPr>
          <p:spPr>
            <a:xfrm>
              <a:off x="5844992" y="3258535"/>
              <a:ext cx="13976" cy="103168"/>
            </a:xfrm>
            <a:custGeom>
              <a:avLst/>
              <a:gdLst/>
              <a:ahLst/>
              <a:cxnLst/>
              <a:rect l="l" t="t" r="r" b="b"/>
              <a:pathLst>
                <a:path w="165" h="1218" extrusionOk="0">
                  <a:moveTo>
                    <a:pt x="3" y="1"/>
                  </a:moveTo>
                  <a:lnTo>
                    <a:pt x="1" y="1217"/>
                  </a:lnTo>
                  <a:lnTo>
                    <a:pt x="1" y="1217"/>
                  </a:lnTo>
                  <a:lnTo>
                    <a:pt x="162" y="1123"/>
                  </a:lnTo>
                  <a:lnTo>
                    <a:pt x="164" y="94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7329;p55">
              <a:extLst>
                <a:ext uri="{FF2B5EF4-FFF2-40B4-BE49-F238E27FC236}">
                  <a16:creationId xmlns:a16="http://schemas.microsoft.com/office/drawing/2014/main" id="{73C4E7F0-018A-4477-AB1F-0648DBA30610}"/>
                </a:ext>
              </a:extLst>
            </p:cNvPr>
            <p:cNvSpPr/>
            <p:nvPr/>
          </p:nvSpPr>
          <p:spPr>
            <a:xfrm>
              <a:off x="5844992" y="3353656"/>
              <a:ext cx="89533" cy="59631"/>
            </a:xfrm>
            <a:custGeom>
              <a:avLst/>
              <a:gdLst/>
              <a:ahLst/>
              <a:cxnLst/>
              <a:rect l="l" t="t" r="r" b="b"/>
              <a:pathLst>
                <a:path w="1057" h="704" extrusionOk="0">
                  <a:moveTo>
                    <a:pt x="162" y="0"/>
                  </a:moveTo>
                  <a:lnTo>
                    <a:pt x="1" y="94"/>
                  </a:lnTo>
                  <a:lnTo>
                    <a:pt x="1056" y="703"/>
                  </a:lnTo>
                  <a:lnTo>
                    <a:pt x="1056" y="516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7330;p55">
              <a:extLst>
                <a:ext uri="{FF2B5EF4-FFF2-40B4-BE49-F238E27FC236}">
                  <a16:creationId xmlns:a16="http://schemas.microsoft.com/office/drawing/2014/main" id="{5B3D0700-801F-4925-A50B-97BAC85704BB}"/>
                </a:ext>
              </a:extLst>
            </p:cNvPr>
            <p:cNvSpPr/>
            <p:nvPr/>
          </p:nvSpPr>
          <p:spPr>
            <a:xfrm>
              <a:off x="5975184" y="3332989"/>
              <a:ext cx="76150" cy="130865"/>
            </a:xfrm>
            <a:custGeom>
              <a:avLst/>
              <a:gdLst/>
              <a:ahLst/>
              <a:cxnLst/>
              <a:rect l="l" t="t" r="r" b="b"/>
              <a:pathLst>
                <a:path w="899" h="1545" extrusionOk="0">
                  <a:moveTo>
                    <a:pt x="4" y="0"/>
                  </a:moveTo>
                  <a:lnTo>
                    <a:pt x="1" y="1029"/>
                  </a:lnTo>
                  <a:lnTo>
                    <a:pt x="895" y="1545"/>
                  </a:lnTo>
                  <a:lnTo>
                    <a:pt x="897" y="1265"/>
                  </a:lnTo>
                  <a:lnTo>
                    <a:pt x="898" y="517"/>
                  </a:lnTo>
                  <a:lnTo>
                    <a:pt x="249" y="14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7331;p55">
              <a:extLst>
                <a:ext uri="{FF2B5EF4-FFF2-40B4-BE49-F238E27FC236}">
                  <a16:creationId xmlns:a16="http://schemas.microsoft.com/office/drawing/2014/main" id="{BCAF7EB0-8B2F-47C9-A647-0665D4C1E72D}"/>
                </a:ext>
              </a:extLst>
            </p:cNvPr>
            <p:cNvSpPr/>
            <p:nvPr/>
          </p:nvSpPr>
          <p:spPr>
            <a:xfrm>
              <a:off x="5961546" y="3325027"/>
              <a:ext cx="13976" cy="103083"/>
            </a:xfrm>
            <a:custGeom>
              <a:avLst/>
              <a:gdLst/>
              <a:ahLst/>
              <a:cxnLst/>
              <a:rect l="l" t="t" r="r" b="b"/>
              <a:pathLst>
                <a:path w="165" h="1217" extrusionOk="0">
                  <a:moveTo>
                    <a:pt x="4" y="0"/>
                  </a:moveTo>
                  <a:lnTo>
                    <a:pt x="1" y="1217"/>
                  </a:lnTo>
                  <a:lnTo>
                    <a:pt x="162" y="1123"/>
                  </a:lnTo>
                  <a:lnTo>
                    <a:pt x="165" y="9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7332;p55">
              <a:extLst>
                <a:ext uri="{FF2B5EF4-FFF2-40B4-BE49-F238E27FC236}">
                  <a16:creationId xmlns:a16="http://schemas.microsoft.com/office/drawing/2014/main" id="{11BBC07A-8B43-4A8A-AAA9-CAF6B396E3CB}"/>
                </a:ext>
              </a:extLst>
            </p:cNvPr>
            <p:cNvSpPr/>
            <p:nvPr/>
          </p:nvSpPr>
          <p:spPr>
            <a:xfrm>
              <a:off x="5961546" y="3420063"/>
              <a:ext cx="89533" cy="59631"/>
            </a:xfrm>
            <a:custGeom>
              <a:avLst/>
              <a:gdLst/>
              <a:ahLst/>
              <a:cxnLst/>
              <a:rect l="l" t="t" r="r" b="b"/>
              <a:pathLst>
                <a:path w="1057" h="704" extrusionOk="0">
                  <a:moveTo>
                    <a:pt x="162" y="1"/>
                  </a:moveTo>
                  <a:lnTo>
                    <a:pt x="1" y="95"/>
                  </a:lnTo>
                  <a:lnTo>
                    <a:pt x="1056" y="704"/>
                  </a:lnTo>
                  <a:lnTo>
                    <a:pt x="1056" y="517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7333;p55">
              <a:extLst>
                <a:ext uri="{FF2B5EF4-FFF2-40B4-BE49-F238E27FC236}">
                  <a16:creationId xmlns:a16="http://schemas.microsoft.com/office/drawing/2014/main" id="{C35248D6-5382-41E5-8032-BEDE57A034FC}"/>
                </a:ext>
              </a:extLst>
            </p:cNvPr>
            <p:cNvSpPr/>
            <p:nvPr/>
          </p:nvSpPr>
          <p:spPr>
            <a:xfrm>
              <a:off x="5742076" y="3363228"/>
              <a:ext cx="76065" cy="130950"/>
            </a:xfrm>
            <a:custGeom>
              <a:avLst/>
              <a:gdLst/>
              <a:ahLst/>
              <a:cxnLst/>
              <a:rect l="l" t="t" r="r" b="b"/>
              <a:pathLst>
                <a:path w="898" h="1546" extrusionOk="0">
                  <a:moveTo>
                    <a:pt x="3" y="0"/>
                  </a:moveTo>
                  <a:lnTo>
                    <a:pt x="0" y="1028"/>
                  </a:lnTo>
                  <a:lnTo>
                    <a:pt x="895" y="1546"/>
                  </a:lnTo>
                  <a:lnTo>
                    <a:pt x="897" y="1265"/>
                  </a:lnTo>
                  <a:lnTo>
                    <a:pt x="898" y="516"/>
                  </a:lnTo>
                  <a:lnTo>
                    <a:pt x="250" y="14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7334;p55">
              <a:extLst>
                <a:ext uri="{FF2B5EF4-FFF2-40B4-BE49-F238E27FC236}">
                  <a16:creationId xmlns:a16="http://schemas.microsoft.com/office/drawing/2014/main" id="{F6DAABB8-A4E3-4325-BAC0-89885F9F7967}"/>
                </a:ext>
              </a:extLst>
            </p:cNvPr>
            <p:cNvSpPr/>
            <p:nvPr/>
          </p:nvSpPr>
          <p:spPr>
            <a:xfrm>
              <a:off x="5728438" y="3355350"/>
              <a:ext cx="13976" cy="102998"/>
            </a:xfrm>
            <a:custGeom>
              <a:avLst/>
              <a:gdLst/>
              <a:ahLst/>
              <a:cxnLst/>
              <a:rect l="l" t="t" r="r" b="b"/>
              <a:pathLst>
                <a:path w="165" h="1216" extrusionOk="0">
                  <a:moveTo>
                    <a:pt x="3" y="0"/>
                  </a:moveTo>
                  <a:lnTo>
                    <a:pt x="0" y="1216"/>
                  </a:lnTo>
                  <a:lnTo>
                    <a:pt x="161" y="1121"/>
                  </a:lnTo>
                  <a:lnTo>
                    <a:pt x="164" y="9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7335;p55">
              <a:extLst>
                <a:ext uri="{FF2B5EF4-FFF2-40B4-BE49-F238E27FC236}">
                  <a16:creationId xmlns:a16="http://schemas.microsoft.com/office/drawing/2014/main" id="{58F521D7-8C92-495A-9893-B1FD4982C605}"/>
                </a:ext>
              </a:extLst>
            </p:cNvPr>
            <p:cNvSpPr/>
            <p:nvPr/>
          </p:nvSpPr>
          <p:spPr>
            <a:xfrm>
              <a:off x="5728438" y="3450302"/>
              <a:ext cx="89533" cy="59800"/>
            </a:xfrm>
            <a:custGeom>
              <a:avLst/>
              <a:gdLst/>
              <a:ahLst/>
              <a:cxnLst/>
              <a:rect l="l" t="t" r="r" b="b"/>
              <a:pathLst>
                <a:path w="1057" h="706" extrusionOk="0">
                  <a:moveTo>
                    <a:pt x="161" y="0"/>
                  </a:moveTo>
                  <a:lnTo>
                    <a:pt x="0" y="95"/>
                  </a:lnTo>
                  <a:lnTo>
                    <a:pt x="1056" y="705"/>
                  </a:lnTo>
                  <a:lnTo>
                    <a:pt x="1056" y="518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7336;p55">
              <a:extLst>
                <a:ext uri="{FF2B5EF4-FFF2-40B4-BE49-F238E27FC236}">
                  <a16:creationId xmlns:a16="http://schemas.microsoft.com/office/drawing/2014/main" id="{B8FC4050-2AA8-4624-A492-0F4F4D52EDF2}"/>
                </a:ext>
              </a:extLst>
            </p:cNvPr>
            <p:cNvSpPr/>
            <p:nvPr/>
          </p:nvSpPr>
          <p:spPr>
            <a:xfrm>
              <a:off x="5858630" y="3430058"/>
              <a:ext cx="76150" cy="130950"/>
            </a:xfrm>
            <a:custGeom>
              <a:avLst/>
              <a:gdLst/>
              <a:ahLst/>
              <a:cxnLst/>
              <a:rect l="l" t="t" r="r" b="b"/>
              <a:pathLst>
                <a:path w="899" h="1546" extrusionOk="0">
                  <a:moveTo>
                    <a:pt x="3" y="0"/>
                  </a:moveTo>
                  <a:lnTo>
                    <a:pt x="1" y="1030"/>
                  </a:lnTo>
                  <a:lnTo>
                    <a:pt x="895" y="1546"/>
                  </a:lnTo>
                  <a:lnTo>
                    <a:pt x="897" y="1266"/>
                  </a:lnTo>
                  <a:lnTo>
                    <a:pt x="898" y="516"/>
                  </a:lnTo>
                  <a:lnTo>
                    <a:pt x="250" y="14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7337;p55">
              <a:extLst>
                <a:ext uri="{FF2B5EF4-FFF2-40B4-BE49-F238E27FC236}">
                  <a16:creationId xmlns:a16="http://schemas.microsoft.com/office/drawing/2014/main" id="{FEBE3FC1-02EE-49A6-9DD3-33FE102B2877}"/>
                </a:ext>
              </a:extLst>
            </p:cNvPr>
            <p:cNvSpPr/>
            <p:nvPr/>
          </p:nvSpPr>
          <p:spPr>
            <a:xfrm>
              <a:off x="5844992" y="3422181"/>
              <a:ext cx="13976" cy="102998"/>
            </a:xfrm>
            <a:custGeom>
              <a:avLst/>
              <a:gdLst/>
              <a:ahLst/>
              <a:cxnLst/>
              <a:rect l="l" t="t" r="r" b="b"/>
              <a:pathLst>
                <a:path w="165" h="1216" extrusionOk="0">
                  <a:moveTo>
                    <a:pt x="3" y="0"/>
                  </a:moveTo>
                  <a:lnTo>
                    <a:pt x="1" y="1215"/>
                  </a:lnTo>
                  <a:lnTo>
                    <a:pt x="162" y="1121"/>
                  </a:lnTo>
                  <a:lnTo>
                    <a:pt x="164" y="9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7338;p55">
              <a:extLst>
                <a:ext uri="{FF2B5EF4-FFF2-40B4-BE49-F238E27FC236}">
                  <a16:creationId xmlns:a16="http://schemas.microsoft.com/office/drawing/2014/main" id="{1A076BF4-BB52-4424-9301-BE7D51451C85}"/>
                </a:ext>
              </a:extLst>
            </p:cNvPr>
            <p:cNvSpPr/>
            <p:nvPr/>
          </p:nvSpPr>
          <p:spPr>
            <a:xfrm>
              <a:off x="5844992" y="3517217"/>
              <a:ext cx="89533" cy="59631"/>
            </a:xfrm>
            <a:custGeom>
              <a:avLst/>
              <a:gdLst/>
              <a:ahLst/>
              <a:cxnLst/>
              <a:rect l="l" t="t" r="r" b="b"/>
              <a:pathLst>
                <a:path w="1057" h="704" extrusionOk="0">
                  <a:moveTo>
                    <a:pt x="162" y="1"/>
                  </a:moveTo>
                  <a:lnTo>
                    <a:pt x="1" y="95"/>
                  </a:lnTo>
                  <a:lnTo>
                    <a:pt x="1056" y="704"/>
                  </a:lnTo>
                  <a:lnTo>
                    <a:pt x="1056" y="517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7339;p55">
              <a:extLst>
                <a:ext uri="{FF2B5EF4-FFF2-40B4-BE49-F238E27FC236}">
                  <a16:creationId xmlns:a16="http://schemas.microsoft.com/office/drawing/2014/main" id="{6B8926F7-1C20-403B-B936-A28656934664}"/>
                </a:ext>
              </a:extLst>
            </p:cNvPr>
            <p:cNvSpPr/>
            <p:nvPr/>
          </p:nvSpPr>
          <p:spPr>
            <a:xfrm>
              <a:off x="5975184" y="3496465"/>
              <a:ext cx="76150" cy="131035"/>
            </a:xfrm>
            <a:custGeom>
              <a:avLst/>
              <a:gdLst/>
              <a:ahLst/>
              <a:cxnLst/>
              <a:rect l="l" t="t" r="r" b="b"/>
              <a:pathLst>
                <a:path w="899" h="1547" extrusionOk="0">
                  <a:moveTo>
                    <a:pt x="4" y="1"/>
                  </a:moveTo>
                  <a:lnTo>
                    <a:pt x="1" y="1030"/>
                  </a:lnTo>
                  <a:lnTo>
                    <a:pt x="895" y="1546"/>
                  </a:lnTo>
                  <a:lnTo>
                    <a:pt x="897" y="1266"/>
                  </a:lnTo>
                  <a:lnTo>
                    <a:pt x="898" y="518"/>
                  </a:lnTo>
                  <a:lnTo>
                    <a:pt x="249" y="143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7340;p55">
              <a:extLst>
                <a:ext uri="{FF2B5EF4-FFF2-40B4-BE49-F238E27FC236}">
                  <a16:creationId xmlns:a16="http://schemas.microsoft.com/office/drawing/2014/main" id="{33E0A6EE-B764-4C49-BDF9-2F91570EAA65}"/>
                </a:ext>
              </a:extLst>
            </p:cNvPr>
            <p:cNvSpPr/>
            <p:nvPr/>
          </p:nvSpPr>
          <p:spPr>
            <a:xfrm>
              <a:off x="5961546" y="3488587"/>
              <a:ext cx="13976" cy="103168"/>
            </a:xfrm>
            <a:custGeom>
              <a:avLst/>
              <a:gdLst/>
              <a:ahLst/>
              <a:cxnLst/>
              <a:rect l="l" t="t" r="r" b="b"/>
              <a:pathLst>
                <a:path w="165" h="1218" extrusionOk="0">
                  <a:moveTo>
                    <a:pt x="4" y="1"/>
                  </a:moveTo>
                  <a:lnTo>
                    <a:pt x="1" y="1217"/>
                  </a:lnTo>
                  <a:lnTo>
                    <a:pt x="162" y="1123"/>
                  </a:lnTo>
                  <a:lnTo>
                    <a:pt x="165" y="9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7341;p55">
              <a:extLst>
                <a:ext uri="{FF2B5EF4-FFF2-40B4-BE49-F238E27FC236}">
                  <a16:creationId xmlns:a16="http://schemas.microsoft.com/office/drawing/2014/main" id="{72F0DB59-5241-4A73-B632-F8275E0EE1AB}"/>
                </a:ext>
              </a:extLst>
            </p:cNvPr>
            <p:cNvSpPr/>
            <p:nvPr/>
          </p:nvSpPr>
          <p:spPr>
            <a:xfrm>
              <a:off x="5961546" y="3583708"/>
              <a:ext cx="89533" cy="59631"/>
            </a:xfrm>
            <a:custGeom>
              <a:avLst/>
              <a:gdLst/>
              <a:ahLst/>
              <a:cxnLst/>
              <a:rect l="l" t="t" r="r" b="b"/>
              <a:pathLst>
                <a:path w="1057" h="704" extrusionOk="0">
                  <a:moveTo>
                    <a:pt x="162" y="0"/>
                  </a:moveTo>
                  <a:lnTo>
                    <a:pt x="1" y="94"/>
                  </a:lnTo>
                  <a:lnTo>
                    <a:pt x="1056" y="703"/>
                  </a:lnTo>
                  <a:lnTo>
                    <a:pt x="1056" y="516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7342;p55">
              <a:extLst>
                <a:ext uri="{FF2B5EF4-FFF2-40B4-BE49-F238E27FC236}">
                  <a16:creationId xmlns:a16="http://schemas.microsoft.com/office/drawing/2014/main" id="{D427A50F-2013-4ACE-8459-89807A329FB1}"/>
                </a:ext>
              </a:extLst>
            </p:cNvPr>
            <p:cNvSpPr/>
            <p:nvPr/>
          </p:nvSpPr>
          <p:spPr>
            <a:xfrm>
              <a:off x="6371603" y="2872546"/>
              <a:ext cx="76065" cy="130865"/>
            </a:xfrm>
            <a:custGeom>
              <a:avLst/>
              <a:gdLst/>
              <a:ahLst/>
              <a:cxnLst/>
              <a:rect l="l" t="t" r="r" b="b"/>
              <a:pathLst>
                <a:path w="898" h="1545" extrusionOk="0">
                  <a:moveTo>
                    <a:pt x="895" y="0"/>
                  </a:moveTo>
                  <a:lnTo>
                    <a:pt x="650" y="141"/>
                  </a:lnTo>
                  <a:lnTo>
                    <a:pt x="0" y="516"/>
                  </a:lnTo>
                  <a:lnTo>
                    <a:pt x="1" y="1265"/>
                  </a:lnTo>
                  <a:lnTo>
                    <a:pt x="3" y="1544"/>
                  </a:lnTo>
                  <a:lnTo>
                    <a:pt x="898" y="1028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7343;p55">
              <a:extLst>
                <a:ext uri="{FF2B5EF4-FFF2-40B4-BE49-F238E27FC236}">
                  <a16:creationId xmlns:a16="http://schemas.microsoft.com/office/drawing/2014/main" id="{F9E2F012-923A-460A-AC48-3DFA5F24A1BD}"/>
                </a:ext>
              </a:extLst>
            </p:cNvPr>
            <p:cNvSpPr/>
            <p:nvPr/>
          </p:nvSpPr>
          <p:spPr>
            <a:xfrm>
              <a:off x="6447329" y="2864499"/>
              <a:ext cx="13976" cy="103168"/>
            </a:xfrm>
            <a:custGeom>
              <a:avLst/>
              <a:gdLst/>
              <a:ahLst/>
              <a:cxnLst/>
              <a:rect l="l" t="t" r="r" b="b"/>
              <a:pathLst>
                <a:path w="165" h="1218" extrusionOk="0">
                  <a:moveTo>
                    <a:pt x="162" y="1"/>
                  </a:moveTo>
                  <a:lnTo>
                    <a:pt x="1" y="94"/>
                  </a:lnTo>
                  <a:lnTo>
                    <a:pt x="4" y="1123"/>
                  </a:lnTo>
                  <a:lnTo>
                    <a:pt x="165" y="1218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7344;p55">
              <a:extLst>
                <a:ext uri="{FF2B5EF4-FFF2-40B4-BE49-F238E27FC236}">
                  <a16:creationId xmlns:a16="http://schemas.microsoft.com/office/drawing/2014/main" id="{F30B7F31-EF92-4C73-B8A6-9726173655B5}"/>
                </a:ext>
              </a:extLst>
            </p:cNvPr>
            <p:cNvSpPr/>
            <p:nvPr/>
          </p:nvSpPr>
          <p:spPr>
            <a:xfrm>
              <a:off x="6371773" y="2959620"/>
              <a:ext cx="89533" cy="59631"/>
            </a:xfrm>
            <a:custGeom>
              <a:avLst/>
              <a:gdLst/>
              <a:ahLst/>
              <a:cxnLst/>
              <a:rect l="l" t="t" r="r" b="b"/>
              <a:pathLst>
                <a:path w="1057" h="704" extrusionOk="0">
                  <a:moveTo>
                    <a:pt x="896" y="0"/>
                  </a:moveTo>
                  <a:lnTo>
                    <a:pt x="1" y="516"/>
                  </a:lnTo>
                  <a:lnTo>
                    <a:pt x="1" y="704"/>
                  </a:lnTo>
                  <a:lnTo>
                    <a:pt x="1057" y="95"/>
                  </a:lnTo>
                  <a:lnTo>
                    <a:pt x="896" y="0"/>
                  </a:ln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7345;p55">
              <a:extLst>
                <a:ext uri="{FF2B5EF4-FFF2-40B4-BE49-F238E27FC236}">
                  <a16:creationId xmlns:a16="http://schemas.microsoft.com/office/drawing/2014/main" id="{88CF51E6-3B4F-4FC4-8194-0FD29E467E4D}"/>
                </a:ext>
              </a:extLst>
            </p:cNvPr>
            <p:cNvSpPr/>
            <p:nvPr/>
          </p:nvSpPr>
          <p:spPr>
            <a:xfrm>
              <a:off x="6254964" y="2939376"/>
              <a:ext cx="76150" cy="130950"/>
            </a:xfrm>
            <a:custGeom>
              <a:avLst/>
              <a:gdLst/>
              <a:ahLst/>
              <a:cxnLst/>
              <a:rect l="l" t="t" r="r" b="b"/>
              <a:pathLst>
                <a:path w="899" h="1546" extrusionOk="0">
                  <a:moveTo>
                    <a:pt x="896" y="0"/>
                  </a:moveTo>
                  <a:lnTo>
                    <a:pt x="651" y="142"/>
                  </a:lnTo>
                  <a:lnTo>
                    <a:pt x="1" y="516"/>
                  </a:lnTo>
                  <a:lnTo>
                    <a:pt x="2" y="1264"/>
                  </a:lnTo>
                  <a:lnTo>
                    <a:pt x="4" y="1546"/>
                  </a:lnTo>
                  <a:lnTo>
                    <a:pt x="898" y="1028"/>
                  </a:lnTo>
                  <a:lnTo>
                    <a:pt x="896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7346;p55">
              <a:extLst>
                <a:ext uri="{FF2B5EF4-FFF2-40B4-BE49-F238E27FC236}">
                  <a16:creationId xmlns:a16="http://schemas.microsoft.com/office/drawing/2014/main" id="{52B1C9C3-C5CA-41A7-A889-8464265FB2AD}"/>
                </a:ext>
              </a:extLst>
            </p:cNvPr>
            <p:cNvSpPr/>
            <p:nvPr/>
          </p:nvSpPr>
          <p:spPr>
            <a:xfrm>
              <a:off x="6330775" y="2931499"/>
              <a:ext cx="13976" cy="102998"/>
            </a:xfrm>
            <a:custGeom>
              <a:avLst/>
              <a:gdLst/>
              <a:ahLst/>
              <a:cxnLst/>
              <a:rect l="l" t="t" r="r" b="b"/>
              <a:pathLst>
                <a:path w="165" h="1216" extrusionOk="0">
                  <a:moveTo>
                    <a:pt x="162" y="0"/>
                  </a:moveTo>
                  <a:lnTo>
                    <a:pt x="1" y="93"/>
                  </a:lnTo>
                  <a:lnTo>
                    <a:pt x="3" y="1121"/>
                  </a:lnTo>
                  <a:lnTo>
                    <a:pt x="164" y="1215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7347;p55">
              <a:extLst>
                <a:ext uri="{FF2B5EF4-FFF2-40B4-BE49-F238E27FC236}">
                  <a16:creationId xmlns:a16="http://schemas.microsoft.com/office/drawing/2014/main" id="{1108ADA3-730A-4049-929D-2557F9DB12F5}"/>
                </a:ext>
              </a:extLst>
            </p:cNvPr>
            <p:cNvSpPr/>
            <p:nvPr/>
          </p:nvSpPr>
          <p:spPr>
            <a:xfrm>
              <a:off x="6255219" y="3026451"/>
              <a:ext cx="89533" cy="59715"/>
            </a:xfrm>
            <a:custGeom>
              <a:avLst/>
              <a:gdLst/>
              <a:ahLst/>
              <a:cxnLst/>
              <a:rect l="l" t="t" r="r" b="b"/>
              <a:pathLst>
                <a:path w="1057" h="705" extrusionOk="0">
                  <a:moveTo>
                    <a:pt x="895" y="0"/>
                  </a:moveTo>
                  <a:lnTo>
                    <a:pt x="1" y="518"/>
                  </a:lnTo>
                  <a:lnTo>
                    <a:pt x="1" y="705"/>
                  </a:lnTo>
                  <a:lnTo>
                    <a:pt x="1056" y="94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7348;p55">
              <a:extLst>
                <a:ext uri="{FF2B5EF4-FFF2-40B4-BE49-F238E27FC236}">
                  <a16:creationId xmlns:a16="http://schemas.microsoft.com/office/drawing/2014/main" id="{CAA8A248-972C-40CD-AE30-90231F25BB91}"/>
                </a:ext>
              </a:extLst>
            </p:cNvPr>
            <p:cNvSpPr/>
            <p:nvPr/>
          </p:nvSpPr>
          <p:spPr>
            <a:xfrm>
              <a:off x="6138410" y="3005783"/>
              <a:ext cx="76150" cy="131035"/>
            </a:xfrm>
            <a:custGeom>
              <a:avLst/>
              <a:gdLst/>
              <a:ahLst/>
              <a:cxnLst/>
              <a:rect l="l" t="t" r="r" b="b"/>
              <a:pathLst>
                <a:path w="899" h="1547" extrusionOk="0">
                  <a:moveTo>
                    <a:pt x="895" y="0"/>
                  </a:moveTo>
                  <a:lnTo>
                    <a:pt x="650" y="143"/>
                  </a:lnTo>
                  <a:lnTo>
                    <a:pt x="1" y="517"/>
                  </a:lnTo>
                  <a:lnTo>
                    <a:pt x="2" y="1265"/>
                  </a:lnTo>
                  <a:lnTo>
                    <a:pt x="4" y="1546"/>
                  </a:lnTo>
                  <a:lnTo>
                    <a:pt x="898" y="1029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7349;p55">
              <a:extLst>
                <a:ext uri="{FF2B5EF4-FFF2-40B4-BE49-F238E27FC236}">
                  <a16:creationId xmlns:a16="http://schemas.microsoft.com/office/drawing/2014/main" id="{37CABFB4-CA06-4F4C-BD63-B31F01D29956}"/>
                </a:ext>
              </a:extLst>
            </p:cNvPr>
            <p:cNvSpPr/>
            <p:nvPr/>
          </p:nvSpPr>
          <p:spPr>
            <a:xfrm>
              <a:off x="6214221" y="2997906"/>
              <a:ext cx="13976" cy="102998"/>
            </a:xfrm>
            <a:custGeom>
              <a:avLst/>
              <a:gdLst/>
              <a:ahLst/>
              <a:cxnLst/>
              <a:rect l="l" t="t" r="r" b="b"/>
              <a:pathLst>
                <a:path w="165" h="1216" extrusionOk="0">
                  <a:moveTo>
                    <a:pt x="161" y="1"/>
                  </a:moveTo>
                  <a:lnTo>
                    <a:pt x="0" y="93"/>
                  </a:lnTo>
                  <a:lnTo>
                    <a:pt x="3" y="1122"/>
                  </a:lnTo>
                  <a:lnTo>
                    <a:pt x="164" y="1216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7350;p55">
              <a:extLst>
                <a:ext uri="{FF2B5EF4-FFF2-40B4-BE49-F238E27FC236}">
                  <a16:creationId xmlns:a16="http://schemas.microsoft.com/office/drawing/2014/main" id="{D021E419-1D95-43C7-ADD4-76263373F7AC}"/>
                </a:ext>
              </a:extLst>
            </p:cNvPr>
            <p:cNvSpPr/>
            <p:nvPr/>
          </p:nvSpPr>
          <p:spPr>
            <a:xfrm>
              <a:off x="6138664" y="3092857"/>
              <a:ext cx="89533" cy="59800"/>
            </a:xfrm>
            <a:custGeom>
              <a:avLst/>
              <a:gdLst/>
              <a:ahLst/>
              <a:cxnLst/>
              <a:rect l="l" t="t" r="r" b="b"/>
              <a:pathLst>
                <a:path w="1057" h="706" extrusionOk="0">
                  <a:moveTo>
                    <a:pt x="895" y="1"/>
                  </a:moveTo>
                  <a:lnTo>
                    <a:pt x="1" y="518"/>
                  </a:lnTo>
                  <a:lnTo>
                    <a:pt x="1" y="705"/>
                  </a:lnTo>
                  <a:lnTo>
                    <a:pt x="1056" y="95"/>
                  </a:lnTo>
                  <a:lnTo>
                    <a:pt x="895" y="1"/>
                  </a:ln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7351;p55">
              <a:extLst>
                <a:ext uri="{FF2B5EF4-FFF2-40B4-BE49-F238E27FC236}">
                  <a16:creationId xmlns:a16="http://schemas.microsoft.com/office/drawing/2014/main" id="{27C3461B-AFD0-4A97-908E-7E37C8436289}"/>
                </a:ext>
              </a:extLst>
            </p:cNvPr>
            <p:cNvSpPr/>
            <p:nvPr/>
          </p:nvSpPr>
          <p:spPr>
            <a:xfrm>
              <a:off x="6371603" y="3036022"/>
              <a:ext cx="76065" cy="130950"/>
            </a:xfrm>
            <a:custGeom>
              <a:avLst/>
              <a:gdLst/>
              <a:ahLst/>
              <a:cxnLst/>
              <a:rect l="l" t="t" r="r" b="b"/>
              <a:pathLst>
                <a:path w="898" h="1546" extrusionOk="0">
                  <a:moveTo>
                    <a:pt x="895" y="0"/>
                  </a:moveTo>
                  <a:lnTo>
                    <a:pt x="650" y="142"/>
                  </a:lnTo>
                  <a:lnTo>
                    <a:pt x="0" y="518"/>
                  </a:lnTo>
                  <a:lnTo>
                    <a:pt x="1" y="1266"/>
                  </a:lnTo>
                  <a:lnTo>
                    <a:pt x="3" y="1546"/>
                  </a:lnTo>
                  <a:lnTo>
                    <a:pt x="898" y="1030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7352;p55">
              <a:extLst>
                <a:ext uri="{FF2B5EF4-FFF2-40B4-BE49-F238E27FC236}">
                  <a16:creationId xmlns:a16="http://schemas.microsoft.com/office/drawing/2014/main" id="{48BE3567-A8B9-4AB3-BF14-C92B18C4E59F}"/>
                </a:ext>
              </a:extLst>
            </p:cNvPr>
            <p:cNvSpPr/>
            <p:nvPr/>
          </p:nvSpPr>
          <p:spPr>
            <a:xfrm>
              <a:off x="6447329" y="3028145"/>
              <a:ext cx="13976" cy="103168"/>
            </a:xfrm>
            <a:custGeom>
              <a:avLst/>
              <a:gdLst/>
              <a:ahLst/>
              <a:cxnLst/>
              <a:rect l="l" t="t" r="r" b="b"/>
              <a:pathLst>
                <a:path w="165" h="1218" extrusionOk="0">
                  <a:moveTo>
                    <a:pt x="162" y="0"/>
                  </a:moveTo>
                  <a:lnTo>
                    <a:pt x="1" y="93"/>
                  </a:lnTo>
                  <a:lnTo>
                    <a:pt x="4" y="1123"/>
                  </a:lnTo>
                  <a:lnTo>
                    <a:pt x="165" y="1217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7353;p55">
              <a:extLst>
                <a:ext uri="{FF2B5EF4-FFF2-40B4-BE49-F238E27FC236}">
                  <a16:creationId xmlns:a16="http://schemas.microsoft.com/office/drawing/2014/main" id="{3DDAEA99-5ABF-4099-BBB9-767887FA251D}"/>
                </a:ext>
              </a:extLst>
            </p:cNvPr>
            <p:cNvSpPr/>
            <p:nvPr/>
          </p:nvSpPr>
          <p:spPr>
            <a:xfrm>
              <a:off x="6371773" y="3123181"/>
              <a:ext cx="89533" cy="59715"/>
            </a:xfrm>
            <a:custGeom>
              <a:avLst/>
              <a:gdLst/>
              <a:ahLst/>
              <a:cxnLst/>
              <a:rect l="l" t="t" r="r" b="b"/>
              <a:pathLst>
                <a:path w="1057" h="705" extrusionOk="0">
                  <a:moveTo>
                    <a:pt x="896" y="1"/>
                  </a:moveTo>
                  <a:lnTo>
                    <a:pt x="1" y="517"/>
                  </a:lnTo>
                  <a:lnTo>
                    <a:pt x="1" y="704"/>
                  </a:lnTo>
                  <a:lnTo>
                    <a:pt x="1057" y="95"/>
                  </a:lnTo>
                  <a:lnTo>
                    <a:pt x="896" y="1"/>
                  </a:ln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7354;p55">
              <a:extLst>
                <a:ext uri="{FF2B5EF4-FFF2-40B4-BE49-F238E27FC236}">
                  <a16:creationId xmlns:a16="http://schemas.microsoft.com/office/drawing/2014/main" id="{8F69D625-8F76-46D2-8294-5AEA925E7734}"/>
                </a:ext>
              </a:extLst>
            </p:cNvPr>
            <p:cNvSpPr/>
            <p:nvPr/>
          </p:nvSpPr>
          <p:spPr>
            <a:xfrm>
              <a:off x="6254964" y="3102937"/>
              <a:ext cx="76150" cy="130865"/>
            </a:xfrm>
            <a:custGeom>
              <a:avLst/>
              <a:gdLst/>
              <a:ahLst/>
              <a:cxnLst/>
              <a:rect l="l" t="t" r="r" b="b"/>
              <a:pathLst>
                <a:path w="899" h="1545" extrusionOk="0">
                  <a:moveTo>
                    <a:pt x="896" y="0"/>
                  </a:moveTo>
                  <a:lnTo>
                    <a:pt x="651" y="141"/>
                  </a:lnTo>
                  <a:lnTo>
                    <a:pt x="1" y="517"/>
                  </a:lnTo>
                  <a:lnTo>
                    <a:pt x="2" y="1265"/>
                  </a:lnTo>
                  <a:lnTo>
                    <a:pt x="4" y="1545"/>
                  </a:lnTo>
                  <a:lnTo>
                    <a:pt x="898" y="1029"/>
                  </a:lnTo>
                  <a:lnTo>
                    <a:pt x="896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7355;p55">
              <a:extLst>
                <a:ext uri="{FF2B5EF4-FFF2-40B4-BE49-F238E27FC236}">
                  <a16:creationId xmlns:a16="http://schemas.microsoft.com/office/drawing/2014/main" id="{FCECE3A0-B7C9-44E3-A20C-2F685EE14E4D}"/>
                </a:ext>
              </a:extLst>
            </p:cNvPr>
            <p:cNvSpPr/>
            <p:nvPr/>
          </p:nvSpPr>
          <p:spPr>
            <a:xfrm>
              <a:off x="6330775" y="3094975"/>
              <a:ext cx="13976" cy="103083"/>
            </a:xfrm>
            <a:custGeom>
              <a:avLst/>
              <a:gdLst/>
              <a:ahLst/>
              <a:cxnLst/>
              <a:rect l="l" t="t" r="r" b="b"/>
              <a:pathLst>
                <a:path w="165" h="1217" extrusionOk="0">
                  <a:moveTo>
                    <a:pt x="162" y="0"/>
                  </a:moveTo>
                  <a:lnTo>
                    <a:pt x="1" y="93"/>
                  </a:lnTo>
                  <a:lnTo>
                    <a:pt x="3" y="1123"/>
                  </a:lnTo>
                  <a:lnTo>
                    <a:pt x="164" y="1217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7356;p55">
              <a:extLst>
                <a:ext uri="{FF2B5EF4-FFF2-40B4-BE49-F238E27FC236}">
                  <a16:creationId xmlns:a16="http://schemas.microsoft.com/office/drawing/2014/main" id="{DEF0A615-319A-4E94-8AD4-CC94BFD8C7AB}"/>
                </a:ext>
              </a:extLst>
            </p:cNvPr>
            <p:cNvSpPr/>
            <p:nvPr/>
          </p:nvSpPr>
          <p:spPr>
            <a:xfrm>
              <a:off x="6255219" y="3190011"/>
              <a:ext cx="89533" cy="59631"/>
            </a:xfrm>
            <a:custGeom>
              <a:avLst/>
              <a:gdLst/>
              <a:ahLst/>
              <a:cxnLst/>
              <a:rect l="l" t="t" r="r" b="b"/>
              <a:pathLst>
                <a:path w="1057" h="704" extrusionOk="0">
                  <a:moveTo>
                    <a:pt x="895" y="1"/>
                  </a:moveTo>
                  <a:lnTo>
                    <a:pt x="1" y="517"/>
                  </a:lnTo>
                  <a:lnTo>
                    <a:pt x="1" y="704"/>
                  </a:lnTo>
                  <a:lnTo>
                    <a:pt x="1056" y="95"/>
                  </a:lnTo>
                  <a:lnTo>
                    <a:pt x="895" y="1"/>
                  </a:ln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7357;p55">
              <a:extLst>
                <a:ext uri="{FF2B5EF4-FFF2-40B4-BE49-F238E27FC236}">
                  <a16:creationId xmlns:a16="http://schemas.microsoft.com/office/drawing/2014/main" id="{D37CB28A-0F62-44A9-812C-C70FE6634640}"/>
                </a:ext>
              </a:extLst>
            </p:cNvPr>
            <p:cNvSpPr/>
            <p:nvPr/>
          </p:nvSpPr>
          <p:spPr>
            <a:xfrm>
              <a:off x="6138410" y="3169344"/>
              <a:ext cx="76150" cy="131035"/>
            </a:xfrm>
            <a:custGeom>
              <a:avLst/>
              <a:gdLst/>
              <a:ahLst/>
              <a:cxnLst/>
              <a:rect l="l" t="t" r="r" b="b"/>
              <a:pathLst>
                <a:path w="899" h="1547" extrusionOk="0">
                  <a:moveTo>
                    <a:pt x="895" y="1"/>
                  </a:moveTo>
                  <a:lnTo>
                    <a:pt x="650" y="143"/>
                  </a:lnTo>
                  <a:lnTo>
                    <a:pt x="1" y="517"/>
                  </a:lnTo>
                  <a:lnTo>
                    <a:pt x="2" y="1265"/>
                  </a:lnTo>
                  <a:lnTo>
                    <a:pt x="4" y="1547"/>
                  </a:lnTo>
                  <a:lnTo>
                    <a:pt x="898" y="1029"/>
                  </a:lnTo>
                  <a:lnTo>
                    <a:pt x="895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7358;p55">
              <a:extLst>
                <a:ext uri="{FF2B5EF4-FFF2-40B4-BE49-F238E27FC236}">
                  <a16:creationId xmlns:a16="http://schemas.microsoft.com/office/drawing/2014/main" id="{CD42D8BA-BEED-4483-B7FD-631CA84965A7}"/>
                </a:ext>
              </a:extLst>
            </p:cNvPr>
            <p:cNvSpPr/>
            <p:nvPr/>
          </p:nvSpPr>
          <p:spPr>
            <a:xfrm>
              <a:off x="6214221" y="3161551"/>
              <a:ext cx="13976" cy="102998"/>
            </a:xfrm>
            <a:custGeom>
              <a:avLst/>
              <a:gdLst/>
              <a:ahLst/>
              <a:cxnLst/>
              <a:rect l="l" t="t" r="r" b="b"/>
              <a:pathLst>
                <a:path w="165" h="1216" extrusionOk="0">
                  <a:moveTo>
                    <a:pt x="161" y="0"/>
                  </a:moveTo>
                  <a:lnTo>
                    <a:pt x="0" y="93"/>
                  </a:lnTo>
                  <a:lnTo>
                    <a:pt x="3" y="1121"/>
                  </a:lnTo>
                  <a:lnTo>
                    <a:pt x="164" y="1215"/>
                  </a:lnTo>
                  <a:lnTo>
                    <a:pt x="161" y="0"/>
                  </a:lnTo>
                  <a:close/>
                  <a:moveTo>
                    <a:pt x="164" y="1215"/>
                  </a:moveTo>
                  <a:lnTo>
                    <a:pt x="164" y="1215"/>
                  </a:lnTo>
                  <a:lnTo>
                    <a:pt x="164" y="1215"/>
                  </a:ln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7359;p55">
              <a:extLst>
                <a:ext uri="{FF2B5EF4-FFF2-40B4-BE49-F238E27FC236}">
                  <a16:creationId xmlns:a16="http://schemas.microsoft.com/office/drawing/2014/main" id="{5166551D-08A3-4C04-860B-C3BDE2815601}"/>
                </a:ext>
              </a:extLst>
            </p:cNvPr>
            <p:cNvSpPr/>
            <p:nvPr/>
          </p:nvSpPr>
          <p:spPr>
            <a:xfrm>
              <a:off x="6138664" y="3256503"/>
              <a:ext cx="89533" cy="59715"/>
            </a:xfrm>
            <a:custGeom>
              <a:avLst/>
              <a:gdLst/>
              <a:ahLst/>
              <a:cxnLst/>
              <a:rect l="l" t="t" r="r" b="b"/>
              <a:pathLst>
                <a:path w="1057" h="705" extrusionOk="0">
                  <a:moveTo>
                    <a:pt x="895" y="0"/>
                  </a:moveTo>
                  <a:lnTo>
                    <a:pt x="1" y="518"/>
                  </a:lnTo>
                  <a:lnTo>
                    <a:pt x="1" y="705"/>
                  </a:lnTo>
                  <a:lnTo>
                    <a:pt x="1056" y="94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7360;p55">
              <a:extLst>
                <a:ext uri="{FF2B5EF4-FFF2-40B4-BE49-F238E27FC236}">
                  <a16:creationId xmlns:a16="http://schemas.microsoft.com/office/drawing/2014/main" id="{540482C5-5783-4D99-B1BB-6CC88B4FAFB7}"/>
                </a:ext>
              </a:extLst>
            </p:cNvPr>
            <p:cNvSpPr/>
            <p:nvPr/>
          </p:nvSpPr>
          <p:spPr>
            <a:xfrm>
              <a:off x="6371603" y="3199582"/>
              <a:ext cx="76065" cy="131035"/>
            </a:xfrm>
            <a:custGeom>
              <a:avLst/>
              <a:gdLst/>
              <a:ahLst/>
              <a:cxnLst/>
              <a:rect l="l" t="t" r="r" b="b"/>
              <a:pathLst>
                <a:path w="898" h="1547" extrusionOk="0">
                  <a:moveTo>
                    <a:pt x="895" y="1"/>
                  </a:moveTo>
                  <a:lnTo>
                    <a:pt x="650" y="143"/>
                  </a:lnTo>
                  <a:lnTo>
                    <a:pt x="0" y="518"/>
                  </a:lnTo>
                  <a:lnTo>
                    <a:pt x="1" y="1267"/>
                  </a:lnTo>
                  <a:lnTo>
                    <a:pt x="3" y="1546"/>
                  </a:lnTo>
                  <a:lnTo>
                    <a:pt x="898" y="1030"/>
                  </a:lnTo>
                  <a:lnTo>
                    <a:pt x="895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7361;p55">
              <a:extLst>
                <a:ext uri="{FF2B5EF4-FFF2-40B4-BE49-F238E27FC236}">
                  <a16:creationId xmlns:a16="http://schemas.microsoft.com/office/drawing/2014/main" id="{DEE6E84A-4A86-4489-8E4A-3C943E889FBB}"/>
                </a:ext>
              </a:extLst>
            </p:cNvPr>
            <p:cNvSpPr/>
            <p:nvPr/>
          </p:nvSpPr>
          <p:spPr>
            <a:xfrm>
              <a:off x="6447329" y="3191705"/>
              <a:ext cx="13976" cy="103083"/>
            </a:xfrm>
            <a:custGeom>
              <a:avLst/>
              <a:gdLst/>
              <a:ahLst/>
              <a:cxnLst/>
              <a:rect l="l" t="t" r="r" b="b"/>
              <a:pathLst>
                <a:path w="165" h="1217" extrusionOk="0">
                  <a:moveTo>
                    <a:pt x="162" y="1"/>
                  </a:moveTo>
                  <a:lnTo>
                    <a:pt x="1" y="94"/>
                  </a:lnTo>
                  <a:lnTo>
                    <a:pt x="4" y="1122"/>
                  </a:lnTo>
                  <a:lnTo>
                    <a:pt x="165" y="1216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7362;p55">
              <a:extLst>
                <a:ext uri="{FF2B5EF4-FFF2-40B4-BE49-F238E27FC236}">
                  <a16:creationId xmlns:a16="http://schemas.microsoft.com/office/drawing/2014/main" id="{7B2E047B-0AFE-44F0-9BD3-AB243870BD23}"/>
                </a:ext>
              </a:extLst>
            </p:cNvPr>
            <p:cNvSpPr/>
            <p:nvPr/>
          </p:nvSpPr>
          <p:spPr>
            <a:xfrm>
              <a:off x="6371773" y="3286826"/>
              <a:ext cx="89533" cy="59631"/>
            </a:xfrm>
            <a:custGeom>
              <a:avLst/>
              <a:gdLst/>
              <a:ahLst/>
              <a:cxnLst/>
              <a:rect l="l" t="t" r="r" b="b"/>
              <a:pathLst>
                <a:path w="1057" h="704" extrusionOk="0">
                  <a:moveTo>
                    <a:pt x="896" y="0"/>
                  </a:moveTo>
                  <a:lnTo>
                    <a:pt x="1" y="516"/>
                  </a:lnTo>
                  <a:lnTo>
                    <a:pt x="1" y="704"/>
                  </a:lnTo>
                  <a:lnTo>
                    <a:pt x="1057" y="93"/>
                  </a:lnTo>
                  <a:lnTo>
                    <a:pt x="896" y="0"/>
                  </a:ln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7363;p55">
              <a:extLst>
                <a:ext uri="{FF2B5EF4-FFF2-40B4-BE49-F238E27FC236}">
                  <a16:creationId xmlns:a16="http://schemas.microsoft.com/office/drawing/2014/main" id="{9D9FBD27-C602-401F-8563-C529245905B3}"/>
                </a:ext>
              </a:extLst>
            </p:cNvPr>
            <p:cNvSpPr/>
            <p:nvPr/>
          </p:nvSpPr>
          <p:spPr>
            <a:xfrm>
              <a:off x="6254964" y="3266413"/>
              <a:ext cx="76150" cy="131035"/>
            </a:xfrm>
            <a:custGeom>
              <a:avLst/>
              <a:gdLst/>
              <a:ahLst/>
              <a:cxnLst/>
              <a:rect l="l" t="t" r="r" b="b"/>
              <a:pathLst>
                <a:path w="899" h="1547" extrusionOk="0">
                  <a:moveTo>
                    <a:pt x="896" y="1"/>
                  </a:moveTo>
                  <a:lnTo>
                    <a:pt x="651" y="143"/>
                  </a:lnTo>
                  <a:lnTo>
                    <a:pt x="1" y="518"/>
                  </a:lnTo>
                  <a:lnTo>
                    <a:pt x="2" y="1266"/>
                  </a:lnTo>
                  <a:lnTo>
                    <a:pt x="4" y="1546"/>
                  </a:lnTo>
                  <a:lnTo>
                    <a:pt x="898" y="1030"/>
                  </a:lnTo>
                  <a:lnTo>
                    <a:pt x="896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7364;p55">
              <a:extLst>
                <a:ext uri="{FF2B5EF4-FFF2-40B4-BE49-F238E27FC236}">
                  <a16:creationId xmlns:a16="http://schemas.microsoft.com/office/drawing/2014/main" id="{6BE09DEB-8169-43A7-BC63-CA74289EABDE}"/>
                </a:ext>
              </a:extLst>
            </p:cNvPr>
            <p:cNvSpPr/>
            <p:nvPr/>
          </p:nvSpPr>
          <p:spPr>
            <a:xfrm>
              <a:off x="6330775" y="3258535"/>
              <a:ext cx="13976" cy="103168"/>
            </a:xfrm>
            <a:custGeom>
              <a:avLst/>
              <a:gdLst/>
              <a:ahLst/>
              <a:cxnLst/>
              <a:rect l="l" t="t" r="r" b="b"/>
              <a:pathLst>
                <a:path w="165" h="1218" extrusionOk="0">
                  <a:moveTo>
                    <a:pt x="162" y="1"/>
                  </a:moveTo>
                  <a:lnTo>
                    <a:pt x="1" y="94"/>
                  </a:lnTo>
                  <a:lnTo>
                    <a:pt x="3" y="1123"/>
                  </a:lnTo>
                  <a:lnTo>
                    <a:pt x="164" y="1217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7365;p55">
              <a:extLst>
                <a:ext uri="{FF2B5EF4-FFF2-40B4-BE49-F238E27FC236}">
                  <a16:creationId xmlns:a16="http://schemas.microsoft.com/office/drawing/2014/main" id="{9CEFDB16-3DA4-405E-AFA5-3147C120A6E7}"/>
                </a:ext>
              </a:extLst>
            </p:cNvPr>
            <p:cNvSpPr/>
            <p:nvPr/>
          </p:nvSpPr>
          <p:spPr>
            <a:xfrm>
              <a:off x="6255219" y="3353656"/>
              <a:ext cx="89533" cy="59631"/>
            </a:xfrm>
            <a:custGeom>
              <a:avLst/>
              <a:gdLst/>
              <a:ahLst/>
              <a:cxnLst/>
              <a:rect l="l" t="t" r="r" b="b"/>
              <a:pathLst>
                <a:path w="1057" h="704" extrusionOk="0">
                  <a:moveTo>
                    <a:pt x="895" y="0"/>
                  </a:moveTo>
                  <a:lnTo>
                    <a:pt x="1" y="516"/>
                  </a:lnTo>
                  <a:lnTo>
                    <a:pt x="1" y="703"/>
                  </a:lnTo>
                  <a:lnTo>
                    <a:pt x="1056" y="94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7366;p55">
              <a:extLst>
                <a:ext uri="{FF2B5EF4-FFF2-40B4-BE49-F238E27FC236}">
                  <a16:creationId xmlns:a16="http://schemas.microsoft.com/office/drawing/2014/main" id="{DE2922F2-A128-48CC-88F1-8FB10ED52147}"/>
                </a:ext>
              </a:extLst>
            </p:cNvPr>
            <p:cNvSpPr/>
            <p:nvPr/>
          </p:nvSpPr>
          <p:spPr>
            <a:xfrm>
              <a:off x="6138497" y="3307909"/>
              <a:ext cx="76149" cy="130865"/>
            </a:xfrm>
            <a:custGeom>
              <a:avLst/>
              <a:gdLst/>
              <a:ahLst/>
              <a:cxnLst/>
              <a:rect l="l" t="t" r="r" b="b"/>
              <a:pathLst>
                <a:path w="899" h="1545" extrusionOk="0">
                  <a:moveTo>
                    <a:pt x="895" y="0"/>
                  </a:moveTo>
                  <a:lnTo>
                    <a:pt x="650" y="141"/>
                  </a:lnTo>
                  <a:lnTo>
                    <a:pt x="1" y="517"/>
                  </a:lnTo>
                  <a:lnTo>
                    <a:pt x="2" y="1265"/>
                  </a:lnTo>
                  <a:lnTo>
                    <a:pt x="4" y="1545"/>
                  </a:lnTo>
                  <a:lnTo>
                    <a:pt x="898" y="1029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7367;p55">
              <a:extLst>
                <a:ext uri="{FF2B5EF4-FFF2-40B4-BE49-F238E27FC236}">
                  <a16:creationId xmlns:a16="http://schemas.microsoft.com/office/drawing/2014/main" id="{EBA9B3E2-0AE1-416C-8C60-B4F7EB30480D}"/>
                </a:ext>
              </a:extLst>
            </p:cNvPr>
            <p:cNvSpPr/>
            <p:nvPr/>
          </p:nvSpPr>
          <p:spPr>
            <a:xfrm>
              <a:off x="6214221" y="3325027"/>
              <a:ext cx="13976" cy="103083"/>
            </a:xfrm>
            <a:custGeom>
              <a:avLst/>
              <a:gdLst/>
              <a:ahLst/>
              <a:cxnLst/>
              <a:rect l="l" t="t" r="r" b="b"/>
              <a:pathLst>
                <a:path w="165" h="1217" extrusionOk="0">
                  <a:moveTo>
                    <a:pt x="161" y="0"/>
                  </a:moveTo>
                  <a:lnTo>
                    <a:pt x="0" y="93"/>
                  </a:lnTo>
                  <a:lnTo>
                    <a:pt x="3" y="1123"/>
                  </a:lnTo>
                  <a:lnTo>
                    <a:pt x="164" y="1217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7368;p55">
              <a:extLst>
                <a:ext uri="{FF2B5EF4-FFF2-40B4-BE49-F238E27FC236}">
                  <a16:creationId xmlns:a16="http://schemas.microsoft.com/office/drawing/2014/main" id="{7411E6A2-F9E5-4428-81EF-DCAF4EBC3C62}"/>
                </a:ext>
              </a:extLst>
            </p:cNvPr>
            <p:cNvSpPr/>
            <p:nvPr/>
          </p:nvSpPr>
          <p:spPr>
            <a:xfrm>
              <a:off x="6138664" y="3420063"/>
              <a:ext cx="89533" cy="59631"/>
            </a:xfrm>
            <a:custGeom>
              <a:avLst/>
              <a:gdLst/>
              <a:ahLst/>
              <a:cxnLst/>
              <a:rect l="l" t="t" r="r" b="b"/>
              <a:pathLst>
                <a:path w="1057" h="704" extrusionOk="0">
                  <a:moveTo>
                    <a:pt x="895" y="1"/>
                  </a:moveTo>
                  <a:lnTo>
                    <a:pt x="1" y="517"/>
                  </a:lnTo>
                  <a:lnTo>
                    <a:pt x="1" y="704"/>
                  </a:lnTo>
                  <a:lnTo>
                    <a:pt x="1056" y="95"/>
                  </a:lnTo>
                  <a:lnTo>
                    <a:pt x="895" y="1"/>
                  </a:ln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7369;p55">
              <a:extLst>
                <a:ext uri="{FF2B5EF4-FFF2-40B4-BE49-F238E27FC236}">
                  <a16:creationId xmlns:a16="http://schemas.microsoft.com/office/drawing/2014/main" id="{95B88C06-760B-48A8-B86D-5134D6C80295}"/>
                </a:ext>
              </a:extLst>
            </p:cNvPr>
            <p:cNvSpPr/>
            <p:nvPr/>
          </p:nvSpPr>
          <p:spPr>
            <a:xfrm>
              <a:off x="6371603" y="3363228"/>
              <a:ext cx="76065" cy="130950"/>
            </a:xfrm>
            <a:custGeom>
              <a:avLst/>
              <a:gdLst/>
              <a:ahLst/>
              <a:cxnLst/>
              <a:rect l="l" t="t" r="r" b="b"/>
              <a:pathLst>
                <a:path w="898" h="1546" extrusionOk="0">
                  <a:moveTo>
                    <a:pt x="895" y="0"/>
                  </a:moveTo>
                  <a:lnTo>
                    <a:pt x="650" y="142"/>
                  </a:lnTo>
                  <a:lnTo>
                    <a:pt x="0" y="516"/>
                  </a:lnTo>
                  <a:lnTo>
                    <a:pt x="1" y="1265"/>
                  </a:lnTo>
                  <a:lnTo>
                    <a:pt x="3" y="1546"/>
                  </a:lnTo>
                  <a:lnTo>
                    <a:pt x="898" y="1028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7370;p55">
              <a:extLst>
                <a:ext uri="{FF2B5EF4-FFF2-40B4-BE49-F238E27FC236}">
                  <a16:creationId xmlns:a16="http://schemas.microsoft.com/office/drawing/2014/main" id="{2A9B836F-F612-4F10-9FA2-E7243EEF077C}"/>
                </a:ext>
              </a:extLst>
            </p:cNvPr>
            <p:cNvSpPr/>
            <p:nvPr/>
          </p:nvSpPr>
          <p:spPr>
            <a:xfrm>
              <a:off x="6447329" y="3355350"/>
              <a:ext cx="13976" cy="102998"/>
            </a:xfrm>
            <a:custGeom>
              <a:avLst/>
              <a:gdLst/>
              <a:ahLst/>
              <a:cxnLst/>
              <a:rect l="l" t="t" r="r" b="b"/>
              <a:pathLst>
                <a:path w="165" h="1216" extrusionOk="0">
                  <a:moveTo>
                    <a:pt x="162" y="0"/>
                  </a:moveTo>
                  <a:lnTo>
                    <a:pt x="1" y="93"/>
                  </a:lnTo>
                  <a:lnTo>
                    <a:pt x="4" y="1121"/>
                  </a:lnTo>
                  <a:lnTo>
                    <a:pt x="165" y="1216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7371;p55">
              <a:extLst>
                <a:ext uri="{FF2B5EF4-FFF2-40B4-BE49-F238E27FC236}">
                  <a16:creationId xmlns:a16="http://schemas.microsoft.com/office/drawing/2014/main" id="{8D29DE4E-1033-45AF-8D58-A27D13F3003A}"/>
                </a:ext>
              </a:extLst>
            </p:cNvPr>
            <p:cNvSpPr/>
            <p:nvPr/>
          </p:nvSpPr>
          <p:spPr>
            <a:xfrm>
              <a:off x="6371773" y="3450302"/>
              <a:ext cx="89533" cy="59800"/>
            </a:xfrm>
            <a:custGeom>
              <a:avLst/>
              <a:gdLst/>
              <a:ahLst/>
              <a:cxnLst/>
              <a:rect l="l" t="t" r="r" b="b"/>
              <a:pathLst>
                <a:path w="1057" h="706" extrusionOk="0">
                  <a:moveTo>
                    <a:pt x="896" y="0"/>
                  </a:moveTo>
                  <a:lnTo>
                    <a:pt x="1" y="518"/>
                  </a:lnTo>
                  <a:lnTo>
                    <a:pt x="1" y="705"/>
                  </a:lnTo>
                  <a:lnTo>
                    <a:pt x="1057" y="95"/>
                  </a:lnTo>
                  <a:lnTo>
                    <a:pt x="896" y="0"/>
                  </a:ln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7372;p55">
              <a:extLst>
                <a:ext uri="{FF2B5EF4-FFF2-40B4-BE49-F238E27FC236}">
                  <a16:creationId xmlns:a16="http://schemas.microsoft.com/office/drawing/2014/main" id="{12B7F358-9AF1-4B37-99A4-D6BFF9DFE61D}"/>
                </a:ext>
              </a:extLst>
            </p:cNvPr>
            <p:cNvSpPr/>
            <p:nvPr/>
          </p:nvSpPr>
          <p:spPr>
            <a:xfrm>
              <a:off x="6254964" y="3430058"/>
              <a:ext cx="76150" cy="130950"/>
            </a:xfrm>
            <a:custGeom>
              <a:avLst/>
              <a:gdLst/>
              <a:ahLst/>
              <a:cxnLst/>
              <a:rect l="l" t="t" r="r" b="b"/>
              <a:pathLst>
                <a:path w="899" h="1546" extrusionOk="0">
                  <a:moveTo>
                    <a:pt x="896" y="0"/>
                  </a:moveTo>
                  <a:lnTo>
                    <a:pt x="651" y="142"/>
                  </a:lnTo>
                  <a:lnTo>
                    <a:pt x="1" y="516"/>
                  </a:lnTo>
                  <a:lnTo>
                    <a:pt x="2" y="1266"/>
                  </a:lnTo>
                  <a:lnTo>
                    <a:pt x="4" y="1546"/>
                  </a:lnTo>
                  <a:lnTo>
                    <a:pt x="898" y="1030"/>
                  </a:lnTo>
                  <a:lnTo>
                    <a:pt x="896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7373;p55">
              <a:extLst>
                <a:ext uri="{FF2B5EF4-FFF2-40B4-BE49-F238E27FC236}">
                  <a16:creationId xmlns:a16="http://schemas.microsoft.com/office/drawing/2014/main" id="{F3E07CB1-A401-4721-B9A6-F3A39DA18736}"/>
                </a:ext>
              </a:extLst>
            </p:cNvPr>
            <p:cNvSpPr/>
            <p:nvPr/>
          </p:nvSpPr>
          <p:spPr>
            <a:xfrm>
              <a:off x="6330775" y="3422181"/>
              <a:ext cx="13976" cy="102998"/>
            </a:xfrm>
            <a:custGeom>
              <a:avLst/>
              <a:gdLst/>
              <a:ahLst/>
              <a:cxnLst/>
              <a:rect l="l" t="t" r="r" b="b"/>
              <a:pathLst>
                <a:path w="165" h="1216" extrusionOk="0">
                  <a:moveTo>
                    <a:pt x="162" y="0"/>
                  </a:moveTo>
                  <a:lnTo>
                    <a:pt x="1" y="93"/>
                  </a:lnTo>
                  <a:lnTo>
                    <a:pt x="3" y="1121"/>
                  </a:lnTo>
                  <a:lnTo>
                    <a:pt x="164" y="1215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7374;p55">
              <a:extLst>
                <a:ext uri="{FF2B5EF4-FFF2-40B4-BE49-F238E27FC236}">
                  <a16:creationId xmlns:a16="http://schemas.microsoft.com/office/drawing/2014/main" id="{F85F44BE-43F5-4618-898E-AE341829633A}"/>
                </a:ext>
              </a:extLst>
            </p:cNvPr>
            <p:cNvSpPr/>
            <p:nvPr/>
          </p:nvSpPr>
          <p:spPr>
            <a:xfrm>
              <a:off x="6255219" y="3517217"/>
              <a:ext cx="89533" cy="59631"/>
            </a:xfrm>
            <a:custGeom>
              <a:avLst/>
              <a:gdLst/>
              <a:ahLst/>
              <a:cxnLst/>
              <a:rect l="l" t="t" r="r" b="b"/>
              <a:pathLst>
                <a:path w="1057" h="704" extrusionOk="0">
                  <a:moveTo>
                    <a:pt x="895" y="1"/>
                  </a:moveTo>
                  <a:lnTo>
                    <a:pt x="1" y="517"/>
                  </a:lnTo>
                  <a:lnTo>
                    <a:pt x="1" y="704"/>
                  </a:lnTo>
                  <a:lnTo>
                    <a:pt x="1056" y="95"/>
                  </a:lnTo>
                  <a:lnTo>
                    <a:pt x="895" y="1"/>
                  </a:ln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7375;p55">
              <a:extLst>
                <a:ext uri="{FF2B5EF4-FFF2-40B4-BE49-F238E27FC236}">
                  <a16:creationId xmlns:a16="http://schemas.microsoft.com/office/drawing/2014/main" id="{EC7B71B0-9FE5-41AC-9DF0-48E4E3CA9ADB}"/>
                </a:ext>
              </a:extLst>
            </p:cNvPr>
            <p:cNvSpPr/>
            <p:nvPr/>
          </p:nvSpPr>
          <p:spPr>
            <a:xfrm>
              <a:off x="6138410" y="3496465"/>
              <a:ext cx="76150" cy="131035"/>
            </a:xfrm>
            <a:custGeom>
              <a:avLst/>
              <a:gdLst/>
              <a:ahLst/>
              <a:cxnLst/>
              <a:rect l="l" t="t" r="r" b="b"/>
              <a:pathLst>
                <a:path w="899" h="1547" extrusionOk="0">
                  <a:moveTo>
                    <a:pt x="895" y="1"/>
                  </a:moveTo>
                  <a:lnTo>
                    <a:pt x="650" y="143"/>
                  </a:lnTo>
                  <a:lnTo>
                    <a:pt x="1" y="518"/>
                  </a:lnTo>
                  <a:lnTo>
                    <a:pt x="2" y="1266"/>
                  </a:lnTo>
                  <a:lnTo>
                    <a:pt x="4" y="1546"/>
                  </a:lnTo>
                  <a:lnTo>
                    <a:pt x="898" y="1030"/>
                  </a:lnTo>
                  <a:lnTo>
                    <a:pt x="895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7376;p55">
              <a:extLst>
                <a:ext uri="{FF2B5EF4-FFF2-40B4-BE49-F238E27FC236}">
                  <a16:creationId xmlns:a16="http://schemas.microsoft.com/office/drawing/2014/main" id="{02624A70-67DF-4DEA-9B7A-DE1EB461394C}"/>
                </a:ext>
              </a:extLst>
            </p:cNvPr>
            <p:cNvSpPr/>
            <p:nvPr/>
          </p:nvSpPr>
          <p:spPr>
            <a:xfrm>
              <a:off x="6214221" y="3488587"/>
              <a:ext cx="13976" cy="103168"/>
            </a:xfrm>
            <a:custGeom>
              <a:avLst/>
              <a:gdLst/>
              <a:ahLst/>
              <a:cxnLst/>
              <a:rect l="l" t="t" r="r" b="b"/>
              <a:pathLst>
                <a:path w="165" h="1218" extrusionOk="0">
                  <a:moveTo>
                    <a:pt x="161" y="1"/>
                  </a:moveTo>
                  <a:lnTo>
                    <a:pt x="0" y="94"/>
                  </a:lnTo>
                  <a:lnTo>
                    <a:pt x="3" y="1123"/>
                  </a:lnTo>
                  <a:lnTo>
                    <a:pt x="164" y="1217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7377;p55">
              <a:extLst>
                <a:ext uri="{FF2B5EF4-FFF2-40B4-BE49-F238E27FC236}">
                  <a16:creationId xmlns:a16="http://schemas.microsoft.com/office/drawing/2014/main" id="{CC0CEBD2-7A36-4482-9CC6-373525C49DD0}"/>
                </a:ext>
              </a:extLst>
            </p:cNvPr>
            <p:cNvSpPr/>
            <p:nvPr/>
          </p:nvSpPr>
          <p:spPr>
            <a:xfrm>
              <a:off x="6138664" y="3583708"/>
              <a:ext cx="89533" cy="59631"/>
            </a:xfrm>
            <a:custGeom>
              <a:avLst/>
              <a:gdLst/>
              <a:ahLst/>
              <a:cxnLst/>
              <a:rect l="l" t="t" r="r" b="b"/>
              <a:pathLst>
                <a:path w="1057" h="704" extrusionOk="0">
                  <a:moveTo>
                    <a:pt x="895" y="0"/>
                  </a:moveTo>
                  <a:lnTo>
                    <a:pt x="1" y="516"/>
                  </a:lnTo>
                  <a:lnTo>
                    <a:pt x="1" y="703"/>
                  </a:lnTo>
                  <a:lnTo>
                    <a:pt x="1056" y="94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48622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EBB29EC-6C4A-4B84-BDA6-085711A213C2}"/>
              </a:ext>
            </a:extLst>
          </p:cNvPr>
          <p:cNvSpPr/>
          <p:nvPr/>
        </p:nvSpPr>
        <p:spPr>
          <a:xfrm>
            <a:off x="10827328" y="-20782"/>
            <a:ext cx="1392381" cy="2161309"/>
          </a:xfrm>
          <a:custGeom>
            <a:avLst/>
            <a:gdLst>
              <a:gd name="connsiteX0" fmla="*/ 0 w 1392381"/>
              <a:gd name="connsiteY0" fmla="*/ 0 h 2161309"/>
              <a:gd name="connsiteX1" fmla="*/ 1392381 w 1392381"/>
              <a:gd name="connsiteY1" fmla="*/ 0 h 2161309"/>
              <a:gd name="connsiteX2" fmla="*/ 1392381 w 1392381"/>
              <a:gd name="connsiteY2" fmla="*/ 2161309 h 2161309"/>
              <a:gd name="connsiteX3" fmla="*/ 0 w 1392381"/>
              <a:gd name="connsiteY3" fmla="*/ 0 h 2161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2381" h="2161309">
                <a:moveTo>
                  <a:pt x="0" y="0"/>
                </a:moveTo>
                <a:lnTo>
                  <a:pt x="1392381" y="0"/>
                </a:lnTo>
                <a:lnTo>
                  <a:pt x="1392381" y="2161309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7F364B53-FB28-4A8D-B060-AA2F02914DF1}"/>
              </a:ext>
            </a:extLst>
          </p:cNvPr>
          <p:cNvSpPr/>
          <p:nvPr/>
        </p:nvSpPr>
        <p:spPr>
          <a:xfrm>
            <a:off x="0" y="-52561"/>
            <a:ext cx="2720108" cy="6963124"/>
          </a:xfrm>
          <a:custGeom>
            <a:avLst/>
            <a:gdLst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5113331 w 5113331"/>
              <a:gd name="connsiteY2" fmla="*/ 6858000 h 6858000"/>
              <a:gd name="connsiteX3" fmla="*/ 0 w 5113331"/>
              <a:gd name="connsiteY3" fmla="*/ 6858000 h 6858000"/>
              <a:gd name="connsiteX4" fmla="*/ 0 w 5113331"/>
              <a:gd name="connsiteY4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5112327 w 5113331"/>
              <a:gd name="connsiteY2" fmla="*/ 3241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202841"/>
              <a:gd name="connsiteY0" fmla="*/ 0 h 6858000"/>
              <a:gd name="connsiteX1" fmla="*/ 5113331 w 5202841"/>
              <a:gd name="connsiteY1" fmla="*/ 0 h 6858000"/>
              <a:gd name="connsiteX2" fmla="*/ 3387436 w 5202841"/>
              <a:gd name="connsiteY2" fmla="*/ 2098964 h 6858000"/>
              <a:gd name="connsiteX3" fmla="*/ 5113331 w 5202841"/>
              <a:gd name="connsiteY3" fmla="*/ 6858000 h 6858000"/>
              <a:gd name="connsiteX4" fmla="*/ 0 w 5202841"/>
              <a:gd name="connsiteY4" fmla="*/ 6858000 h 6858000"/>
              <a:gd name="connsiteX5" fmla="*/ 0 w 5202841"/>
              <a:gd name="connsiteY5" fmla="*/ 0 h 6858000"/>
              <a:gd name="connsiteX0" fmla="*/ 0 w 5241831"/>
              <a:gd name="connsiteY0" fmla="*/ 0 h 6858000"/>
              <a:gd name="connsiteX1" fmla="*/ 5113331 w 5241831"/>
              <a:gd name="connsiteY1" fmla="*/ 0 h 6858000"/>
              <a:gd name="connsiteX2" fmla="*/ 3387436 w 5241831"/>
              <a:gd name="connsiteY2" fmla="*/ 2098964 h 6858000"/>
              <a:gd name="connsiteX3" fmla="*/ 5113331 w 5241831"/>
              <a:gd name="connsiteY3" fmla="*/ 6858000 h 6858000"/>
              <a:gd name="connsiteX4" fmla="*/ 0 w 5241831"/>
              <a:gd name="connsiteY4" fmla="*/ 6858000 h 6858000"/>
              <a:gd name="connsiteX5" fmla="*/ 0 w 52418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138055 w 5113331"/>
              <a:gd name="connsiteY2" fmla="*/ 2286000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2992582 w 5113331"/>
              <a:gd name="connsiteY2" fmla="*/ 3408218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124690 h 6982690"/>
              <a:gd name="connsiteX1" fmla="*/ 3658604 w 5113331"/>
              <a:gd name="connsiteY1" fmla="*/ 0 h 6982690"/>
              <a:gd name="connsiteX2" fmla="*/ 2992582 w 5113331"/>
              <a:gd name="connsiteY2" fmla="*/ 3532908 h 6982690"/>
              <a:gd name="connsiteX3" fmla="*/ 5113331 w 5113331"/>
              <a:gd name="connsiteY3" fmla="*/ 6982690 h 6982690"/>
              <a:gd name="connsiteX4" fmla="*/ 0 w 5113331"/>
              <a:gd name="connsiteY4" fmla="*/ 6982690 h 6982690"/>
              <a:gd name="connsiteX5" fmla="*/ 0 w 5113331"/>
              <a:gd name="connsiteY5" fmla="*/ 124690 h 6982690"/>
              <a:gd name="connsiteX0" fmla="*/ 0 w 5113331"/>
              <a:gd name="connsiteY0" fmla="*/ 124690 h 6982690"/>
              <a:gd name="connsiteX1" fmla="*/ 3658604 w 5113331"/>
              <a:gd name="connsiteY1" fmla="*/ 0 h 6982690"/>
              <a:gd name="connsiteX2" fmla="*/ 2930236 w 5113331"/>
              <a:gd name="connsiteY2" fmla="*/ 3283527 h 6982690"/>
              <a:gd name="connsiteX3" fmla="*/ 5113331 w 5113331"/>
              <a:gd name="connsiteY3" fmla="*/ 6982690 h 6982690"/>
              <a:gd name="connsiteX4" fmla="*/ 0 w 5113331"/>
              <a:gd name="connsiteY4" fmla="*/ 6982690 h 6982690"/>
              <a:gd name="connsiteX5" fmla="*/ 0 w 5113331"/>
              <a:gd name="connsiteY5" fmla="*/ 124690 h 6982690"/>
              <a:gd name="connsiteX0" fmla="*/ 0 w 5113331"/>
              <a:gd name="connsiteY0" fmla="*/ 0 h 6858000"/>
              <a:gd name="connsiteX1" fmla="*/ 3637822 w 5113331"/>
              <a:gd name="connsiteY1" fmla="*/ 41564 h 6858000"/>
              <a:gd name="connsiteX2" fmla="*/ 2930236 w 5113331"/>
              <a:gd name="connsiteY2" fmla="*/ 3158837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3637822 w 5113331"/>
              <a:gd name="connsiteY1" fmla="*/ 41564 h 6858000"/>
              <a:gd name="connsiteX2" fmla="*/ 3215360 w 5113331"/>
              <a:gd name="connsiteY2" fmla="*/ 3241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3637822 w 5113331"/>
              <a:gd name="connsiteY1" fmla="*/ 41564 h 6858000"/>
              <a:gd name="connsiteX2" fmla="*/ 3310401 w 5113331"/>
              <a:gd name="connsiteY2" fmla="*/ 3304310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3637822 w 5113331"/>
              <a:gd name="connsiteY1" fmla="*/ 41564 h 6858000"/>
              <a:gd name="connsiteX2" fmla="*/ 3155959 w 5113331"/>
              <a:gd name="connsiteY2" fmla="*/ 3304310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4626244"/>
              <a:gd name="connsiteY0" fmla="*/ 0 h 6858000"/>
              <a:gd name="connsiteX1" fmla="*/ 3637822 w 4626244"/>
              <a:gd name="connsiteY1" fmla="*/ 41564 h 6858000"/>
              <a:gd name="connsiteX2" fmla="*/ 3155959 w 4626244"/>
              <a:gd name="connsiteY2" fmla="*/ 3304310 h 6858000"/>
              <a:gd name="connsiteX3" fmla="*/ 4626244 w 4626244"/>
              <a:gd name="connsiteY3" fmla="*/ 6858000 h 6858000"/>
              <a:gd name="connsiteX4" fmla="*/ 0 w 4626244"/>
              <a:gd name="connsiteY4" fmla="*/ 6858000 h 6858000"/>
              <a:gd name="connsiteX5" fmla="*/ 0 w 4626244"/>
              <a:gd name="connsiteY5" fmla="*/ 0 h 6858000"/>
              <a:gd name="connsiteX0" fmla="*/ 0 w 4626244"/>
              <a:gd name="connsiteY0" fmla="*/ 0 h 6858000"/>
              <a:gd name="connsiteX1" fmla="*/ 3637822 w 4626244"/>
              <a:gd name="connsiteY1" fmla="*/ 41564 h 6858000"/>
              <a:gd name="connsiteX2" fmla="*/ 1790864 w 4626244"/>
              <a:gd name="connsiteY2" fmla="*/ 3244271 h 6858000"/>
              <a:gd name="connsiteX3" fmla="*/ 4626244 w 4626244"/>
              <a:gd name="connsiteY3" fmla="*/ 6858000 h 6858000"/>
              <a:gd name="connsiteX4" fmla="*/ 0 w 4626244"/>
              <a:gd name="connsiteY4" fmla="*/ 6858000 h 6858000"/>
              <a:gd name="connsiteX5" fmla="*/ 0 w 4626244"/>
              <a:gd name="connsiteY5" fmla="*/ 0 h 6858000"/>
              <a:gd name="connsiteX0" fmla="*/ 0 w 4626244"/>
              <a:gd name="connsiteY0" fmla="*/ 0 h 6858000"/>
              <a:gd name="connsiteX1" fmla="*/ 3637822 w 4626244"/>
              <a:gd name="connsiteY1" fmla="*/ 41564 h 6858000"/>
              <a:gd name="connsiteX2" fmla="*/ 684963 w 4626244"/>
              <a:gd name="connsiteY2" fmla="*/ 3844667 h 6858000"/>
              <a:gd name="connsiteX3" fmla="*/ 4626244 w 4626244"/>
              <a:gd name="connsiteY3" fmla="*/ 6858000 h 6858000"/>
              <a:gd name="connsiteX4" fmla="*/ 0 w 4626244"/>
              <a:gd name="connsiteY4" fmla="*/ 6858000 h 6858000"/>
              <a:gd name="connsiteX5" fmla="*/ 0 w 4626244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26244" h="6858000">
                <a:moveTo>
                  <a:pt x="0" y="0"/>
                </a:moveTo>
                <a:lnTo>
                  <a:pt x="3637822" y="41564"/>
                </a:lnTo>
                <a:lnTo>
                  <a:pt x="684963" y="3844667"/>
                </a:lnTo>
                <a:lnTo>
                  <a:pt x="4626244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E5161A9A-57BC-4F28-AB7B-14BCC6762F3B}"/>
              </a:ext>
            </a:extLst>
          </p:cNvPr>
          <p:cNvSpPr/>
          <p:nvPr/>
        </p:nvSpPr>
        <p:spPr>
          <a:xfrm>
            <a:off x="-5005" y="-30479"/>
            <a:ext cx="2032605" cy="6963124"/>
          </a:xfrm>
          <a:custGeom>
            <a:avLst/>
            <a:gdLst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5113331 w 5113331"/>
              <a:gd name="connsiteY2" fmla="*/ 6858000 h 6858000"/>
              <a:gd name="connsiteX3" fmla="*/ 0 w 5113331"/>
              <a:gd name="connsiteY3" fmla="*/ 6858000 h 6858000"/>
              <a:gd name="connsiteX4" fmla="*/ 0 w 5113331"/>
              <a:gd name="connsiteY4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5112327 w 5113331"/>
              <a:gd name="connsiteY2" fmla="*/ 3241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202841"/>
              <a:gd name="connsiteY0" fmla="*/ 0 h 6858000"/>
              <a:gd name="connsiteX1" fmla="*/ 5113331 w 5202841"/>
              <a:gd name="connsiteY1" fmla="*/ 0 h 6858000"/>
              <a:gd name="connsiteX2" fmla="*/ 3387436 w 5202841"/>
              <a:gd name="connsiteY2" fmla="*/ 2098964 h 6858000"/>
              <a:gd name="connsiteX3" fmla="*/ 5113331 w 5202841"/>
              <a:gd name="connsiteY3" fmla="*/ 6858000 h 6858000"/>
              <a:gd name="connsiteX4" fmla="*/ 0 w 5202841"/>
              <a:gd name="connsiteY4" fmla="*/ 6858000 h 6858000"/>
              <a:gd name="connsiteX5" fmla="*/ 0 w 5202841"/>
              <a:gd name="connsiteY5" fmla="*/ 0 h 6858000"/>
              <a:gd name="connsiteX0" fmla="*/ 0 w 5241831"/>
              <a:gd name="connsiteY0" fmla="*/ 0 h 6858000"/>
              <a:gd name="connsiteX1" fmla="*/ 5113331 w 5241831"/>
              <a:gd name="connsiteY1" fmla="*/ 0 h 6858000"/>
              <a:gd name="connsiteX2" fmla="*/ 3387436 w 5241831"/>
              <a:gd name="connsiteY2" fmla="*/ 2098964 h 6858000"/>
              <a:gd name="connsiteX3" fmla="*/ 5113331 w 5241831"/>
              <a:gd name="connsiteY3" fmla="*/ 6858000 h 6858000"/>
              <a:gd name="connsiteX4" fmla="*/ 0 w 5241831"/>
              <a:gd name="connsiteY4" fmla="*/ 6858000 h 6858000"/>
              <a:gd name="connsiteX5" fmla="*/ 0 w 52418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138055 w 5113331"/>
              <a:gd name="connsiteY2" fmla="*/ 2286000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985615 w 5113331"/>
              <a:gd name="connsiteY2" fmla="*/ 2410691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985615 w 5113331"/>
              <a:gd name="connsiteY2" fmla="*/ 2410691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832355 w 5113331"/>
              <a:gd name="connsiteY2" fmla="*/ 2410691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3301738 w 5113331"/>
              <a:gd name="connsiteY0" fmla="*/ 0 h 6878101"/>
              <a:gd name="connsiteX1" fmla="*/ 5113331 w 5113331"/>
              <a:gd name="connsiteY1" fmla="*/ 20101 h 6878101"/>
              <a:gd name="connsiteX2" fmla="*/ 3832355 w 5113331"/>
              <a:gd name="connsiteY2" fmla="*/ 2430792 h 6878101"/>
              <a:gd name="connsiteX3" fmla="*/ 5113331 w 5113331"/>
              <a:gd name="connsiteY3" fmla="*/ 6878101 h 6878101"/>
              <a:gd name="connsiteX4" fmla="*/ 0 w 5113331"/>
              <a:gd name="connsiteY4" fmla="*/ 6878101 h 6878101"/>
              <a:gd name="connsiteX5" fmla="*/ 3301738 w 5113331"/>
              <a:gd name="connsiteY5" fmla="*/ 0 h 6878101"/>
              <a:gd name="connsiteX0" fmla="*/ 0 w 1811593"/>
              <a:gd name="connsiteY0" fmla="*/ 0 h 6878101"/>
              <a:gd name="connsiteX1" fmla="*/ 1811593 w 1811593"/>
              <a:gd name="connsiteY1" fmla="*/ 20101 h 6878101"/>
              <a:gd name="connsiteX2" fmla="*/ 530617 w 1811593"/>
              <a:gd name="connsiteY2" fmla="*/ 2430792 h 6878101"/>
              <a:gd name="connsiteX3" fmla="*/ 1811593 w 1811593"/>
              <a:gd name="connsiteY3" fmla="*/ 6878101 h 6878101"/>
              <a:gd name="connsiteX4" fmla="*/ 842280 w 1811593"/>
              <a:gd name="connsiteY4" fmla="*/ 6506229 h 6878101"/>
              <a:gd name="connsiteX5" fmla="*/ 0 w 1811593"/>
              <a:gd name="connsiteY5" fmla="*/ 0 h 6878101"/>
              <a:gd name="connsiteX0" fmla="*/ 0 w 1811593"/>
              <a:gd name="connsiteY0" fmla="*/ 0 h 6878101"/>
              <a:gd name="connsiteX1" fmla="*/ 1811593 w 1811593"/>
              <a:gd name="connsiteY1" fmla="*/ 20101 h 6878101"/>
              <a:gd name="connsiteX2" fmla="*/ 530617 w 1811593"/>
              <a:gd name="connsiteY2" fmla="*/ 2430792 h 6878101"/>
              <a:gd name="connsiteX3" fmla="*/ 1811593 w 1811593"/>
              <a:gd name="connsiteY3" fmla="*/ 6878101 h 6878101"/>
              <a:gd name="connsiteX4" fmla="*/ 464939 w 1811593"/>
              <a:gd name="connsiteY4" fmla="*/ 6807748 h 6878101"/>
              <a:gd name="connsiteX5" fmla="*/ 0 w 1811593"/>
              <a:gd name="connsiteY5" fmla="*/ 0 h 6878101"/>
              <a:gd name="connsiteX0" fmla="*/ 0 w 1366869"/>
              <a:gd name="connsiteY0" fmla="*/ 40203 h 6858000"/>
              <a:gd name="connsiteX1" fmla="*/ 1366869 w 1366869"/>
              <a:gd name="connsiteY1" fmla="*/ 0 h 6858000"/>
              <a:gd name="connsiteX2" fmla="*/ 85893 w 1366869"/>
              <a:gd name="connsiteY2" fmla="*/ 2410691 h 6858000"/>
              <a:gd name="connsiteX3" fmla="*/ 1366869 w 1366869"/>
              <a:gd name="connsiteY3" fmla="*/ 6858000 h 6858000"/>
              <a:gd name="connsiteX4" fmla="*/ 20215 w 1366869"/>
              <a:gd name="connsiteY4" fmla="*/ 6787647 h 6858000"/>
              <a:gd name="connsiteX5" fmla="*/ 0 w 1366869"/>
              <a:gd name="connsiteY5" fmla="*/ 40203 h 6858000"/>
              <a:gd name="connsiteX0" fmla="*/ 289855 w 1346765"/>
              <a:gd name="connsiteY0" fmla="*/ 60305 h 6858000"/>
              <a:gd name="connsiteX1" fmla="*/ 1346765 w 1346765"/>
              <a:gd name="connsiteY1" fmla="*/ 0 h 6858000"/>
              <a:gd name="connsiteX2" fmla="*/ 65789 w 1346765"/>
              <a:gd name="connsiteY2" fmla="*/ 2410691 h 6858000"/>
              <a:gd name="connsiteX3" fmla="*/ 1346765 w 1346765"/>
              <a:gd name="connsiteY3" fmla="*/ 6858000 h 6858000"/>
              <a:gd name="connsiteX4" fmla="*/ 111 w 1346765"/>
              <a:gd name="connsiteY4" fmla="*/ 6787647 h 6858000"/>
              <a:gd name="connsiteX5" fmla="*/ 289855 w 1346765"/>
              <a:gd name="connsiteY5" fmla="*/ 60305 h 6858000"/>
              <a:gd name="connsiteX0" fmla="*/ 8133 w 1348049"/>
              <a:gd name="connsiteY0" fmla="*/ 0 h 6888151"/>
              <a:gd name="connsiteX1" fmla="*/ 1348049 w 1348049"/>
              <a:gd name="connsiteY1" fmla="*/ 30151 h 6888151"/>
              <a:gd name="connsiteX2" fmla="*/ 67073 w 1348049"/>
              <a:gd name="connsiteY2" fmla="*/ 2440842 h 6888151"/>
              <a:gd name="connsiteX3" fmla="*/ 1348049 w 1348049"/>
              <a:gd name="connsiteY3" fmla="*/ 6888151 h 6888151"/>
              <a:gd name="connsiteX4" fmla="*/ 1395 w 1348049"/>
              <a:gd name="connsiteY4" fmla="*/ 6817798 h 6888151"/>
              <a:gd name="connsiteX5" fmla="*/ 8133 w 1348049"/>
              <a:gd name="connsiteY5" fmla="*/ 0 h 6888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8049" h="6888151">
                <a:moveTo>
                  <a:pt x="8133" y="0"/>
                </a:moveTo>
                <a:lnTo>
                  <a:pt x="1348049" y="30151"/>
                </a:lnTo>
                <a:lnTo>
                  <a:pt x="67073" y="2440842"/>
                </a:lnTo>
                <a:lnTo>
                  <a:pt x="1348049" y="6888151"/>
                </a:lnTo>
                <a:lnTo>
                  <a:pt x="1395" y="6817798"/>
                </a:lnTo>
                <a:cubicBezTo>
                  <a:pt x="-5343" y="4568650"/>
                  <a:pt x="14871" y="2249148"/>
                  <a:pt x="8133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A5F5312-3012-49B5-B4A5-51D9DD2E5AEA}"/>
              </a:ext>
            </a:extLst>
          </p:cNvPr>
          <p:cNvSpPr/>
          <p:nvPr/>
        </p:nvSpPr>
        <p:spPr>
          <a:xfrm>
            <a:off x="490588" y="882286"/>
            <a:ext cx="5503056" cy="2462798"/>
          </a:xfrm>
          <a:prstGeom prst="roundRect">
            <a:avLst>
              <a:gd name="adj" fmla="val 594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8596376-A9C9-4A71-8D24-10B6DC399F47}"/>
              </a:ext>
            </a:extLst>
          </p:cNvPr>
          <p:cNvSpPr/>
          <p:nvPr/>
        </p:nvSpPr>
        <p:spPr>
          <a:xfrm>
            <a:off x="6367093" y="914400"/>
            <a:ext cx="5344409" cy="2430684"/>
          </a:xfrm>
          <a:prstGeom prst="roundRect">
            <a:avLst>
              <a:gd name="adj" fmla="val 594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275F92-0CE1-4CBA-8527-5548FE5C0ACA}"/>
              </a:ext>
            </a:extLst>
          </p:cNvPr>
          <p:cNvSpPr/>
          <p:nvPr/>
        </p:nvSpPr>
        <p:spPr>
          <a:xfrm>
            <a:off x="490588" y="839904"/>
            <a:ext cx="5503056" cy="28785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SEBELUM</a:t>
            </a:r>
            <a:endParaRPr lang="en-ID" b="1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E6A3CA-3B7A-4BAA-94B4-7F1693EFD749}"/>
              </a:ext>
            </a:extLst>
          </p:cNvPr>
          <p:cNvSpPr/>
          <p:nvPr/>
        </p:nvSpPr>
        <p:spPr>
          <a:xfrm>
            <a:off x="6367093" y="839902"/>
            <a:ext cx="5344409" cy="28785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SESUDAH</a:t>
            </a:r>
            <a:endParaRPr lang="en-ID" b="1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5618A5-581E-476E-8196-A004C8B96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519" y="206753"/>
            <a:ext cx="2244350" cy="6387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: Top Corners Rounded 10">
            <a:extLst>
              <a:ext uri="{FF2B5EF4-FFF2-40B4-BE49-F238E27FC236}">
                <a16:creationId xmlns:a16="http://schemas.microsoft.com/office/drawing/2014/main" id="{88AF7531-571F-4E1B-933C-2E85C5628EC8}"/>
              </a:ext>
            </a:extLst>
          </p:cNvPr>
          <p:cNvSpPr/>
          <p:nvPr/>
        </p:nvSpPr>
        <p:spPr>
          <a:xfrm rot="5400000">
            <a:off x="3447084" y="-3292108"/>
            <a:ext cx="638761" cy="7532931"/>
          </a:xfrm>
          <a:prstGeom prst="round2SameRect">
            <a:avLst>
              <a:gd name="adj1" fmla="val 47201"/>
              <a:gd name="adj2" fmla="val 0"/>
            </a:avLst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BD94C5-E5A2-4673-9D3A-92759544E6D9}"/>
              </a:ext>
            </a:extLst>
          </p:cNvPr>
          <p:cNvSpPr txBox="1"/>
          <p:nvPr/>
        </p:nvSpPr>
        <p:spPr>
          <a:xfrm>
            <a:off x="549445" y="243525"/>
            <a:ext cx="786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5C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LANJUTAN</a:t>
            </a:r>
            <a:r>
              <a:rPr lang="en-US" sz="2400" dirty="0">
                <a:solidFill>
                  <a:srgbClr val="F5C94F"/>
                </a:solidFill>
                <a:latin typeface="Arial Black" panose="020B0A04020102020204" pitchFamily="34" charset="0"/>
              </a:rPr>
              <a:t> BANTUAN RUMAH SUSUN</a:t>
            </a:r>
            <a:endParaRPr lang="en-ID" sz="2400" dirty="0">
              <a:solidFill>
                <a:srgbClr val="F5C94F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8572BBE-C0BF-40BA-8D1F-43D843AFB8A7}"/>
              </a:ext>
            </a:extLst>
          </p:cNvPr>
          <p:cNvSpPr/>
          <p:nvPr/>
        </p:nvSpPr>
        <p:spPr>
          <a:xfrm>
            <a:off x="464538" y="1111757"/>
            <a:ext cx="11236873" cy="42499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Narrow" panose="020B0606020202030204" pitchFamily="34" charset="0"/>
              </a:rPr>
              <a:t>Mekanisme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3A0946E-F85B-4265-A7F3-9D26CDDCECC6}"/>
              </a:ext>
            </a:extLst>
          </p:cNvPr>
          <p:cNvSpPr txBox="1"/>
          <p:nvPr/>
        </p:nvSpPr>
        <p:spPr>
          <a:xfrm>
            <a:off x="589823" y="1558833"/>
            <a:ext cx="45719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GB" sz="1400" dirty="0">
                <a:solidFill>
                  <a:schemeClr val="tx1"/>
                </a:solidFill>
                <a:latin typeface="Arial Narrow" panose="020B0606020202030204" pitchFamily="34" charset="0"/>
              </a:rPr>
              <a:t>Pengajuan proposal;</a:t>
            </a:r>
          </a:p>
          <a:p>
            <a:pPr marL="228600" indent="-228600">
              <a:buAutoNum type="arabicPeriod"/>
            </a:pPr>
            <a:r>
              <a:rPr lang="en-GB" sz="1400" dirty="0">
                <a:solidFill>
                  <a:schemeClr val="tx1"/>
                </a:solidFill>
                <a:latin typeface="Arial Narrow" panose="020B0606020202030204" pitchFamily="34" charset="0"/>
              </a:rPr>
              <a:t>Konsultasi regional;</a:t>
            </a:r>
          </a:p>
          <a:p>
            <a:pPr marL="228600" indent="-228600">
              <a:buAutoNum type="arabicPeriod"/>
            </a:pPr>
            <a:r>
              <a:rPr lang="en-GB" sz="1400" dirty="0">
                <a:solidFill>
                  <a:schemeClr val="tx1"/>
                </a:solidFill>
                <a:latin typeface="Arial Narrow" panose="020B0606020202030204" pitchFamily="34" charset="0"/>
              </a:rPr>
              <a:t>Verifikasi;</a:t>
            </a:r>
          </a:p>
          <a:p>
            <a:pPr marL="228600" indent="-228600">
              <a:buAutoNum type="arabicPeriod"/>
            </a:pPr>
            <a:r>
              <a:rPr lang="en-GB" sz="1400" dirty="0">
                <a:solidFill>
                  <a:schemeClr val="tx1"/>
                </a:solidFill>
                <a:latin typeface="Arial Narrow" panose="020B0606020202030204" pitchFamily="34" charset="0"/>
              </a:rPr>
              <a:t>Penetapan penerima pembangunan rumah susun;</a:t>
            </a:r>
          </a:p>
          <a:p>
            <a:pPr marL="228600" indent="-228600">
              <a:buAutoNum type="arabicPeriod"/>
            </a:pPr>
            <a:r>
              <a:rPr lang="en-GB" sz="1400" dirty="0">
                <a:solidFill>
                  <a:schemeClr val="tx1"/>
                </a:solidFill>
                <a:latin typeface="Arial Narrow" panose="020B0606020202030204" pitchFamily="34" charset="0"/>
              </a:rPr>
              <a:t>Pelaksana pembangunan; dan</a:t>
            </a:r>
          </a:p>
          <a:p>
            <a:pPr marL="228600" indent="-228600">
              <a:buAutoNum type="arabicPeriod"/>
            </a:pPr>
            <a:r>
              <a:rPr lang="en-GB" sz="1400" dirty="0">
                <a:solidFill>
                  <a:schemeClr val="tx1"/>
                </a:solidFill>
                <a:latin typeface="Arial Narrow" panose="020B0606020202030204" pitchFamily="34" charset="0"/>
              </a:rPr>
              <a:t>Serah terima BMN.</a:t>
            </a:r>
            <a:endParaRPr lang="en-ID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81EAB93-DE14-4812-BCBE-39F5667DE16B}"/>
              </a:ext>
            </a:extLst>
          </p:cNvPr>
          <p:cNvSpPr txBox="1"/>
          <p:nvPr/>
        </p:nvSpPr>
        <p:spPr>
          <a:xfrm>
            <a:off x="6484232" y="1557575"/>
            <a:ext cx="521717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GB" sz="1400" dirty="0">
                <a:solidFill>
                  <a:schemeClr val="tx1"/>
                </a:solidFill>
                <a:latin typeface="Arial Narrow" panose="020B0606020202030204" pitchFamily="34" charset="0"/>
              </a:rPr>
              <a:t>Pengajuan proposal melalui SIBARU;</a:t>
            </a:r>
          </a:p>
          <a:p>
            <a:pPr marL="228600" indent="-228600">
              <a:buAutoNum type="arabicPeriod"/>
            </a:pPr>
            <a:r>
              <a:rPr lang="en-GB" sz="1400" dirty="0">
                <a:solidFill>
                  <a:schemeClr val="tx1"/>
                </a:solidFill>
                <a:latin typeface="Arial Narrow" panose="020B0606020202030204" pitchFamily="34" charset="0"/>
              </a:rPr>
              <a:t>Verifikasi;</a:t>
            </a:r>
          </a:p>
          <a:p>
            <a:pPr marL="228600" indent="-228600">
              <a:buAutoNum type="arabicPeriod"/>
            </a:pPr>
            <a:r>
              <a:rPr lang="en-GB" sz="1400" dirty="0">
                <a:solidFill>
                  <a:schemeClr val="tx1"/>
                </a:solidFill>
                <a:latin typeface="Arial Narrow" panose="020B0606020202030204" pitchFamily="34" charset="0"/>
              </a:rPr>
              <a:t>Penetapan penerima pembangunan rumah susun;</a:t>
            </a:r>
          </a:p>
          <a:p>
            <a:pPr marL="228600" indent="-228600">
              <a:buAutoNum type="arabicPeriod"/>
            </a:pPr>
            <a:r>
              <a:rPr lang="en-GB" sz="1400" dirty="0">
                <a:solidFill>
                  <a:schemeClr val="tx1"/>
                </a:solidFill>
                <a:latin typeface="Arial Narrow" panose="020B0606020202030204" pitchFamily="34" charset="0"/>
              </a:rPr>
              <a:t>Pelaksanaan pembangunan;</a:t>
            </a:r>
          </a:p>
          <a:p>
            <a:pPr marL="228600" indent="-228600">
              <a:buAutoNum type="arabicPeriod"/>
            </a:pPr>
            <a:r>
              <a:rPr lang="en-GB" sz="1400" dirty="0">
                <a:solidFill>
                  <a:schemeClr val="tx1"/>
                </a:solidFill>
                <a:latin typeface="Arial Narrow" panose="020B0606020202030204" pitchFamily="34" charset="0"/>
              </a:rPr>
              <a:t>Pemanfaatan dan Pengelolaan sementara Rumah Susun</a:t>
            </a:r>
          </a:p>
          <a:p>
            <a:pPr marL="228600" indent="-228600">
              <a:buAutoNum type="arabicPeriod"/>
            </a:pPr>
            <a:r>
              <a:rPr lang="en-GB" sz="1400" dirty="0">
                <a:solidFill>
                  <a:schemeClr val="tx1"/>
                </a:solidFill>
                <a:latin typeface="Arial Narrow" panose="020B0606020202030204" pitchFamily="34" charset="0"/>
              </a:rPr>
              <a:t>Pemeliharaan dan perawatan bangunan rumah susun</a:t>
            </a:r>
          </a:p>
          <a:p>
            <a:pPr marL="228600" indent="-228600">
              <a:buAutoNum type="arabicPeriod"/>
            </a:pPr>
            <a:r>
              <a:rPr lang="en-GB" sz="1400" dirty="0">
                <a:solidFill>
                  <a:schemeClr val="tx1"/>
                </a:solidFill>
                <a:latin typeface="Arial Narrow" panose="020B0606020202030204" pitchFamily="34" charset="0"/>
              </a:rPr>
              <a:t>Serah terima BMN</a:t>
            </a:r>
            <a:endParaRPr lang="en-ID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7" name="Group 607">
            <a:extLst>
              <a:ext uri="{FF2B5EF4-FFF2-40B4-BE49-F238E27FC236}">
                <a16:creationId xmlns:a16="http://schemas.microsoft.com/office/drawing/2014/main" id="{65E6F9C0-5CC7-4585-B8D1-25FD92BE0251}"/>
              </a:ext>
            </a:extLst>
          </p:cNvPr>
          <p:cNvGrpSpPr/>
          <p:nvPr/>
        </p:nvGrpSpPr>
        <p:grpSpPr>
          <a:xfrm>
            <a:off x="9245761" y="3909416"/>
            <a:ext cx="3723865" cy="3260444"/>
            <a:chOff x="5330748" y="2511883"/>
            <a:chExt cx="1606516" cy="1365913"/>
          </a:xfrm>
        </p:grpSpPr>
        <p:sp>
          <p:nvSpPr>
            <p:cNvPr id="28" name="Google Shape;7288;p55">
              <a:extLst>
                <a:ext uri="{FF2B5EF4-FFF2-40B4-BE49-F238E27FC236}">
                  <a16:creationId xmlns:a16="http://schemas.microsoft.com/office/drawing/2014/main" id="{0A0CCA53-4A83-4C85-B56B-3C85FB96E8B8}"/>
                </a:ext>
              </a:extLst>
            </p:cNvPr>
            <p:cNvSpPr/>
            <p:nvPr/>
          </p:nvSpPr>
          <p:spPr>
            <a:xfrm>
              <a:off x="5330748" y="3275391"/>
              <a:ext cx="168817" cy="99356"/>
            </a:xfrm>
            <a:custGeom>
              <a:avLst/>
              <a:gdLst/>
              <a:ahLst/>
              <a:cxnLst/>
              <a:rect l="l" t="t" r="r" b="b"/>
              <a:pathLst>
                <a:path w="1993" h="1173" extrusionOk="0">
                  <a:moveTo>
                    <a:pt x="1663" y="0"/>
                  </a:moveTo>
                  <a:lnTo>
                    <a:pt x="0" y="985"/>
                  </a:lnTo>
                  <a:lnTo>
                    <a:pt x="339" y="1172"/>
                  </a:lnTo>
                  <a:lnTo>
                    <a:pt x="1992" y="196"/>
                  </a:lnTo>
                  <a:lnTo>
                    <a:pt x="1663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289;p55">
              <a:extLst>
                <a:ext uri="{FF2B5EF4-FFF2-40B4-BE49-F238E27FC236}">
                  <a16:creationId xmlns:a16="http://schemas.microsoft.com/office/drawing/2014/main" id="{923BF99A-BD29-47AE-ACE4-FBB43D1C6D8C}"/>
                </a:ext>
              </a:extLst>
            </p:cNvPr>
            <p:cNvSpPr/>
            <p:nvPr/>
          </p:nvSpPr>
          <p:spPr>
            <a:xfrm>
              <a:off x="5381063" y="3304614"/>
              <a:ext cx="168732" cy="99356"/>
            </a:xfrm>
            <a:custGeom>
              <a:avLst/>
              <a:gdLst/>
              <a:ahLst/>
              <a:cxnLst/>
              <a:rect l="l" t="t" r="r" b="b"/>
              <a:pathLst>
                <a:path w="1992" h="1173" extrusionOk="0">
                  <a:moveTo>
                    <a:pt x="1664" y="1"/>
                  </a:moveTo>
                  <a:lnTo>
                    <a:pt x="1" y="984"/>
                  </a:lnTo>
                  <a:lnTo>
                    <a:pt x="338" y="1172"/>
                  </a:lnTo>
                  <a:lnTo>
                    <a:pt x="1992" y="196"/>
                  </a:lnTo>
                  <a:lnTo>
                    <a:pt x="1664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290;p55">
              <a:extLst>
                <a:ext uri="{FF2B5EF4-FFF2-40B4-BE49-F238E27FC236}">
                  <a16:creationId xmlns:a16="http://schemas.microsoft.com/office/drawing/2014/main" id="{A1A116F6-1FB3-4C56-9C7F-A09F7D76ADB7}"/>
                </a:ext>
              </a:extLst>
            </p:cNvPr>
            <p:cNvSpPr/>
            <p:nvPr/>
          </p:nvSpPr>
          <p:spPr>
            <a:xfrm>
              <a:off x="5430700" y="3333074"/>
              <a:ext cx="168817" cy="99525"/>
            </a:xfrm>
            <a:custGeom>
              <a:avLst/>
              <a:gdLst/>
              <a:ahLst/>
              <a:cxnLst/>
              <a:rect l="l" t="t" r="r" b="b"/>
              <a:pathLst>
                <a:path w="1993" h="1175" extrusionOk="0">
                  <a:moveTo>
                    <a:pt x="1664" y="1"/>
                  </a:moveTo>
                  <a:lnTo>
                    <a:pt x="0" y="986"/>
                  </a:lnTo>
                  <a:lnTo>
                    <a:pt x="340" y="1174"/>
                  </a:lnTo>
                  <a:lnTo>
                    <a:pt x="1993" y="198"/>
                  </a:lnTo>
                  <a:lnTo>
                    <a:pt x="1664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291;p55">
              <a:extLst>
                <a:ext uri="{FF2B5EF4-FFF2-40B4-BE49-F238E27FC236}">
                  <a16:creationId xmlns:a16="http://schemas.microsoft.com/office/drawing/2014/main" id="{1C591ACC-7D32-43A1-9CB2-4FDB4AE40F74}"/>
                </a:ext>
              </a:extLst>
            </p:cNvPr>
            <p:cNvSpPr/>
            <p:nvPr/>
          </p:nvSpPr>
          <p:spPr>
            <a:xfrm>
              <a:off x="5481438" y="3362719"/>
              <a:ext cx="168817" cy="99356"/>
            </a:xfrm>
            <a:custGeom>
              <a:avLst/>
              <a:gdLst/>
              <a:ahLst/>
              <a:cxnLst/>
              <a:rect l="l" t="t" r="r" b="b"/>
              <a:pathLst>
                <a:path w="1993" h="1173" extrusionOk="0">
                  <a:moveTo>
                    <a:pt x="1664" y="0"/>
                  </a:moveTo>
                  <a:lnTo>
                    <a:pt x="0" y="985"/>
                  </a:lnTo>
                  <a:lnTo>
                    <a:pt x="340" y="1172"/>
                  </a:lnTo>
                  <a:lnTo>
                    <a:pt x="1993" y="196"/>
                  </a:lnTo>
                  <a:lnTo>
                    <a:pt x="1664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292;p55">
              <a:extLst>
                <a:ext uri="{FF2B5EF4-FFF2-40B4-BE49-F238E27FC236}">
                  <a16:creationId xmlns:a16="http://schemas.microsoft.com/office/drawing/2014/main" id="{26044529-E119-41DC-BE45-B506B29998B0}"/>
                </a:ext>
              </a:extLst>
            </p:cNvPr>
            <p:cNvSpPr/>
            <p:nvPr/>
          </p:nvSpPr>
          <p:spPr>
            <a:xfrm>
              <a:off x="5531160" y="3392196"/>
              <a:ext cx="168732" cy="99356"/>
            </a:xfrm>
            <a:custGeom>
              <a:avLst/>
              <a:gdLst/>
              <a:ahLst/>
              <a:cxnLst/>
              <a:rect l="l" t="t" r="r" b="b"/>
              <a:pathLst>
                <a:path w="1992" h="1173" extrusionOk="0">
                  <a:moveTo>
                    <a:pt x="1664" y="0"/>
                  </a:moveTo>
                  <a:lnTo>
                    <a:pt x="1" y="985"/>
                  </a:lnTo>
                  <a:lnTo>
                    <a:pt x="340" y="1172"/>
                  </a:lnTo>
                  <a:lnTo>
                    <a:pt x="1992" y="196"/>
                  </a:lnTo>
                  <a:lnTo>
                    <a:pt x="1664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293;p55">
              <a:extLst>
                <a:ext uri="{FF2B5EF4-FFF2-40B4-BE49-F238E27FC236}">
                  <a16:creationId xmlns:a16="http://schemas.microsoft.com/office/drawing/2014/main" id="{F97CF0D9-FEBB-4EB2-B986-E3A0FF33DA8C}"/>
                </a:ext>
              </a:extLst>
            </p:cNvPr>
            <p:cNvSpPr/>
            <p:nvPr/>
          </p:nvSpPr>
          <p:spPr>
            <a:xfrm>
              <a:off x="5555640" y="3077950"/>
              <a:ext cx="1381623" cy="799846"/>
            </a:xfrm>
            <a:custGeom>
              <a:avLst/>
              <a:gdLst/>
              <a:ahLst/>
              <a:cxnLst/>
              <a:rect l="l" t="t" r="r" b="b"/>
              <a:pathLst>
                <a:path w="16311" h="9443" extrusionOk="0">
                  <a:moveTo>
                    <a:pt x="9875" y="1"/>
                  </a:moveTo>
                  <a:cubicBezTo>
                    <a:pt x="9817" y="1"/>
                    <a:pt x="9759" y="13"/>
                    <a:pt x="9716" y="39"/>
                  </a:cubicBezTo>
                  <a:lnTo>
                    <a:pt x="89" y="5639"/>
                  </a:lnTo>
                  <a:cubicBezTo>
                    <a:pt x="0" y="5690"/>
                    <a:pt x="0" y="5772"/>
                    <a:pt x="89" y="5825"/>
                  </a:cubicBezTo>
                  <a:lnTo>
                    <a:pt x="6275" y="9405"/>
                  </a:lnTo>
                  <a:cubicBezTo>
                    <a:pt x="6319" y="9430"/>
                    <a:pt x="6377" y="9443"/>
                    <a:pt x="6435" y="9443"/>
                  </a:cubicBezTo>
                  <a:cubicBezTo>
                    <a:pt x="6493" y="9443"/>
                    <a:pt x="6551" y="9430"/>
                    <a:pt x="6595" y="9405"/>
                  </a:cubicBezTo>
                  <a:lnTo>
                    <a:pt x="16222" y="3805"/>
                  </a:lnTo>
                  <a:cubicBezTo>
                    <a:pt x="16311" y="3754"/>
                    <a:pt x="16311" y="3670"/>
                    <a:pt x="16222" y="3619"/>
                  </a:cubicBezTo>
                  <a:lnTo>
                    <a:pt x="10036" y="39"/>
                  </a:lnTo>
                  <a:cubicBezTo>
                    <a:pt x="9992" y="13"/>
                    <a:pt x="9934" y="1"/>
                    <a:pt x="9875" y="1"/>
                  </a:cubicBezTo>
                  <a:close/>
                </a:path>
              </a:pathLst>
            </a:custGeom>
            <a:solidFill>
              <a:srgbClr val="F4A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294;p55">
              <a:extLst>
                <a:ext uri="{FF2B5EF4-FFF2-40B4-BE49-F238E27FC236}">
                  <a16:creationId xmlns:a16="http://schemas.microsoft.com/office/drawing/2014/main" id="{1CC54789-BF62-4879-B18D-6E5E4BCDDBC8}"/>
                </a:ext>
              </a:extLst>
            </p:cNvPr>
            <p:cNvSpPr/>
            <p:nvPr/>
          </p:nvSpPr>
          <p:spPr>
            <a:xfrm>
              <a:off x="5555725" y="3077696"/>
              <a:ext cx="1381539" cy="799846"/>
            </a:xfrm>
            <a:custGeom>
              <a:avLst/>
              <a:gdLst/>
              <a:ahLst/>
              <a:cxnLst/>
              <a:rect l="l" t="t" r="r" b="b"/>
              <a:pathLst>
                <a:path w="16310" h="9443" extrusionOk="0">
                  <a:moveTo>
                    <a:pt x="9875" y="1"/>
                  </a:moveTo>
                  <a:cubicBezTo>
                    <a:pt x="9817" y="1"/>
                    <a:pt x="9759" y="14"/>
                    <a:pt x="9715" y="39"/>
                  </a:cubicBezTo>
                  <a:lnTo>
                    <a:pt x="88" y="5639"/>
                  </a:lnTo>
                  <a:cubicBezTo>
                    <a:pt x="1" y="5690"/>
                    <a:pt x="1" y="5773"/>
                    <a:pt x="89" y="5825"/>
                  </a:cubicBezTo>
                  <a:lnTo>
                    <a:pt x="6275" y="9405"/>
                  </a:lnTo>
                  <a:cubicBezTo>
                    <a:pt x="6319" y="9430"/>
                    <a:pt x="6377" y="9443"/>
                    <a:pt x="6435" y="9443"/>
                  </a:cubicBezTo>
                  <a:cubicBezTo>
                    <a:pt x="6493" y="9443"/>
                    <a:pt x="6551" y="9430"/>
                    <a:pt x="6594" y="9405"/>
                  </a:cubicBezTo>
                  <a:lnTo>
                    <a:pt x="16221" y="3805"/>
                  </a:lnTo>
                  <a:cubicBezTo>
                    <a:pt x="16310" y="3754"/>
                    <a:pt x="16310" y="3670"/>
                    <a:pt x="16221" y="3619"/>
                  </a:cubicBezTo>
                  <a:lnTo>
                    <a:pt x="10035" y="39"/>
                  </a:lnTo>
                  <a:cubicBezTo>
                    <a:pt x="9991" y="14"/>
                    <a:pt x="9933" y="1"/>
                    <a:pt x="9875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295;p55">
              <a:extLst>
                <a:ext uri="{FF2B5EF4-FFF2-40B4-BE49-F238E27FC236}">
                  <a16:creationId xmlns:a16="http://schemas.microsoft.com/office/drawing/2014/main" id="{23498289-C7D7-48E7-BF5F-C5E85942B25B}"/>
                </a:ext>
              </a:extLst>
            </p:cNvPr>
            <p:cNvSpPr/>
            <p:nvPr/>
          </p:nvSpPr>
          <p:spPr>
            <a:xfrm>
              <a:off x="6525343" y="3247355"/>
              <a:ext cx="35576" cy="110706"/>
            </a:xfrm>
            <a:custGeom>
              <a:avLst/>
              <a:gdLst/>
              <a:ahLst/>
              <a:cxnLst/>
              <a:rect l="l" t="t" r="r" b="b"/>
              <a:pathLst>
                <a:path w="420" h="1307" extrusionOk="0">
                  <a:moveTo>
                    <a:pt x="1" y="1"/>
                  </a:moveTo>
                  <a:lnTo>
                    <a:pt x="1" y="1185"/>
                  </a:lnTo>
                  <a:cubicBezTo>
                    <a:pt x="1" y="1217"/>
                    <a:pt x="21" y="1248"/>
                    <a:pt x="63" y="1271"/>
                  </a:cubicBezTo>
                  <a:cubicBezTo>
                    <a:pt x="104" y="1295"/>
                    <a:pt x="158" y="1307"/>
                    <a:pt x="211" y="1307"/>
                  </a:cubicBezTo>
                  <a:cubicBezTo>
                    <a:pt x="265" y="1307"/>
                    <a:pt x="318" y="1295"/>
                    <a:pt x="359" y="1271"/>
                  </a:cubicBezTo>
                  <a:cubicBezTo>
                    <a:pt x="399" y="1248"/>
                    <a:pt x="420" y="1217"/>
                    <a:pt x="420" y="1187"/>
                  </a:cubicBezTo>
                  <a:lnTo>
                    <a:pt x="420" y="1"/>
                  </a:lnTo>
                  <a:cubicBezTo>
                    <a:pt x="420" y="33"/>
                    <a:pt x="399" y="63"/>
                    <a:pt x="359" y="86"/>
                  </a:cubicBezTo>
                  <a:cubicBezTo>
                    <a:pt x="318" y="110"/>
                    <a:pt x="265" y="122"/>
                    <a:pt x="211" y="122"/>
                  </a:cubicBezTo>
                  <a:cubicBezTo>
                    <a:pt x="158" y="122"/>
                    <a:pt x="104" y="110"/>
                    <a:pt x="63" y="86"/>
                  </a:cubicBezTo>
                  <a:cubicBezTo>
                    <a:pt x="21" y="63"/>
                    <a:pt x="1" y="31"/>
                    <a:pt x="1" y="1"/>
                  </a:cubicBezTo>
                  <a:close/>
                </a:path>
              </a:pathLst>
            </a:custGeom>
            <a:solidFill>
              <a:srgbClr val="FD8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296;p55">
              <a:extLst>
                <a:ext uri="{FF2B5EF4-FFF2-40B4-BE49-F238E27FC236}">
                  <a16:creationId xmlns:a16="http://schemas.microsoft.com/office/drawing/2014/main" id="{0B03C34E-6C14-450A-9BDD-24EDBB31A774}"/>
                </a:ext>
              </a:extLst>
            </p:cNvPr>
            <p:cNvSpPr/>
            <p:nvPr/>
          </p:nvSpPr>
          <p:spPr>
            <a:xfrm>
              <a:off x="6523479" y="3237190"/>
              <a:ext cx="39134" cy="20583"/>
            </a:xfrm>
            <a:custGeom>
              <a:avLst/>
              <a:gdLst/>
              <a:ahLst/>
              <a:cxnLst/>
              <a:rect l="l" t="t" r="r" b="b"/>
              <a:pathLst>
                <a:path w="462" h="243" extrusionOk="0">
                  <a:moveTo>
                    <a:pt x="233" y="0"/>
                  </a:moveTo>
                  <a:cubicBezTo>
                    <a:pt x="179" y="0"/>
                    <a:pt x="125" y="12"/>
                    <a:pt x="83" y="37"/>
                  </a:cubicBezTo>
                  <a:cubicBezTo>
                    <a:pt x="1" y="85"/>
                    <a:pt x="2" y="160"/>
                    <a:pt x="85" y="206"/>
                  </a:cubicBezTo>
                  <a:cubicBezTo>
                    <a:pt x="125" y="230"/>
                    <a:pt x="179" y="242"/>
                    <a:pt x="233" y="242"/>
                  </a:cubicBezTo>
                  <a:cubicBezTo>
                    <a:pt x="286" y="242"/>
                    <a:pt x="340" y="230"/>
                    <a:pt x="381" y="206"/>
                  </a:cubicBezTo>
                  <a:cubicBezTo>
                    <a:pt x="462" y="160"/>
                    <a:pt x="462" y="83"/>
                    <a:pt x="379" y="35"/>
                  </a:cubicBezTo>
                  <a:cubicBezTo>
                    <a:pt x="339" y="12"/>
                    <a:pt x="286" y="0"/>
                    <a:pt x="233" y="0"/>
                  </a:cubicBezTo>
                  <a:close/>
                </a:path>
              </a:pathLst>
            </a:custGeom>
            <a:solidFill>
              <a:srgbClr val="E4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297;p55">
              <a:extLst>
                <a:ext uri="{FF2B5EF4-FFF2-40B4-BE49-F238E27FC236}">
                  <a16:creationId xmlns:a16="http://schemas.microsoft.com/office/drawing/2014/main" id="{0607544F-F45A-4E3A-BA27-E5630AE7672A}"/>
                </a:ext>
              </a:extLst>
            </p:cNvPr>
            <p:cNvSpPr/>
            <p:nvPr/>
          </p:nvSpPr>
          <p:spPr>
            <a:xfrm>
              <a:off x="6407433" y="2998753"/>
              <a:ext cx="276054" cy="263848"/>
            </a:xfrm>
            <a:custGeom>
              <a:avLst/>
              <a:gdLst/>
              <a:ahLst/>
              <a:cxnLst/>
              <a:rect l="l" t="t" r="r" b="b"/>
              <a:pathLst>
                <a:path w="3259" h="3115" extrusionOk="0">
                  <a:moveTo>
                    <a:pt x="1307" y="1"/>
                  </a:moveTo>
                  <a:cubicBezTo>
                    <a:pt x="1253" y="1"/>
                    <a:pt x="1199" y="8"/>
                    <a:pt x="1145" y="23"/>
                  </a:cubicBezTo>
                  <a:cubicBezTo>
                    <a:pt x="875" y="95"/>
                    <a:pt x="688" y="340"/>
                    <a:pt x="689" y="620"/>
                  </a:cubicBezTo>
                  <a:lnTo>
                    <a:pt x="689" y="626"/>
                  </a:lnTo>
                  <a:cubicBezTo>
                    <a:pt x="364" y="668"/>
                    <a:pt x="179" y="1017"/>
                    <a:pt x="325" y="1310"/>
                  </a:cubicBezTo>
                  <a:cubicBezTo>
                    <a:pt x="125" y="1418"/>
                    <a:pt x="0" y="1626"/>
                    <a:pt x="0" y="1854"/>
                  </a:cubicBezTo>
                  <a:cubicBezTo>
                    <a:pt x="0" y="2076"/>
                    <a:pt x="119" y="2282"/>
                    <a:pt x="314" y="2391"/>
                  </a:cubicBezTo>
                  <a:cubicBezTo>
                    <a:pt x="340" y="2637"/>
                    <a:pt x="548" y="2815"/>
                    <a:pt x="783" y="2815"/>
                  </a:cubicBezTo>
                  <a:cubicBezTo>
                    <a:pt x="821" y="2815"/>
                    <a:pt x="859" y="2810"/>
                    <a:pt x="897" y="2801"/>
                  </a:cubicBezTo>
                  <a:cubicBezTo>
                    <a:pt x="905" y="2807"/>
                    <a:pt x="913" y="2811"/>
                    <a:pt x="921" y="2817"/>
                  </a:cubicBezTo>
                  <a:cubicBezTo>
                    <a:pt x="1132" y="3018"/>
                    <a:pt x="1399" y="3115"/>
                    <a:pt x="1665" y="3115"/>
                  </a:cubicBezTo>
                  <a:cubicBezTo>
                    <a:pt x="2006" y="3115"/>
                    <a:pt x="2344" y="2955"/>
                    <a:pt x="2555" y="2647"/>
                  </a:cubicBezTo>
                  <a:cubicBezTo>
                    <a:pt x="2819" y="2589"/>
                    <a:pt x="2980" y="2321"/>
                    <a:pt x="2908" y="2060"/>
                  </a:cubicBezTo>
                  <a:cubicBezTo>
                    <a:pt x="3143" y="1900"/>
                    <a:pt x="3259" y="1616"/>
                    <a:pt x="3202" y="1338"/>
                  </a:cubicBezTo>
                  <a:cubicBezTo>
                    <a:pt x="3147" y="1059"/>
                    <a:pt x="2928" y="842"/>
                    <a:pt x="2650" y="787"/>
                  </a:cubicBezTo>
                  <a:cubicBezTo>
                    <a:pt x="2732" y="569"/>
                    <a:pt x="2647" y="323"/>
                    <a:pt x="2447" y="205"/>
                  </a:cubicBezTo>
                  <a:cubicBezTo>
                    <a:pt x="2370" y="160"/>
                    <a:pt x="2286" y="139"/>
                    <a:pt x="2203" y="139"/>
                  </a:cubicBezTo>
                  <a:cubicBezTo>
                    <a:pt x="2066" y="139"/>
                    <a:pt x="1932" y="197"/>
                    <a:pt x="1839" y="308"/>
                  </a:cubicBezTo>
                  <a:cubicBezTo>
                    <a:pt x="1727" y="115"/>
                    <a:pt x="1522" y="1"/>
                    <a:pt x="1307" y="1"/>
                  </a:cubicBezTo>
                  <a:close/>
                </a:path>
              </a:pathLst>
            </a:custGeom>
            <a:solidFill>
              <a:srgbClr val="06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298;p55">
              <a:extLst>
                <a:ext uri="{FF2B5EF4-FFF2-40B4-BE49-F238E27FC236}">
                  <a16:creationId xmlns:a16="http://schemas.microsoft.com/office/drawing/2014/main" id="{1D6FEF7D-800D-4386-AC81-207B28B610EE}"/>
                </a:ext>
              </a:extLst>
            </p:cNvPr>
            <p:cNvSpPr/>
            <p:nvPr/>
          </p:nvSpPr>
          <p:spPr>
            <a:xfrm>
              <a:off x="6702461" y="3314947"/>
              <a:ext cx="35576" cy="110706"/>
            </a:xfrm>
            <a:custGeom>
              <a:avLst/>
              <a:gdLst/>
              <a:ahLst/>
              <a:cxnLst/>
              <a:rect l="l" t="t" r="r" b="b"/>
              <a:pathLst>
                <a:path w="420" h="1307" extrusionOk="0">
                  <a:moveTo>
                    <a:pt x="1" y="0"/>
                  </a:moveTo>
                  <a:lnTo>
                    <a:pt x="1" y="1185"/>
                  </a:lnTo>
                  <a:cubicBezTo>
                    <a:pt x="1" y="1217"/>
                    <a:pt x="21" y="1247"/>
                    <a:pt x="61" y="1271"/>
                  </a:cubicBezTo>
                  <a:cubicBezTo>
                    <a:pt x="103" y="1295"/>
                    <a:pt x="156" y="1306"/>
                    <a:pt x="210" y="1306"/>
                  </a:cubicBezTo>
                  <a:cubicBezTo>
                    <a:pt x="264" y="1306"/>
                    <a:pt x="317" y="1295"/>
                    <a:pt x="359" y="1271"/>
                  </a:cubicBezTo>
                  <a:cubicBezTo>
                    <a:pt x="399" y="1247"/>
                    <a:pt x="420" y="1217"/>
                    <a:pt x="420" y="1185"/>
                  </a:cubicBezTo>
                  <a:lnTo>
                    <a:pt x="420" y="0"/>
                  </a:lnTo>
                  <a:cubicBezTo>
                    <a:pt x="420" y="32"/>
                    <a:pt x="399" y="63"/>
                    <a:pt x="359" y="86"/>
                  </a:cubicBezTo>
                  <a:cubicBezTo>
                    <a:pt x="318" y="110"/>
                    <a:pt x="264" y="122"/>
                    <a:pt x="211" y="122"/>
                  </a:cubicBezTo>
                  <a:cubicBezTo>
                    <a:pt x="157" y="122"/>
                    <a:pt x="103" y="110"/>
                    <a:pt x="61" y="86"/>
                  </a:cubicBezTo>
                  <a:cubicBezTo>
                    <a:pt x="21" y="63"/>
                    <a:pt x="1" y="31"/>
                    <a:pt x="1" y="0"/>
                  </a:cubicBezTo>
                  <a:close/>
                </a:path>
              </a:pathLst>
            </a:custGeom>
            <a:solidFill>
              <a:srgbClr val="FD8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299;p55">
              <a:extLst>
                <a:ext uri="{FF2B5EF4-FFF2-40B4-BE49-F238E27FC236}">
                  <a16:creationId xmlns:a16="http://schemas.microsoft.com/office/drawing/2014/main" id="{A3DB9ADE-3CD5-4E78-A8B7-A06C0F9841F2}"/>
                </a:ext>
              </a:extLst>
            </p:cNvPr>
            <p:cNvSpPr/>
            <p:nvPr/>
          </p:nvSpPr>
          <p:spPr>
            <a:xfrm>
              <a:off x="6700597" y="3304614"/>
              <a:ext cx="39134" cy="20667"/>
            </a:xfrm>
            <a:custGeom>
              <a:avLst/>
              <a:gdLst/>
              <a:ahLst/>
              <a:cxnLst/>
              <a:rect l="l" t="t" r="r" b="b"/>
              <a:pathLst>
                <a:path w="462" h="244" extrusionOk="0">
                  <a:moveTo>
                    <a:pt x="231" y="1"/>
                  </a:moveTo>
                  <a:cubicBezTo>
                    <a:pt x="177" y="1"/>
                    <a:pt x="124" y="13"/>
                    <a:pt x="83" y="37"/>
                  </a:cubicBezTo>
                  <a:cubicBezTo>
                    <a:pt x="1" y="83"/>
                    <a:pt x="2" y="161"/>
                    <a:pt x="83" y="208"/>
                  </a:cubicBezTo>
                  <a:cubicBezTo>
                    <a:pt x="125" y="232"/>
                    <a:pt x="179" y="244"/>
                    <a:pt x="233" y="244"/>
                  </a:cubicBezTo>
                  <a:cubicBezTo>
                    <a:pt x="286" y="244"/>
                    <a:pt x="340" y="232"/>
                    <a:pt x="381" y="208"/>
                  </a:cubicBezTo>
                  <a:cubicBezTo>
                    <a:pt x="462" y="161"/>
                    <a:pt x="462" y="83"/>
                    <a:pt x="379" y="37"/>
                  </a:cubicBezTo>
                  <a:cubicBezTo>
                    <a:pt x="338" y="13"/>
                    <a:pt x="284" y="1"/>
                    <a:pt x="231" y="1"/>
                  </a:cubicBezTo>
                  <a:close/>
                </a:path>
              </a:pathLst>
            </a:custGeom>
            <a:solidFill>
              <a:srgbClr val="E4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300;p55">
              <a:extLst>
                <a:ext uri="{FF2B5EF4-FFF2-40B4-BE49-F238E27FC236}">
                  <a16:creationId xmlns:a16="http://schemas.microsoft.com/office/drawing/2014/main" id="{A56C3BD5-0FF5-458C-A3E9-C2850BF6955F}"/>
                </a:ext>
              </a:extLst>
            </p:cNvPr>
            <p:cNvSpPr/>
            <p:nvPr/>
          </p:nvSpPr>
          <p:spPr>
            <a:xfrm>
              <a:off x="6584552" y="3066261"/>
              <a:ext cx="276054" cy="263848"/>
            </a:xfrm>
            <a:custGeom>
              <a:avLst/>
              <a:gdLst/>
              <a:ahLst/>
              <a:cxnLst/>
              <a:rect l="l" t="t" r="r" b="b"/>
              <a:pathLst>
                <a:path w="3259" h="3115" extrusionOk="0">
                  <a:moveTo>
                    <a:pt x="1304" y="0"/>
                  </a:moveTo>
                  <a:cubicBezTo>
                    <a:pt x="1251" y="0"/>
                    <a:pt x="1198" y="7"/>
                    <a:pt x="1145" y="22"/>
                  </a:cubicBezTo>
                  <a:cubicBezTo>
                    <a:pt x="875" y="96"/>
                    <a:pt x="688" y="341"/>
                    <a:pt x="689" y="619"/>
                  </a:cubicBezTo>
                  <a:lnTo>
                    <a:pt x="689" y="626"/>
                  </a:lnTo>
                  <a:cubicBezTo>
                    <a:pt x="364" y="667"/>
                    <a:pt x="177" y="1018"/>
                    <a:pt x="325" y="1311"/>
                  </a:cubicBezTo>
                  <a:cubicBezTo>
                    <a:pt x="125" y="1418"/>
                    <a:pt x="0" y="1627"/>
                    <a:pt x="0" y="1855"/>
                  </a:cubicBezTo>
                  <a:cubicBezTo>
                    <a:pt x="0" y="2076"/>
                    <a:pt x="119" y="2281"/>
                    <a:pt x="314" y="2391"/>
                  </a:cubicBezTo>
                  <a:cubicBezTo>
                    <a:pt x="339" y="2637"/>
                    <a:pt x="548" y="2815"/>
                    <a:pt x="784" y="2815"/>
                  </a:cubicBezTo>
                  <a:cubicBezTo>
                    <a:pt x="821" y="2815"/>
                    <a:pt x="859" y="2811"/>
                    <a:pt x="897" y="2801"/>
                  </a:cubicBezTo>
                  <a:lnTo>
                    <a:pt x="921" y="2816"/>
                  </a:lnTo>
                  <a:cubicBezTo>
                    <a:pt x="1132" y="3017"/>
                    <a:pt x="1399" y="3114"/>
                    <a:pt x="1665" y="3114"/>
                  </a:cubicBezTo>
                  <a:cubicBezTo>
                    <a:pt x="2006" y="3114"/>
                    <a:pt x="2344" y="2954"/>
                    <a:pt x="2555" y="2646"/>
                  </a:cubicBezTo>
                  <a:cubicBezTo>
                    <a:pt x="2819" y="2588"/>
                    <a:pt x="2980" y="2320"/>
                    <a:pt x="2908" y="2060"/>
                  </a:cubicBezTo>
                  <a:cubicBezTo>
                    <a:pt x="3143" y="1901"/>
                    <a:pt x="3259" y="1615"/>
                    <a:pt x="3202" y="1337"/>
                  </a:cubicBezTo>
                  <a:cubicBezTo>
                    <a:pt x="3146" y="1058"/>
                    <a:pt x="2928" y="841"/>
                    <a:pt x="2650" y="786"/>
                  </a:cubicBezTo>
                  <a:cubicBezTo>
                    <a:pt x="2732" y="568"/>
                    <a:pt x="2647" y="323"/>
                    <a:pt x="2447" y="204"/>
                  </a:cubicBezTo>
                  <a:cubicBezTo>
                    <a:pt x="2370" y="159"/>
                    <a:pt x="2286" y="138"/>
                    <a:pt x="2203" y="138"/>
                  </a:cubicBezTo>
                  <a:cubicBezTo>
                    <a:pt x="2066" y="138"/>
                    <a:pt x="1932" y="196"/>
                    <a:pt x="1839" y="307"/>
                  </a:cubicBezTo>
                  <a:cubicBezTo>
                    <a:pt x="1726" y="114"/>
                    <a:pt x="1520" y="0"/>
                    <a:pt x="1304" y="0"/>
                  </a:cubicBez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301;p55">
              <a:extLst>
                <a:ext uri="{FF2B5EF4-FFF2-40B4-BE49-F238E27FC236}">
                  <a16:creationId xmlns:a16="http://schemas.microsoft.com/office/drawing/2014/main" id="{C4F46309-42CE-4F19-8E67-33D545F0E6E2}"/>
                </a:ext>
              </a:extLst>
            </p:cNvPr>
            <p:cNvSpPr/>
            <p:nvPr/>
          </p:nvSpPr>
          <p:spPr>
            <a:xfrm>
              <a:off x="6084538" y="2511883"/>
              <a:ext cx="414885" cy="1055647"/>
            </a:xfrm>
            <a:custGeom>
              <a:avLst/>
              <a:gdLst/>
              <a:ahLst/>
              <a:cxnLst/>
              <a:rect l="l" t="t" r="r" b="b"/>
              <a:pathLst>
                <a:path w="4898" h="12463" extrusionOk="0">
                  <a:moveTo>
                    <a:pt x="0" y="1"/>
                  </a:moveTo>
                  <a:lnTo>
                    <a:pt x="45" y="8907"/>
                  </a:lnTo>
                  <a:lnTo>
                    <a:pt x="4897" y="12463"/>
                  </a:lnTo>
                  <a:lnTo>
                    <a:pt x="4852" y="276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D8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302;p55">
              <a:extLst>
                <a:ext uri="{FF2B5EF4-FFF2-40B4-BE49-F238E27FC236}">
                  <a16:creationId xmlns:a16="http://schemas.microsoft.com/office/drawing/2014/main" id="{A27A6207-F8F4-46FF-AE96-3A0F6548A4B5}"/>
                </a:ext>
              </a:extLst>
            </p:cNvPr>
            <p:cNvSpPr/>
            <p:nvPr/>
          </p:nvSpPr>
          <p:spPr>
            <a:xfrm>
              <a:off x="5684561" y="2511883"/>
              <a:ext cx="400062" cy="1047939"/>
            </a:xfrm>
            <a:custGeom>
              <a:avLst/>
              <a:gdLst/>
              <a:ahLst/>
              <a:cxnLst/>
              <a:rect l="l" t="t" r="r" b="b"/>
              <a:pathLst>
                <a:path w="4723" h="12372" extrusionOk="0">
                  <a:moveTo>
                    <a:pt x="4722" y="1"/>
                  </a:moveTo>
                  <a:lnTo>
                    <a:pt x="1" y="2676"/>
                  </a:lnTo>
                  <a:lnTo>
                    <a:pt x="46" y="12371"/>
                  </a:lnTo>
                  <a:lnTo>
                    <a:pt x="4677" y="8907"/>
                  </a:lnTo>
                  <a:lnTo>
                    <a:pt x="4722" y="1"/>
                  </a:lnTo>
                  <a:close/>
                </a:path>
              </a:pathLst>
            </a:custGeom>
            <a:solidFill>
              <a:srgbClr val="FD8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303;p55">
              <a:extLst>
                <a:ext uri="{FF2B5EF4-FFF2-40B4-BE49-F238E27FC236}">
                  <a16:creationId xmlns:a16="http://schemas.microsoft.com/office/drawing/2014/main" id="{B5FF7149-0400-41C9-A665-C191A6B7B07F}"/>
                </a:ext>
              </a:extLst>
            </p:cNvPr>
            <p:cNvSpPr/>
            <p:nvPr/>
          </p:nvSpPr>
          <p:spPr>
            <a:xfrm>
              <a:off x="6095550" y="2746339"/>
              <a:ext cx="403704" cy="1047855"/>
            </a:xfrm>
            <a:custGeom>
              <a:avLst/>
              <a:gdLst/>
              <a:ahLst/>
              <a:cxnLst/>
              <a:rect l="l" t="t" r="r" b="b"/>
              <a:pathLst>
                <a:path w="4766" h="12371" extrusionOk="0">
                  <a:moveTo>
                    <a:pt x="4721" y="1"/>
                  </a:moveTo>
                  <a:lnTo>
                    <a:pt x="1" y="2675"/>
                  </a:lnTo>
                  <a:lnTo>
                    <a:pt x="46" y="12370"/>
                  </a:lnTo>
                  <a:lnTo>
                    <a:pt x="4766" y="9696"/>
                  </a:lnTo>
                  <a:lnTo>
                    <a:pt x="4721" y="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304;p55">
              <a:extLst>
                <a:ext uri="{FF2B5EF4-FFF2-40B4-BE49-F238E27FC236}">
                  <a16:creationId xmlns:a16="http://schemas.microsoft.com/office/drawing/2014/main" id="{D9C13F2C-A94F-41A8-A582-CC7932A7A9DF}"/>
                </a:ext>
              </a:extLst>
            </p:cNvPr>
            <p:cNvSpPr/>
            <p:nvPr/>
          </p:nvSpPr>
          <p:spPr>
            <a:xfrm>
              <a:off x="5668875" y="2738546"/>
              <a:ext cx="414885" cy="1055648"/>
            </a:xfrm>
            <a:custGeom>
              <a:avLst/>
              <a:gdLst/>
              <a:ahLst/>
              <a:cxnLst/>
              <a:rect l="l" t="t" r="r" b="b"/>
              <a:pathLst>
                <a:path w="4898" h="12463" extrusionOk="0">
                  <a:moveTo>
                    <a:pt x="1" y="0"/>
                  </a:moveTo>
                  <a:lnTo>
                    <a:pt x="46" y="9695"/>
                  </a:lnTo>
                  <a:lnTo>
                    <a:pt x="4898" y="12462"/>
                  </a:lnTo>
                  <a:lnTo>
                    <a:pt x="4898" y="12462"/>
                  </a:lnTo>
                  <a:lnTo>
                    <a:pt x="4853" y="276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305;p55">
              <a:extLst>
                <a:ext uri="{FF2B5EF4-FFF2-40B4-BE49-F238E27FC236}">
                  <a16:creationId xmlns:a16="http://schemas.microsoft.com/office/drawing/2014/main" id="{C1A6E332-16BA-4007-96EE-2C5A3F003D49}"/>
                </a:ext>
              </a:extLst>
            </p:cNvPr>
            <p:cNvSpPr/>
            <p:nvPr/>
          </p:nvSpPr>
          <p:spPr>
            <a:xfrm>
              <a:off x="5684561" y="2512052"/>
              <a:ext cx="810881" cy="460866"/>
            </a:xfrm>
            <a:custGeom>
              <a:avLst/>
              <a:gdLst/>
              <a:ahLst/>
              <a:cxnLst/>
              <a:rect l="l" t="t" r="r" b="b"/>
              <a:pathLst>
                <a:path w="9573" h="5441" extrusionOk="0">
                  <a:moveTo>
                    <a:pt x="4721" y="0"/>
                  </a:moveTo>
                  <a:lnTo>
                    <a:pt x="1" y="2674"/>
                  </a:lnTo>
                  <a:lnTo>
                    <a:pt x="4853" y="5441"/>
                  </a:lnTo>
                  <a:lnTo>
                    <a:pt x="9573" y="2767"/>
                  </a:lnTo>
                  <a:lnTo>
                    <a:pt x="4721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306;p55">
              <a:extLst>
                <a:ext uri="{FF2B5EF4-FFF2-40B4-BE49-F238E27FC236}">
                  <a16:creationId xmlns:a16="http://schemas.microsoft.com/office/drawing/2014/main" id="{1256A92E-5BB1-424A-B5CB-00C5BE255A14}"/>
                </a:ext>
              </a:extLst>
            </p:cNvPr>
            <p:cNvSpPr/>
            <p:nvPr/>
          </p:nvSpPr>
          <p:spPr>
            <a:xfrm>
              <a:off x="5742076" y="2872546"/>
              <a:ext cx="76065" cy="130865"/>
            </a:xfrm>
            <a:custGeom>
              <a:avLst/>
              <a:gdLst/>
              <a:ahLst/>
              <a:cxnLst/>
              <a:rect l="l" t="t" r="r" b="b"/>
              <a:pathLst>
                <a:path w="898" h="1545" extrusionOk="0">
                  <a:moveTo>
                    <a:pt x="3" y="0"/>
                  </a:moveTo>
                  <a:lnTo>
                    <a:pt x="0" y="1028"/>
                  </a:lnTo>
                  <a:lnTo>
                    <a:pt x="895" y="1544"/>
                  </a:lnTo>
                  <a:lnTo>
                    <a:pt x="897" y="1265"/>
                  </a:lnTo>
                  <a:lnTo>
                    <a:pt x="898" y="516"/>
                  </a:lnTo>
                  <a:lnTo>
                    <a:pt x="250" y="14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307;p55">
              <a:extLst>
                <a:ext uri="{FF2B5EF4-FFF2-40B4-BE49-F238E27FC236}">
                  <a16:creationId xmlns:a16="http://schemas.microsoft.com/office/drawing/2014/main" id="{28D925CB-14FB-42DD-9F7A-C852E87D5021}"/>
                </a:ext>
              </a:extLst>
            </p:cNvPr>
            <p:cNvSpPr/>
            <p:nvPr/>
          </p:nvSpPr>
          <p:spPr>
            <a:xfrm>
              <a:off x="5728438" y="2864499"/>
              <a:ext cx="13976" cy="103168"/>
            </a:xfrm>
            <a:custGeom>
              <a:avLst/>
              <a:gdLst/>
              <a:ahLst/>
              <a:cxnLst/>
              <a:rect l="l" t="t" r="r" b="b"/>
              <a:pathLst>
                <a:path w="165" h="1218" extrusionOk="0">
                  <a:moveTo>
                    <a:pt x="3" y="1"/>
                  </a:moveTo>
                  <a:lnTo>
                    <a:pt x="0" y="1218"/>
                  </a:lnTo>
                  <a:lnTo>
                    <a:pt x="161" y="1123"/>
                  </a:lnTo>
                  <a:lnTo>
                    <a:pt x="164" y="94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308;p55">
              <a:extLst>
                <a:ext uri="{FF2B5EF4-FFF2-40B4-BE49-F238E27FC236}">
                  <a16:creationId xmlns:a16="http://schemas.microsoft.com/office/drawing/2014/main" id="{2981E8B3-81EB-4E09-8B9C-A96E4123C5A9}"/>
                </a:ext>
              </a:extLst>
            </p:cNvPr>
            <p:cNvSpPr/>
            <p:nvPr/>
          </p:nvSpPr>
          <p:spPr>
            <a:xfrm>
              <a:off x="5728438" y="2959620"/>
              <a:ext cx="89533" cy="59631"/>
            </a:xfrm>
            <a:custGeom>
              <a:avLst/>
              <a:gdLst/>
              <a:ahLst/>
              <a:cxnLst/>
              <a:rect l="l" t="t" r="r" b="b"/>
              <a:pathLst>
                <a:path w="1057" h="704" extrusionOk="0">
                  <a:moveTo>
                    <a:pt x="161" y="0"/>
                  </a:moveTo>
                  <a:lnTo>
                    <a:pt x="0" y="95"/>
                  </a:lnTo>
                  <a:lnTo>
                    <a:pt x="1056" y="704"/>
                  </a:lnTo>
                  <a:lnTo>
                    <a:pt x="1056" y="51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309;p55">
              <a:extLst>
                <a:ext uri="{FF2B5EF4-FFF2-40B4-BE49-F238E27FC236}">
                  <a16:creationId xmlns:a16="http://schemas.microsoft.com/office/drawing/2014/main" id="{97AFC7E3-9C12-425F-A3D3-29BCE60BDFB5}"/>
                </a:ext>
              </a:extLst>
            </p:cNvPr>
            <p:cNvSpPr/>
            <p:nvPr/>
          </p:nvSpPr>
          <p:spPr>
            <a:xfrm>
              <a:off x="5858630" y="2939376"/>
              <a:ext cx="76150" cy="130950"/>
            </a:xfrm>
            <a:custGeom>
              <a:avLst/>
              <a:gdLst/>
              <a:ahLst/>
              <a:cxnLst/>
              <a:rect l="l" t="t" r="r" b="b"/>
              <a:pathLst>
                <a:path w="899" h="1546" extrusionOk="0">
                  <a:moveTo>
                    <a:pt x="3" y="0"/>
                  </a:moveTo>
                  <a:lnTo>
                    <a:pt x="1" y="1028"/>
                  </a:lnTo>
                  <a:lnTo>
                    <a:pt x="895" y="1546"/>
                  </a:lnTo>
                  <a:lnTo>
                    <a:pt x="897" y="1264"/>
                  </a:lnTo>
                  <a:lnTo>
                    <a:pt x="898" y="516"/>
                  </a:lnTo>
                  <a:lnTo>
                    <a:pt x="250" y="14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310;p55">
              <a:extLst>
                <a:ext uri="{FF2B5EF4-FFF2-40B4-BE49-F238E27FC236}">
                  <a16:creationId xmlns:a16="http://schemas.microsoft.com/office/drawing/2014/main" id="{D42917DD-CE34-44DB-988D-E86BE4D13051}"/>
                </a:ext>
              </a:extLst>
            </p:cNvPr>
            <p:cNvSpPr/>
            <p:nvPr/>
          </p:nvSpPr>
          <p:spPr>
            <a:xfrm>
              <a:off x="5844992" y="2931499"/>
              <a:ext cx="13976" cy="102998"/>
            </a:xfrm>
            <a:custGeom>
              <a:avLst/>
              <a:gdLst/>
              <a:ahLst/>
              <a:cxnLst/>
              <a:rect l="l" t="t" r="r" b="b"/>
              <a:pathLst>
                <a:path w="165" h="1216" extrusionOk="0">
                  <a:moveTo>
                    <a:pt x="3" y="0"/>
                  </a:moveTo>
                  <a:lnTo>
                    <a:pt x="1" y="1215"/>
                  </a:lnTo>
                  <a:lnTo>
                    <a:pt x="162" y="1121"/>
                  </a:lnTo>
                  <a:lnTo>
                    <a:pt x="164" y="9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311;p55">
              <a:extLst>
                <a:ext uri="{FF2B5EF4-FFF2-40B4-BE49-F238E27FC236}">
                  <a16:creationId xmlns:a16="http://schemas.microsoft.com/office/drawing/2014/main" id="{FB39FA55-6DB0-4CBE-BBB0-6FF0BF460655}"/>
                </a:ext>
              </a:extLst>
            </p:cNvPr>
            <p:cNvSpPr/>
            <p:nvPr/>
          </p:nvSpPr>
          <p:spPr>
            <a:xfrm>
              <a:off x="5844992" y="3026451"/>
              <a:ext cx="89533" cy="59715"/>
            </a:xfrm>
            <a:custGeom>
              <a:avLst/>
              <a:gdLst/>
              <a:ahLst/>
              <a:cxnLst/>
              <a:rect l="l" t="t" r="r" b="b"/>
              <a:pathLst>
                <a:path w="1057" h="705" extrusionOk="0">
                  <a:moveTo>
                    <a:pt x="162" y="0"/>
                  </a:moveTo>
                  <a:lnTo>
                    <a:pt x="1" y="94"/>
                  </a:lnTo>
                  <a:lnTo>
                    <a:pt x="1056" y="705"/>
                  </a:lnTo>
                  <a:lnTo>
                    <a:pt x="1056" y="518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312;p55">
              <a:extLst>
                <a:ext uri="{FF2B5EF4-FFF2-40B4-BE49-F238E27FC236}">
                  <a16:creationId xmlns:a16="http://schemas.microsoft.com/office/drawing/2014/main" id="{70634CAA-E36A-48A8-BE7F-888B62DD5415}"/>
                </a:ext>
              </a:extLst>
            </p:cNvPr>
            <p:cNvSpPr/>
            <p:nvPr/>
          </p:nvSpPr>
          <p:spPr>
            <a:xfrm>
              <a:off x="5975184" y="3005783"/>
              <a:ext cx="76150" cy="131035"/>
            </a:xfrm>
            <a:custGeom>
              <a:avLst/>
              <a:gdLst/>
              <a:ahLst/>
              <a:cxnLst/>
              <a:rect l="l" t="t" r="r" b="b"/>
              <a:pathLst>
                <a:path w="899" h="1547" extrusionOk="0">
                  <a:moveTo>
                    <a:pt x="4" y="0"/>
                  </a:moveTo>
                  <a:lnTo>
                    <a:pt x="1" y="1029"/>
                  </a:lnTo>
                  <a:lnTo>
                    <a:pt x="895" y="1546"/>
                  </a:lnTo>
                  <a:lnTo>
                    <a:pt x="897" y="1265"/>
                  </a:lnTo>
                  <a:lnTo>
                    <a:pt x="898" y="517"/>
                  </a:lnTo>
                  <a:lnTo>
                    <a:pt x="249" y="14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313;p55">
              <a:extLst>
                <a:ext uri="{FF2B5EF4-FFF2-40B4-BE49-F238E27FC236}">
                  <a16:creationId xmlns:a16="http://schemas.microsoft.com/office/drawing/2014/main" id="{6B205DBE-D74F-4981-82CA-1F9015CDFEA2}"/>
                </a:ext>
              </a:extLst>
            </p:cNvPr>
            <p:cNvSpPr/>
            <p:nvPr/>
          </p:nvSpPr>
          <p:spPr>
            <a:xfrm>
              <a:off x="5961546" y="2997906"/>
              <a:ext cx="13976" cy="102998"/>
            </a:xfrm>
            <a:custGeom>
              <a:avLst/>
              <a:gdLst/>
              <a:ahLst/>
              <a:cxnLst/>
              <a:rect l="l" t="t" r="r" b="b"/>
              <a:pathLst>
                <a:path w="165" h="1216" extrusionOk="0">
                  <a:moveTo>
                    <a:pt x="4" y="1"/>
                  </a:moveTo>
                  <a:lnTo>
                    <a:pt x="1" y="1216"/>
                  </a:lnTo>
                  <a:lnTo>
                    <a:pt x="162" y="1122"/>
                  </a:lnTo>
                  <a:lnTo>
                    <a:pt x="165" y="93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314;p55">
              <a:extLst>
                <a:ext uri="{FF2B5EF4-FFF2-40B4-BE49-F238E27FC236}">
                  <a16:creationId xmlns:a16="http://schemas.microsoft.com/office/drawing/2014/main" id="{E4A9470B-5FC2-4FA8-94EC-008F47B205BF}"/>
                </a:ext>
              </a:extLst>
            </p:cNvPr>
            <p:cNvSpPr/>
            <p:nvPr/>
          </p:nvSpPr>
          <p:spPr>
            <a:xfrm>
              <a:off x="5961546" y="3092857"/>
              <a:ext cx="89533" cy="59800"/>
            </a:xfrm>
            <a:custGeom>
              <a:avLst/>
              <a:gdLst/>
              <a:ahLst/>
              <a:cxnLst/>
              <a:rect l="l" t="t" r="r" b="b"/>
              <a:pathLst>
                <a:path w="1057" h="706" extrusionOk="0">
                  <a:moveTo>
                    <a:pt x="162" y="1"/>
                  </a:moveTo>
                  <a:lnTo>
                    <a:pt x="1" y="95"/>
                  </a:lnTo>
                  <a:lnTo>
                    <a:pt x="1056" y="705"/>
                  </a:lnTo>
                  <a:lnTo>
                    <a:pt x="1056" y="518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315;p55">
              <a:extLst>
                <a:ext uri="{FF2B5EF4-FFF2-40B4-BE49-F238E27FC236}">
                  <a16:creationId xmlns:a16="http://schemas.microsoft.com/office/drawing/2014/main" id="{1FBCB2A7-981D-458E-8D83-E40FA8185F55}"/>
                </a:ext>
              </a:extLst>
            </p:cNvPr>
            <p:cNvSpPr/>
            <p:nvPr/>
          </p:nvSpPr>
          <p:spPr>
            <a:xfrm>
              <a:off x="5742076" y="3036022"/>
              <a:ext cx="76065" cy="130950"/>
            </a:xfrm>
            <a:custGeom>
              <a:avLst/>
              <a:gdLst/>
              <a:ahLst/>
              <a:cxnLst/>
              <a:rect l="l" t="t" r="r" b="b"/>
              <a:pathLst>
                <a:path w="898" h="1546" extrusionOk="0">
                  <a:moveTo>
                    <a:pt x="3" y="0"/>
                  </a:moveTo>
                  <a:lnTo>
                    <a:pt x="0" y="1030"/>
                  </a:lnTo>
                  <a:lnTo>
                    <a:pt x="895" y="1546"/>
                  </a:lnTo>
                  <a:lnTo>
                    <a:pt x="897" y="1266"/>
                  </a:lnTo>
                  <a:lnTo>
                    <a:pt x="898" y="518"/>
                  </a:lnTo>
                  <a:lnTo>
                    <a:pt x="250" y="14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316;p55">
              <a:extLst>
                <a:ext uri="{FF2B5EF4-FFF2-40B4-BE49-F238E27FC236}">
                  <a16:creationId xmlns:a16="http://schemas.microsoft.com/office/drawing/2014/main" id="{9B96A388-8FB8-4A7D-9D06-2710E51088F5}"/>
                </a:ext>
              </a:extLst>
            </p:cNvPr>
            <p:cNvSpPr/>
            <p:nvPr/>
          </p:nvSpPr>
          <p:spPr>
            <a:xfrm>
              <a:off x="5728438" y="3028145"/>
              <a:ext cx="13976" cy="103168"/>
            </a:xfrm>
            <a:custGeom>
              <a:avLst/>
              <a:gdLst/>
              <a:ahLst/>
              <a:cxnLst/>
              <a:rect l="l" t="t" r="r" b="b"/>
              <a:pathLst>
                <a:path w="165" h="1218" extrusionOk="0">
                  <a:moveTo>
                    <a:pt x="3" y="0"/>
                  </a:moveTo>
                  <a:lnTo>
                    <a:pt x="0" y="1217"/>
                  </a:lnTo>
                  <a:lnTo>
                    <a:pt x="161" y="1123"/>
                  </a:lnTo>
                  <a:lnTo>
                    <a:pt x="164" y="9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317;p55">
              <a:extLst>
                <a:ext uri="{FF2B5EF4-FFF2-40B4-BE49-F238E27FC236}">
                  <a16:creationId xmlns:a16="http://schemas.microsoft.com/office/drawing/2014/main" id="{9058DE22-69A3-477C-B4BD-CEA3E5F4F6CA}"/>
                </a:ext>
              </a:extLst>
            </p:cNvPr>
            <p:cNvSpPr/>
            <p:nvPr/>
          </p:nvSpPr>
          <p:spPr>
            <a:xfrm>
              <a:off x="5728438" y="3123181"/>
              <a:ext cx="89533" cy="59715"/>
            </a:xfrm>
            <a:custGeom>
              <a:avLst/>
              <a:gdLst/>
              <a:ahLst/>
              <a:cxnLst/>
              <a:rect l="l" t="t" r="r" b="b"/>
              <a:pathLst>
                <a:path w="1057" h="705" extrusionOk="0">
                  <a:moveTo>
                    <a:pt x="161" y="1"/>
                  </a:moveTo>
                  <a:lnTo>
                    <a:pt x="0" y="95"/>
                  </a:lnTo>
                  <a:lnTo>
                    <a:pt x="1056" y="704"/>
                  </a:lnTo>
                  <a:lnTo>
                    <a:pt x="1056" y="517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318;p55">
              <a:extLst>
                <a:ext uri="{FF2B5EF4-FFF2-40B4-BE49-F238E27FC236}">
                  <a16:creationId xmlns:a16="http://schemas.microsoft.com/office/drawing/2014/main" id="{85D7FC50-645B-49FF-B6AD-768EDBAB2DB0}"/>
                </a:ext>
              </a:extLst>
            </p:cNvPr>
            <p:cNvSpPr/>
            <p:nvPr/>
          </p:nvSpPr>
          <p:spPr>
            <a:xfrm>
              <a:off x="5858630" y="3102937"/>
              <a:ext cx="76150" cy="130865"/>
            </a:xfrm>
            <a:custGeom>
              <a:avLst/>
              <a:gdLst/>
              <a:ahLst/>
              <a:cxnLst/>
              <a:rect l="l" t="t" r="r" b="b"/>
              <a:pathLst>
                <a:path w="899" h="1545" extrusionOk="0">
                  <a:moveTo>
                    <a:pt x="3" y="0"/>
                  </a:moveTo>
                  <a:lnTo>
                    <a:pt x="1" y="1029"/>
                  </a:lnTo>
                  <a:lnTo>
                    <a:pt x="895" y="1545"/>
                  </a:lnTo>
                  <a:lnTo>
                    <a:pt x="897" y="1265"/>
                  </a:lnTo>
                  <a:lnTo>
                    <a:pt x="898" y="517"/>
                  </a:lnTo>
                  <a:lnTo>
                    <a:pt x="250" y="14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319;p55">
              <a:extLst>
                <a:ext uri="{FF2B5EF4-FFF2-40B4-BE49-F238E27FC236}">
                  <a16:creationId xmlns:a16="http://schemas.microsoft.com/office/drawing/2014/main" id="{8A718B48-ACF4-4EEC-8A31-ECECE82B3417}"/>
                </a:ext>
              </a:extLst>
            </p:cNvPr>
            <p:cNvSpPr/>
            <p:nvPr/>
          </p:nvSpPr>
          <p:spPr>
            <a:xfrm>
              <a:off x="5844992" y="3094975"/>
              <a:ext cx="13976" cy="103083"/>
            </a:xfrm>
            <a:custGeom>
              <a:avLst/>
              <a:gdLst/>
              <a:ahLst/>
              <a:cxnLst/>
              <a:rect l="l" t="t" r="r" b="b"/>
              <a:pathLst>
                <a:path w="165" h="1217" extrusionOk="0">
                  <a:moveTo>
                    <a:pt x="3" y="0"/>
                  </a:moveTo>
                  <a:lnTo>
                    <a:pt x="1" y="1217"/>
                  </a:lnTo>
                  <a:lnTo>
                    <a:pt x="1" y="1217"/>
                  </a:lnTo>
                  <a:lnTo>
                    <a:pt x="162" y="1123"/>
                  </a:lnTo>
                  <a:lnTo>
                    <a:pt x="164" y="9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320;p55">
              <a:extLst>
                <a:ext uri="{FF2B5EF4-FFF2-40B4-BE49-F238E27FC236}">
                  <a16:creationId xmlns:a16="http://schemas.microsoft.com/office/drawing/2014/main" id="{1269E97D-691C-4525-A1D9-8DA76A2E166C}"/>
                </a:ext>
              </a:extLst>
            </p:cNvPr>
            <p:cNvSpPr/>
            <p:nvPr/>
          </p:nvSpPr>
          <p:spPr>
            <a:xfrm>
              <a:off x="5844992" y="3190011"/>
              <a:ext cx="89533" cy="59631"/>
            </a:xfrm>
            <a:custGeom>
              <a:avLst/>
              <a:gdLst/>
              <a:ahLst/>
              <a:cxnLst/>
              <a:rect l="l" t="t" r="r" b="b"/>
              <a:pathLst>
                <a:path w="1057" h="704" extrusionOk="0">
                  <a:moveTo>
                    <a:pt x="162" y="1"/>
                  </a:moveTo>
                  <a:lnTo>
                    <a:pt x="1" y="95"/>
                  </a:lnTo>
                  <a:lnTo>
                    <a:pt x="1056" y="704"/>
                  </a:lnTo>
                  <a:lnTo>
                    <a:pt x="1056" y="517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321;p55">
              <a:extLst>
                <a:ext uri="{FF2B5EF4-FFF2-40B4-BE49-F238E27FC236}">
                  <a16:creationId xmlns:a16="http://schemas.microsoft.com/office/drawing/2014/main" id="{07422B58-91A9-43C0-AB69-BB3616899DCD}"/>
                </a:ext>
              </a:extLst>
            </p:cNvPr>
            <p:cNvSpPr/>
            <p:nvPr/>
          </p:nvSpPr>
          <p:spPr>
            <a:xfrm>
              <a:off x="5975184" y="3169344"/>
              <a:ext cx="76150" cy="131035"/>
            </a:xfrm>
            <a:custGeom>
              <a:avLst/>
              <a:gdLst/>
              <a:ahLst/>
              <a:cxnLst/>
              <a:rect l="l" t="t" r="r" b="b"/>
              <a:pathLst>
                <a:path w="899" h="1547" extrusionOk="0">
                  <a:moveTo>
                    <a:pt x="4" y="1"/>
                  </a:moveTo>
                  <a:lnTo>
                    <a:pt x="1" y="1029"/>
                  </a:lnTo>
                  <a:lnTo>
                    <a:pt x="895" y="1547"/>
                  </a:lnTo>
                  <a:lnTo>
                    <a:pt x="897" y="1265"/>
                  </a:lnTo>
                  <a:lnTo>
                    <a:pt x="898" y="517"/>
                  </a:lnTo>
                  <a:lnTo>
                    <a:pt x="249" y="143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322;p55">
              <a:extLst>
                <a:ext uri="{FF2B5EF4-FFF2-40B4-BE49-F238E27FC236}">
                  <a16:creationId xmlns:a16="http://schemas.microsoft.com/office/drawing/2014/main" id="{2BCEE774-3165-4812-A459-1A1CF3EB712D}"/>
                </a:ext>
              </a:extLst>
            </p:cNvPr>
            <p:cNvSpPr/>
            <p:nvPr/>
          </p:nvSpPr>
          <p:spPr>
            <a:xfrm>
              <a:off x="5961546" y="3161551"/>
              <a:ext cx="13976" cy="102998"/>
            </a:xfrm>
            <a:custGeom>
              <a:avLst/>
              <a:gdLst/>
              <a:ahLst/>
              <a:cxnLst/>
              <a:rect l="l" t="t" r="r" b="b"/>
              <a:pathLst>
                <a:path w="165" h="1216" extrusionOk="0">
                  <a:moveTo>
                    <a:pt x="4" y="0"/>
                  </a:moveTo>
                  <a:lnTo>
                    <a:pt x="1" y="1215"/>
                  </a:lnTo>
                  <a:lnTo>
                    <a:pt x="162" y="1121"/>
                  </a:lnTo>
                  <a:lnTo>
                    <a:pt x="165" y="9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323;p55">
              <a:extLst>
                <a:ext uri="{FF2B5EF4-FFF2-40B4-BE49-F238E27FC236}">
                  <a16:creationId xmlns:a16="http://schemas.microsoft.com/office/drawing/2014/main" id="{795FFED2-E926-462F-B6A3-BAF5B1891E56}"/>
                </a:ext>
              </a:extLst>
            </p:cNvPr>
            <p:cNvSpPr/>
            <p:nvPr/>
          </p:nvSpPr>
          <p:spPr>
            <a:xfrm>
              <a:off x="5961546" y="3256503"/>
              <a:ext cx="89533" cy="59715"/>
            </a:xfrm>
            <a:custGeom>
              <a:avLst/>
              <a:gdLst/>
              <a:ahLst/>
              <a:cxnLst/>
              <a:rect l="l" t="t" r="r" b="b"/>
              <a:pathLst>
                <a:path w="1057" h="705" extrusionOk="0">
                  <a:moveTo>
                    <a:pt x="162" y="0"/>
                  </a:moveTo>
                  <a:lnTo>
                    <a:pt x="1" y="94"/>
                  </a:lnTo>
                  <a:lnTo>
                    <a:pt x="1056" y="705"/>
                  </a:lnTo>
                  <a:lnTo>
                    <a:pt x="1056" y="518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7324;p55">
              <a:extLst>
                <a:ext uri="{FF2B5EF4-FFF2-40B4-BE49-F238E27FC236}">
                  <a16:creationId xmlns:a16="http://schemas.microsoft.com/office/drawing/2014/main" id="{4E6F20B9-C6C4-414F-97DC-FC7269990638}"/>
                </a:ext>
              </a:extLst>
            </p:cNvPr>
            <p:cNvSpPr/>
            <p:nvPr/>
          </p:nvSpPr>
          <p:spPr>
            <a:xfrm>
              <a:off x="5742076" y="3199582"/>
              <a:ext cx="76065" cy="131035"/>
            </a:xfrm>
            <a:custGeom>
              <a:avLst/>
              <a:gdLst/>
              <a:ahLst/>
              <a:cxnLst/>
              <a:rect l="l" t="t" r="r" b="b"/>
              <a:pathLst>
                <a:path w="898" h="1547" extrusionOk="0">
                  <a:moveTo>
                    <a:pt x="3" y="1"/>
                  </a:moveTo>
                  <a:lnTo>
                    <a:pt x="0" y="1030"/>
                  </a:lnTo>
                  <a:lnTo>
                    <a:pt x="895" y="1546"/>
                  </a:lnTo>
                  <a:lnTo>
                    <a:pt x="897" y="1267"/>
                  </a:lnTo>
                  <a:lnTo>
                    <a:pt x="898" y="518"/>
                  </a:lnTo>
                  <a:lnTo>
                    <a:pt x="250" y="143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7325;p55">
              <a:extLst>
                <a:ext uri="{FF2B5EF4-FFF2-40B4-BE49-F238E27FC236}">
                  <a16:creationId xmlns:a16="http://schemas.microsoft.com/office/drawing/2014/main" id="{1259709D-9622-4C77-B3B6-BDB295813604}"/>
                </a:ext>
              </a:extLst>
            </p:cNvPr>
            <p:cNvSpPr/>
            <p:nvPr/>
          </p:nvSpPr>
          <p:spPr>
            <a:xfrm>
              <a:off x="5728438" y="3191705"/>
              <a:ext cx="13976" cy="103083"/>
            </a:xfrm>
            <a:custGeom>
              <a:avLst/>
              <a:gdLst/>
              <a:ahLst/>
              <a:cxnLst/>
              <a:rect l="l" t="t" r="r" b="b"/>
              <a:pathLst>
                <a:path w="165" h="1217" extrusionOk="0">
                  <a:moveTo>
                    <a:pt x="3" y="1"/>
                  </a:moveTo>
                  <a:lnTo>
                    <a:pt x="0" y="1216"/>
                  </a:lnTo>
                  <a:lnTo>
                    <a:pt x="161" y="1122"/>
                  </a:lnTo>
                  <a:lnTo>
                    <a:pt x="164" y="94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326;p55">
              <a:extLst>
                <a:ext uri="{FF2B5EF4-FFF2-40B4-BE49-F238E27FC236}">
                  <a16:creationId xmlns:a16="http://schemas.microsoft.com/office/drawing/2014/main" id="{8C9C5193-BDAF-47C0-AF0F-7566445D7F00}"/>
                </a:ext>
              </a:extLst>
            </p:cNvPr>
            <p:cNvSpPr/>
            <p:nvPr/>
          </p:nvSpPr>
          <p:spPr>
            <a:xfrm>
              <a:off x="5728438" y="3286826"/>
              <a:ext cx="89533" cy="59631"/>
            </a:xfrm>
            <a:custGeom>
              <a:avLst/>
              <a:gdLst/>
              <a:ahLst/>
              <a:cxnLst/>
              <a:rect l="l" t="t" r="r" b="b"/>
              <a:pathLst>
                <a:path w="1057" h="704" extrusionOk="0">
                  <a:moveTo>
                    <a:pt x="161" y="0"/>
                  </a:moveTo>
                  <a:lnTo>
                    <a:pt x="0" y="93"/>
                  </a:lnTo>
                  <a:lnTo>
                    <a:pt x="1056" y="704"/>
                  </a:lnTo>
                  <a:lnTo>
                    <a:pt x="1056" y="51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327;p55">
              <a:extLst>
                <a:ext uri="{FF2B5EF4-FFF2-40B4-BE49-F238E27FC236}">
                  <a16:creationId xmlns:a16="http://schemas.microsoft.com/office/drawing/2014/main" id="{88F85EBE-898A-4A43-8AB9-18F8543BBF92}"/>
                </a:ext>
              </a:extLst>
            </p:cNvPr>
            <p:cNvSpPr/>
            <p:nvPr/>
          </p:nvSpPr>
          <p:spPr>
            <a:xfrm>
              <a:off x="5858630" y="3266413"/>
              <a:ext cx="76150" cy="131035"/>
            </a:xfrm>
            <a:custGeom>
              <a:avLst/>
              <a:gdLst/>
              <a:ahLst/>
              <a:cxnLst/>
              <a:rect l="l" t="t" r="r" b="b"/>
              <a:pathLst>
                <a:path w="899" h="1547" extrusionOk="0">
                  <a:moveTo>
                    <a:pt x="3" y="1"/>
                  </a:moveTo>
                  <a:lnTo>
                    <a:pt x="1" y="1030"/>
                  </a:lnTo>
                  <a:lnTo>
                    <a:pt x="895" y="1546"/>
                  </a:lnTo>
                  <a:lnTo>
                    <a:pt x="897" y="1266"/>
                  </a:lnTo>
                  <a:lnTo>
                    <a:pt x="898" y="518"/>
                  </a:lnTo>
                  <a:lnTo>
                    <a:pt x="250" y="143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328;p55">
              <a:extLst>
                <a:ext uri="{FF2B5EF4-FFF2-40B4-BE49-F238E27FC236}">
                  <a16:creationId xmlns:a16="http://schemas.microsoft.com/office/drawing/2014/main" id="{37CB753A-EC62-402D-8F00-A851325682AC}"/>
                </a:ext>
              </a:extLst>
            </p:cNvPr>
            <p:cNvSpPr/>
            <p:nvPr/>
          </p:nvSpPr>
          <p:spPr>
            <a:xfrm>
              <a:off x="5844992" y="3258535"/>
              <a:ext cx="13976" cy="103168"/>
            </a:xfrm>
            <a:custGeom>
              <a:avLst/>
              <a:gdLst/>
              <a:ahLst/>
              <a:cxnLst/>
              <a:rect l="l" t="t" r="r" b="b"/>
              <a:pathLst>
                <a:path w="165" h="1218" extrusionOk="0">
                  <a:moveTo>
                    <a:pt x="3" y="1"/>
                  </a:moveTo>
                  <a:lnTo>
                    <a:pt x="1" y="1217"/>
                  </a:lnTo>
                  <a:lnTo>
                    <a:pt x="1" y="1217"/>
                  </a:lnTo>
                  <a:lnTo>
                    <a:pt x="162" y="1123"/>
                  </a:lnTo>
                  <a:lnTo>
                    <a:pt x="164" y="94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329;p55">
              <a:extLst>
                <a:ext uri="{FF2B5EF4-FFF2-40B4-BE49-F238E27FC236}">
                  <a16:creationId xmlns:a16="http://schemas.microsoft.com/office/drawing/2014/main" id="{E757E93B-20DC-48DE-A540-B2F7F96EFE90}"/>
                </a:ext>
              </a:extLst>
            </p:cNvPr>
            <p:cNvSpPr/>
            <p:nvPr/>
          </p:nvSpPr>
          <p:spPr>
            <a:xfrm>
              <a:off x="5844992" y="3353656"/>
              <a:ext cx="89533" cy="59631"/>
            </a:xfrm>
            <a:custGeom>
              <a:avLst/>
              <a:gdLst/>
              <a:ahLst/>
              <a:cxnLst/>
              <a:rect l="l" t="t" r="r" b="b"/>
              <a:pathLst>
                <a:path w="1057" h="704" extrusionOk="0">
                  <a:moveTo>
                    <a:pt x="162" y="0"/>
                  </a:moveTo>
                  <a:lnTo>
                    <a:pt x="1" y="94"/>
                  </a:lnTo>
                  <a:lnTo>
                    <a:pt x="1056" y="703"/>
                  </a:lnTo>
                  <a:lnTo>
                    <a:pt x="1056" y="516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330;p55">
              <a:extLst>
                <a:ext uri="{FF2B5EF4-FFF2-40B4-BE49-F238E27FC236}">
                  <a16:creationId xmlns:a16="http://schemas.microsoft.com/office/drawing/2014/main" id="{AEF6ADF5-8652-4EDD-A6F2-7B56A2B6A43C}"/>
                </a:ext>
              </a:extLst>
            </p:cNvPr>
            <p:cNvSpPr/>
            <p:nvPr/>
          </p:nvSpPr>
          <p:spPr>
            <a:xfrm>
              <a:off x="5975184" y="3332989"/>
              <a:ext cx="76150" cy="130865"/>
            </a:xfrm>
            <a:custGeom>
              <a:avLst/>
              <a:gdLst/>
              <a:ahLst/>
              <a:cxnLst/>
              <a:rect l="l" t="t" r="r" b="b"/>
              <a:pathLst>
                <a:path w="899" h="1545" extrusionOk="0">
                  <a:moveTo>
                    <a:pt x="4" y="0"/>
                  </a:moveTo>
                  <a:lnTo>
                    <a:pt x="1" y="1029"/>
                  </a:lnTo>
                  <a:lnTo>
                    <a:pt x="895" y="1545"/>
                  </a:lnTo>
                  <a:lnTo>
                    <a:pt x="897" y="1265"/>
                  </a:lnTo>
                  <a:lnTo>
                    <a:pt x="898" y="517"/>
                  </a:lnTo>
                  <a:lnTo>
                    <a:pt x="249" y="14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331;p55">
              <a:extLst>
                <a:ext uri="{FF2B5EF4-FFF2-40B4-BE49-F238E27FC236}">
                  <a16:creationId xmlns:a16="http://schemas.microsoft.com/office/drawing/2014/main" id="{C7F7B7EF-F172-43C2-BACA-8409798D5414}"/>
                </a:ext>
              </a:extLst>
            </p:cNvPr>
            <p:cNvSpPr/>
            <p:nvPr/>
          </p:nvSpPr>
          <p:spPr>
            <a:xfrm>
              <a:off x="5961546" y="3325027"/>
              <a:ext cx="13976" cy="103083"/>
            </a:xfrm>
            <a:custGeom>
              <a:avLst/>
              <a:gdLst/>
              <a:ahLst/>
              <a:cxnLst/>
              <a:rect l="l" t="t" r="r" b="b"/>
              <a:pathLst>
                <a:path w="165" h="1217" extrusionOk="0">
                  <a:moveTo>
                    <a:pt x="4" y="0"/>
                  </a:moveTo>
                  <a:lnTo>
                    <a:pt x="1" y="1217"/>
                  </a:lnTo>
                  <a:lnTo>
                    <a:pt x="162" y="1123"/>
                  </a:lnTo>
                  <a:lnTo>
                    <a:pt x="165" y="9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332;p55">
              <a:extLst>
                <a:ext uri="{FF2B5EF4-FFF2-40B4-BE49-F238E27FC236}">
                  <a16:creationId xmlns:a16="http://schemas.microsoft.com/office/drawing/2014/main" id="{6B9D8197-BE66-4D37-974C-63E59828B008}"/>
                </a:ext>
              </a:extLst>
            </p:cNvPr>
            <p:cNvSpPr/>
            <p:nvPr/>
          </p:nvSpPr>
          <p:spPr>
            <a:xfrm>
              <a:off x="5961546" y="3420063"/>
              <a:ext cx="89533" cy="59631"/>
            </a:xfrm>
            <a:custGeom>
              <a:avLst/>
              <a:gdLst/>
              <a:ahLst/>
              <a:cxnLst/>
              <a:rect l="l" t="t" r="r" b="b"/>
              <a:pathLst>
                <a:path w="1057" h="704" extrusionOk="0">
                  <a:moveTo>
                    <a:pt x="162" y="1"/>
                  </a:moveTo>
                  <a:lnTo>
                    <a:pt x="1" y="95"/>
                  </a:lnTo>
                  <a:lnTo>
                    <a:pt x="1056" y="704"/>
                  </a:lnTo>
                  <a:lnTo>
                    <a:pt x="1056" y="517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33;p55">
              <a:extLst>
                <a:ext uri="{FF2B5EF4-FFF2-40B4-BE49-F238E27FC236}">
                  <a16:creationId xmlns:a16="http://schemas.microsoft.com/office/drawing/2014/main" id="{61ABBB32-6BD7-4040-8F39-5AA5A5F44BC3}"/>
                </a:ext>
              </a:extLst>
            </p:cNvPr>
            <p:cNvSpPr/>
            <p:nvPr/>
          </p:nvSpPr>
          <p:spPr>
            <a:xfrm>
              <a:off x="5742076" y="3363228"/>
              <a:ext cx="76065" cy="130950"/>
            </a:xfrm>
            <a:custGeom>
              <a:avLst/>
              <a:gdLst/>
              <a:ahLst/>
              <a:cxnLst/>
              <a:rect l="l" t="t" r="r" b="b"/>
              <a:pathLst>
                <a:path w="898" h="1546" extrusionOk="0">
                  <a:moveTo>
                    <a:pt x="3" y="0"/>
                  </a:moveTo>
                  <a:lnTo>
                    <a:pt x="0" y="1028"/>
                  </a:lnTo>
                  <a:lnTo>
                    <a:pt x="895" y="1546"/>
                  </a:lnTo>
                  <a:lnTo>
                    <a:pt x="897" y="1265"/>
                  </a:lnTo>
                  <a:lnTo>
                    <a:pt x="898" y="516"/>
                  </a:lnTo>
                  <a:lnTo>
                    <a:pt x="250" y="14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334;p55">
              <a:extLst>
                <a:ext uri="{FF2B5EF4-FFF2-40B4-BE49-F238E27FC236}">
                  <a16:creationId xmlns:a16="http://schemas.microsoft.com/office/drawing/2014/main" id="{FC1A300B-3EC1-4651-9E30-6EE99BC76FF4}"/>
                </a:ext>
              </a:extLst>
            </p:cNvPr>
            <p:cNvSpPr/>
            <p:nvPr/>
          </p:nvSpPr>
          <p:spPr>
            <a:xfrm>
              <a:off x="5728438" y="3355350"/>
              <a:ext cx="13976" cy="102998"/>
            </a:xfrm>
            <a:custGeom>
              <a:avLst/>
              <a:gdLst/>
              <a:ahLst/>
              <a:cxnLst/>
              <a:rect l="l" t="t" r="r" b="b"/>
              <a:pathLst>
                <a:path w="165" h="1216" extrusionOk="0">
                  <a:moveTo>
                    <a:pt x="3" y="0"/>
                  </a:moveTo>
                  <a:lnTo>
                    <a:pt x="0" y="1216"/>
                  </a:lnTo>
                  <a:lnTo>
                    <a:pt x="161" y="1121"/>
                  </a:lnTo>
                  <a:lnTo>
                    <a:pt x="164" y="9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335;p55">
              <a:extLst>
                <a:ext uri="{FF2B5EF4-FFF2-40B4-BE49-F238E27FC236}">
                  <a16:creationId xmlns:a16="http://schemas.microsoft.com/office/drawing/2014/main" id="{AF8C85ED-018A-4942-9E5A-0968F82E7F31}"/>
                </a:ext>
              </a:extLst>
            </p:cNvPr>
            <p:cNvSpPr/>
            <p:nvPr/>
          </p:nvSpPr>
          <p:spPr>
            <a:xfrm>
              <a:off x="5728438" y="3450302"/>
              <a:ext cx="89533" cy="59800"/>
            </a:xfrm>
            <a:custGeom>
              <a:avLst/>
              <a:gdLst/>
              <a:ahLst/>
              <a:cxnLst/>
              <a:rect l="l" t="t" r="r" b="b"/>
              <a:pathLst>
                <a:path w="1057" h="706" extrusionOk="0">
                  <a:moveTo>
                    <a:pt x="161" y="0"/>
                  </a:moveTo>
                  <a:lnTo>
                    <a:pt x="0" y="95"/>
                  </a:lnTo>
                  <a:lnTo>
                    <a:pt x="1056" y="705"/>
                  </a:lnTo>
                  <a:lnTo>
                    <a:pt x="1056" y="518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336;p55">
              <a:extLst>
                <a:ext uri="{FF2B5EF4-FFF2-40B4-BE49-F238E27FC236}">
                  <a16:creationId xmlns:a16="http://schemas.microsoft.com/office/drawing/2014/main" id="{DBE13634-CBE3-4D2B-9B25-F372016CC8EA}"/>
                </a:ext>
              </a:extLst>
            </p:cNvPr>
            <p:cNvSpPr/>
            <p:nvPr/>
          </p:nvSpPr>
          <p:spPr>
            <a:xfrm>
              <a:off x="5858630" y="3430058"/>
              <a:ext cx="76150" cy="130950"/>
            </a:xfrm>
            <a:custGeom>
              <a:avLst/>
              <a:gdLst/>
              <a:ahLst/>
              <a:cxnLst/>
              <a:rect l="l" t="t" r="r" b="b"/>
              <a:pathLst>
                <a:path w="899" h="1546" extrusionOk="0">
                  <a:moveTo>
                    <a:pt x="3" y="0"/>
                  </a:moveTo>
                  <a:lnTo>
                    <a:pt x="1" y="1030"/>
                  </a:lnTo>
                  <a:lnTo>
                    <a:pt x="895" y="1546"/>
                  </a:lnTo>
                  <a:lnTo>
                    <a:pt x="897" y="1266"/>
                  </a:lnTo>
                  <a:lnTo>
                    <a:pt x="898" y="516"/>
                  </a:lnTo>
                  <a:lnTo>
                    <a:pt x="250" y="14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337;p55">
              <a:extLst>
                <a:ext uri="{FF2B5EF4-FFF2-40B4-BE49-F238E27FC236}">
                  <a16:creationId xmlns:a16="http://schemas.microsoft.com/office/drawing/2014/main" id="{70C08BCB-FA26-44D5-A865-A8093241EBF8}"/>
                </a:ext>
              </a:extLst>
            </p:cNvPr>
            <p:cNvSpPr/>
            <p:nvPr/>
          </p:nvSpPr>
          <p:spPr>
            <a:xfrm>
              <a:off x="5844992" y="3422181"/>
              <a:ext cx="13976" cy="102998"/>
            </a:xfrm>
            <a:custGeom>
              <a:avLst/>
              <a:gdLst/>
              <a:ahLst/>
              <a:cxnLst/>
              <a:rect l="l" t="t" r="r" b="b"/>
              <a:pathLst>
                <a:path w="165" h="1216" extrusionOk="0">
                  <a:moveTo>
                    <a:pt x="3" y="0"/>
                  </a:moveTo>
                  <a:lnTo>
                    <a:pt x="1" y="1215"/>
                  </a:lnTo>
                  <a:lnTo>
                    <a:pt x="162" y="1121"/>
                  </a:lnTo>
                  <a:lnTo>
                    <a:pt x="164" y="9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338;p55">
              <a:extLst>
                <a:ext uri="{FF2B5EF4-FFF2-40B4-BE49-F238E27FC236}">
                  <a16:creationId xmlns:a16="http://schemas.microsoft.com/office/drawing/2014/main" id="{440C2781-6607-4AA2-8AF8-317897F681E4}"/>
                </a:ext>
              </a:extLst>
            </p:cNvPr>
            <p:cNvSpPr/>
            <p:nvPr/>
          </p:nvSpPr>
          <p:spPr>
            <a:xfrm>
              <a:off x="5844992" y="3517217"/>
              <a:ext cx="89533" cy="59631"/>
            </a:xfrm>
            <a:custGeom>
              <a:avLst/>
              <a:gdLst/>
              <a:ahLst/>
              <a:cxnLst/>
              <a:rect l="l" t="t" r="r" b="b"/>
              <a:pathLst>
                <a:path w="1057" h="704" extrusionOk="0">
                  <a:moveTo>
                    <a:pt x="162" y="1"/>
                  </a:moveTo>
                  <a:lnTo>
                    <a:pt x="1" y="95"/>
                  </a:lnTo>
                  <a:lnTo>
                    <a:pt x="1056" y="704"/>
                  </a:lnTo>
                  <a:lnTo>
                    <a:pt x="1056" y="517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339;p55">
              <a:extLst>
                <a:ext uri="{FF2B5EF4-FFF2-40B4-BE49-F238E27FC236}">
                  <a16:creationId xmlns:a16="http://schemas.microsoft.com/office/drawing/2014/main" id="{61AB7617-E740-4836-A7E5-8FE6C4624028}"/>
                </a:ext>
              </a:extLst>
            </p:cNvPr>
            <p:cNvSpPr/>
            <p:nvPr/>
          </p:nvSpPr>
          <p:spPr>
            <a:xfrm>
              <a:off x="5975184" y="3496465"/>
              <a:ext cx="76150" cy="131035"/>
            </a:xfrm>
            <a:custGeom>
              <a:avLst/>
              <a:gdLst/>
              <a:ahLst/>
              <a:cxnLst/>
              <a:rect l="l" t="t" r="r" b="b"/>
              <a:pathLst>
                <a:path w="899" h="1547" extrusionOk="0">
                  <a:moveTo>
                    <a:pt x="4" y="1"/>
                  </a:moveTo>
                  <a:lnTo>
                    <a:pt x="1" y="1030"/>
                  </a:lnTo>
                  <a:lnTo>
                    <a:pt x="895" y="1546"/>
                  </a:lnTo>
                  <a:lnTo>
                    <a:pt x="897" y="1266"/>
                  </a:lnTo>
                  <a:lnTo>
                    <a:pt x="898" y="518"/>
                  </a:lnTo>
                  <a:lnTo>
                    <a:pt x="249" y="143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7340;p55">
              <a:extLst>
                <a:ext uri="{FF2B5EF4-FFF2-40B4-BE49-F238E27FC236}">
                  <a16:creationId xmlns:a16="http://schemas.microsoft.com/office/drawing/2014/main" id="{E1BB290F-2978-45B4-96E3-715A23F109F3}"/>
                </a:ext>
              </a:extLst>
            </p:cNvPr>
            <p:cNvSpPr/>
            <p:nvPr/>
          </p:nvSpPr>
          <p:spPr>
            <a:xfrm>
              <a:off x="5961546" y="3488587"/>
              <a:ext cx="13976" cy="103168"/>
            </a:xfrm>
            <a:custGeom>
              <a:avLst/>
              <a:gdLst/>
              <a:ahLst/>
              <a:cxnLst/>
              <a:rect l="l" t="t" r="r" b="b"/>
              <a:pathLst>
                <a:path w="165" h="1218" extrusionOk="0">
                  <a:moveTo>
                    <a:pt x="4" y="1"/>
                  </a:moveTo>
                  <a:lnTo>
                    <a:pt x="1" y="1217"/>
                  </a:lnTo>
                  <a:lnTo>
                    <a:pt x="162" y="1123"/>
                  </a:lnTo>
                  <a:lnTo>
                    <a:pt x="165" y="9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7341;p55">
              <a:extLst>
                <a:ext uri="{FF2B5EF4-FFF2-40B4-BE49-F238E27FC236}">
                  <a16:creationId xmlns:a16="http://schemas.microsoft.com/office/drawing/2014/main" id="{1DA4B3C7-5677-4699-BAF0-75B3CEF9908D}"/>
                </a:ext>
              </a:extLst>
            </p:cNvPr>
            <p:cNvSpPr/>
            <p:nvPr/>
          </p:nvSpPr>
          <p:spPr>
            <a:xfrm>
              <a:off x="5961546" y="3583708"/>
              <a:ext cx="89533" cy="59631"/>
            </a:xfrm>
            <a:custGeom>
              <a:avLst/>
              <a:gdLst/>
              <a:ahLst/>
              <a:cxnLst/>
              <a:rect l="l" t="t" r="r" b="b"/>
              <a:pathLst>
                <a:path w="1057" h="704" extrusionOk="0">
                  <a:moveTo>
                    <a:pt x="162" y="0"/>
                  </a:moveTo>
                  <a:lnTo>
                    <a:pt x="1" y="94"/>
                  </a:lnTo>
                  <a:lnTo>
                    <a:pt x="1056" y="703"/>
                  </a:lnTo>
                  <a:lnTo>
                    <a:pt x="1056" y="516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7342;p55">
              <a:extLst>
                <a:ext uri="{FF2B5EF4-FFF2-40B4-BE49-F238E27FC236}">
                  <a16:creationId xmlns:a16="http://schemas.microsoft.com/office/drawing/2014/main" id="{CDF0011A-5690-4F08-AD0E-3AC9AE2A0A9A}"/>
                </a:ext>
              </a:extLst>
            </p:cNvPr>
            <p:cNvSpPr/>
            <p:nvPr/>
          </p:nvSpPr>
          <p:spPr>
            <a:xfrm>
              <a:off x="6371603" y="2872546"/>
              <a:ext cx="76065" cy="130865"/>
            </a:xfrm>
            <a:custGeom>
              <a:avLst/>
              <a:gdLst/>
              <a:ahLst/>
              <a:cxnLst/>
              <a:rect l="l" t="t" r="r" b="b"/>
              <a:pathLst>
                <a:path w="898" h="1545" extrusionOk="0">
                  <a:moveTo>
                    <a:pt x="895" y="0"/>
                  </a:moveTo>
                  <a:lnTo>
                    <a:pt x="650" y="141"/>
                  </a:lnTo>
                  <a:lnTo>
                    <a:pt x="0" y="516"/>
                  </a:lnTo>
                  <a:lnTo>
                    <a:pt x="1" y="1265"/>
                  </a:lnTo>
                  <a:lnTo>
                    <a:pt x="3" y="1544"/>
                  </a:lnTo>
                  <a:lnTo>
                    <a:pt x="898" y="1028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7343;p55">
              <a:extLst>
                <a:ext uri="{FF2B5EF4-FFF2-40B4-BE49-F238E27FC236}">
                  <a16:creationId xmlns:a16="http://schemas.microsoft.com/office/drawing/2014/main" id="{CEF51A6F-C8CF-4AC3-AC4A-A8AC858C0067}"/>
                </a:ext>
              </a:extLst>
            </p:cNvPr>
            <p:cNvSpPr/>
            <p:nvPr/>
          </p:nvSpPr>
          <p:spPr>
            <a:xfrm>
              <a:off x="6447329" y="2864499"/>
              <a:ext cx="13976" cy="103168"/>
            </a:xfrm>
            <a:custGeom>
              <a:avLst/>
              <a:gdLst/>
              <a:ahLst/>
              <a:cxnLst/>
              <a:rect l="l" t="t" r="r" b="b"/>
              <a:pathLst>
                <a:path w="165" h="1218" extrusionOk="0">
                  <a:moveTo>
                    <a:pt x="162" y="1"/>
                  </a:moveTo>
                  <a:lnTo>
                    <a:pt x="1" y="94"/>
                  </a:lnTo>
                  <a:lnTo>
                    <a:pt x="4" y="1123"/>
                  </a:lnTo>
                  <a:lnTo>
                    <a:pt x="165" y="1218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7344;p55">
              <a:extLst>
                <a:ext uri="{FF2B5EF4-FFF2-40B4-BE49-F238E27FC236}">
                  <a16:creationId xmlns:a16="http://schemas.microsoft.com/office/drawing/2014/main" id="{70DA90E0-D895-44D3-B0B0-482FF2EA985D}"/>
                </a:ext>
              </a:extLst>
            </p:cNvPr>
            <p:cNvSpPr/>
            <p:nvPr/>
          </p:nvSpPr>
          <p:spPr>
            <a:xfrm>
              <a:off x="6371773" y="2959620"/>
              <a:ext cx="89533" cy="59631"/>
            </a:xfrm>
            <a:custGeom>
              <a:avLst/>
              <a:gdLst/>
              <a:ahLst/>
              <a:cxnLst/>
              <a:rect l="l" t="t" r="r" b="b"/>
              <a:pathLst>
                <a:path w="1057" h="704" extrusionOk="0">
                  <a:moveTo>
                    <a:pt x="896" y="0"/>
                  </a:moveTo>
                  <a:lnTo>
                    <a:pt x="1" y="516"/>
                  </a:lnTo>
                  <a:lnTo>
                    <a:pt x="1" y="704"/>
                  </a:lnTo>
                  <a:lnTo>
                    <a:pt x="1057" y="95"/>
                  </a:lnTo>
                  <a:lnTo>
                    <a:pt x="896" y="0"/>
                  </a:ln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7345;p55">
              <a:extLst>
                <a:ext uri="{FF2B5EF4-FFF2-40B4-BE49-F238E27FC236}">
                  <a16:creationId xmlns:a16="http://schemas.microsoft.com/office/drawing/2014/main" id="{02E54823-BBDA-4AA0-ACD8-9A562FC50D5F}"/>
                </a:ext>
              </a:extLst>
            </p:cNvPr>
            <p:cNvSpPr/>
            <p:nvPr/>
          </p:nvSpPr>
          <p:spPr>
            <a:xfrm>
              <a:off x="6254964" y="2939376"/>
              <a:ext cx="76150" cy="130950"/>
            </a:xfrm>
            <a:custGeom>
              <a:avLst/>
              <a:gdLst/>
              <a:ahLst/>
              <a:cxnLst/>
              <a:rect l="l" t="t" r="r" b="b"/>
              <a:pathLst>
                <a:path w="899" h="1546" extrusionOk="0">
                  <a:moveTo>
                    <a:pt x="896" y="0"/>
                  </a:moveTo>
                  <a:lnTo>
                    <a:pt x="651" y="142"/>
                  </a:lnTo>
                  <a:lnTo>
                    <a:pt x="1" y="516"/>
                  </a:lnTo>
                  <a:lnTo>
                    <a:pt x="2" y="1264"/>
                  </a:lnTo>
                  <a:lnTo>
                    <a:pt x="4" y="1546"/>
                  </a:lnTo>
                  <a:lnTo>
                    <a:pt x="898" y="1028"/>
                  </a:lnTo>
                  <a:lnTo>
                    <a:pt x="896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7346;p55">
              <a:extLst>
                <a:ext uri="{FF2B5EF4-FFF2-40B4-BE49-F238E27FC236}">
                  <a16:creationId xmlns:a16="http://schemas.microsoft.com/office/drawing/2014/main" id="{CA37837E-F4C1-4D1A-817C-4B20C102EBE8}"/>
                </a:ext>
              </a:extLst>
            </p:cNvPr>
            <p:cNvSpPr/>
            <p:nvPr/>
          </p:nvSpPr>
          <p:spPr>
            <a:xfrm>
              <a:off x="6330775" y="2931499"/>
              <a:ext cx="13976" cy="102998"/>
            </a:xfrm>
            <a:custGeom>
              <a:avLst/>
              <a:gdLst/>
              <a:ahLst/>
              <a:cxnLst/>
              <a:rect l="l" t="t" r="r" b="b"/>
              <a:pathLst>
                <a:path w="165" h="1216" extrusionOk="0">
                  <a:moveTo>
                    <a:pt x="162" y="0"/>
                  </a:moveTo>
                  <a:lnTo>
                    <a:pt x="1" y="93"/>
                  </a:lnTo>
                  <a:lnTo>
                    <a:pt x="3" y="1121"/>
                  </a:lnTo>
                  <a:lnTo>
                    <a:pt x="164" y="1215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7347;p55">
              <a:extLst>
                <a:ext uri="{FF2B5EF4-FFF2-40B4-BE49-F238E27FC236}">
                  <a16:creationId xmlns:a16="http://schemas.microsoft.com/office/drawing/2014/main" id="{E844E907-852C-4CB6-86C8-09C1657C8A8C}"/>
                </a:ext>
              </a:extLst>
            </p:cNvPr>
            <p:cNvSpPr/>
            <p:nvPr/>
          </p:nvSpPr>
          <p:spPr>
            <a:xfrm>
              <a:off x="6255219" y="3026451"/>
              <a:ext cx="89533" cy="59715"/>
            </a:xfrm>
            <a:custGeom>
              <a:avLst/>
              <a:gdLst/>
              <a:ahLst/>
              <a:cxnLst/>
              <a:rect l="l" t="t" r="r" b="b"/>
              <a:pathLst>
                <a:path w="1057" h="705" extrusionOk="0">
                  <a:moveTo>
                    <a:pt x="895" y="0"/>
                  </a:moveTo>
                  <a:lnTo>
                    <a:pt x="1" y="518"/>
                  </a:lnTo>
                  <a:lnTo>
                    <a:pt x="1" y="705"/>
                  </a:lnTo>
                  <a:lnTo>
                    <a:pt x="1056" y="94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7348;p55">
              <a:extLst>
                <a:ext uri="{FF2B5EF4-FFF2-40B4-BE49-F238E27FC236}">
                  <a16:creationId xmlns:a16="http://schemas.microsoft.com/office/drawing/2014/main" id="{1A2C53E1-F375-4597-9E15-66E684E3843A}"/>
                </a:ext>
              </a:extLst>
            </p:cNvPr>
            <p:cNvSpPr/>
            <p:nvPr/>
          </p:nvSpPr>
          <p:spPr>
            <a:xfrm>
              <a:off x="6138410" y="3005783"/>
              <a:ext cx="76150" cy="131035"/>
            </a:xfrm>
            <a:custGeom>
              <a:avLst/>
              <a:gdLst/>
              <a:ahLst/>
              <a:cxnLst/>
              <a:rect l="l" t="t" r="r" b="b"/>
              <a:pathLst>
                <a:path w="899" h="1547" extrusionOk="0">
                  <a:moveTo>
                    <a:pt x="895" y="0"/>
                  </a:moveTo>
                  <a:lnTo>
                    <a:pt x="650" y="143"/>
                  </a:lnTo>
                  <a:lnTo>
                    <a:pt x="1" y="517"/>
                  </a:lnTo>
                  <a:lnTo>
                    <a:pt x="2" y="1265"/>
                  </a:lnTo>
                  <a:lnTo>
                    <a:pt x="4" y="1546"/>
                  </a:lnTo>
                  <a:lnTo>
                    <a:pt x="898" y="1029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7349;p55">
              <a:extLst>
                <a:ext uri="{FF2B5EF4-FFF2-40B4-BE49-F238E27FC236}">
                  <a16:creationId xmlns:a16="http://schemas.microsoft.com/office/drawing/2014/main" id="{C25D9650-5D9D-438C-8512-EAE52DC6A34D}"/>
                </a:ext>
              </a:extLst>
            </p:cNvPr>
            <p:cNvSpPr/>
            <p:nvPr/>
          </p:nvSpPr>
          <p:spPr>
            <a:xfrm>
              <a:off x="6214221" y="2997906"/>
              <a:ext cx="13976" cy="102998"/>
            </a:xfrm>
            <a:custGeom>
              <a:avLst/>
              <a:gdLst/>
              <a:ahLst/>
              <a:cxnLst/>
              <a:rect l="l" t="t" r="r" b="b"/>
              <a:pathLst>
                <a:path w="165" h="1216" extrusionOk="0">
                  <a:moveTo>
                    <a:pt x="161" y="1"/>
                  </a:moveTo>
                  <a:lnTo>
                    <a:pt x="0" y="93"/>
                  </a:lnTo>
                  <a:lnTo>
                    <a:pt x="3" y="1122"/>
                  </a:lnTo>
                  <a:lnTo>
                    <a:pt x="164" y="1216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7350;p55">
              <a:extLst>
                <a:ext uri="{FF2B5EF4-FFF2-40B4-BE49-F238E27FC236}">
                  <a16:creationId xmlns:a16="http://schemas.microsoft.com/office/drawing/2014/main" id="{113EAECE-E017-46BA-ADB3-A0CC12C2DCC8}"/>
                </a:ext>
              </a:extLst>
            </p:cNvPr>
            <p:cNvSpPr/>
            <p:nvPr/>
          </p:nvSpPr>
          <p:spPr>
            <a:xfrm>
              <a:off x="6138664" y="3092857"/>
              <a:ext cx="89533" cy="59800"/>
            </a:xfrm>
            <a:custGeom>
              <a:avLst/>
              <a:gdLst/>
              <a:ahLst/>
              <a:cxnLst/>
              <a:rect l="l" t="t" r="r" b="b"/>
              <a:pathLst>
                <a:path w="1057" h="706" extrusionOk="0">
                  <a:moveTo>
                    <a:pt x="895" y="1"/>
                  </a:moveTo>
                  <a:lnTo>
                    <a:pt x="1" y="518"/>
                  </a:lnTo>
                  <a:lnTo>
                    <a:pt x="1" y="705"/>
                  </a:lnTo>
                  <a:lnTo>
                    <a:pt x="1056" y="95"/>
                  </a:lnTo>
                  <a:lnTo>
                    <a:pt x="895" y="1"/>
                  </a:ln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7351;p55">
              <a:extLst>
                <a:ext uri="{FF2B5EF4-FFF2-40B4-BE49-F238E27FC236}">
                  <a16:creationId xmlns:a16="http://schemas.microsoft.com/office/drawing/2014/main" id="{397A6AB0-4141-44F7-ADD1-A5CC371D657E}"/>
                </a:ext>
              </a:extLst>
            </p:cNvPr>
            <p:cNvSpPr/>
            <p:nvPr/>
          </p:nvSpPr>
          <p:spPr>
            <a:xfrm>
              <a:off x="6371603" y="3036022"/>
              <a:ext cx="76065" cy="130950"/>
            </a:xfrm>
            <a:custGeom>
              <a:avLst/>
              <a:gdLst/>
              <a:ahLst/>
              <a:cxnLst/>
              <a:rect l="l" t="t" r="r" b="b"/>
              <a:pathLst>
                <a:path w="898" h="1546" extrusionOk="0">
                  <a:moveTo>
                    <a:pt x="895" y="0"/>
                  </a:moveTo>
                  <a:lnTo>
                    <a:pt x="650" y="142"/>
                  </a:lnTo>
                  <a:lnTo>
                    <a:pt x="0" y="518"/>
                  </a:lnTo>
                  <a:lnTo>
                    <a:pt x="1" y="1266"/>
                  </a:lnTo>
                  <a:lnTo>
                    <a:pt x="3" y="1546"/>
                  </a:lnTo>
                  <a:lnTo>
                    <a:pt x="898" y="1030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7352;p55">
              <a:extLst>
                <a:ext uri="{FF2B5EF4-FFF2-40B4-BE49-F238E27FC236}">
                  <a16:creationId xmlns:a16="http://schemas.microsoft.com/office/drawing/2014/main" id="{827AAD4A-3D50-4C9C-94CF-F5EABD02868B}"/>
                </a:ext>
              </a:extLst>
            </p:cNvPr>
            <p:cNvSpPr/>
            <p:nvPr/>
          </p:nvSpPr>
          <p:spPr>
            <a:xfrm>
              <a:off x="6447329" y="3028145"/>
              <a:ext cx="13976" cy="103168"/>
            </a:xfrm>
            <a:custGeom>
              <a:avLst/>
              <a:gdLst/>
              <a:ahLst/>
              <a:cxnLst/>
              <a:rect l="l" t="t" r="r" b="b"/>
              <a:pathLst>
                <a:path w="165" h="1218" extrusionOk="0">
                  <a:moveTo>
                    <a:pt x="162" y="0"/>
                  </a:moveTo>
                  <a:lnTo>
                    <a:pt x="1" y="93"/>
                  </a:lnTo>
                  <a:lnTo>
                    <a:pt x="4" y="1123"/>
                  </a:lnTo>
                  <a:lnTo>
                    <a:pt x="165" y="1217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7353;p55">
              <a:extLst>
                <a:ext uri="{FF2B5EF4-FFF2-40B4-BE49-F238E27FC236}">
                  <a16:creationId xmlns:a16="http://schemas.microsoft.com/office/drawing/2014/main" id="{0F666001-D9ED-47F3-8CAB-63B7F8744CB7}"/>
                </a:ext>
              </a:extLst>
            </p:cNvPr>
            <p:cNvSpPr/>
            <p:nvPr/>
          </p:nvSpPr>
          <p:spPr>
            <a:xfrm>
              <a:off x="6371773" y="3123181"/>
              <a:ext cx="89533" cy="59715"/>
            </a:xfrm>
            <a:custGeom>
              <a:avLst/>
              <a:gdLst/>
              <a:ahLst/>
              <a:cxnLst/>
              <a:rect l="l" t="t" r="r" b="b"/>
              <a:pathLst>
                <a:path w="1057" h="705" extrusionOk="0">
                  <a:moveTo>
                    <a:pt x="896" y="1"/>
                  </a:moveTo>
                  <a:lnTo>
                    <a:pt x="1" y="517"/>
                  </a:lnTo>
                  <a:lnTo>
                    <a:pt x="1" y="704"/>
                  </a:lnTo>
                  <a:lnTo>
                    <a:pt x="1057" y="95"/>
                  </a:lnTo>
                  <a:lnTo>
                    <a:pt x="896" y="1"/>
                  </a:ln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7354;p55">
              <a:extLst>
                <a:ext uri="{FF2B5EF4-FFF2-40B4-BE49-F238E27FC236}">
                  <a16:creationId xmlns:a16="http://schemas.microsoft.com/office/drawing/2014/main" id="{2FF199CF-D771-4995-9DCF-385CDAFABF3D}"/>
                </a:ext>
              </a:extLst>
            </p:cNvPr>
            <p:cNvSpPr/>
            <p:nvPr/>
          </p:nvSpPr>
          <p:spPr>
            <a:xfrm>
              <a:off x="6254964" y="3102937"/>
              <a:ext cx="76150" cy="130865"/>
            </a:xfrm>
            <a:custGeom>
              <a:avLst/>
              <a:gdLst/>
              <a:ahLst/>
              <a:cxnLst/>
              <a:rect l="l" t="t" r="r" b="b"/>
              <a:pathLst>
                <a:path w="899" h="1545" extrusionOk="0">
                  <a:moveTo>
                    <a:pt x="896" y="0"/>
                  </a:moveTo>
                  <a:lnTo>
                    <a:pt x="651" y="141"/>
                  </a:lnTo>
                  <a:lnTo>
                    <a:pt x="1" y="517"/>
                  </a:lnTo>
                  <a:lnTo>
                    <a:pt x="2" y="1265"/>
                  </a:lnTo>
                  <a:lnTo>
                    <a:pt x="4" y="1545"/>
                  </a:lnTo>
                  <a:lnTo>
                    <a:pt x="898" y="1029"/>
                  </a:lnTo>
                  <a:lnTo>
                    <a:pt x="896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7355;p55">
              <a:extLst>
                <a:ext uri="{FF2B5EF4-FFF2-40B4-BE49-F238E27FC236}">
                  <a16:creationId xmlns:a16="http://schemas.microsoft.com/office/drawing/2014/main" id="{ED1220B3-A42E-4A3E-BE77-9D4AAA4238D3}"/>
                </a:ext>
              </a:extLst>
            </p:cNvPr>
            <p:cNvSpPr/>
            <p:nvPr/>
          </p:nvSpPr>
          <p:spPr>
            <a:xfrm>
              <a:off x="6330775" y="3094975"/>
              <a:ext cx="13976" cy="103083"/>
            </a:xfrm>
            <a:custGeom>
              <a:avLst/>
              <a:gdLst/>
              <a:ahLst/>
              <a:cxnLst/>
              <a:rect l="l" t="t" r="r" b="b"/>
              <a:pathLst>
                <a:path w="165" h="1217" extrusionOk="0">
                  <a:moveTo>
                    <a:pt x="162" y="0"/>
                  </a:moveTo>
                  <a:lnTo>
                    <a:pt x="1" y="93"/>
                  </a:lnTo>
                  <a:lnTo>
                    <a:pt x="3" y="1123"/>
                  </a:lnTo>
                  <a:lnTo>
                    <a:pt x="164" y="1217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7356;p55">
              <a:extLst>
                <a:ext uri="{FF2B5EF4-FFF2-40B4-BE49-F238E27FC236}">
                  <a16:creationId xmlns:a16="http://schemas.microsoft.com/office/drawing/2014/main" id="{01D8A9E0-4786-4F39-8EC3-0901DE3D66D6}"/>
                </a:ext>
              </a:extLst>
            </p:cNvPr>
            <p:cNvSpPr/>
            <p:nvPr/>
          </p:nvSpPr>
          <p:spPr>
            <a:xfrm>
              <a:off x="6255219" y="3190011"/>
              <a:ext cx="89533" cy="59631"/>
            </a:xfrm>
            <a:custGeom>
              <a:avLst/>
              <a:gdLst/>
              <a:ahLst/>
              <a:cxnLst/>
              <a:rect l="l" t="t" r="r" b="b"/>
              <a:pathLst>
                <a:path w="1057" h="704" extrusionOk="0">
                  <a:moveTo>
                    <a:pt x="895" y="1"/>
                  </a:moveTo>
                  <a:lnTo>
                    <a:pt x="1" y="517"/>
                  </a:lnTo>
                  <a:lnTo>
                    <a:pt x="1" y="704"/>
                  </a:lnTo>
                  <a:lnTo>
                    <a:pt x="1056" y="95"/>
                  </a:lnTo>
                  <a:lnTo>
                    <a:pt x="895" y="1"/>
                  </a:ln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7357;p55">
              <a:extLst>
                <a:ext uri="{FF2B5EF4-FFF2-40B4-BE49-F238E27FC236}">
                  <a16:creationId xmlns:a16="http://schemas.microsoft.com/office/drawing/2014/main" id="{E78F2C2C-C2AB-4847-B7A7-4874936FD952}"/>
                </a:ext>
              </a:extLst>
            </p:cNvPr>
            <p:cNvSpPr/>
            <p:nvPr/>
          </p:nvSpPr>
          <p:spPr>
            <a:xfrm>
              <a:off x="6138410" y="3169344"/>
              <a:ext cx="76150" cy="131035"/>
            </a:xfrm>
            <a:custGeom>
              <a:avLst/>
              <a:gdLst/>
              <a:ahLst/>
              <a:cxnLst/>
              <a:rect l="l" t="t" r="r" b="b"/>
              <a:pathLst>
                <a:path w="899" h="1547" extrusionOk="0">
                  <a:moveTo>
                    <a:pt x="895" y="1"/>
                  </a:moveTo>
                  <a:lnTo>
                    <a:pt x="650" y="143"/>
                  </a:lnTo>
                  <a:lnTo>
                    <a:pt x="1" y="517"/>
                  </a:lnTo>
                  <a:lnTo>
                    <a:pt x="2" y="1265"/>
                  </a:lnTo>
                  <a:lnTo>
                    <a:pt x="4" y="1547"/>
                  </a:lnTo>
                  <a:lnTo>
                    <a:pt x="898" y="1029"/>
                  </a:lnTo>
                  <a:lnTo>
                    <a:pt x="895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7358;p55">
              <a:extLst>
                <a:ext uri="{FF2B5EF4-FFF2-40B4-BE49-F238E27FC236}">
                  <a16:creationId xmlns:a16="http://schemas.microsoft.com/office/drawing/2014/main" id="{920106FB-6611-4AD8-B59C-5D7F7DE43B5A}"/>
                </a:ext>
              </a:extLst>
            </p:cNvPr>
            <p:cNvSpPr/>
            <p:nvPr/>
          </p:nvSpPr>
          <p:spPr>
            <a:xfrm>
              <a:off x="6214221" y="3161551"/>
              <a:ext cx="13976" cy="102998"/>
            </a:xfrm>
            <a:custGeom>
              <a:avLst/>
              <a:gdLst/>
              <a:ahLst/>
              <a:cxnLst/>
              <a:rect l="l" t="t" r="r" b="b"/>
              <a:pathLst>
                <a:path w="165" h="1216" extrusionOk="0">
                  <a:moveTo>
                    <a:pt x="161" y="0"/>
                  </a:moveTo>
                  <a:lnTo>
                    <a:pt x="0" y="93"/>
                  </a:lnTo>
                  <a:lnTo>
                    <a:pt x="3" y="1121"/>
                  </a:lnTo>
                  <a:lnTo>
                    <a:pt x="164" y="1215"/>
                  </a:lnTo>
                  <a:lnTo>
                    <a:pt x="161" y="0"/>
                  </a:lnTo>
                  <a:close/>
                  <a:moveTo>
                    <a:pt x="164" y="1215"/>
                  </a:moveTo>
                  <a:lnTo>
                    <a:pt x="164" y="1215"/>
                  </a:lnTo>
                  <a:lnTo>
                    <a:pt x="164" y="1215"/>
                  </a:ln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7359;p55">
              <a:extLst>
                <a:ext uri="{FF2B5EF4-FFF2-40B4-BE49-F238E27FC236}">
                  <a16:creationId xmlns:a16="http://schemas.microsoft.com/office/drawing/2014/main" id="{09382D72-29CC-4048-8BA3-1DD418000E98}"/>
                </a:ext>
              </a:extLst>
            </p:cNvPr>
            <p:cNvSpPr/>
            <p:nvPr/>
          </p:nvSpPr>
          <p:spPr>
            <a:xfrm>
              <a:off x="6138664" y="3256503"/>
              <a:ext cx="89533" cy="59715"/>
            </a:xfrm>
            <a:custGeom>
              <a:avLst/>
              <a:gdLst/>
              <a:ahLst/>
              <a:cxnLst/>
              <a:rect l="l" t="t" r="r" b="b"/>
              <a:pathLst>
                <a:path w="1057" h="705" extrusionOk="0">
                  <a:moveTo>
                    <a:pt x="895" y="0"/>
                  </a:moveTo>
                  <a:lnTo>
                    <a:pt x="1" y="518"/>
                  </a:lnTo>
                  <a:lnTo>
                    <a:pt x="1" y="705"/>
                  </a:lnTo>
                  <a:lnTo>
                    <a:pt x="1056" y="94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7360;p55">
              <a:extLst>
                <a:ext uri="{FF2B5EF4-FFF2-40B4-BE49-F238E27FC236}">
                  <a16:creationId xmlns:a16="http://schemas.microsoft.com/office/drawing/2014/main" id="{FAAD5C03-35D9-40DB-8CFD-B2F10E40047A}"/>
                </a:ext>
              </a:extLst>
            </p:cNvPr>
            <p:cNvSpPr/>
            <p:nvPr/>
          </p:nvSpPr>
          <p:spPr>
            <a:xfrm>
              <a:off x="6371603" y="3199582"/>
              <a:ext cx="76065" cy="131035"/>
            </a:xfrm>
            <a:custGeom>
              <a:avLst/>
              <a:gdLst/>
              <a:ahLst/>
              <a:cxnLst/>
              <a:rect l="l" t="t" r="r" b="b"/>
              <a:pathLst>
                <a:path w="898" h="1547" extrusionOk="0">
                  <a:moveTo>
                    <a:pt x="895" y="1"/>
                  </a:moveTo>
                  <a:lnTo>
                    <a:pt x="650" y="143"/>
                  </a:lnTo>
                  <a:lnTo>
                    <a:pt x="0" y="518"/>
                  </a:lnTo>
                  <a:lnTo>
                    <a:pt x="1" y="1267"/>
                  </a:lnTo>
                  <a:lnTo>
                    <a:pt x="3" y="1546"/>
                  </a:lnTo>
                  <a:lnTo>
                    <a:pt x="898" y="1030"/>
                  </a:lnTo>
                  <a:lnTo>
                    <a:pt x="895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7361;p55">
              <a:extLst>
                <a:ext uri="{FF2B5EF4-FFF2-40B4-BE49-F238E27FC236}">
                  <a16:creationId xmlns:a16="http://schemas.microsoft.com/office/drawing/2014/main" id="{DA647592-73D9-439D-81B3-890331F38B09}"/>
                </a:ext>
              </a:extLst>
            </p:cNvPr>
            <p:cNvSpPr/>
            <p:nvPr/>
          </p:nvSpPr>
          <p:spPr>
            <a:xfrm>
              <a:off x="6447329" y="3191705"/>
              <a:ext cx="13976" cy="103083"/>
            </a:xfrm>
            <a:custGeom>
              <a:avLst/>
              <a:gdLst/>
              <a:ahLst/>
              <a:cxnLst/>
              <a:rect l="l" t="t" r="r" b="b"/>
              <a:pathLst>
                <a:path w="165" h="1217" extrusionOk="0">
                  <a:moveTo>
                    <a:pt x="162" y="1"/>
                  </a:moveTo>
                  <a:lnTo>
                    <a:pt x="1" y="94"/>
                  </a:lnTo>
                  <a:lnTo>
                    <a:pt x="4" y="1122"/>
                  </a:lnTo>
                  <a:lnTo>
                    <a:pt x="165" y="1216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7362;p55">
              <a:extLst>
                <a:ext uri="{FF2B5EF4-FFF2-40B4-BE49-F238E27FC236}">
                  <a16:creationId xmlns:a16="http://schemas.microsoft.com/office/drawing/2014/main" id="{6A446AD6-DB21-4D5C-9AAE-6443FDACF706}"/>
                </a:ext>
              </a:extLst>
            </p:cNvPr>
            <p:cNvSpPr/>
            <p:nvPr/>
          </p:nvSpPr>
          <p:spPr>
            <a:xfrm>
              <a:off x="6371773" y="3286826"/>
              <a:ext cx="89533" cy="59631"/>
            </a:xfrm>
            <a:custGeom>
              <a:avLst/>
              <a:gdLst/>
              <a:ahLst/>
              <a:cxnLst/>
              <a:rect l="l" t="t" r="r" b="b"/>
              <a:pathLst>
                <a:path w="1057" h="704" extrusionOk="0">
                  <a:moveTo>
                    <a:pt x="896" y="0"/>
                  </a:moveTo>
                  <a:lnTo>
                    <a:pt x="1" y="516"/>
                  </a:lnTo>
                  <a:lnTo>
                    <a:pt x="1" y="704"/>
                  </a:lnTo>
                  <a:lnTo>
                    <a:pt x="1057" y="93"/>
                  </a:lnTo>
                  <a:lnTo>
                    <a:pt x="896" y="0"/>
                  </a:ln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7363;p55">
              <a:extLst>
                <a:ext uri="{FF2B5EF4-FFF2-40B4-BE49-F238E27FC236}">
                  <a16:creationId xmlns:a16="http://schemas.microsoft.com/office/drawing/2014/main" id="{392B3525-490F-4439-B469-77A1A2078DC6}"/>
                </a:ext>
              </a:extLst>
            </p:cNvPr>
            <p:cNvSpPr/>
            <p:nvPr/>
          </p:nvSpPr>
          <p:spPr>
            <a:xfrm>
              <a:off x="6254964" y="3266413"/>
              <a:ext cx="76150" cy="131035"/>
            </a:xfrm>
            <a:custGeom>
              <a:avLst/>
              <a:gdLst/>
              <a:ahLst/>
              <a:cxnLst/>
              <a:rect l="l" t="t" r="r" b="b"/>
              <a:pathLst>
                <a:path w="899" h="1547" extrusionOk="0">
                  <a:moveTo>
                    <a:pt x="896" y="1"/>
                  </a:moveTo>
                  <a:lnTo>
                    <a:pt x="651" y="143"/>
                  </a:lnTo>
                  <a:lnTo>
                    <a:pt x="1" y="518"/>
                  </a:lnTo>
                  <a:lnTo>
                    <a:pt x="2" y="1266"/>
                  </a:lnTo>
                  <a:lnTo>
                    <a:pt x="4" y="1546"/>
                  </a:lnTo>
                  <a:lnTo>
                    <a:pt x="898" y="1030"/>
                  </a:lnTo>
                  <a:lnTo>
                    <a:pt x="896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7364;p55">
              <a:extLst>
                <a:ext uri="{FF2B5EF4-FFF2-40B4-BE49-F238E27FC236}">
                  <a16:creationId xmlns:a16="http://schemas.microsoft.com/office/drawing/2014/main" id="{297BED44-C470-422D-ABC4-640689019747}"/>
                </a:ext>
              </a:extLst>
            </p:cNvPr>
            <p:cNvSpPr/>
            <p:nvPr/>
          </p:nvSpPr>
          <p:spPr>
            <a:xfrm>
              <a:off x="6330775" y="3258535"/>
              <a:ext cx="13976" cy="103168"/>
            </a:xfrm>
            <a:custGeom>
              <a:avLst/>
              <a:gdLst/>
              <a:ahLst/>
              <a:cxnLst/>
              <a:rect l="l" t="t" r="r" b="b"/>
              <a:pathLst>
                <a:path w="165" h="1218" extrusionOk="0">
                  <a:moveTo>
                    <a:pt x="162" y="1"/>
                  </a:moveTo>
                  <a:lnTo>
                    <a:pt x="1" y="94"/>
                  </a:lnTo>
                  <a:lnTo>
                    <a:pt x="3" y="1123"/>
                  </a:lnTo>
                  <a:lnTo>
                    <a:pt x="164" y="1217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7365;p55">
              <a:extLst>
                <a:ext uri="{FF2B5EF4-FFF2-40B4-BE49-F238E27FC236}">
                  <a16:creationId xmlns:a16="http://schemas.microsoft.com/office/drawing/2014/main" id="{B59F20E9-A560-4786-BC27-F364B406F7E4}"/>
                </a:ext>
              </a:extLst>
            </p:cNvPr>
            <p:cNvSpPr/>
            <p:nvPr/>
          </p:nvSpPr>
          <p:spPr>
            <a:xfrm>
              <a:off x="6255219" y="3353656"/>
              <a:ext cx="89533" cy="59631"/>
            </a:xfrm>
            <a:custGeom>
              <a:avLst/>
              <a:gdLst/>
              <a:ahLst/>
              <a:cxnLst/>
              <a:rect l="l" t="t" r="r" b="b"/>
              <a:pathLst>
                <a:path w="1057" h="704" extrusionOk="0">
                  <a:moveTo>
                    <a:pt x="895" y="0"/>
                  </a:moveTo>
                  <a:lnTo>
                    <a:pt x="1" y="516"/>
                  </a:lnTo>
                  <a:lnTo>
                    <a:pt x="1" y="703"/>
                  </a:lnTo>
                  <a:lnTo>
                    <a:pt x="1056" y="94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7366;p55">
              <a:extLst>
                <a:ext uri="{FF2B5EF4-FFF2-40B4-BE49-F238E27FC236}">
                  <a16:creationId xmlns:a16="http://schemas.microsoft.com/office/drawing/2014/main" id="{F14D4D46-7610-42A5-8615-5D85CFEBD86E}"/>
                </a:ext>
              </a:extLst>
            </p:cNvPr>
            <p:cNvSpPr/>
            <p:nvPr/>
          </p:nvSpPr>
          <p:spPr>
            <a:xfrm>
              <a:off x="6138497" y="3307909"/>
              <a:ext cx="76149" cy="130865"/>
            </a:xfrm>
            <a:custGeom>
              <a:avLst/>
              <a:gdLst/>
              <a:ahLst/>
              <a:cxnLst/>
              <a:rect l="l" t="t" r="r" b="b"/>
              <a:pathLst>
                <a:path w="899" h="1545" extrusionOk="0">
                  <a:moveTo>
                    <a:pt x="895" y="0"/>
                  </a:moveTo>
                  <a:lnTo>
                    <a:pt x="650" y="141"/>
                  </a:lnTo>
                  <a:lnTo>
                    <a:pt x="1" y="517"/>
                  </a:lnTo>
                  <a:lnTo>
                    <a:pt x="2" y="1265"/>
                  </a:lnTo>
                  <a:lnTo>
                    <a:pt x="4" y="1545"/>
                  </a:lnTo>
                  <a:lnTo>
                    <a:pt x="898" y="1029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7367;p55">
              <a:extLst>
                <a:ext uri="{FF2B5EF4-FFF2-40B4-BE49-F238E27FC236}">
                  <a16:creationId xmlns:a16="http://schemas.microsoft.com/office/drawing/2014/main" id="{78FD3B65-BC05-455E-976C-EAC632A3A26E}"/>
                </a:ext>
              </a:extLst>
            </p:cNvPr>
            <p:cNvSpPr/>
            <p:nvPr/>
          </p:nvSpPr>
          <p:spPr>
            <a:xfrm>
              <a:off x="6214221" y="3325027"/>
              <a:ext cx="13976" cy="103083"/>
            </a:xfrm>
            <a:custGeom>
              <a:avLst/>
              <a:gdLst/>
              <a:ahLst/>
              <a:cxnLst/>
              <a:rect l="l" t="t" r="r" b="b"/>
              <a:pathLst>
                <a:path w="165" h="1217" extrusionOk="0">
                  <a:moveTo>
                    <a:pt x="161" y="0"/>
                  </a:moveTo>
                  <a:lnTo>
                    <a:pt x="0" y="93"/>
                  </a:lnTo>
                  <a:lnTo>
                    <a:pt x="3" y="1123"/>
                  </a:lnTo>
                  <a:lnTo>
                    <a:pt x="164" y="1217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7368;p55">
              <a:extLst>
                <a:ext uri="{FF2B5EF4-FFF2-40B4-BE49-F238E27FC236}">
                  <a16:creationId xmlns:a16="http://schemas.microsoft.com/office/drawing/2014/main" id="{0F3CD7FF-CE19-4EF0-B062-BBB9E0FBAA84}"/>
                </a:ext>
              </a:extLst>
            </p:cNvPr>
            <p:cNvSpPr/>
            <p:nvPr/>
          </p:nvSpPr>
          <p:spPr>
            <a:xfrm>
              <a:off x="6138664" y="3420063"/>
              <a:ext cx="89533" cy="59631"/>
            </a:xfrm>
            <a:custGeom>
              <a:avLst/>
              <a:gdLst/>
              <a:ahLst/>
              <a:cxnLst/>
              <a:rect l="l" t="t" r="r" b="b"/>
              <a:pathLst>
                <a:path w="1057" h="704" extrusionOk="0">
                  <a:moveTo>
                    <a:pt x="895" y="1"/>
                  </a:moveTo>
                  <a:lnTo>
                    <a:pt x="1" y="517"/>
                  </a:lnTo>
                  <a:lnTo>
                    <a:pt x="1" y="704"/>
                  </a:lnTo>
                  <a:lnTo>
                    <a:pt x="1056" y="95"/>
                  </a:lnTo>
                  <a:lnTo>
                    <a:pt x="895" y="1"/>
                  </a:ln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7369;p55">
              <a:extLst>
                <a:ext uri="{FF2B5EF4-FFF2-40B4-BE49-F238E27FC236}">
                  <a16:creationId xmlns:a16="http://schemas.microsoft.com/office/drawing/2014/main" id="{6DE9E271-B983-4937-AAF8-97879FD44BDC}"/>
                </a:ext>
              </a:extLst>
            </p:cNvPr>
            <p:cNvSpPr/>
            <p:nvPr/>
          </p:nvSpPr>
          <p:spPr>
            <a:xfrm>
              <a:off x="6371603" y="3363228"/>
              <a:ext cx="76065" cy="130950"/>
            </a:xfrm>
            <a:custGeom>
              <a:avLst/>
              <a:gdLst/>
              <a:ahLst/>
              <a:cxnLst/>
              <a:rect l="l" t="t" r="r" b="b"/>
              <a:pathLst>
                <a:path w="898" h="1546" extrusionOk="0">
                  <a:moveTo>
                    <a:pt x="895" y="0"/>
                  </a:moveTo>
                  <a:lnTo>
                    <a:pt x="650" y="142"/>
                  </a:lnTo>
                  <a:lnTo>
                    <a:pt x="0" y="516"/>
                  </a:lnTo>
                  <a:lnTo>
                    <a:pt x="1" y="1265"/>
                  </a:lnTo>
                  <a:lnTo>
                    <a:pt x="3" y="1546"/>
                  </a:lnTo>
                  <a:lnTo>
                    <a:pt x="898" y="1028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7370;p55">
              <a:extLst>
                <a:ext uri="{FF2B5EF4-FFF2-40B4-BE49-F238E27FC236}">
                  <a16:creationId xmlns:a16="http://schemas.microsoft.com/office/drawing/2014/main" id="{2D5BDF31-A374-49B6-8A73-73803D834071}"/>
                </a:ext>
              </a:extLst>
            </p:cNvPr>
            <p:cNvSpPr/>
            <p:nvPr/>
          </p:nvSpPr>
          <p:spPr>
            <a:xfrm>
              <a:off x="6447329" y="3355350"/>
              <a:ext cx="13976" cy="102998"/>
            </a:xfrm>
            <a:custGeom>
              <a:avLst/>
              <a:gdLst/>
              <a:ahLst/>
              <a:cxnLst/>
              <a:rect l="l" t="t" r="r" b="b"/>
              <a:pathLst>
                <a:path w="165" h="1216" extrusionOk="0">
                  <a:moveTo>
                    <a:pt x="162" y="0"/>
                  </a:moveTo>
                  <a:lnTo>
                    <a:pt x="1" y="93"/>
                  </a:lnTo>
                  <a:lnTo>
                    <a:pt x="4" y="1121"/>
                  </a:lnTo>
                  <a:lnTo>
                    <a:pt x="165" y="1216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7371;p55">
              <a:extLst>
                <a:ext uri="{FF2B5EF4-FFF2-40B4-BE49-F238E27FC236}">
                  <a16:creationId xmlns:a16="http://schemas.microsoft.com/office/drawing/2014/main" id="{57BDDADD-FBF7-4732-AFC6-EEBC4956B317}"/>
                </a:ext>
              </a:extLst>
            </p:cNvPr>
            <p:cNvSpPr/>
            <p:nvPr/>
          </p:nvSpPr>
          <p:spPr>
            <a:xfrm>
              <a:off x="6371773" y="3450302"/>
              <a:ext cx="89533" cy="59800"/>
            </a:xfrm>
            <a:custGeom>
              <a:avLst/>
              <a:gdLst/>
              <a:ahLst/>
              <a:cxnLst/>
              <a:rect l="l" t="t" r="r" b="b"/>
              <a:pathLst>
                <a:path w="1057" h="706" extrusionOk="0">
                  <a:moveTo>
                    <a:pt x="896" y="0"/>
                  </a:moveTo>
                  <a:lnTo>
                    <a:pt x="1" y="518"/>
                  </a:lnTo>
                  <a:lnTo>
                    <a:pt x="1" y="705"/>
                  </a:lnTo>
                  <a:lnTo>
                    <a:pt x="1057" y="95"/>
                  </a:lnTo>
                  <a:lnTo>
                    <a:pt x="896" y="0"/>
                  </a:ln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7372;p55">
              <a:extLst>
                <a:ext uri="{FF2B5EF4-FFF2-40B4-BE49-F238E27FC236}">
                  <a16:creationId xmlns:a16="http://schemas.microsoft.com/office/drawing/2014/main" id="{224EA854-7F9F-44E4-929F-3DA313590F3D}"/>
                </a:ext>
              </a:extLst>
            </p:cNvPr>
            <p:cNvSpPr/>
            <p:nvPr/>
          </p:nvSpPr>
          <p:spPr>
            <a:xfrm>
              <a:off x="6254964" y="3430058"/>
              <a:ext cx="76150" cy="130950"/>
            </a:xfrm>
            <a:custGeom>
              <a:avLst/>
              <a:gdLst/>
              <a:ahLst/>
              <a:cxnLst/>
              <a:rect l="l" t="t" r="r" b="b"/>
              <a:pathLst>
                <a:path w="899" h="1546" extrusionOk="0">
                  <a:moveTo>
                    <a:pt x="896" y="0"/>
                  </a:moveTo>
                  <a:lnTo>
                    <a:pt x="651" y="142"/>
                  </a:lnTo>
                  <a:lnTo>
                    <a:pt x="1" y="516"/>
                  </a:lnTo>
                  <a:lnTo>
                    <a:pt x="2" y="1266"/>
                  </a:lnTo>
                  <a:lnTo>
                    <a:pt x="4" y="1546"/>
                  </a:lnTo>
                  <a:lnTo>
                    <a:pt x="898" y="1030"/>
                  </a:lnTo>
                  <a:lnTo>
                    <a:pt x="896" y="0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7373;p55">
              <a:extLst>
                <a:ext uri="{FF2B5EF4-FFF2-40B4-BE49-F238E27FC236}">
                  <a16:creationId xmlns:a16="http://schemas.microsoft.com/office/drawing/2014/main" id="{3AF4FACF-201C-44B4-942E-E0C08CA0FD7E}"/>
                </a:ext>
              </a:extLst>
            </p:cNvPr>
            <p:cNvSpPr/>
            <p:nvPr/>
          </p:nvSpPr>
          <p:spPr>
            <a:xfrm>
              <a:off x="6330775" y="3422181"/>
              <a:ext cx="13976" cy="102998"/>
            </a:xfrm>
            <a:custGeom>
              <a:avLst/>
              <a:gdLst/>
              <a:ahLst/>
              <a:cxnLst/>
              <a:rect l="l" t="t" r="r" b="b"/>
              <a:pathLst>
                <a:path w="165" h="1216" extrusionOk="0">
                  <a:moveTo>
                    <a:pt x="162" y="0"/>
                  </a:moveTo>
                  <a:lnTo>
                    <a:pt x="1" y="93"/>
                  </a:lnTo>
                  <a:lnTo>
                    <a:pt x="3" y="1121"/>
                  </a:lnTo>
                  <a:lnTo>
                    <a:pt x="164" y="1215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7374;p55">
              <a:extLst>
                <a:ext uri="{FF2B5EF4-FFF2-40B4-BE49-F238E27FC236}">
                  <a16:creationId xmlns:a16="http://schemas.microsoft.com/office/drawing/2014/main" id="{317A2839-E1D2-484E-8D0A-77F018A3CC39}"/>
                </a:ext>
              </a:extLst>
            </p:cNvPr>
            <p:cNvSpPr/>
            <p:nvPr/>
          </p:nvSpPr>
          <p:spPr>
            <a:xfrm>
              <a:off x="6255219" y="3517217"/>
              <a:ext cx="89533" cy="59631"/>
            </a:xfrm>
            <a:custGeom>
              <a:avLst/>
              <a:gdLst/>
              <a:ahLst/>
              <a:cxnLst/>
              <a:rect l="l" t="t" r="r" b="b"/>
              <a:pathLst>
                <a:path w="1057" h="704" extrusionOk="0">
                  <a:moveTo>
                    <a:pt x="895" y="1"/>
                  </a:moveTo>
                  <a:lnTo>
                    <a:pt x="1" y="517"/>
                  </a:lnTo>
                  <a:lnTo>
                    <a:pt x="1" y="704"/>
                  </a:lnTo>
                  <a:lnTo>
                    <a:pt x="1056" y="95"/>
                  </a:lnTo>
                  <a:lnTo>
                    <a:pt x="895" y="1"/>
                  </a:ln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7375;p55">
              <a:extLst>
                <a:ext uri="{FF2B5EF4-FFF2-40B4-BE49-F238E27FC236}">
                  <a16:creationId xmlns:a16="http://schemas.microsoft.com/office/drawing/2014/main" id="{C5E822D1-F2F3-4B3D-B935-E0130521D2A6}"/>
                </a:ext>
              </a:extLst>
            </p:cNvPr>
            <p:cNvSpPr/>
            <p:nvPr/>
          </p:nvSpPr>
          <p:spPr>
            <a:xfrm>
              <a:off x="6138410" y="3496465"/>
              <a:ext cx="76150" cy="131035"/>
            </a:xfrm>
            <a:custGeom>
              <a:avLst/>
              <a:gdLst/>
              <a:ahLst/>
              <a:cxnLst/>
              <a:rect l="l" t="t" r="r" b="b"/>
              <a:pathLst>
                <a:path w="899" h="1547" extrusionOk="0">
                  <a:moveTo>
                    <a:pt x="895" y="1"/>
                  </a:moveTo>
                  <a:lnTo>
                    <a:pt x="650" y="143"/>
                  </a:lnTo>
                  <a:lnTo>
                    <a:pt x="1" y="518"/>
                  </a:lnTo>
                  <a:lnTo>
                    <a:pt x="2" y="1266"/>
                  </a:lnTo>
                  <a:lnTo>
                    <a:pt x="4" y="1546"/>
                  </a:lnTo>
                  <a:lnTo>
                    <a:pt x="898" y="1030"/>
                  </a:lnTo>
                  <a:lnTo>
                    <a:pt x="895" y="1"/>
                  </a:lnTo>
                  <a:close/>
                </a:path>
              </a:pathLst>
            </a:custGeom>
            <a:solidFill>
              <a:srgbClr val="8FD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7376;p55">
              <a:extLst>
                <a:ext uri="{FF2B5EF4-FFF2-40B4-BE49-F238E27FC236}">
                  <a16:creationId xmlns:a16="http://schemas.microsoft.com/office/drawing/2014/main" id="{C7AE0A2B-E255-4AB2-9100-D94F1FCB44FE}"/>
                </a:ext>
              </a:extLst>
            </p:cNvPr>
            <p:cNvSpPr/>
            <p:nvPr/>
          </p:nvSpPr>
          <p:spPr>
            <a:xfrm>
              <a:off x="6214221" y="3488587"/>
              <a:ext cx="13976" cy="103168"/>
            </a:xfrm>
            <a:custGeom>
              <a:avLst/>
              <a:gdLst/>
              <a:ahLst/>
              <a:cxnLst/>
              <a:rect l="l" t="t" r="r" b="b"/>
              <a:pathLst>
                <a:path w="165" h="1218" extrusionOk="0">
                  <a:moveTo>
                    <a:pt x="161" y="1"/>
                  </a:moveTo>
                  <a:lnTo>
                    <a:pt x="0" y="94"/>
                  </a:lnTo>
                  <a:lnTo>
                    <a:pt x="3" y="1123"/>
                  </a:lnTo>
                  <a:lnTo>
                    <a:pt x="164" y="1217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7377;p55">
              <a:extLst>
                <a:ext uri="{FF2B5EF4-FFF2-40B4-BE49-F238E27FC236}">
                  <a16:creationId xmlns:a16="http://schemas.microsoft.com/office/drawing/2014/main" id="{7865E9EB-D2EE-48E2-9664-1305D7BE5E2A}"/>
                </a:ext>
              </a:extLst>
            </p:cNvPr>
            <p:cNvSpPr/>
            <p:nvPr/>
          </p:nvSpPr>
          <p:spPr>
            <a:xfrm>
              <a:off x="6138664" y="3583708"/>
              <a:ext cx="89533" cy="59631"/>
            </a:xfrm>
            <a:custGeom>
              <a:avLst/>
              <a:gdLst/>
              <a:ahLst/>
              <a:cxnLst/>
              <a:rect l="l" t="t" r="r" b="b"/>
              <a:pathLst>
                <a:path w="1057" h="704" extrusionOk="0">
                  <a:moveTo>
                    <a:pt x="895" y="0"/>
                  </a:moveTo>
                  <a:lnTo>
                    <a:pt x="1" y="516"/>
                  </a:lnTo>
                  <a:lnTo>
                    <a:pt x="1" y="703"/>
                  </a:lnTo>
                  <a:lnTo>
                    <a:pt x="1056" y="94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8D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8" name="Graphic 117" descr="saat ini yang digunakan ialah aplikasi Sibaru&#10;">
            <a:extLst>
              <a:ext uri="{FF2B5EF4-FFF2-40B4-BE49-F238E27FC236}">
                <a16:creationId xmlns:a16="http://schemas.microsoft.com/office/drawing/2014/main" id="{E71517E1-8CAC-4407-8153-89D7A69EE6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18502" y="1616679"/>
            <a:ext cx="1416976" cy="42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893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EBB29EC-6C4A-4B84-BDA6-085711A213C2}"/>
              </a:ext>
            </a:extLst>
          </p:cNvPr>
          <p:cNvSpPr/>
          <p:nvPr/>
        </p:nvSpPr>
        <p:spPr>
          <a:xfrm>
            <a:off x="10827328" y="-20782"/>
            <a:ext cx="1392381" cy="2161309"/>
          </a:xfrm>
          <a:custGeom>
            <a:avLst/>
            <a:gdLst>
              <a:gd name="connsiteX0" fmla="*/ 0 w 1392381"/>
              <a:gd name="connsiteY0" fmla="*/ 0 h 2161309"/>
              <a:gd name="connsiteX1" fmla="*/ 1392381 w 1392381"/>
              <a:gd name="connsiteY1" fmla="*/ 0 h 2161309"/>
              <a:gd name="connsiteX2" fmla="*/ 1392381 w 1392381"/>
              <a:gd name="connsiteY2" fmla="*/ 2161309 h 2161309"/>
              <a:gd name="connsiteX3" fmla="*/ 0 w 1392381"/>
              <a:gd name="connsiteY3" fmla="*/ 0 h 2161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2381" h="2161309">
                <a:moveTo>
                  <a:pt x="0" y="0"/>
                </a:moveTo>
                <a:lnTo>
                  <a:pt x="1392381" y="0"/>
                </a:lnTo>
                <a:lnTo>
                  <a:pt x="1392381" y="2161309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7F364B53-FB28-4A8D-B060-AA2F02914DF1}"/>
              </a:ext>
            </a:extLst>
          </p:cNvPr>
          <p:cNvSpPr/>
          <p:nvPr/>
        </p:nvSpPr>
        <p:spPr>
          <a:xfrm>
            <a:off x="0" y="-52561"/>
            <a:ext cx="2720108" cy="6963124"/>
          </a:xfrm>
          <a:custGeom>
            <a:avLst/>
            <a:gdLst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5113331 w 5113331"/>
              <a:gd name="connsiteY2" fmla="*/ 6858000 h 6858000"/>
              <a:gd name="connsiteX3" fmla="*/ 0 w 5113331"/>
              <a:gd name="connsiteY3" fmla="*/ 6858000 h 6858000"/>
              <a:gd name="connsiteX4" fmla="*/ 0 w 5113331"/>
              <a:gd name="connsiteY4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5112327 w 5113331"/>
              <a:gd name="connsiteY2" fmla="*/ 3241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202841"/>
              <a:gd name="connsiteY0" fmla="*/ 0 h 6858000"/>
              <a:gd name="connsiteX1" fmla="*/ 5113331 w 5202841"/>
              <a:gd name="connsiteY1" fmla="*/ 0 h 6858000"/>
              <a:gd name="connsiteX2" fmla="*/ 3387436 w 5202841"/>
              <a:gd name="connsiteY2" fmla="*/ 2098964 h 6858000"/>
              <a:gd name="connsiteX3" fmla="*/ 5113331 w 5202841"/>
              <a:gd name="connsiteY3" fmla="*/ 6858000 h 6858000"/>
              <a:gd name="connsiteX4" fmla="*/ 0 w 5202841"/>
              <a:gd name="connsiteY4" fmla="*/ 6858000 h 6858000"/>
              <a:gd name="connsiteX5" fmla="*/ 0 w 5202841"/>
              <a:gd name="connsiteY5" fmla="*/ 0 h 6858000"/>
              <a:gd name="connsiteX0" fmla="*/ 0 w 5241831"/>
              <a:gd name="connsiteY0" fmla="*/ 0 h 6858000"/>
              <a:gd name="connsiteX1" fmla="*/ 5113331 w 5241831"/>
              <a:gd name="connsiteY1" fmla="*/ 0 h 6858000"/>
              <a:gd name="connsiteX2" fmla="*/ 3387436 w 5241831"/>
              <a:gd name="connsiteY2" fmla="*/ 2098964 h 6858000"/>
              <a:gd name="connsiteX3" fmla="*/ 5113331 w 5241831"/>
              <a:gd name="connsiteY3" fmla="*/ 6858000 h 6858000"/>
              <a:gd name="connsiteX4" fmla="*/ 0 w 5241831"/>
              <a:gd name="connsiteY4" fmla="*/ 6858000 h 6858000"/>
              <a:gd name="connsiteX5" fmla="*/ 0 w 52418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138055 w 5113331"/>
              <a:gd name="connsiteY2" fmla="*/ 2286000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2992582 w 5113331"/>
              <a:gd name="connsiteY2" fmla="*/ 3408218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124690 h 6982690"/>
              <a:gd name="connsiteX1" fmla="*/ 3658604 w 5113331"/>
              <a:gd name="connsiteY1" fmla="*/ 0 h 6982690"/>
              <a:gd name="connsiteX2" fmla="*/ 2992582 w 5113331"/>
              <a:gd name="connsiteY2" fmla="*/ 3532908 h 6982690"/>
              <a:gd name="connsiteX3" fmla="*/ 5113331 w 5113331"/>
              <a:gd name="connsiteY3" fmla="*/ 6982690 h 6982690"/>
              <a:gd name="connsiteX4" fmla="*/ 0 w 5113331"/>
              <a:gd name="connsiteY4" fmla="*/ 6982690 h 6982690"/>
              <a:gd name="connsiteX5" fmla="*/ 0 w 5113331"/>
              <a:gd name="connsiteY5" fmla="*/ 124690 h 6982690"/>
              <a:gd name="connsiteX0" fmla="*/ 0 w 5113331"/>
              <a:gd name="connsiteY0" fmla="*/ 124690 h 6982690"/>
              <a:gd name="connsiteX1" fmla="*/ 3658604 w 5113331"/>
              <a:gd name="connsiteY1" fmla="*/ 0 h 6982690"/>
              <a:gd name="connsiteX2" fmla="*/ 2930236 w 5113331"/>
              <a:gd name="connsiteY2" fmla="*/ 3283527 h 6982690"/>
              <a:gd name="connsiteX3" fmla="*/ 5113331 w 5113331"/>
              <a:gd name="connsiteY3" fmla="*/ 6982690 h 6982690"/>
              <a:gd name="connsiteX4" fmla="*/ 0 w 5113331"/>
              <a:gd name="connsiteY4" fmla="*/ 6982690 h 6982690"/>
              <a:gd name="connsiteX5" fmla="*/ 0 w 5113331"/>
              <a:gd name="connsiteY5" fmla="*/ 124690 h 6982690"/>
              <a:gd name="connsiteX0" fmla="*/ 0 w 5113331"/>
              <a:gd name="connsiteY0" fmla="*/ 0 h 6858000"/>
              <a:gd name="connsiteX1" fmla="*/ 3637822 w 5113331"/>
              <a:gd name="connsiteY1" fmla="*/ 41564 h 6858000"/>
              <a:gd name="connsiteX2" fmla="*/ 2930236 w 5113331"/>
              <a:gd name="connsiteY2" fmla="*/ 3158837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3637822 w 5113331"/>
              <a:gd name="connsiteY1" fmla="*/ 41564 h 6858000"/>
              <a:gd name="connsiteX2" fmla="*/ 3215360 w 5113331"/>
              <a:gd name="connsiteY2" fmla="*/ 3241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3637822 w 5113331"/>
              <a:gd name="connsiteY1" fmla="*/ 41564 h 6858000"/>
              <a:gd name="connsiteX2" fmla="*/ 3310401 w 5113331"/>
              <a:gd name="connsiteY2" fmla="*/ 3304310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3637822 w 5113331"/>
              <a:gd name="connsiteY1" fmla="*/ 41564 h 6858000"/>
              <a:gd name="connsiteX2" fmla="*/ 3155959 w 5113331"/>
              <a:gd name="connsiteY2" fmla="*/ 3304310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4626244"/>
              <a:gd name="connsiteY0" fmla="*/ 0 h 6858000"/>
              <a:gd name="connsiteX1" fmla="*/ 3637822 w 4626244"/>
              <a:gd name="connsiteY1" fmla="*/ 41564 h 6858000"/>
              <a:gd name="connsiteX2" fmla="*/ 3155959 w 4626244"/>
              <a:gd name="connsiteY2" fmla="*/ 3304310 h 6858000"/>
              <a:gd name="connsiteX3" fmla="*/ 4626244 w 4626244"/>
              <a:gd name="connsiteY3" fmla="*/ 6858000 h 6858000"/>
              <a:gd name="connsiteX4" fmla="*/ 0 w 4626244"/>
              <a:gd name="connsiteY4" fmla="*/ 6858000 h 6858000"/>
              <a:gd name="connsiteX5" fmla="*/ 0 w 4626244"/>
              <a:gd name="connsiteY5" fmla="*/ 0 h 6858000"/>
              <a:gd name="connsiteX0" fmla="*/ 0 w 4626244"/>
              <a:gd name="connsiteY0" fmla="*/ 0 h 6858000"/>
              <a:gd name="connsiteX1" fmla="*/ 3637822 w 4626244"/>
              <a:gd name="connsiteY1" fmla="*/ 41564 h 6858000"/>
              <a:gd name="connsiteX2" fmla="*/ 1790864 w 4626244"/>
              <a:gd name="connsiteY2" fmla="*/ 3244271 h 6858000"/>
              <a:gd name="connsiteX3" fmla="*/ 4626244 w 4626244"/>
              <a:gd name="connsiteY3" fmla="*/ 6858000 h 6858000"/>
              <a:gd name="connsiteX4" fmla="*/ 0 w 4626244"/>
              <a:gd name="connsiteY4" fmla="*/ 6858000 h 6858000"/>
              <a:gd name="connsiteX5" fmla="*/ 0 w 4626244"/>
              <a:gd name="connsiteY5" fmla="*/ 0 h 6858000"/>
              <a:gd name="connsiteX0" fmla="*/ 0 w 4626244"/>
              <a:gd name="connsiteY0" fmla="*/ 0 h 6858000"/>
              <a:gd name="connsiteX1" fmla="*/ 3637822 w 4626244"/>
              <a:gd name="connsiteY1" fmla="*/ 41564 h 6858000"/>
              <a:gd name="connsiteX2" fmla="*/ 684963 w 4626244"/>
              <a:gd name="connsiteY2" fmla="*/ 3844667 h 6858000"/>
              <a:gd name="connsiteX3" fmla="*/ 4626244 w 4626244"/>
              <a:gd name="connsiteY3" fmla="*/ 6858000 h 6858000"/>
              <a:gd name="connsiteX4" fmla="*/ 0 w 4626244"/>
              <a:gd name="connsiteY4" fmla="*/ 6858000 h 6858000"/>
              <a:gd name="connsiteX5" fmla="*/ 0 w 4626244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26244" h="6858000">
                <a:moveTo>
                  <a:pt x="0" y="0"/>
                </a:moveTo>
                <a:lnTo>
                  <a:pt x="3637822" y="41564"/>
                </a:lnTo>
                <a:lnTo>
                  <a:pt x="684963" y="3844667"/>
                </a:lnTo>
                <a:lnTo>
                  <a:pt x="4626244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E5161A9A-57BC-4F28-AB7B-14BCC6762F3B}"/>
              </a:ext>
            </a:extLst>
          </p:cNvPr>
          <p:cNvSpPr/>
          <p:nvPr/>
        </p:nvSpPr>
        <p:spPr>
          <a:xfrm>
            <a:off x="-5005" y="-30479"/>
            <a:ext cx="2032605" cy="6963124"/>
          </a:xfrm>
          <a:custGeom>
            <a:avLst/>
            <a:gdLst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5113331 w 5113331"/>
              <a:gd name="connsiteY2" fmla="*/ 6858000 h 6858000"/>
              <a:gd name="connsiteX3" fmla="*/ 0 w 5113331"/>
              <a:gd name="connsiteY3" fmla="*/ 6858000 h 6858000"/>
              <a:gd name="connsiteX4" fmla="*/ 0 w 5113331"/>
              <a:gd name="connsiteY4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5112327 w 5113331"/>
              <a:gd name="connsiteY2" fmla="*/ 3241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202841"/>
              <a:gd name="connsiteY0" fmla="*/ 0 h 6858000"/>
              <a:gd name="connsiteX1" fmla="*/ 5113331 w 5202841"/>
              <a:gd name="connsiteY1" fmla="*/ 0 h 6858000"/>
              <a:gd name="connsiteX2" fmla="*/ 3387436 w 5202841"/>
              <a:gd name="connsiteY2" fmla="*/ 2098964 h 6858000"/>
              <a:gd name="connsiteX3" fmla="*/ 5113331 w 5202841"/>
              <a:gd name="connsiteY3" fmla="*/ 6858000 h 6858000"/>
              <a:gd name="connsiteX4" fmla="*/ 0 w 5202841"/>
              <a:gd name="connsiteY4" fmla="*/ 6858000 h 6858000"/>
              <a:gd name="connsiteX5" fmla="*/ 0 w 5202841"/>
              <a:gd name="connsiteY5" fmla="*/ 0 h 6858000"/>
              <a:gd name="connsiteX0" fmla="*/ 0 w 5241831"/>
              <a:gd name="connsiteY0" fmla="*/ 0 h 6858000"/>
              <a:gd name="connsiteX1" fmla="*/ 5113331 w 5241831"/>
              <a:gd name="connsiteY1" fmla="*/ 0 h 6858000"/>
              <a:gd name="connsiteX2" fmla="*/ 3387436 w 5241831"/>
              <a:gd name="connsiteY2" fmla="*/ 2098964 h 6858000"/>
              <a:gd name="connsiteX3" fmla="*/ 5113331 w 5241831"/>
              <a:gd name="connsiteY3" fmla="*/ 6858000 h 6858000"/>
              <a:gd name="connsiteX4" fmla="*/ 0 w 5241831"/>
              <a:gd name="connsiteY4" fmla="*/ 6858000 h 6858000"/>
              <a:gd name="connsiteX5" fmla="*/ 0 w 52418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138055 w 5113331"/>
              <a:gd name="connsiteY2" fmla="*/ 2286000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985615 w 5113331"/>
              <a:gd name="connsiteY2" fmla="*/ 2410691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985615 w 5113331"/>
              <a:gd name="connsiteY2" fmla="*/ 2410691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832355 w 5113331"/>
              <a:gd name="connsiteY2" fmla="*/ 2410691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3301738 w 5113331"/>
              <a:gd name="connsiteY0" fmla="*/ 0 h 6878101"/>
              <a:gd name="connsiteX1" fmla="*/ 5113331 w 5113331"/>
              <a:gd name="connsiteY1" fmla="*/ 20101 h 6878101"/>
              <a:gd name="connsiteX2" fmla="*/ 3832355 w 5113331"/>
              <a:gd name="connsiteY2" fmla="*/ 2430792 h 6878101"/>
              <a:gd name="connsiteX3" fmla="*/ 5113331 w 5113331"/>
              <a:gd name="connsiteY3" fmla="*/ 6878101 h 6878101"/>
              <a:gd name="connsiteX4" fmla="*/ 0 w 5113331"/>
              <a:gd name="connsiteY4" fmla="*/ 6878101 h 6878101"/>
              <a:gd name="connsiteX5" fmla="*/ 3301738 w 5113331"/>
              <a:gd name="connsiteY5" fmla="*/ 0 h 6878101"/>
              <a:gd name="connsiteX0" fmla="*/ 0 w 1811593"/>
              <a:gd name="connsiteY0" fmla="*/ 0 h 6878101"/>
              <a:gd name="connsiteX1" fmla="*/ 1811593 w 1811593"/>
              <a:gd name="connsiteY1" fmla="*/ 20101 h 6878101"/>
              <a:gd name="connsiteX2" fmla="*/ 530617 w 1811593"/>
              <a:gd name="connsiteY2" fmla="*/ 2430792 h 6878101"/>
              <a:gd name="connsiteX3" fmla="*/ 1811593 w 1811593"/>
              <a:gd name="connsiteY3" fmla="*/ 6878101 h 6878101"/>
              <a:gd name="connsiteX4" fmla="*/ 842280 w 1811593"/>
              <a:gd name="connsiteY4" fmla="*/ 6506229 h 6878101"/>
              <a:gd name="connsiteX5" fmla="*/ 0 w 1811593"/>
              <a:gd name="connsiteY5" fmla="*/ 0 h 6878101"/>
              <a:gd name="connsiteX0" fmla="*/ 0 w 1811593"/>
              <a:gd name="connsiteY0" fmla="*/ 0 h 6878101"/>
              <a:gd name="connsiteX1" fmla="*/ 1811593 w 1811593"/>
              <a:gd name="connsiteY1" fmla="*/ 20101 h 6878101"/>
              <a:gd name="connsiteX2" fmla="*/ 530617 w 1811593"/>
              <a:gd name="connsiteY2" fmla="*/ 2430792 h 6878101"/>
              <a:gd name="connsiteX3" fmla="*/ 1811593 w 1811593"/>
              <a:gd name="connsiteY3" fmla="*/ 6878101 h 6878101"/>
              <a:gd name="connsiteX4" fmla="*/ 464939 w 1811593"/>
              <a:gd name="connsiteY4" fmla="*/ 6807748 h 6878101"/>
              <a:gd name="connsiteX5" fmla="*/ 0 w 1811593"/>
              <a:gd name="connsiteY5" fmla="*/ 0 h 6878101"/>
              <a:gd name="connsiteX0" fmla="*/ 0 w 1366869"/>
              <a:gd name="connsiteY0" fmla="*/ 40203 h 6858000"/>
              <a:gd name="connsiteX1" fmla="*/ 1366869 w 1366869"/>
              <a:gd name="connsiteY1" fmla="*/ 0 h 6858000"/>
              <a:gd name="connsiteX2" fmla="*/ 85893 w 1366869"/>
              <a:gd name="connsiteY2" fmla="*/ 2410691 h 6858000"/>
              <a:gd name="connsiteX3" fmla="*/ 1366869 w 1366869"/>
              <a:gd name="connsiteY3" fmla="*/ 6858000 h 6858000"/>
              <a:gd name="connsiteX4" fmla="*/ 20215 w 1366869"/>
              <a:gd name="connsiteY4" fmla="*/ 6787647 h 6858000"/>
              <a:gd name="connsiteX5" fmla="*/ 0 w 1366869"/>
              <a:gd name="connsiteY5" fmla="*/ 40203 h 6858000"/>
              <a:gd name="connsiteX0" fmla="*/ 289855 w 1346765"/>
              <a:gd name="connsiteY0" fmla="*/ 60305 h 6858000"/>
              <a:gd name="connsiteX1" fmla="*/ 1346765 w 1346765"/>
              <a:gd name="connsiteY1" fmla="*/ 0 h 6858000"/>
              <a:gd name="connsiteX2" fmla="*/ 65789 w 1346765"/>
              <a:gd name="connsiteY2" fmla="*/ 2410691 h 6858000"/>
              <a:gd name="connsiteX3" fmla="*/ 1346765 w 1346765"/>
              <a:gd name="connsiteY3" fmla="*/ 6858000 h 6858000"/>
              <a:gd name="connsiteX4" fmla="*/ 111 w 1346765"/>
              <a:gd name="connsiteY4" fmla="*/ 6787647 h 6858000"/>
              <a:gd name="connsiteX5" fmla="*/ 289855 w 1346765"/>
              <a:gd name="connsiteY5" fmla="*/ 60305 h 6858000"/>
              <a:gd name="connsiteX0" fmla="*/ 8133 w 1348049"/>
              <a:gd name="connsiteY0" fmla="*/ 0 h 6888151"/>
              <a:gd name="connsiteX1" fmla="*/ 1348049 w 1348049"/>
              <a:gd name="connsiteY1" fmla="*/ 30151 h 6888151"/>
              <a:gd name="connsiteX2" fmla="*/ 67073 w 1348049"/>
              <a:gd name="connsiteY2" fmla="*/ 2440842 h 6888151"/>
              <a:gd name="connsiteX3" fmla="*/ 1348049 w 1348049"/>
              <a:gd name="connsiteY3" fmla="*/ 6888151 h 6888151"/>
              <a:gd name="connsiteX4" fmla="*/ 1395 w 1348049"/>
              <a:gd name="connsiteY4" fmla="*/ 6817798 h 6888151"/>
              <a:gd name="connsiteX5" fmla="*/ 8133 w 1348049"/>
              <a:gd name="connsiteY5" fmla="*/ 0 h 6888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8049" h="6888151">
                <a:moveTo>
                  <a:pt x="8133" y="0"/>
                </a:moveTo>
                <a:lnTo>
                  <a:pt x="1348049" y="30151"/>
                </a:lnTo>
                <a:lnTo>
                  <a:pt x="67073" y="2440842"/>
                </a:lnTo>
                <a:lnTo>
                  <a:pt x="1348049" y="6888151"/>
                </a:lnTo>
                <a:lnTo>
                  <a:pt x="1395" y="6817798"/>
                </a:lnTo>
                <a:cubicBezTo>
                  <a:pt x="-5343" y="4568650"/>
                  <a:pt x="14871" y="2249148"/>
                  <a:pt x="8133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A5F5312-3012-49B5-B4A5-51D9DD2E5AEA}"/>
              </a:ext>
            </a:extLst>
          </p:cNvPr>
          <p:cNvSpPr/>
          <p:nvPr/>
        </p:nvSpPr>
        <p:spPr>
          <a:xfrm>
            <a:off x="490588" y="882286"/>
            <a:ext cx="5503056" cy="5768960"/>
          </a:xfrm>
          <a:prstGeom prst="roundRect">
            <a:avLst>
              <a:gd name="adj" fmla="val 594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8596376-A9C9-4A71-8D24-10B6DC399F47}"/>
              </a:ext>
            </a:extLst>
          </p:cNvPr>
          <p:cNvSpPr/>
          <p:nvPr/>
        </p:nvSpPr>
        <p:spPr>
          <a:xfrm>
            <a:off x="6367093" y="914400"/>
            <a:ext cx="5344409" cy="5736846"/>
          </a:xfrm>
          <a:prstGeom prst="roundRect">
            <a:avLst>
              <a:gd name="adj" fmla="val 594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275F92-0CE1-4CBA-8527-5548FE5C0ACA}"/>
              </a:ext>
            </a:extLst>
          </p:cNvPr>
          <p:cNvSpPr/>
          <p:nvPr/>
        </p:nvSpPr>
        <p:spPr>
          <a:xfrm>
            <a:off x="490588" y="839904"/>
            <a:ext cx="5503056" cy="28785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SEBELUM</a:t>
            </a:r>
            <a:endParaRPr lang="en-ID" b="1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E6A3CA-3B7A-4BAA-94B4-7F1693EFD749}"/>
              </a:ext>
            </a:extLst>
          </p:cNvPr>
          <p:cNvSpPr/>
          <p:nvPr/>
        </p:nvSpPr>
        <p:spPr>
          <a:xfrm>
            <a:off x="6367093" y="839902"/>
            <a:ext cx="5344409" cy="28785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SESUDAH</a:t>
            </a:r>
            <a:endParaRPr lang="en-ID" b="1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B0D82F-BAD5-4473-B283-BF7B3605D355}"/>
              </a:ext>
            </a:extLst>
          </p:cNvPr>
          <p:cNvSpPr/>
          <p:nvPr/>
        </p:nvSpPr>
        <p:spPr>
          <a:xfrm>
            <a:off x="486868" y="1127760"/>
            <a:ext cx="11236873" cy="42499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Narrow" panose="020B0606020202030204" pitchFamily="34" charset="0"/>
              </a:rPr>
              <a:t>Penerima Manfaat/Bantuan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AA021A-38D6-480F-B2D8-F43B6FF2659F}"/>
              </a:ext>
            </a:extLst>
          </p:cNvPr>
          <p:cNvSpPr txBox="1"/>
          <p:nvPr/>
        </p:nvSpPr>
        <p:spPr>
          <a:xfrm>
            <a:off x="6411983" y="1633388"/>
            <a:ext cx="519019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" dirty="0">
                <a:solidFill>
                  <a:schemeClr val="tx1"/>
                </a:solidFill>
                <a:latin typeface="Arial Narrow" panose="020B0606020202030204" pitchFamily="34" charset="0"/>
              </a:rPr>
              <a:t>Penerima Bantuan: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1400" dirty="0">
                <a:solidFill>
                  <a:schemeClr val="tx1"/>
                </a:solidFill>
                <a:latin typeface="Arial Narrow" panose="020B0606020202030204" pitchFamily="34" charset="0"/>
              </a:rPr>
              <a:t>Pelaku Pembangunan dan/atau </a:t>
            </a:r>
            <a:r>
              <a:rPr lang="en-ID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Pemerintah</a:t>
            </a:r>
            <a:r>
              <a:rPr lang="en-ID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Daerah;</a:t>
            </a:r>
          </a:p>
          <a:p>
            <a:endParaRPr lang="en-ID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en-ID" sz="1400" dirty="0">
                <a:solidFill>
                  <a:schemeClr val="tx1"/>
                </a:solidFill>
                <a:latin typeface="Arial Narrow" panose="020B0606020202030204" pitchFamily="34" charset="0"/>
              </a:rPr>
              <a:t>Penerima </a:t>
            </a:r>
            <a:r>
              <a:rPr lang="en-ID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Manfaat</a:t>
            </a:r>
            <a:r>
              <a:rPr lang="en-ID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1400" dirty="0">
                <a:solidFill>
                  <a:schemeClr val="tx1"/>
                </a:solidFill>
                <a:latin typeface="Arial Narrow" panose="020B0606020202030204" pitchFamily="34" charset="0"/>
              </a:rPr>
              <a:t>Masyarakat Berpenghasilan Rendah (MBR)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B1A345-5AE1-4FDB-9543-EF8FC01EC181}"/>
              </a:ext>
            </a:extLst>
          </p:cNvPr>
          <p:cNvSpPr/>
          <p:nvPr/>
        </p:nvSpPr>
        <p:spPr>
          <a:xfrm>
            <a:off x="464538" y="2855274"/>
            <a:ext cx="11236873" cy="42499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Narrow" panose="020B0606020202030204" pitchFamily="34" charset="0"/>
              </a:rPr>
              <a:t>Bentuk dan </a:t>
            </a:r>
            <a:r>
              <a:rPr lang="en-US" dirty="0" err="1">
                <a:latin typeface="Arial Narrow" panose="020B0606020202030204" pitchFamily="34" charset="0"/>
              </a:rPr>
              <a:t>Besaran</a:t>
            </a:r>
            <a:r>
              <a:rPr lang="en-US" dirty="0">
                <a:latin typeface="Arial Narrow" panose="020B0606020202030204" pitchFamily="34" charset="0"/>
              </a:rPr>
              <a:t> Bantuan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2CBB10-E11A-43E4-9635-15C5F8ECDE8C}"/>
              </a:ext>
            </a:extLst>
          </p:cNvPr>
          <p:cNvSpPr txBox="1"/>
          <p:nvPr/>
        </p:nvSpPr>
        <p:spPr>
          <a:xfrm>
            <a:off x="626942" y="3326434"/>
            <a:ext cx="5366701" cy="172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 Narrow" panose="020B0606020202030204" pitchFamily="34" charset="0"/>
              </a:rPr>
              <a:t>Bentuk bantuan:</a:t>
            </a:r>
          </a:p>
          <a:p>
            <a:pPr marL="342900" indent="-342900">
              <a:lnSpc>
                <a:spcPct val="90000"/>
              </a:lnSpc>
              <a:buFont typeface="+mj-lt"/>
              <a:buAutoNum type="alphaLcPeriod"/>
            </a:pPr>
            <a:r>
              <a:rPr lang="tr-TR" sz="1400" dirty="0">
                <a:latin typeface="Arial Narrow" panose="020B0606020202030204" pitchFamily="34" charset="0"/>
              </a:rPr>
              <a:t>Jalan Lingkungan;</a:t>
            </a:r>
          </a:p>
          <a:p>
            <a:pPr marL="342900" indent="-342900">
              <a:lnSpc>
                <a:spcPct val="90000"/>
              </a:lnSpc>
              <a:buFont typeface="+mj-lt"/>
              <a:buAutoNum type="alphaLcPeriod"/>
            </a:pPr>
            <a:r>
              <a:rPr lang="tr-TR" sz="1400" dirty="0">
                <a:latin typeface="Arial Narrow" panose="020B0606020202030204" pitchFamily="34" charset="0"/>
              </a:rPr>
              <a:t>Tempat Pengolahan Sampah;</a:t>
            </a:r>
          </a:p>
          <a:p>
            <a:pPr marL="342900" indent="-342900">
              <a:lnSpc>
                <a:spcPct val="90000"/>
              </a:lnSpc>
              <a:buFont typeface="+mj-lt"/>
              <a:buAutoNum type="alphaLcPeriod"/>
            </a:pPr>
            <a:r>
              <a:rPr lang="tr-TR" sz="1400" dirty="0">
                <a:latin typeface="Arial Narrow" panose="020B0606020202030204" pitchFamily="34" charset="0"/>
              </a:rPr>
              <a:t>Jaringan SPAM</a:t>
            </a:r>
            <a:r>
              <a:rPr lang="en-US" sz="1400" dirty="0">
                <a:latin typeface="Arial Narrow" panose="020B0606020202030204" pitchFamily="34" charset="0"/>
              </a:rPr>
              <a:t>.</a:t>
            </a:r>
          </a:p>
          <a:p>
            <a:pPr marL="342900" indent="-342900">
              <a:lnSpc>
                <a:spcPct val="90000"/>
              </a:lnSpc>
              <a:buFont typeface="+mj-lt"/>
              <a:buAutoNum type="alphaLcPeriod"/>
            </a:pPr>
            <a:endParaRPr lang="tr-TR" sz="1400" dirty="0">
              <a:latin typeface="Arial Narrow" panose="020B0606020202030204" pitchFamily="34" charset="0"/>
            </a:endParaRPr>
          </a:p>
          <a:p>
            <a:r>
              <a:rPr lang="en-US" sz="1400" dirty="0">
                <a:latin typeface="Arial Narrow" panose="020B0606020202030204" pitchFamily="34" charset="0"/>
              </a:rPr>
              <a:t>Besar bantuan: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1400" dirty="0">
                <a:latin typeface="Arial Narrow" panose="020B0606020202030204" pitchFamily="34" charset="0"/>
              </a:rPr>
              <a:t>≥50 unit Rumah Umum atau maks. 30% Rumah Umum dalam Perumahan Umum.</a:t>
            </a:r>
            <a:endParaRPr lang="tr-TR" sz="1400" dirty="0">
              <a:latin typeface="Arial Narrow" panose="020B0606020202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D37652-8742-44F8-9770-23E850450B51}"/>
              </a:ext>
            </a:extLst>
          </p:cNvPr>
          <p:cNvSpPr txBox="1"/>
          <p:nvPr/>
        </p:nvSpPr>
        <p:spPr>
          <a:xfrm>
            <a:off x="6484232" y="3325176"/>
            <a:ext cx="5117944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" dirty="0">
                <a:solidFill>
                  <a:schemeClr val="tx1"/>
                </a:solidFill>
                <a:latin typeface="Arial Narrow" panose="020B0606020202030204" pitchFamily="34" charset="0"/>
              </a:rPr>
              <a:t>Bentuk Bantuan : </a:t>
            </a:r>
          </a:p>
          <a:p>
            <a:pPr marL="342900" indent="-342900">
              <a:buFont typeface="+mj-lt"/>
              <a:buAutoNum type="alphaLcPeriod"/>
            </a:pPr>
            <a:r>
              <a:rPr lang="en-ID" sz="1400" dirty="0">
                <a:solidFill>
                  <a:schemeClr val="tx1"/>
                </a:solidFill>
                <a:latin typeface="Arial Narrow" panose="020B0606020202030204" pitchFamily="34" charset="0"/>
              </a:rPr>
              <a:t>Jalan;</a:t>
            </a:r>
          </a:p>
          <a:p>
            <a:pPr marL="342900" indent="-342900">
              <a:buFont typeface="+mj-lt"/>
              <a:buAutoNum type="alphaLcPeriod"/>
            </a:pPr>
            <a:r>
              <a:rPr lang="en-ID" sz="1400" dirty="0" err="1">
                <a:latin typeface="Arial Narrow" panose="020B0606020202030204" pitchFamily="34" charset="0"/>
              </a:rPr>
              <a:t>D</a:t>
            </a:r>
            <a:r>
              <a:rPr lang="en-ID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rainase</a:t>
            </a:r>
            <a:r>
              <a:rPr lang="en-ID" sz="1400" dirty="0">
                <a:solidFill>
                  <a:schemeClr val="tx1"/>
                </a:solidFill>
                <a:latin typeface="Arial Narrow" panose="020B0606020202030204" pitchFamily="34" charset="0"/>
              </a:rPr>
              <a:t>;</a:t>
            </a:r>
          </a:p>
          <a:p>
            <a:pPr marL="342900" indent="-342900">
              <a:buFont typeface="+mj-lt"/>
              <a:buAutoNum type="alphaLcPeriod"/>
            </a:pPr>
            <a:r>
              <a:rPr lang="en-ID" sz="1400" dirty="0">
                <a:latin typeface="Arial Narrow" panose="020B0606020202030204" pitchFamily="34" charset="0"/>
              </a:rPr>
              <a:t>Si</a:t>
            </a:r>
            <a:r>
              <a:rPr lang="en-ID" sz="1400" dirty="0">
                <a:solidFill>
                  <a:schemeClr val="tx1"/>
                </a:solidFill>
                <a:latin typeface="Arial Narrow" panose="020B0606020202030204" pitchFamily="34" charset="0"/>
              </a:rPr>
              <a:t>stem penyediaan air minum; dan </a:t>
            </a:r>
          </a:p>
          <a:p>
            <a:pPr marL="342900" indent="-342900">
              <a:buFont typeface="+mj-lt"/>
              <a:buAutoNum type="alphaLcPeriod"/>
            </a:pPr>
            <a:r>
              <a:rPr lang="en-ID" sz="1400" dirty="0">
                <a:solidFill>
                  <a:schemeClr val="tx1"/>
                </a:solidFill>
                <a:latin typeface="Arial Narrow" panose="020B0606020202030204" pitchFamily="34" charset="0"/>
              </a:rPr>
              <a:t>Prasarana dan </a:t>
            </a:r>
            <a:r>
              <a:rPr lang="en-ID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sarana</a:t>
            </a:r>
            <a:r>
              <a:rPr lang="en-ID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ID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persampahan</a:t>
            </a:r>
            <a:r>
              <a:rPr lang="en-ID" sz="1400" dirty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</a:p>
          <a:p>
            <a:endParaRPr lang="en-ID" sz="1400" dirty="0">
              <a:latin typeface="Arial Narrow" panose="020B0606020202030204" pitchFamily="34" charset="0"/>
            </a:endParaRPr>
          </a:p>
          <a:p>
            <a:r>
              <a:rPr lang="en-ID" sz="1400" dirty="0" err="1">
                <a:latin typeface="Arial Narrow" panose="020B0606020202030204" pitchFamily="34" charset="0"/>
              </a:rPr>
              <a:t>Besaran</a:t>
            </a:r>
            <a:r>
              <a:rPr lang="en-ID" sz="1400" dirty="0">
                <a:latin typeface="Arial Narrow" panose="020B0606020202030204" pitchFamily="34" charset="0"/>
              </a:rPr>
              <a:t> </a:t>
            </a:r>
            <a:r>
              <a:rPr lang="en-ID" sz="1400" dirty="0" err="1">
                <a:latin typeface="Arial Narrow" panose="020B0606020202030204" pitchFamily="34" charset="0"/>
              </a:rPr>
              <a:t>Bantuan</a:t>
            </a:r>
            <a:r>
              <a:rPr lang="en-ID" sz="1400" dirty="0">
                <a:latin typeface="Arial Narrow" panose="020B0606020202030204" pitchFamily="34" charset="0"/>
              </a:rPr>
              <a:t> : </a:t>
            </a:r>
            <a:endParaRPr lang="en-US" sz="1400" dirty="0">
              <a:solidFill>
                <a:srgbClr val="000000"/>
              </a:solidFill>
              <a:latin typeface="Arial Narrow" panose="020B0606020202030204" pitchFamily="34" charset="0"/>
              <a:ea typeface="Bookman Old Style" panose="02050604050505020204" pitchFamily="18" charset="0"/>
              <a:cs typeface="Arial" panose="020B0604020202020204" pitchFamily="34" charset="0"/>
            </a:endParaRPr>
          </a:p>
          <a:p>
            <a:pPr marL="342900" indent="-342900">
              <a:buAutoNum type="alphaLcPeriod"/>
            </a:pPr>
            <a:r>
              <a:rPr lang="en-US" sz="120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Utk</a:t>
            </a:r>
            <a:r>
              <a:rPr lang="en-US" sz="12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jalan</a:t>
            </a:r>
            <a:r>
              <a:rPr lang="en-US" sz="12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penghubung</a:t>
            </a:r>
            <a:r>
              <a:rPr lang="en-US" sz="12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antar</a:t>
            </a:r>
            <a:r>
              <a:rPr lang="en-US" sz="12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perumahan</a:t>
            </a:r>
            <a:r>
              <a:rPr lang="en-US" sz="12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r>
              <a:rPr lang="en-US" sz="12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jalan</a:t>
            </a:r>
            <a:r>
              <a:rPr lang="en-US" sz="12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akses</a:t>
            </a:r>
            <a:r>
              <a:rPr lang="en-US" sz="12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perumahan</a:t>
            </a:r>
            <a:r>
              <a:rPr lang="en-US" sz="12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umum</a:t>
            </a:r>
            <a:r>
              <a:rPr lang="en-US" sz="120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besaran</a:t>
            </a:r>
            <a:r>
              <a:rPr lang="en-US" sz="12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maks</a:t>
            </a:r>
            <a:r>
              <a:rPr lang="en-US" sz="12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. </a:t>
            </a:r>
            <a:r>
              <a:rPr lang="en-US" sz="120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sesuai</a:t>
            </a:r>
            <a:r>
              <a:rPr lang="en-US" sz="12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permohonan</a:t>
            </a:r>
            <a:r>
              <a:rPr lang="en-US" sz="12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dari</a:t>
            </a:r>
            <a:r>
              <a:rPr lang="en-US" sz="12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pemda</a:t>
            </a:r>
            <a:r>
              <a:rPr lang="en-US" sz="12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;</a:t>
            </a:r>
          </a:p>
          <a:p>
            <a:pPr marL="342900" indent="-342900">
              <a:buAutoNum type="alphaLcPeriod"/>
            </a:pPr>
            <a:r>
              <a:rPr lang="en-US" sz="120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Perumahan</a:t>
            </a:r>
            <a:r>
              <a:rPr lang="en-US" sz="12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Skala </a:t>
            </a:r>
            <a:r>
              <a:rPr lang="en-US" sz="120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besar</a:t>
            </a:r>
            <a:r>
              <a:rPr lang="en-US" sz="12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: </a:t>
            </a:r>
            <a:r>
              <a:rPr lang="en-US" sz="120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Utk</a:t>
            </a:r>
            <a:r>
              <a:rPr lang="en-US" sz="12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Pelaku</a:t>
            </a:r>
            <a:r>
              <a:rPr lang="en-US" sz="12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pembangunan</a:t>
            </a:r>
            <a:r>
              <a:rPr lang="en-US" sz="12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1200" dirty="0">
                <a:latin typeface="Arial Narrow" panose="020B0606020202030204" pitchFamily="34" charset="0"/>
              </a:rPr>
              <a:t> ≥50 unit </a:t>
            </a:r>
            <a:r>
              <a:rPr lang="en-US" sz="1200" dirty="0" err="1">
                <a:latin typeface="Arial Narrow" panose="020B0606020202030204" pitchFamily="34" charset="0"/>
              </a:rPr>
              <a:t>Rumah</a:t>
            </a:r>
            <a:r>
              <a:rPr lang="en-US" sz="1200" dirty="0">
                <a:latin typeface="Arial Narrow" panose="020B0606020202030204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</a:rPr>
              <a:t>Umum</a:t>
            </a:r>
            <a:r>
              <a:rPr lang="en-US" sz="1200" dirty="0">
                <a:latin typeface="Arial Narrow" panose="020B0606020202030204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</a:rPr>
              <a:t>atau</a:t>
            </a:r>
            <a:r>
              <a:rPr lang="en-US" sz="1200" dirty="0">
                <a:latin typeface="Arial Narrow" panose="020B0606020202030204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</a:rPr>
              <a:t>maks</a:t>
            </a:r>
            <a:r>
              <a:rPr lang="en-US" sz="1200" dirty="0">
                <a:latin typeface="Arial Narrow" panose="020B0606020202030204" pitchFamily="34" charset="0"/>
              </a:rPr>
              <a:t>. 50% </a:t>
            </a:r>
            <a:r>
              <a:rPr lang="en-US" sz="1200" dirty="0" err="1">
                <a:latin typeface="Arial Narrow" panose="020B0606020202030204" pitchFamily="34" charset="0"/>
              </a:rPr>
              <a:t>Rumah</a:t>
            </a:r>
            <a:r>
              <a:rPr lang="en-US" sz="1200" dirty="0">
                <a:latin typeface="Arial Narrow" panose="020B0606020202030204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</a:rPr>
              <a:t>Umum</a:t>
            </a:r>
            <a:r>
              <a:rPr lang="en-US" sz="1200" dirty="0">
                <a:latin typeface="Arial Narrow" panose="020B0606020202030204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</a:rPr>
              <a:t>dalam</a:t>
            </a:r>
            <a:r>
              <a:rPr lang="en-US" sz="1200" dirty="0">
                <a:latin typeface="Arial Narrow" panose="020B0606020202030204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</a:rPr>
              <a:t>Perumahan</a:t>
            </a:r>
            <a:r>
              <a:rPr lang="en-US" sz="1200" dirty="0">
                <a:latin typeface="Arial Narrow" panose="020B0606020202030204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</a:rPr>
              <a:t>Umum</a:t>
            </a:r>
            <a:r>
              <a:rPr lang="en-US" sz="1200" dirty="0">
                <a:latin typeface="Arial Narrow" panose="020B0606020202030204" pitchFamily="34" charset="0"/>
              </a:rPr>
              <a:t>;</a:t>
            </a:r>
          </a:p>
          <a:p>
            <a:pPr marL="342900" indent="-342900">
              <a:buAutoNum type="alphaLcPeriod"/>
            </a:pPr>
            <a:r>
              <a:rPr lang="en-US" sz="120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Perumahan</a:t>
            </a:r>
            <a:r>
              <a:rPr lang="en-US" sz="12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Selain</a:t>
            </a:r>
            <a:r>
              <a:rPr lang="en-US" sz="12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Skala </a:t>
            </a:r>
            <a:r>
              <a:rPr lang="en-US" sz="1200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Besar</a:t>
            </a:r>
            <a:r>
              <a:rPr lang="en-US" sz="12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: </a:t>
            </a:r>
          </a:p>
          <a:p>
            <a:r>
              <a:rPr lang="en-US" sz="1200" b="1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Utk</a:t>
            </a:r>
            <a:r>
              <a:rPr lang="en-US" sz="1200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Pelaku</a:t>
            </a:r>
            <a:r>
              <a:rPr lang="en-US" sz="1200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pembangunan</a:t>
            </a:r>
            <a:r>
              <a:rPr lang="en-US" sz="12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1200" dirty="0">
                <a:latin typeface="Arial Narrow" panose="020B0606020202030204" pitchFamily="34" charset="0"/>
              </a:rPr>
              <a:t> ≥50 unit </a:t>
            </a:r>
            <a:r>
              <a:rPr lang="en-US" sz="1200" dirty="0" err="1">
                <a:latin typeface="Arial Narrow" panose="020B0606020202030204" pitchFamily="34" charset="0"/>
              </a:rPr>
              <a:t>Rumah</a:t>
            </a:r>
            <a:r>
              <a:rPr lang="en-US" sz="1200" dirty="0">
                <a:latin typeface="Arial Narrow" panose="020B0606020202030204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</a:rPr>
              <a:t>Umum</a:t>
            </a:r>
            <a:r>
              <a:rPr lang="en-US" sz="1200" dirty="0">
                <a:latin typeface="Arial Narrow" panose="020B0606020202030204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</a:rPr>
              <a:t>atau</a:t>
            </a:r>
            <a:r>
              <a:rPr lang="en-US" sz="1200" dirty="0">
                <a:latin typeface="Arial Narrow" panose="020B0606020202030204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</a:rPr>
              <a:t>maks</a:t>
            </a:r>
            <a:r>
              <a:rPr lang="en-US" sz="1200" dirty="0">
                <a:latin typeface="Arial Narrow" panose="020B0606020202030204" pitchFamily="34" charset="0"/>
              </a:rPr>
              <a:t>. 50% </a:t>
            </a:r>
            <a:r>
              <a:rPr lang="en-US" sz="1200" dirty="0" err="1">
                <a:latin typeface="Arial Narrow" panose="020B0606020202030204" pitchFamily="34" charset="0"/>
              </a:rPr>
              <a:t>Rumah</a:t>
            </a:r>
            <a:r>
              <a:rPr lang="en-US" sz="1200" dirty="0">
                <a:latin typeface="Arial Narrow" panose="020B0606020202030204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</a:rPr>
              <a:t>Umum</a:t>
            </a:r>
            <a:r>
              <a:rPr lang="en-US" sz="1200" dirty="0">
                <a:latin typeface="Arial Narrow" panose="020B0606020202030204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</a:rPr>
              <a:t>dalam</a:t>
            </a:r>
            <a:r>
              <a:rPr lang="en-US" sz="1200" dirty="0">
                <a:latin typeface="Arial Narrow" panose="020B0606020202030204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</a:rPr>
              <a:t>Perumahan</a:t>
            </a:r>
            <a:r>
              <a:rPr lang="en-US" sz="1200" dirty="0">
                <a:latin typeface="Arial Narrow" panose="020B0606020202030204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</a:rPr>
              <a:t>Umum</a:t>
            </a:r>
            <a:endParaRPr lang="en-US" sz="1200" dirty="0">
              <a:latin typeface="Arial Narrow" panose="020B0606020202030204" pitchFamily="34" charset="0"/>
            </a:endParaRPr>
          </a:p>
          <a:p>
            <a:r>
              <a:rPr lang="en-US" sz="1200" b="1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Utk</a:t>
            </a:r>
            <a:r>
              <a:rPr lang="en-US" sz="1200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Prakarsa/</a:t>
            </a:r>
            <a:r>
              <a:rPr lang="en-US" sz="1200" b="1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upaya</a:t>
            </a:r>
            <a:r>
              <a:rPr lang="en-US" sz="1200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kelompok</a:t>
            </a:r>
            <a:r>
              <a:rPr lang="en-US" sz="1200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MBR</a:t>
            </a:r>
            <a:r>
              <a:rPr lang="en-US" sz="12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1200" dirty="0">
                <a:latin typeface="Arial Narrow" panose="020B0606020202030204" pitchFamily="34" charset="0"/>
              </a:rPr>
              <a:t> ≥50 unit </a:t>
            </a:r>
            <a:r>
              <a:rPr lang="en-US" sz="1200" dirty="0" err="1">
                <a:latin typeface="Arial Narrow" panose="020B0606020202030204" pitchFamily="34" charset="0"/>
              </a:rPr>
              <a:t>Rumah</a:t>
            </a:r>
            <a:r>
              <a:rPr lang="en-US" sz="1200" dirty="0">
                <a:latin typeface="Arial Narrow" panose="020B0606020202030204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</a:rPr>
              <a:t>Umum</a:t>
            </a:r>
            <a:r>
              <a:rPr lang="en-US" sz="1200" dirty="0">
                <a:latin typeface="Arial Narrow" panose="020B0606020202030204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</a:rPr>
              <a:t>atau</a:t>
            </a:r>
            <a:r>
              <a:rPr lang="en-US" sz="1200" dirty="0">
                <a:latin typeface="Arial Narrow" panose="020B0606020202030204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</a:rPr>
              <a:t>maks</a:t>
            </a:r>
            <a:r>
              <a:rPr lang="en-US" sz="1200" dirty="0">
                <a:latin typeface="Arial Narrow" panose="020B0606020202030204" pitchFamily="34" charset="0"/>
              </a:rPr>
              <a:t>. ≥ 50% </a:t>
            </a:r>
            <a:r>
              <a:rPr lang="en-US" sz="1200" dirty="0" err="1">
                <a:latin typeface="Arial Narrow" panose="020B0606020202030204" pitchFamily="34" charset="0"/>
              </a:rPr>
              <a:t>daya</a:t>
            </a:r>
            <a:r>
              <a:rPr lang="en-US" sz="1200" dirty="0">
                <a:latin typeface="Arial Narrow" panose="020B0606020202030204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</a:rPr>
              <a:t>tampung</a:t>
            </a:r>
            <a:r>
              <a:rPr lang="en-US" sz="1200" dirty="0">
                <a:latin typeface="Arial Narrow" panose="020B0606020202030204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</a:rPr>
              <a:t>rumah</a:t>
            </a:r>
            <a:r>
              <a:rPr lang="en-US" sz="1200" dirty="0">
                <a:latin typeface="Arial Narrow" panose="020B0606020202030204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</a:rPr>
              <a:t>umum</a:t>
            </a:r>
            <a:endParaRPr lang="en-US" sz="12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5618A5-581E-476E-8196-A004C8B96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519" y="206753"/>
            <a:ext cx="2244350" cy="6387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: Top Corners Rounded 10">
            <a:extLst>
              <a:ext uri="{FF2B5EF4-FFF2-40B4-BE49-F238E27FC236}">
                <a16:creationId xmlns:a16="http://schemas.microsoft.com/office/drawing/2014/main" id="{88AF7531-571F-4E1B-933C-2E85C5628EC8}"/>
              </a:ext>
            </a:extLst>
          </p:cNvPr>
          <p:cNvSpPr/>
          <p:nvPr/>
        </p:nvSpPr>
        <p:spPr>
          <a:xfrm rot="5400000">
            <a:off x="2764177" y="-2609204"/>
            <a:ext cx="638761" cy="6167123"/>
          </a:xfrm>
          <a:prstGeom prst="round2SameRect">
            <a:avLst>
              <a:gd name="adj1" fmla="val 47201"/>
              <a:gd name="adj2" fmla="val 0"/>
            </a:avLst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BD94C5-E5A2-4673-9D3A-92759544E6D9}"/>
              </a:ext>
            </a:extLst>
          </p:cNvPr>
          <p:cNvSpPr txBox="1"/>
          <p:nvPr/>
        </p:nvSpPr>
        <p:spPr>
          <a:xfrm>
            <a:off x="549445" y="243525"/>
            <a:ext cx="5068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5C94F"/>
                </a:solidFill>
                <a:latin typeface="Arial Black" panose="020B0A04020102020204" pitchFamily="34" charset="0"/>
              </a:rPr>
              <a:t>BANTUAN PSU</a:t>
            </a:r>
            <a:endParaRPr lang="en-ID" sz="2400" dirty="0">
              <a:solidFill>
                <a:srgbClr val="F5C94F"/>
              </a:solidFill>
              <a:latin typeface="Arial Black" panose="020B0A04020102020204" pitchFamily="34" charset="0"/>
            </a:endParaRPr>
          </a:p>
        </p:txBody>
      </p:sp>
      <p:pic>
        <p:nvPicPr>
          <p:cNvPr id="112" name="Picture 2" descr="PROGRAM KOTAKU | KOTAKUBONE">
            <a:extLst>
              <a:ext uri="{FF2B5EF4-FFF2-40B4-BE49-F238E27FC236}">
                <a16:creationId xmlns:a16="http://schemas.microsoft.com/office/drawing/2014/main" id="{5EC31361-26D5-4176-955A-5F78CD0D3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014" y="103225"/>
            <a:ext cx="657464" cy="724057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" name="TextBox 203">
            <a:extLst>
              <a:ext uri="{FF2B5EF4-FFF2-40B4-BE49-F238E27FC236}">
                <a16:creationId xmlns:a16="http://schemas.microsoft.com/office/drawing/2014/main" id="{810D7120-975D-405B-8FAF-AE30D1D3D2E5}"/>
              </a:ext>
            </a:extLst>
          </p:cNvPr>
          <p:cNvSpPr txBox="1"/>
          <p:nvPr/>
        </p:nvSpPr>
        <p:spPr>
          <a:xfrm>
            <a:off x="589823" y="1679350"/>
            <a:ext cx="5190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Penerima</a:t>
            </a:r>
            <a:r>
              <a:rPr lang="en-ID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manfaat adalah MBR yang diberikan melalui pelaku pembangunan yang membangun perumahan dengan Hunian Berimbang</a:t>
            </a:r>
          </a:p>
        </p:txBody>
      </p:sp>
    </p:spTree>
    <p:extLst>
      <p:ext uri="{BB962C8B-B14F-4D97-AF65-F5344CB8AC3E}">
        <p14:creationId xmlns:p14="http://schemas.microsoft.com/office/powerpoint/2010/main" val="2168369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EBB29EC-6C4A-4B84-BDA6-085711A213C2}"/>
              </a:ext>
            </a:extLst>
          </p:cNvPr>
          <p:cNvSpPr/>
          <p:nvPr/>
        </p:nvSpPr>
        <p:spPr>
          <a:xfrm>
            <a:off x="10827328" y="-20782"/>
            <a:ext cx="1392381" cy="2161309"/>
          </a:xfrm>
          <a:custGeom>
            <a:avLst/>
            <a:gdLst>
              <a:gd name="connsiteX0" fmla="*/ 0 w 1392381"/>
              <a:gd name="connsiteY0" fmla="*/ 0 h 2161309"/>
              <a:gd name="connsiteX1" fmla="*/ 1392381 w 1392381"/>
              <a:gd name="connsiteY1" fmla="*/ 0 h 2161309"/>
              <a:gd name="connsiteX2" fmla="*/ 1392381 w 1392381"/>
              <a:gd name="connsiteY2" fmla="*/ 2161309 h 2161309"/>
              <a:gd name="connsiteX3" fmla="*/ 0 w 1392381"/>
              <a:gd name="connsiteY3" fmla="*/ 0 h 2161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2381" h="2161309">
                <a:moveTo>
                  <a:pt x="0" y="0"/>
                </a:moveTo>
                <a:lnTo>
                  <a:pt x="1392381" y="0"/>
                </a:lnTo>
                <a:lnTo>
                  <a:pt x="1392381" y="2161309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7F364B53-FB28-4A8D-B060-AA2F02914DF1}"/>
              </a:ext>
            </a:extLst>
          </p:cNvPr>
          <p:cNvSpPr/>
          <p:nvPr/>
        </p:nvSpPr>
        <p:spPr>
          <a:xfrm>
            <a:off x="0" y="-52561"/>
            <a:ext cx="2720108" cy="6963124"/>
          </a:xfrm>
          <a:custGeom>
            <a:avLst/>
            <a:gdLst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5113331 w 5113331"/>
              <a:gd name="connsiteY2" fmla="*/ 6858000 h 6858000"/>
              <a:gd name="connsiteX3" fmla="*/ 0 w 5113331"/>
              <a:gd name="connsiteY3" fmla="*/ 6858000 h 6858000"/>
              <a:gd name="connsiteX4" fmla="*/ 0 w 5113331"/>
              <a:gd name="connsiteY4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5112327 w 5113331"/>
              <a:gd name="connsiteY2" fmla="*/ 3241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202841"/>
              <a:gd name="connsiteY0" fmla="*/ 0 h 6858000"/>
              <a:gd name="connsiteX1" fmla="*/ 5113331 w 5202841"/>
              <a:gd name="connsiteY1" fmla="*/ 0 h 6858000"/>
              <a:gd name="connsiteX2" fmla="*/ 3387436 w 5202841"/>
              <a:gd name="connsiteY2" fmla="*/ 2098964 h 6858000"/>
              <a:gd name="connsiteX3" fmla="*/ 5113331 w 5202841"/>
              <a:gd name="connsiteY3" fmla="*/ 6858000 h 6858000"/>
              <a:gd name="connsiteX4" fmla="*/ 0 w 5202841"/>
              <a:gd name="connsiteY4" fmla="*/ 6858000 h 6858000"/>
              <a:gd name="connsiteX5" fmla="*/ 0 w 5202841"/>
              <a:gd name="connsiteY5" fmla="*/ 0 h 6858000"/>
              <a:gd name="connsiteX0" fmla="*/ 0 w 5241831"/>
              <a:gd name="connsiteY0" fmla="*/ 0 h 6858000"/>
              <a:gd name="connsiteX1" fmla="*/ 5113331 w 5241831"/>
              <a:gd name="connsiteY1" fmla="*/ 0 h 6858000"/>
              <a:gd name="connsiteX2" fmla="*/ 3387436 w 5241831"/>
              <a:gd name="connsiteY2" fmla="*/ 2098964 h 6858000"/>
              <a:gd name="connsiteX3" fmla="*/ 5113331 w 5241831"/>
              <a:gd name="connsiteY3" fmla="*/ 6858000 h 6858000"/>
              <a:gd name="connsiteX4" fmla="*/ 0 w 5241831"/>
              <a:gd name="connsiteY4" fmla="*/ 6858000 h 6858000"/>
              <a:gd name="connsiteX5" fmla="*/ 0 w 52418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138055 w 5113331"/>
              <a:gd name="connsiteY2" fmla="*/ 2286000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2992582 w 5113331"/>
              <a:gd name="connsiteY2" fmla="*/ 3408218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124690 h 6982690"/>
              <a:gd name="connsiteX1" fmla="*/ 3658604 w 5113331"/>
              <a:gd name="connsiteY1" fmla="*/ 0 h 6982690"/>
              <a:gd name="connsiteX2" fmla="*/ 2992582 w 5113331"/>
              <a:gd name="connsiteY2" fmla="*/ 3532908 h 6982690"/>
              <a:gd name="connsiteX3" fmla="*/ 5113331 w 5113331"/>
              <a:gd name="connsiteY3" fmla="*/ 6982690 h 6982690"/>
              <a:gd name="connsiteX4" fmla="*/ 0 w 5113331"/>
              <a:gd name="connsiteY4" fmla="*/ 6982690 h 6982690"/>
              <a:gd name="connsiteX5" fmla="*/ 0 w 5113331"/>
              <a:gd name="connsiteY5" fmla="*/ 124690 h 6982690"/>
              <a:gd name="connsiteX0" fmla="*/ 0 w 5113331"/>
              <a:gd name="connsiteY0" fmla="*/ 124690 h 6982690"/>
              <a:gd name="connsiteX1" fmla="*/ 3658604 w 5113331"/>
              <a:gd name="connsiteY1" fmla="*/ 0 h 6982690"/>
              <a:gd name="connsiteX2" fmla="*/ 2930236 w 5113331"/>
              <a:gd name="connsiteY2" fmla="*/ 3283527 h 6982690"/>
              <a:gd name="connsiteX3" fmla="*/ 5113331 w 5113331"/>
              <a:gd name="connsiteY3" fmla="*/ 6982690 h 6982690"/>
              <a:gd name="connsiteX4" fmla="*/ 0 w 5113331"/>
              <a:gd name="connsiteY4" fmla="*/ 6982690 h 6982690"/>
              <a:gd name="connsiteX5" fmla="*/ 0 w 5113331"/>
              <a:gd name="connsiteY5" fmla="*/ 124690 h 6982690"/>
              <a:gd name="connsiteX0" fmla="*/ 0 w 5113331"/>
              <a:gd name="connsiteY0" fmla="*/ 0 h 6858000"/>
              <a:gd name="connsiteX1" fmla="*/ 3637822 w 5113331"/>
              <a:gd name="connsiteY1" fmla="*/ 41564 h 6858000"/>
              <a:gd name="connsiteX2" fmla="*/ 2930236 w 5113331"/>
              <a:gd name="connsiteY2" fmla="*/ 3158837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3637822 w 5113331"/>
              <a:gd name="connsiteY1" fmla="*/ 41564 h 6858000"/>
              <a:gd name="connsiteX2" fmla="*/ 3215360 w 5113331"/>
              <a:gd name="connsiteY2" fmla="*/ 3241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3637822 w 5113331"/>
              <a:gd name="connsiteY1" fmla="*/ 41564 h 6858000"/>
              <a:gd name="connsiteX2" fmla="*/ 3310401 w 5113331"/>
              <a:gd name="connsiteY2" fmla="*/ 3304310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3637822 w 5113331"/>
              <a:gd name="connsiteY1" fmla="*/ 41564 h 6858000"/>
              <a:gd name="connsiteX2" fmla="*/ 3155959 w 5113331"/>
              <a:gd name="connsiteY2" fmla="*/ 3304310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4626244"/>
              <a:gd name="connsiteY0" fmla="*/ 0 h 6858000"/>
              <a:gd name="connsiteX1" fmla="*/ 3637822 w 4626244"/>
              <a:gd name="connsiteY1" fmla="*/ 41564 h 6858000"/>
              <a:gd name="connsiteX2" fmla="*/ 3155959 w 4626244"/>
              <a:gd name="connsiteY2" fmla="*/ 3304310 h 6858000"/>
              <a:gd name="connsiteX3" fmla="*/ 4626244 w 4626244"/>
              <a:gd name="connsiteY3" fmla="*/ 6858000 h 6858000"/>
              <a:gd name="connsiteX4" fmla="*/ 0 w 4626244"/>
              <a:gd name="connsiteY4" fmla="*/ 6858000 h 6858000"/>
              <a:gd name="connsiteX5" fmla="*/ 0 w 4626244"/>
              <a:gd name="connsiteY5" fmla="*/ 0 h 6858000"/>
              <a:gd name="connsiteX0" fmla="*/ 0 w 4626244"/>
              <a:gd name="connsiteY0" fmla="*/ 0 h 6858000"/>
              <a:gd name="connsiteX1" fmla="*/ 3637822 w 4626244"/>
              <a:gd name="connsiteY1" fmla="*/ 41564 h 6858000"/>
              <a:gd name="connsiteX2" fmla="*/ 1790864 w 4626244"/>
              <a:gd name="connsiteY2" fmla="*/ 3244271 h 6858000"/>
              <a:gd name="connsiteX3" fmla="*/ 4626244 w 4626244"/>
              <a:gd name="connsiteY3" fmla="*/ 6858000 h 6858000"/>
              <a:gd name="connsiteX4" fmla="*/ 0 w 4626244"/>
              <a:gd name="connsiteY4" fmla="*/ 6858000 h 6858000"/>
              <a:gd name="connsiteX5" fmla="*/ 0 w 4626244"/>
              <a:gd name="connsiteY5" fmla="*/ 0 h 6858000"/>
              <a:gd name="connsiteX0" fmla="*/ 0 w 4626244"/>
              <a:gd name="connsiteY0" fmla="*/ 0 h 6858000"/>
              <a:gd name="connsiteX1" fmla="*/ 3637822 w 4626244"/>
              <a:gd name="connsiteY1" fmla="*/ 41564 h 6858000"/>
              <a:gd name="connsiteX2" fmla="*/ 684963 w 4626244"/>
              <a:gd name="connsiteY2" fmla="*/ 3844667 h 6858000"/>
              <a:gd name="connsiteX3" fmla="*/ 4626244 w 4626244"/>
              <a:gd name="connsiteY3" fmla="*/ 6858000 h 6858000"/>
              <a:gd name="connsiteX4" fmla="*/ 0 w 4626244"/>
              <a:gd name="connsiteY4" fmla="*/ 6858000 h 6858000"/>
              <a:gd name="connsiteX5" fmla="*/ 0 w 4626244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26244" h="6858000">
                <a:moveTo>
                  <a:pt x="0" y="0"/>
                </a:moveTo>
                <a:lnTo>
                  <a:pt x="3637822" y="41564"/>
                </a:lnTo>
                <a:lnTo>
                  <a:pt x="684963" y="3844667"/>
                </a:lnTo>
                <a:lnTo>
                  <a:pt x="4626244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E5161A9A-57BC-4F28-AB7B-14BCC6762F3B}"/>
              </a:ext>
            </a:extLst>
          </p:cNvPr>
          <p:cNvSpPr/>
          <p:nvPr/>
        </p:nvSpPr>
        <p:spPr>
          <a:xfrm>
            <a:off x="-5005" y="-30479"/>
            <a:ext cx="2032605" cy="6963124"/>
          </a:xfrm>
          <a:custGeom>
            <a:avLst/>
            <a:gdLst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5113331 w 5113331"/>
              <a:gd name="connsiteY2" fmla="*/ 6858000 h 6858000"/>
              <a:gd name="connsiteX3" fmla="*/ 0 w 5113331"/>
              <a:gd name="connsiteY3" fmla="*/ 6858000 h 6858000"/>
              <a:gd name="connsiteX4" fmla="*/ 0 w 5113331"/>
              <a:gd name="connsiteY4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5112327 w 5113331"/>
              <a:gd name="connsiteY2" fmla="*/ 3241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202841"/>
              <a:gd name="connsiteY0" fmla="*/ 0 h 6858000"/>
              <a:gd name="connsiteX1" fmla="*/ 5113331 w 5202841"/>
              <a:gd name="connsiteY1" fmla="*/ 0 h 6858000"/>
              <a:gd name="connsiteX2" fmla="*/ 3387436 w 5202841"/>
              <a:gd name="connsiteY2" fmla="*/ 2098964 h 6858000"/>
              <a:gd name="connsiteX3" fmla="*/ 5113331 w 5202841"/>
              <a:gd name="connsiteY3" fmla="*/ 6858000 h 6858000"/>
              <a:gd name="connsiteX4" fmla="*/ 0 w 5202841"/>
              <a:gd name="connsiteY4" fmla="*/ 6858000 h 6858000"/>
              <a:gd name="connsiteX5" fmla="*/ 0 w 5202841"/>
              <a:gd name="connsiteY5" fmla="*/ 0 h 6858000"/>
              <a:gd name="connsiteX0" fmla="*/ 0 w 5241831"/>
              <a:gd name="connsiteY0" fmla="*/ 0 h 6858000"/>
              <a:gd name="connsiteX1" fmla="*/ 5113331 w 5241831"/>
              <a:gd name="connsiteY1" fmla="*/ 0 h 6858000"/>
              <a:gd name="connsiteX2" fmla="*/ 3387436 w 5241831"/>
              <a:gd name="connsiteY2" fmla="*/ 2098964 h 6858000"/>
              <a:gd name="connsiteX3" fmla="*/ 5113331 w 5241831"/>
              <a:gd name="connsiteY3" fmla="*/ 6858000 h 6858000"/>
              <a:gd name="connsiteX4" fmla="*/ 0 w 5241831"/>
              <a:gd name="connsiteY4" fmla="*/ 6858000 h 6858000"/>
              <a:gd name="connsiteX5" fmla="*/ 0 w 52418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387436 w 5113331"/>
              <a:gd name="connsiteY2" fmla="*/ 2098964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138055 w 5113331"/>
              <a:gd name="connsiteY2" fmla="*/ 2286000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985615 w 5113331"/>
              <a:gd name="connsiteY2" fmla="*/ 2410691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985615 w 5113331"/>
              <a:gd name="connsiteY2" fmla="*/ 2410691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0 w 5113331"/>
              <a:gd name="connsiteY0" fmla="*/ 0 h 6858000"/>
              <a:gd name="connsiteX1" fmla="*/ 5113331 w 5113331"/>
              <a:gd name="connsiteY1" fmla="*/ 0 h 6858000"/>
              <a:gd name="connsiteX2" fmla="*/ 3832355 w 5113331"/>
              <a:gd name="connsiteY2" fmla="*/ 2410691 h 6858000"/>
              <a:gd name="connsiteX3" fmla="*/ 5113331 w 5113331"/>
              <a:gd name="connsiteY3" fmla="*/ 6858000 h 6858000"/>
              <a:gd name="connsiteX4" fmla="*/ 0 w 5113331"/>
              <a:gd name="connsiteY4" fmla="*/ 6858000 h 6858000"/>
              <a:gd name="connsiteX5" fmla="*/ 0 w 5113331"/>
              <a:gd name="connsiteY5" fmla="*/ 0 h 6858000"/>
              <a:gd name="connsiteX0" fmla="*/ 3301738 w 5113331"/>
              <a:gd name="connsiteY0" fmla="*/ 0 h 6878101"/>
              <a:gd name="connsiteX1" fmla="*/ 5113331 w 5113331"/>
              <a:gd name="connsiteY1" fmla="*/ 20101 h 6878101"/>
              <a:gd name="connsiteX2" fmla="*/ 3832355 w 5113331"/>
              <a:gd name="connsiteY2" fmla="*/ 2430792 h 6878101"/>
              <a:gd name="connsiteX3" fmla="*/ 5113331 w 5113331"/>
              <a:gd name="connsiteY3" fmla="*/ 6878101 h 6878101"/>
              <a:gd name="connsiteX4" fmla="*/ 0 w 5113331"/>
              <a:gd name="connsiteY4" fmla="*/ 6878101 h 6878101"/>
              <a:gd name="connsiteX5" fmla="*/ 3301738 w 5113331"/>
              <a:gd name="connsiteY5" fmla="*/ 0 h 6878101"/>
              <a:gd name="connsiteX0" fmla="*/ 0 w 1811593"/>
              <a:gd name="connsiteY0" fmla="*/ 0 h 6878101"/>
              <a:gd name="connsiteX1" fmla="*/ 1811593 w 1811593"/>
              <a:gd name="connsiteY1" fmla="*/ 20101 h 6878101"/>
              <a:gd name="connsiteX2" fmla="*/ 530617 w 1811593"/>
              <a:gd name="connsiteY2" fmla="*/ 2430792 h 6878101"/>
              <a:gd name="connsiteX3" fmla="*/ 1811593 w 1811593"/>
              <a:gd name="connsiteY3" fmla="*/ 6878101 h 6878101"/>
              <a:gd name="connsiteX4" fmla="*/ 842280 w 1811593"/>
              <a:gd name="connsiteY4" fmla="*/ 6506229 h 6878101"/>
              <a:gd name="connsiteX5" fmla="*/ 0 w 1811593"/>
              <a:gd name="connsiteY5" fmla="*/ 0 h 6878101"/>
              <a:gd name="connsiteX0" fmla="*/ 0 w 1811593"/>
              <a:gd name="connsiteY0" fmla="*/ 0 h 6878101"/>
              <a:gd name="connsiteX1" fmla="*/ 1811593 w 1811593"/>
              <a:gd name="connsiteY1" fmla="*/ 20101 h 6878101"/>
              <a:gd name="connsiteX2" fmla="*/ 530617 w 1811593"/>
              <a:gd name="connsiteY2" fmla="*/ 2430792 h 6878101"/>
              <a:gd name="connsiteX3" fmla="*/ 1811593 w 1811593"/>
              <a:gd name="connsiteY3" fmla="*/ 6878101 h 6878101"/>
              <a:gd name="connsiteX4" fmla="*/ 464939 w 1811593"/>
              <a:gd name="connsiteY4" fmla="*/ 6807748 h 6878101"/>
              <a:gd name="connsiteX5" fmla="*/ 0 w 1811593"/>
              <a:gd name="connsiteY5" fmla="*/ 0 h 6878101"/>
              <a:gd name="connsiteX0" fmla="*/ 0 w 1366869"/>
              <a:gd name="connsiteY0" fmla="*/ 40203 h 6858000"/>
              <a:gd name="connsiteX1" fmla="*/ 1366869 w 1366869"/>
              <a:gd name="connsiteY1" fmla="*/ 0 h 6858000"/>
              <a:gd name="connsiteX2" fmla="*/ 85893 w 1366869"/>
              <a:gd name="connsiteY2" fmla="*/ 2410691 h 6858000"/>
              <a:gd name="connsiteX3" fmla="*/ 1366869 w 1366869"/>
              <a:gd name="connsiteY3" fmla="*/ 6858000 h 6858000"/>
              <a:gd name="connsiteX4" fmla="*/ 20215 w 1366869"/>
              <a:gd name="connsiteY4" fmla="*/ 6787647 h 6858000"/>
              <a:gd name="connsiteX5" fmla="*/ 0 w 1366869"/>
              <a:gd name="connsiteY5" fmla="*/ 40203 h 6858000"/>
              <a:gd name="connsiteX0" fmla="*/ 289855 w 1346765"/>
              <a:gd name="connsiteY0" fmla="*/ 60305 h 6858000"/>
              <a:gd name="connsiteX1" fmla="*/ 1346765 w 1346765"/>
              <a:gd name="connsiteY1" fmla="*/ 0 h 6858000"/>
              <a:gd name="connsiteX2" fmla="*/ 65789 w 1346765"/>
              <a:gd name="connsiteY2" fmla="*/ 2410691 h 6858000"/>
              <a:gd name="connsiteX3" fmla="*/ 1346765 w 1346765"/>
              <a:gd name="connsiteY3" fmla="*/ 6858000 h 6858000"/>
              <a:gd name="connsiteX4" fmla="*/ 111 w 1346765"/>
              <a:gd name="connsiteY4" fmla="*/ 6787647 h 6858000"/>
              <a:gd name="connsiteX5" fmla="*/ 289855 w 1346765"/>
              <a:gd name="connsiteY5" fmla="*/ 60305 h 6858000"/>
              <a:gd name="connsiteX0" fmla="*/ 8133 w 1348049"/>
              <a:gd name="connsiteY0" fmla="*/ 0 h 6888151"/>
              <a:gd name="connsiteX1" fmla="*/ 1348049 w 1348049"/>
              <a:gd name="connsiteY1" fmla="*/ 30151 h 6888151"/>
              <a:gd name="connsiteX2" fmla="*/ 67073 w 1348049"/>
              <a:gd name="connsiteY2" fmla="*/ 2440842 h 6888151"/>
              <a:gd name="connsiteX3" fmla="*/ 1348049 w 1348049"/>
              <a:gd name="connsiteY3" fmla="*/ 6888151 h 6888151"/>
              <a:gd name="connsiteX4" fmla="*/ 1395 w 1348049"/>
              <a:gd name="connsiteY4" fmla="*/ 6817798 h 6888151"/>
              <a:gd name="connsiteX5" fmla="*/ 8133 w 1348049"/>
              <a:gd name="connsiteY5" fmla="*/ 0 h 6888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8049" h="6888151">
                <a:moveTo>
                  <a:pt x="8133" y="0"/>
                </a:moveTo>
                <a:lnTo>
                  <a:pt x="1348049" y="30151"/>
                </a:lnTo>
                <a:lnTo>
                  <a:pt x="67073" y="2440842"/>
                </a:lnTo>
                <a:lnTo>
                  <a:pt x="1348049" y="6888151"/>
                </a:lnTo>
                <a:lnTo>
                  <a:pt x="1395" y="6817798"/>
                </a:lnTo>
                <a:cubicBezTo>
                  <a:pt x="-5343" y="4568650"/>
                  <a:pt x="14871" y="2249148"/>
                  <a:pt x="8133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A5F5312-3012-49B5-B4A5-51D9DD2E5AEA}"/>
              </a:ext>
            </a:extLst>
          </p:cNvPr>
          <p:cNvSpPr/>
          <p:nvPr/>
        </p:nvSpPr>
        <p:spPr>
          <a:xfrm>
            <a:off x="490588" y="882286"/>
            <a:ext cx="5503056" cy="3318068"/>
          </a:xfrm>
          <a:prstGeom prst="roundRect">
            <a:avLst>
              <a:gd name="adj" fmla="val 594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8596376-A9C9-4A71-8D24-10B6DC399F47}"/>
              </a:ext>
            </a:extLst>
          </p:cNvPr>
          <p:cNvSpPr/>
          <p:nvPr/>
        </p:nvSpPr>
        <p:spPr>
          <a:xfrm>
            <a:off x="6367093" y="914399"/>
            <a:ext cx="5344409" cy="3285955"/>
          </a:xfrm>
          <a:prstGeom prst="roundRect">
            <a:avLst>
              <a:gd name="adj" fmla="val 594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275F92-0CE1-4CBA-8527-5548FE5C0ACA}"/>
              </a:ext>
            </a:extLst>
          </p:cNvPr>
          <p:cNvSpPr/>
          <p:nvPr/>
        </p:nvSpPr>
        <p:spPr>
          <a:xfrm>
            <a:off x="490588" y="839904"/>
            <a:ext cx="5503056" cy="28785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SEBELUM</a:t>
            </a:r>
            <a:endParaRPr lang="en-ID" b="1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E6A3CA-3B7A-4BAA-94B4-7F1693EFD749}"/>
              </a:ext>
            </a:extLst>
          </p:cNvPr>
          <p:cNvSpPr/>
          <p:nvPr/>
        </p:nvSpPr>
        <p:spPr>
          <a:xfrm>
            <a:off x="6367093" y="839902"/>
            <a:ext cx="5344409" cy="28785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SESUDAH</a:t>
            </a:r>
            <a:endParaRPr lang="en-ID" b="1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5618A5-581E-476E-8196-A004C8B96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519" y="206753"/>
            <a:ext cx="2244350" cy="6387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: Top Corners Rounded 10">
            <a:extLst>
              <a:ext uri="{FF2B5EF4-FFF2-40B4-BE49-F238E27FC236}">
                <a16:creationId xmlns:a16="http://schemas.microsoft.com/office/drawing/2014/main" id="{88AF7531-571F-4E1B-933C-2E85C5628EC8}"/>
              </a:ext>
            </a:extLst>
          </p:cNvPr>
          <p:cNvSpPr/>
          <p:nvPr/>
        </p:nvSpPr>
        <p:spPr>
          <a:xfrm rot="5400000">
            <a:off x="3447084" y="-3292108"/>
            <a:ext cx="638761" cy="7532931"/>
          </a:xfrm>
          <a:prstGeom prst="round2SameRect">
            <a:avLst>
              <a:gd name="adj1" fmla="val 47201"/>
              <a:gd name="adj2" fmla="val 0"/>
            </a:avLst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BD94C5-E5A2-4673-9D3A-92759544E6D9}"/>
              </a:ext>
            </a:extLst>
          </p:cNvPr>
          <p:cNvSpPr txBox="1"/>
          <p:nvPr/>
        </p:nvSpPr>
        <p:spPr>
          <a:xfrm>
            <a:off x="549445" y="243525"/>
            <a:ext cx="786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5C9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LANJUTAN</a:t>
            </a:r>
            <a:r>
              <a:rPr lang="en-US" sz="2400" dirty="0">
                <a:solidFill>
                  <a:srgbClr val="F5C94F"/>
                </a:solidFill>
                <a:latin typeface="Arial Black" panose="020B0A04020102020204" pitchFamily="34" charset="0"/>
              </a:rPr>
              <a:t> BANTUAN PSU</a:t>
            </a:r>
            <a:endParaRPr lang="en-ID" sz="2400" dirty="0">
              <a:solidFill>
                <a:srgbClr val="F5C94F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8572BBE-C0BF-40BA-8D1F-43D843AFB8A7}"/>
              </a:ext>
            </a:extLst>
          </p:cNvPr>
          <p:cNvSpPr/>
          <p:nvPr/>
        </p:nvSpPr>
        <p:spPr>
          <a:xfrm>
            <a:off x="464538" y="1111757"/>
            <a:ext cx="11236873" cy="42499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Narrow" panose="020B0606020202030204" pitchFamily="34" charset="0"/>
              </a:rPr>
              <a:t>Mekanisme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3A0946E-F85B-4265-A7F3-9D26CDDCECC6}"/>
              </a:ext>
            </a:extLst>
          </p:cNvPr>
          <p:cNvSpPr txBox="1"/>
          <p:nvPr/>
        </p:nvSpPr>
        <p:spPr>
          <a:xfrm>
            <a:off x="589823" y="1558833"/>
            <a:ext cx="45719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lphaLcPeriod"/>
            </a:pPr>
            <a:r>
              <a:rPr lang="en-GB" sz="1400" dirty="0">
                <a:solidFill>
                  <a:schemeClr val="tx1"/>
                </a:solidFill>
                <a:latin typeface="Arial Narrow" panose="020B0606020202030204" pitchFamily="34" charset="0"/>
              </a:rPr>
              <a:t>Usulan permohonan pemberian Bantuan PSU;</a:t>
            </a:r>
          </a:p>
          <a:p>
            <a:pPr marL="228600" indent="-228600">
              <a:buAutoNum type="alphaLcPeriod"/>
            </a:pPr>
            <a:r>
              <a:rPr lang="en-GB" sz="1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Penetapan</a:t>
            </a:r>
            <a:r>
              <a:rPr lang="en-GB" sz="1400" dirty="0">
                <a:solidFill>
                  <a:schemeClr val="tx1"/>
                </a:solidFill>
                <a:latin typeface="Arial Narrow" panose="020B0606020202030204" pitchFamily="34" charset="0"/>
              </a:rPr>
              <a:t> lokasi perumahan penerima Bantuan PSU;</a:t>
            </a:r>
          </a:p>
          <a:p>
            <a:pPr marL="228600" indent="-228600">
              <a:buAutoNum type="alphaLcPeriod"/>
            </a:pPr>
            <a:r>
              <a:rPr lang="en-GB" sz="1400" dirty="0">
                <a:solidFill>
                  <a:schemeClr val="tx1"/>
                </a:solidFill>
                <a:latin typeface="Arial Narrow" panose="020B0606020202030204" pitchFamily="34" charset="0"/>
              </a:rPr>
              <a:t>Pelaksanaan pembangunan fisik Bantuan PSU; dan</a:t>
            </a:r>
          </a:p>
          <a:p>
            <a:pPr marL="228600" indent="-228600">
              <a:buAutoNum type="alphaLcPeriod"/>
            </a:pPr>
            <a:r>
              <a:rPr lang="en-GB" sz="1400" dirty="0">
                <a:solidFill>
                  <a:schemeClr val="tx1"/>
                </a:solidFill>
                <a:latin typeface="Arial Narrow" panose="020B0606020202030204" pitchFamily="34" charset="0"/>
              </a:rPr>
              <a:t>Pelaporan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81EAB93-DE14-4812-BCBE-39F5667DE16B}"/>
              </a:ext>
            </a:extLst>
          </p:cNvPr>
          <p:cNvSpPr txBox="1"/>
          <p:nvPr/>
        </p:nvSpPr>
        <p:spPr>
          <a:xfrm>
            <a:off x="6484232" y="1557575"/>
            <a:ext cx="521717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en-GB" sz="1400" dirty="0" err="1">
                <a:latin typeface="Arial Narrow" panose="020B0606020202030204" pitchFamily="34" charset="0"/>
              </a:rPr>
              <a:t>pengajuan</a:t>
            </a:r>
            <a:r>
              <a:rPr lang="en-GB" sz="1400" dirty="0">
                <a:latin typeface="Arial Narrow" panose="020B0606020202030204" pitchFamily="34" charset="0"/>
              </a:rPr>
              <a:t> </a:t>
            </a:r>
            <a:r>
              <a:rPr lang="en-GB" sz="1400" dirty="0" err="1">
                <a:latin typeface="Arial Narrow" panose="020B0606020202030204" pitchFamily="34" charset="0"/>
              </a:rPr>
              <a:t>permohonan</a:t>
            </a:r>
            <a:r>
              <a:rPr lang="en-GB" sz="1400" dirty="0">
                <a:latin typeface="Arial Narrow" panose="020B0606020202030204" pitchFamily="34" charset="0"/>
              </a:rPr>
              <a:t> </a:t>
            </a:r>
            <a:r>
              <a:rPr lang="en-GB" sz="1400" dirty="0" err="1">
                <a:latin typeface="Arial Narrow" panose="020B0606020202030204" pitchFamily="34" charset="0"/>
              </a:rPr>
              <a:t>Bantuan</a:t>
            </a:r>
            <a:r>
              <a:rPr lang="en-GB" sz="1400" dirty="0">
                <a:latin typeface="Arial Narrow" panose="020B0606020202030204" pitchFamily="34" charset="0"/>
              </a:rPr>
              <a:t> Pembangunan PSU;</a:t>
            </a:r>
          </a:p>
          <a:p>
            <a:pPr marL="342900" indent="-342900">
              <a:buFont typeface="+mj-lt"/>
              <a:buAutoNum type="alphaLcPeriod"/>
            </a:pPr>
            <a:r>
              <a:rPr lang="en-GB" sz="1400" dirty="0" err="1">
                <a:latin typeface="Arial Narrow" panose="020B0606020202030204" pitchFamily="34" charset="0"/>
              </a:rPr>
              <a:t>verifikasi</a:t>
            </a:r>
            <a:r>
              <a:rPr lang="en-GB" sz="1400" dirty="0">
                <a:latin typeface="Arial Narrow" panose="020B0606020202030204" pitchFamily="34" charset="0"/>
              </a:rPr>
              <a:t> </a:t>
            </a:r>
            <a:r>
              <a:rPr lang="en-GB" sz="1400" dirty="0" err="1">
                <a:latin typeface="Arial Narrow" panose="020B0606020202030204" pitchFamily="34" charset="0"/>
              </a:rPr>
              <a:t>Bantuan</a:t>
            </a:r>
            <a:r>
              <a:rPr lang="en-GB" sz="1400" dirty="0">
                <a:latin typeface="Arial Narrow" panose="020B0606020202030204" pitchFamily="34" charset="0"/>
              </a:rPr>
              <a:t> Pembangunan PSU;</a:t>
            </a:r>
          </a:p>
          <a:p>
            <a:pPr marL="342900" indent="-342900">
              <a:buFont typeface="+mj-lt"/>
              <a:buAutoNum type="alphaLcPeriod"/>
            </a:pPr>
            <a:r>
              <a:rPr lang="en-GB" sz="1400" dirty="0" err="1">
                <a:latin typeface="Arial Narrow" panose="020B0606020202030204" pitchFamily="34" charset="0"/>
              </a:rPr>
              <a:t>penetapan</a:t>
            </a:r>
            <a:r>
              <a:rPr lang="en-GB" sz="1400" dirty="0">
                <a:latin typeface="Arial Narrow" panose="020B0606020202030204" pitchFamily="34" charset="0"/>
              </a:rPr>
              <a:t> </a:t>
            </a:r>
            <a:r>
              <a:rPr lang="en-GB" sz="1400" dirty="0" err="1">
                <a:latin typeface="Arial Narrow" panose="020B0606020202030204" pitchFamily="34" charset="0"/>
              </a:rPr>
              <a:t>penerima</a:t>
            </a:r>
            <a:r>
              <a:rPr lang="en-GB" sz="1400" dirty="0">
                <a:latin typeface="Arial Narrow" panose="020B0606020202030204" pitchFamily="34" charset="0"/>
              </a:rPr>
              <a:t> </a:t>
            </a:r>
            <a:r>
              <a:rPr lang="en-GB" sz="1400" dirty="0" err="1">
                <a:latin typeface="Arial Narrow" panose="020B0606020202030204" pitchFamily="34" charset="0"/>
              </a:rPr>
              <a:t>Bantuan</a:t>
            </a:r>
            <a:r>
              <a:rPr lang="en-GB" sz="1400" dirty="0">
                <a:latin typeface="Arial Narrow" panose="020B0606020202030204" pitchFamily="34" charset="0"/>
              </a:rPr>
              <a:t> Pembangunan PSU; </a:t>
            </a:r>
          </a:p>
          <a:p>
            <a:pPr marL="342900" indent="-342900">
              <a:buFont typeface="+mj-lt"/>
              <a:buAutoNum type="alphaLcPeriod"/>
            </a:pPr>
            <a:r>
              <a:rPr lang="en-GB" sz="1400" dirty="0" err="1">
                <a:latin typeface="Arial Narrow" panose="020B0606020202030204" pitchFamily="34" charset="0"/>
              </a:rPr>
              <a:t>pelaksanaan</a:t>
            </a:r>
            <a:r>
              <a:rPr lang="en-GB" sz="1400" dirty="0">
                <a:latin typeface="Arial Narrow" panose="020B0606020202030204" pitchFamily="34" charset="0"/>
              </a:rPr>
              <a:t> </a:t>
            </a:r>
            <a:r>
              <a:rPr lang="en-GB" sz="1400" dirty="0" err="1">
                <a:latin typeface="Arial Narrow" panose="020B0606020202030204" pitchFamily="34" charset="0"/>
              </a:rPr>
              <a:t>pembangunan</a:t>
            </a:r>
            <a:r>
              <a:rPr lang="en-GB" sz="1400" dirty="0">
                <a:latin typeface="Arial Narrow" panose="020B0606020202030204" pitchFamily="34" charset="0"/>
              </a:rPr>
              <a:t>; dan</a:t>
            </a:r>
          </a:p>
          <a:p>
            <a:pPr marL="342900" indent="-342900">
              <a:buFont typeface="+mj-lt"/>
              <a:buAutoNum type="alphaLcPeriod"/>
            </a:pPr>
            <a:r>
              <a:rPr lang="en-GB" sz="1400" dirty="0" err="1">
                <a:latin typeface="Arial Narrow" panose="020B0606020202030204" pitchFamily="34" charset="0"/>
              </a:rPr>
              <a:t>serah</a:t>
            </a:r>
            <a:r>
              <a:rPr lang="en-GB" sz="1400" dirty="0">
                <a:latin typeface="Arial Narrow" panose="020B0606020202030204" pitchFamily="34" charset="0"/>
              </a:rPr>
              <a:t> </a:t>
            </a:r>
            <a:r>
              <a:rPr lang="en-GB" sz="1400" dirty="0" err="1">
                <a:latin typeface="Arial Narrow" panose="020B0606020202030204" pitchFamily="34" charset="0"/>
              </a:rPr>
              <a:t>terima</a:t>
            </a:r>
            <a:r>
              <a:rPr lang="en-GB" sz="1400" dirty="0">
                <a:latin typeface="Arial Narrow" panose="020B0606020202030204" pitchFamily="34" charset="0"/>
              </a:rPr>
              <a:t> </a:t>
            </a:r>
            <a:r>
              <a:rPr lang="en-GB" sz="1400" dirty="0" err="1">
                <a:latin typeface="Arial Narrow" panose="020B0606020202030204" pitchFamily="34" charset="0"/>
              </a:rPr>
              <a:t>Bantuan</a:t>
            </a:r>
            <a:r>
              <a:rPr lang="en-GB" sz="1400" dirty="0">
                <a:latin typeface="Arial Narrow" panose="020B0606020202030204" pitchFamily="34" charset="0"/>
              </a:rPr>
              <a:t> Pembangunan PSU.</a:t>
            </a:r>
            <a:endParaRPr lang="en-GB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18" name="Graphic 117" descr="saat ini yang digunakan ialah aplikasi Sibaru&#10;">
            <a:extLst>
              <a:ext uri="{FF2B5EF4-FFF2-40B4-BE49-F238E27FC236}">
                <a16:creationId xmlns:a16="http://schemas.microsoft.com/office/drawing/2014/main" id="{E71517E1-8CAC-4407-8153-89D7A69EE6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18502" y="3319050"/>
            <a:ext cx="1416976" cy="426737"/>
          </a:xfrm>
          <a:prstGeom prst="rect">
            <a:avLst/>
          </a:prstGeom>
        </p:spPr>
      </p:pic>
      <p:pic>
        <p:nvPicPr>
          <p:cNvPr id="119" name="Picture 2" descr="PROGRAM KOTAKU | KOTAKUBONE">
            <a:extLst>
              <a:ext uri="{FF2B5EF4-FFF2-40B4-BE49-F238E27FC236}">
                <a16:creationId xmlns:a16="http://schemas.microsoft.com/office/drawing/2014/main" id="{9F63A29A-2BE0-44E9-BB30-3121109C7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519" y="4472207"/>
            <a:ext cx="2041297" cy="2248057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Gráfico 33">
            <a:extLst>
              <a:ext uri="{FF2B5EF4-FFF2-40B4-BE49-F238E27FC236}">
                <a16:creationId xmlns:a16="http://schemas.microsoft.com/office/drawing/2014/main" id="{064004CA-90C3-4C2C-A94B-C9899242C4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74780" y="5184978"/>
            <a:ext cx="2010739" cy="201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45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1058</Words>
  <Application>Microsoft Office PowerPoint</Application>
  <PresentationFormat>Widescreen</PresentationFormat>
  <Paragraphs>139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Arial Narrow</vt:lpstr>
      <vt:lpstr>Calibri</vt:lpstr>
      <vt:lpstr>Calibri Light</vt:lpstr>
      <vt:lpstr>Century Gothic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ADITYA PUTRA</dc:creator>
  <cp:lastModifiedBy>Lenovo</cp:lastModifiedBy>
  <cp:revision>28</cp:revision>
  <dcterms:created xsi:type="dcterms:W3CDTF">2022-07-04T01:26:05Z</dcterms:created>
  <dcterms:modified xsi:type="dcterms:W3CDTF">2022-07-04T07:47:10Z</dcterms:modified>
</cp:coreProperties>
</file>