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6" r:id="rId1"/>
  </p:sldMasterIdLst>
  <p:sldIdLst>
    <p:sldId id="256" r:id="rId2"/>
    <p:sldId id="257" r:id="rId3"/>
    <p:sldId id="260" r:id="rId4"/>
    <p:sldId id="258" r:id="rId5"/>
    <p:sldId id="259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915" autoAdjust="0"/>
    <p:restoredTop sz="94660"/>
  </p:normalViewPr>
  <p:slideViewPr>
    <p:cSldViewPr snapToGrid="0">
      <p:cViewPr>
        <p:scale>
          <a:sx n="50" d="100"/>
          <a:sy n="50" d="100"/>
        </p:scale>
        <p:origin x="1668" y="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8462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5598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560254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34476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200202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7719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30094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1261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8200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007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358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152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08286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83975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93748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2846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A6153D-2D4B-4D0D-8BFD-49A65CD76F13}" type="datetimeFigureOut">
              <a:rPr lang="en-US" smtClean="0"/>
              <a:t>4/21/2019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8966C62E-9DD2-4B57-8156-FF52B084A3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992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7" r:id="rId1"/>
    <p:sldLayoutId id="2147483738" r:id="rId2"/>
    <p:sldLayoutId id="2147483739" r:id="rId3"/>
    <p:sldLayoutId id="2147483740" r:id="rId4"/>
    <p:sldLayoutId id="2147483741" r:id="rId5"/>
    <p:sldLayoutId id="2147483742" r:id="rId6"/>
    <p:sldLayoutId id="2147483743" r:id="rId7"/>
    <p:sldLayoutId id="2147483744" r:id="rId8"/>
    <p:sldLayoutId id="2147483745" r:id="rId9"/>
    <p:sldLayoutId id="2147483746" r:id="rId10"/>
    <p:sldLayoutId id="2147483747" r:id="rId11"/>
    <p:sldLayoutId id="2147483748" r:id="rId12"/>
    <p:sldLayoutId id="2147483749" r:id="rId13"/>
    <p:sldLayoutId id="2147483750" r:id="rId14"/>
    <p:sldLayoutId id="2147483751" r:id="rId15"/>
    <p:sldLayoutId id="214748375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1333500"/>
            <a:ext cx="8915399" cy="2262781"/>
          </a:xfrm>
        </p:spPr>
        <p:txBody>
          <a:bodyPr>
            <a:normAutofit/>
          </a:bodyPr>
          <a:lstStyle/>
          <a:p>
            <a:pPr algn="ctr"/>
            <a:r>
              <a:rPr lang="en-US" sz="3600" b="1" dirty="0" smtClean="0">
                <a:latin typeface="Arial Rounded MT Bold" panose="020F0704030504030204" pitchFamily="34" charset="0"/>
              </a:rPr>
              <a:t>LAPORAN </a:t>
            </a:r>
            <a:r>
              <a:rPr lang="en-US" sz="3600" b="1" dirty="0">
                <a:latin typeface="Arial Rounded MT Bold" panose="020F0704030504030204" pitchFamily="34" charset="0"/>
              </a:rPr>
              <a:t>PROGRAM KERJA</a:t>
            </a:r>
            <a:r>
              <a:rPr lang="en-US" sz="3600" dirty="0">
                <a:latin typeface="Arial Rounded MT Bold" panose="020F0704030504030204" pitchFamily="34" charset="0"/>
              </a:rPr>
              <a:t/>
            </a:r>
            <a:br>
              <a:rPr lang="en-US" sz="3600" dirty="0">
                <a:latin typeface="Arial Rounded MT Bold" panose="020F0704030504030204" pitchFamily="34" charset="0"/>
              </a:rPr>
            </a:br>
            <a:r>
              <a:rPr lang="en-US" sz="3600" b="1" dirty="0">
                <a:latin typeface="Arial Rounded MT Bold" panose="020F0704030504030204" pitchFamily="34" charset="0"/>
              </a:rPr>
              <a:t>  INSTALASI REHABILITASI MEDIK</a:t>
            </a:r>
            <a:r>
              <a:rPr lang="en-US" sz="3600" dirty="0">
                <a:latin typeface="Arial Rounded MT Bold" panose="020F0704030504030204" pitchFamily="34" charset="0"/>
              </a:rPr>
              <a:t/>
            </a:r>
            <a:br>
              <a:rPr lang="en-US" sz="3600" dirty="0">
                <a:latin typeface="Arial Rounded MT Bold" panose="020F0704030504030204" pitchFamily="34" charset="0"/>
              </a:rPr>
            </a:br>
            <a:r>
              <a:rPr lang="id-ID" sz="3600" b="1" dirty="0">
                <a:latin typeface="Arial Rounded MT Bold" panose="020F0704030504030204" pitchFamily="34" charset="0"/>
              </a:rPr>
              <a:t>JANUARI- MARET  </a:t>
            </a:r>
            <a:r>
              <a:rPr lang="en-US" sz="3600" b="1" dirty="0">
                <a:latin typeface="Arial Rounded MT Bold" panose="020F0704030504030204" pitchFamily="34" charset="0"/>
              </a:rPr>
              <a:t>2019</a:t>
            </a:r>
            <a:endParaRPr lang="en-US" sz="3600" dirty="0">
              <a:latin typeface="Arial Rounded MT Bold" panose="020F070403050403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pPr algn="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6045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-19050"/>
            <a:ext cx="10896600" cy="1828800"/>
          </a:xfrm>
        </p:spPr>
        <p:txBody>
          <a:bodyPr>
            <a:noAutofit/>
          </a:bodyPr>
          <a:lstStyle/>
          <a:p>
            <a:pPr algn="ctr"/>
            <a:r>
              <a:rPr lang="en-US" sz="2400" dirty="0">
                <a:latin typeface="Arial Rounded MT Bold" panose="020F0704030504030204" pitchFamily="34" charset="0"/>
              </a:rPr>
              <a:t> </a:t>
            </a:r>
            <a:br>
              <a:rPr lang="en-US" sz="2400" dirty="0">
                <a:latin typeface="Arial Rounded MT Bold" panose="020F0704030504030204" pitchFamily="34" charset="0"/>
              </a:rPr>
            </a:br>
            <a:r>
              <a:rPr lang="en-US" sz="2400" b="1" dirty="0">
                <a:latin typeface="Arial Rounded MT Bold" panose="020F0704030504030204" pitchFamily="34" charset="0"/>
              </a:rPr>
              <a:t>ANALISIS CAPAIAN PROGRAM KERJA INSTALASI REHABILITASI MEDIS </a:t>
            </a:r>
            <a:r>
              <a:rPr lang="en-US" sz="2400" dirty="0">
                <a:latin typeface="Arial Rounded MT Bold" panose="020F0704030504030204" pitchFamily="34" charset="0"/>
              </a:rPr>
              <a:t/>
            </a:r>
            <a:br>
              <a:rPr lang="en-US" sz="2400" dirty="0">
                <a:latin typeface="Arial Rounded MT Bold" panose="020F0704030504030204" pitchFamily="34" charset="0"/>
              </a:rPr>
            </a:br>
            <a:r>
              <a:rPr lang="id-ID" sz="2400" b="1" dirty="0">
                <a:latin typeface="Arial Rounded MT Bold" panose="020F0704030504030204" pitchFamily="34" charset="0"/>
              </a:rPr>
              <a:t>BULAN JANUARI - MARET</a:t>
            </a:r>
            <a:r>
              <a:rPr lang="en-US" sz="2400" b="1" dirty="0">
                <a:latin typeface="Arial Rounded MT Bold" panose="020F0704030504030204" pitchFamily="34" charset="0"/>
              </a:rPr>
              <a:t> 2019</a:t>
            </a:r>
            <a:r>
              <a:rPr lang="en-US" sz="2400" dirty="0">
                <a:latin typeface="Arial Rounded MT Bold" panose="020F0704030504030204" pitchFamily="34" charset="0"/>
              </a:rPr>
              <a:t/>
            </a:r>
            <a:br>
              <a:rPr lang="en-US" sz="2400" dirty="0">
                <a:latin typeface="Arial Rounded MT Bold" panose="020F0704030504030204" pitchFamily="34" charset="0"/>
              </a:rPr>
            </a:br>
            <a:endParaRPr lang="en-US" sz="2400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1581150"/>
            <a:ext cx="8915400" cy="4330072"/>
          </a:xfrm>
        </p:spPr>
        <p:txBody>
          <a:bodyPr/>
          <a:lstStyle/>
          <a:p>
            <a:pPr marL="285750" lvl="0" indent="-285750">
              <a:buNone/>
            </a:pPr>
            <a:r>
              <a:rPr lang="en-US" sz="2800" b="1" dirty="0" smtClean="0"/>
              <a:t>I. </a:t>
            </a:r>
            <a:r>
              <a:rPr lang="en-US" sz="2800" b="1" dirty="0" err="1" smtClean="0"/>
              <a:t>Capaian</a:t>
            </a:r>
            <a:r>
              <a:rPr lang="en-US" sz="2800" b="1" dirty="0" smtClean="0"/>
              <a:t> </a:t>
            </a:r>
            <a:r>
              <a:rPr lang="en-US" sz="2800" b="1" dirty="0" err="1"/>
              <a:t>Kunjungan</a:t>
            </a:r>
            <a:r>
              <a:rPr lang="en-US" sz="2800" b="1" dirty="0"/>
              <a:t> </a:t>
            </a:r>
            <a:r>
              <a:rPr lang="en-US" sz="2800" b="1" dirty="0" err="1"/>
              <a:t>Instalasi</a:t>
            </a:r>
            <a:r>
              <a:rPr lang="en-US" sz="2800" b="1" dirty="0"/>
              <a:t> </a:t>
            </a:r>
            <a:r>
              <a:rPr lang="en-US" sz="2800" b="1" dirty="0" err="1"/>
              <a:t>Rehabilitasi</a:t>
            </a:r>
            <a:r>
              <a:rPr lang="en-US" sz="2800" b="1" dirty="0"/>
              <a:t> </a:t>
            </a:r>
            <a:r>
              <a:rPr lang="en-US" sz="2800" b="1" dirty="0" err="1"/>
              <a:t>Medis</a:t>
            </a:r>
            <a:r>
              <a:rPr lang="en-US" sz="2800" b="1" dirty="0"/>
              <a:t> </a:t>
            </a:r>
            <a:r>
              <a:rPr lang="id-ID" sz="2800" b="1" dirty="0"/>
              <a:t>Bulan Januari- Maret </a:t>
            </a:r>
            <a:r>
              <a:rPr lang="en-US" sz="2800" b="1" dirty="0"/>
              <a:t>2019</a:t>
            </a:r>
          </a:p>
          <a:p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3949871"/>
              </p:ext>
            </p:extLst>
          </p:nvPr>
        </p:nvGraphicFramePr>
        <p:xfrm>
          <a:off x="2589212" y="2838452"/>
          <a:ext cx="7964488" cy="33966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3453"/>
                <a:gridCol w="1904356"/>
                <a:gridCol w="1906356"/>
                <a:gridCol w="1730323"/>
              </a:tblGrid>
              <a:tr h="679324">
                <a:tc>
                  <a:txBody>
                    <a:bodyPr/>
                    <a:lstStyle/>
                    <a:p>
                      <a:endParaRPr lang="en-US" sz="1800" dirty="0">
                        <a:effectLst/>
                        <a:latin typeface="Arial Rounded MT Bold" panose="020F070403050403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</a:rPr>
                        <a:t>Target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  <a:latin typeface="Arial Rounded MT Bold" panose="020F0704030504030204" pitchFamily="34" charset="0"/>
                        </a:rPr>
                        <a:t>Capaian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</a:rPr>
                        <a:t>%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793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  <a:latin typeface="Arial Rounded MT Bold" panose="020F0704030504030204" pitchFamily="34" charset="0"/>
                        </a:rPr>
                        <a:t>fisioterapi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</a:rPr>
                        <a:t>1.300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800" dirty="0">
                          <a:effectLst/>
                          <a:latin typeface="Arial Rounded MT Bold" panose="020F0704030504030204" pitchFamily="34" charset="0"/>
                        </a:rPr>
                        <a:t>194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800">
                          <a:effectLst/>
                          <a:latin typeface="Arial Rounded MT Bold" panose="020F0704030504030204" pitchFamily="34" charset="0"/>
                        </a:rPr>
                        <a:t>14,9</a:t>
                      </a:r>
                      <a:r>
                        <a:rPr lang="en-US" sz="1800">
                          <a:effectLst/>
                          <a:latin typeface="Arial Rounded MT Bold" panose="020F0704030504030204" pitchFamily="34" charset="0"/>
                        </a:rPr>
                        <a:t>%</a:t>
                      </a:r>
                      <a:endParaRPr lang="en-US" sz="18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793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  <a:latin typeface="Arial Rounded MT Bold" panose="020F0704030504030204" pitchFamily="34" charset="0"/>
                        </a:rPr>
                        <a:t>terapi</a:t>
                      </a: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 Rounded MT Bold" panose="020F0704030504030204" pitchFamily="34" charset="0"/>
                        </a:rPr>
                        <a:t>wicara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</a:rPr>
                        <a:t>1.300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800" dirty="0">
                          <a:effectLst/>
                          <a:latin typeface="Arial Rounded MT Bold" panose="020F0704030504030204" pitchFamily="34" charset="0"/>
                        </a:rPr>
                        <a:t>200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800" dirty="0">
                          <a:effectLst/>
                          <a:latin typeface="Arial Rounded MT Bold" panose="020F0704030504030204" pitchFamily="34" charset="0"/>
                        </a:rPr>
                        <a:t>15,4</a:t>
                      </a: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</a:rPr>
                        <a:t>%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793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  <a:latin typeface="Arial Rounded MT Bold" panose="020F0704030504030204" pitchFamily="34" charset="0"/>
                        </a:rPr>
                        <a:t>okupasi</a:t>
                      </a: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 Rounded MT Bold" panose="020F0704030504030204" pitchFamily="34" charset="0"/>
                        </a:rPr>
                        <a:t>terapi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</a:rPr>
                        <a:t>1.300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800" dirty="0">
                          <a:effectLst/>
                          <a:latin typeface="Arial Rounded MT Bold" panose="020F0704030504030204" pitchFamily="34" charset="0"/>
                        </a:rPr>
                        <a:t>244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800" dirty="0">
                          <a:effectLst/>
                          <a:latin typeface="Arial Rounded MT Bold" panose="020F0704030504030204" pitchFamily="34" charset="0"/>
                        </a:rPr>
                        <a:t>18,8</a:t>
                      </a: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</a:rPr>
                        <a:t>%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6793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  <a:latin typeface="Arial Rounded MT Bold" panose="020F0704030504030204" pitchFamily="34" charset="0"/>
                        </a:rPr>
                        <a:t>Jumlah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  <a:latin typeface="Arial Rounded MT Bold" panose="020F0704030504030204" pitchFamily="34" charset="0"/>
                        </a:rPr>
                        <a:t>3.900</a:t>
                      </a:r>
                      <a:endParaRPr lang="en-US" sz="18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800">
                          <a:effectLst/>
                          <a:latin typeface="Arial Rounded MT Bold" panose="020F0704030504030204" pitchFamily="34" charset="0"/>
                        </a:rPr>
                        <a:t>638</a:t>
                      </a:r>
                      <a:endParaRPr lang="en-US" sz="18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800" dirty="0">
                          <a:effectLst/>
                          <a:latin typeface="Arial Rounded MT Bold" panose="020F0704030504030204" pitchFamily="34" charset="0"/>
                        </a:rPr>
                        <a:t>16,4</a:t>
                      </a: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</a:rPr>
                        <a:t>%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37150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3100" y="395510"/>
            <a:ext cx="9925049" cy="1280890"/>
          </a:xfrm>
        </p:spPr>
        <p:txBody>
          <a:bodyPr>
            <a:noAutofit/>
          </a:bodyPr>
          <a:lstStyle/>
          <a:p>
            <a:r>
              <a:rPr lang="id-ID" sz="3200" b="1" dirty="0">
                <a:latin typeface="Arial Rounded MT Bold" panose="020F0704030504030204" pitchFamily="34" charset="0"/>
              </a:rPr>
              <a:t> Perbandingan </a:t>
            </a:r>
            <a:r>
              <a:rPr lang="en-US" sz="3200" b="1" dirty="0" err="1">
                <a:latin typeface="Arial Rounded MT Bold" panose="020F0704030504030204" pitchFamily="34" charset="0"/>
              </a:rPr>
              <a:t>Capaian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Kunjungan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Pelayanan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Instalasi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Rehabilitasi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r>
              <a:rPr lang="en-US" sz="3200" b="1" dirty="0" err="1">
                <a:latin typeface="Arial Rounded MT Bold" panose="020F0704030504030204" pitchFamily="34" charset="0"/>
              </a:rPr>
              <a:t>Medis</a:t>
            </a:r>
            <a:r>
              <a:rPr lang="en-US" sz="3200" b="1" dirty="0">
                <a:latin typeface="Arial Rounded MT Bold" panose="020F0704030504030204" pitchFamily="34" charset="0"/>
              </a:rPr>
              <a:t> Jan-</a:t>
            </a:r>
            <a:r>
              <a:rPr lang="en-US" sz="3200" b="1" dirty="0" err="1">
                <a:latin typeface="Arial Rounded MT Bold" panose="020F0704030504030204" pitchFamily="34" charset="0"/>
              </a:rPr>
              <a:t>Maret</a:t>
            </a:r>
            <a:r>
              <a:rPr lang="en-US" sz="3200" b="1" dirty="0">
                <a:latin typeface="Arial Rounded MT Bold" panose="020F0704030504030204" pitchFamily="34" charset="0"/>
              </a:rPr>
              <a:t> </a:t>
            </a:r>
            <a:endParaRPr lang="en-US" sz="3200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90780687"/>
              </p:ext>
            </p:extLst>
          </p:nvPr>
        </p:nvGraphicFramePr>
        <p:xfrm>
          <a:off x="2838450" y="2133596"/>
          <a:ext cx="7658100" cy="40005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763892"/>
                <a:gridCol w="1917906"/>
                <a:gridCol w="1763892"/>
                <a:gridCol w="2212410"/>
              </a:tblGrid>
              <a:tr h="1008507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  <a:latin typeface="Arial Rounded MT Bold" panose="020F0704030504030204" pitchFamily="34" charset="0"/>
                        </a:rPr>
                        <a:t>Kunjungan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  <a:latin typeface="Arial Rounded MT Bold" panose="020F0704030504030204" pitchFamily="34" charset="0"/>
                        </a:rPr>
                        <a:t>Capaian</a:t>
                      </a: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</a:rPr>
                        <a:t> 2018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  <a:latin typeface="Arial Rounded MT Bold" panose="020F0704030504030204" pitchFamily="34" charset="0"/>
                        </a:rPr>
                        <a:t>Capaian 2019</a:t>
                      </a:r>
                      <a:endParaRPr lang="en-US" sz="18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  <a:latin typeface="Arial Rounded MT Bold" panose="020F0704030504030204" pitchFamily="34" charset="0"/>
                        </a:rPr>
                        <a:t>Pertumbuhan</a:t>
                      </a:r>
                      <a:endParaRPr lang="en-US" sz="18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7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  <a:latin typeface="Arial Rounded MT Bold" panose="020F0704030504030204" pitchFamily="34" charset="0"/>
                        </a:rPr>
                        <a:t>Fisioterapi</a:t>
                      </a:r>
                      <a:endParaRPr lang="en-US" sz="18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800" dirty="0">
                          <a:effectLst/>
                          <a:latin typeface="Arial Rounded MT Bold" panose="020F0704030504030204" pitchFamily="34" charset="0"/>
                        </a:rPr>
                        <a:t>901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  <a:latin typeface="Arial Rounded MT Bold" panose="020F0704030504030204" pitchFamily="34" charset="0"/>
                        </a:rPr>
                        <a:t>194</a:t>
                      </a:r>
                      <a:endParaRPr lang="en-US" sz="18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  <a:latin typeface="Arial Rounded MT Bold" panose="020F0704030504030204" pitchFamily="34" charset="0"/>
                        </a:rPr>
                        <a:t> Turun 78,5 %</a:t>
                      </a:r>
                      <a:endParaRPr lang="en-US" sz="18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008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  <a:latin typeface="Arial Rounded MT Bold" panose="020F0704030504030204" pitchFamily="34" charset="0"/>
                        </a:rPr>
                        <a:t>Terapi wicara</a:t>
                      </a:r>
                      <a:endParaRPr lang="en-US" sz="18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</a:rPr>
                        <a:t>265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</a:rPr>
                        <a:t>200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  <a:latin typeface="Arial Rounded MT Bold" panose="020F0704030504030204" pitchFamily="34" charset="0"/>
                        </a:rPr>
                        <a:t>Turun 24,5 %</a:t>
                      </a:r>
                      <a:endParaRPr lang="en-US" sz="18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100850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  <a:latin typeface="Arial Rounded MT Bold" panose="020F0704030504030204" pitchFamily="34" charset="0"/>
                        </a:rPr>
                        <a:t>Okupasi terapi</a:t>
                      </a:r>
                      <a:endParaRPr lang="en-US" sz="18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  <a:latin typeface="Arial Rounded MT Bold" panose="020F0704030504030204" pitchFamily="34" charset="0"/>
                        </a:rPr>
                        <a:t>405</a:t>
                      </a:r>
                      <a:endParaRPr lang="en-US" sz="18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</a:rPr>
                        <a:t>244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  <a:latin typeface="Arial Rounded MT Bold" panose="020F0704030504030204" pitchFamily="34" charset="0"/>
                        </a:rPr>
                        <a:t>Turun</a:t>
                      </a: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</a:rPr>
                        <a:t> 39,8 %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48749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  <a:latin typeface="Arial Rounded MT Bold" panose="020F0704030504030204" pitchFamily="34" charset="0"/>
                        </a:rPr>
                        <a:t>Jumlah</a:t>
                      </a:r>
                      <a:endParaRPr lang="en-US" sz="18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800">
                          <a:effectLst/>
                          <a:latin typeface="Arial Rounded MT Bold" panose="020F0704030504030204" pitchFamily="34" charset="0"/>
                        </a:rPr>
                        <a:t>1.571</a:t>
                      </a:r>
                      <a:endParaRPr lang="en-US" sz="18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  <a:latin typeface="Arial Rounded MT Bold" panose="020F0704030504030204" pitchFamily="34" charset="0"/>
                        </a:rPr>
                        <a:t>638</a:t>
                      </a:r>
                      <a:endParaRPr lang="en-US" sz="18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 err="1">
                          <a:effectLst/>
                          <a:latin typeface="Arial Rounded MT Bold" panose="020F0704030504030204" pitchFamily="34" charset="0"/>
                        </a:rPr>
                        <a:t>Turun</a:t>
                      </a: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</a:rPr>
                        <a:t> 59,4%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505224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35775" y="0"/>
            <a:ext cx="8911687" cy="1280890"/>
          </a:xfrm>
        </p:spPr>
        <p:txBody>
          <a:bodyPr>
            <a:normAutofit fontScale="90000"/>
          </a:bodyPr>
          <a:lstStyle/>
          <a:p>
            <a:r>
              <a:rPr lang="en-US" b="1" dirty="0" err="1">
                <a:latin typeface="Arial Rounded MT Bold" panose="020F0704030504030204" pitchFamily="34" charset="0"/>
              </a:rPr>
              <a:t>Capaian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Kegiatan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Instalasi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Rehabilitasi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en-US" b="1" dirty="0" err="1">
                <a:latin typeface="Arial Rounded MT Bold" panose="020F0704030504030204" pitchFamily="34" charset="0"/>
              </a:rPr>
              <a:t>Medik</a:t>
            </a:r>
            <a:r>
              <a:rPr lang="en-US" b="1" dirty="0">
                <a:latin typeface="Arial Rounded MT Bold" panose="020F0704030504030204" pitchFamily="34" charset="0"/>
              </a:rPr>
              <a:t> </a:t>
            </a:r>
            <a:r>
              <a:rPr lang="id-ID" b="1" dirty="0">
                <a:latin typeface="Arial Rounded MT Bold" panose="020F0704030504030204" pitchFamily="34" charset="0"/>
              </a:rPr>
              <a:t>Jan-Maret </a:t>
            </a:r>
            <a:r>
              <a:rPr lang="en-US" b="1" dirty="0">
                <a:latin typeface="Arial Rounded MT Bold" panose="020F0704030504030204" pitchFamily="34" charset="0"/>
              </a:rPr>
              <a:t>2019</a:t>
            </a:r>
            <a:r>
              <a:rPr lang="en-US" dirty="0">
                <a:latin typeface="Arial Rounded MT Bold" panose="020F0704030504030204" pitchFamily="34" charset="0"/>
              </a:rPr>
              <a:t/>
            </a:r>
            <a:br>
              <a:rPr lang="en-US" dirty="0">
                <a:latin typeface="Arial Rounded MT Bold" panose="020F0704030504030204" pitchFamily="34" charset="0"/>
              </a:rPr>
            </a:br>
            <a:endParaRPr lang="en-US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51008999"/>
              </p:ext>
            </p:extLst>
          </p:nvPr>
        </p:nvGraphicFramePr>
        <p:xfrm>
          <a:off x="3438792" y="1104902"/>
          <a:ext cx="7495907" cy="54482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966431"/>
                <a:gridCol w="1562139"/>
                <a:gridCol w="1718170"/>
                <a:gridCol w="1249167"/>
              </a:tblGrid>
              <a:tr h="443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  <a:latin typeface="Arial Rounded MT Bold" panose="020F0704030504030204" pitchFamily="34" charset="0"/>
                        </a:rPr>
                        <a:t>Kegiatan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Target 2019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Capaian 2019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%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</a:tr>
              <a:tr h="443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Arial Rounded MT Bold" panose="020F0704030504030204" pitchFamily="34" charset="0"/>
                        </a:rPr>
                        <a:t>Exercise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500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125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25 %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</a:tr>
              <a:tr h="443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Fungsi bicara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>
                          <a:effectLst/>
                          <a:latin typeface="Arial Rounded MT Bold" panose="020F0704030504030204" pitchFamily="34" charset="0"/>
                        </a:rPr>
                        <a:t>750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184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24,5 %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</a:tr>
              <a:tr h="443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 dirty="0" err="1">
                          <a:effectLst/>
                          <a:latin typeface="Arial Rounded MT Bold" panose="020F0704030504030204" pitchFamily="34" charset="0"/>
                        </a:rPr>
                        <a:t>Fungsi</a:t>
                      </a:r>
                      <a:r>
                        <a:rPr lang="en-US" sz="1600" dirty="0">
                          <a:effectLst/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sz="1600" dirty="0" err="1">
                          <a:effectLst/>
                          <a:latin typeface="Arial Rounded MT Bold" panose="020F0704030504030204" pitchFamily="34" charset="0"/>
                        </a:rPr>
                        <a:t>bahasa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700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165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23,6%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</a:tr>
              <a:tr h="443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Fungsi Oral motor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200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42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21%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</a:tr>
              <a:tr h="443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Fungsi irama kelancaran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50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1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2%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</a:tr>
              <a:tr h="443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Terapi bermain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300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47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1</a:t>
                      </a:r>
                      <a:r>
                        <a:rPr lang="id-ID" sz="1600">
                          <a:effectLst/>
                          <a:latin typeface="Arial Rounded MT Bold" panose="020F0704030504030204" pitchFamily="34" charset="0"/>
                        </a:rPr>
                        <a:t>5,7</a:t>
                      </a: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%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</a:tr>
              <a:tr h="443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600">
                          <a:effectLst/>
                          <a:latin typeface="Arial Rounded MT Bold" panose="020F0704030504030204" pitchFamily="34" charset="0"/>
                        </a:rPr>
                        <a:t>Sensori Integrasi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500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112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22,4%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</a:tr>
              <a:tr h="443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600">
                          <a:effectLst/>
                          <a:latin typeface="Arial Rounded MT Bold" panose="020F0704030504030204" pitchFamily="34" charset="0"/>
                        </a:rPr>
                        <a:t>Terapi Remedial/Belajar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200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600">
                          <a:effectLst/>
                          <a:latin typeface="Arial Rounded MT Bold" panose="020F0704030504030204" pitchFamily="34" charset="0"/>
                        </a:rPr>
                        <a:t>62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600">
                          <a:effectLst/>
                          <a:latin typeface="Arial Rounded MT Bold" panose="020F0704030504030204" pitchFamily="34" charset="0"/>
                        </a:rPr>
                        <a:t>31</a:t>
                      </a: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%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</a:tr>
              <a:tr h="443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Terapi perilaku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600">
                          <a:effectLst/>
                          <a:latin typeface="Arial Rounded MT Bold" panose="020F0704030504030204" pitchFamily="34" charset="0"/>
                        </a:rPr>
                        <a:t>900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600">
                          <a:effectLst/>
                          <a:latin typeface="Arial Rounded MT Bold" panose="020F0704030504030204" pitchFamily="34" charset="0"/>
                        </a:rPr>
                        <a:t>218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600">
                          <a:effectLst/>
                          <a:latin typeface="Arial Rounded MT Bold" panose="020F0704030504030204" pitchFamily="34" charset="0"/>
                        </a:rPr>
                        <a:t>24,2</a:t>
                      </a: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%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</a:tr>
              <a:tr h="57273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Latihan aktifitas sehari-hari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600">
                          <a:effectLst/>
                          <a:latin typeface="Arial Rounded MT Bold" panose="020F0704030504030204" pitchFamily="34" charset="0"/>
                        </a:rPr>
                        <a:t>500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600">
                          <a:effectLst/>
                          <a:latin typeface="Arial Rounded MT Bold" panose="020F0704030504030204" pitchFamily="34" charset="0"/>
                        </a:rPr>
                        <a:t>66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600">
                          <a:effectLst/>
                          <a:latin typeface="Arial Rounded MT Bold" panose="020F0704030504030204" pitchFamily="34" charset="0"/>
                        </a:rPr>
                        <a:t>13,2</a:t>
                      </a: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%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</a:tr>
              <a:tr h="4432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</a:rPr>
                        <a:t>Jumlah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600">
                          <a:effectLst/>
                          <a:latin typeface="Arial Rounded MT Bold" panose="020F0704030504030204" pitchFamily="34" charset="0"/>
                        </a:rPr>
                        <a:t>4.600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600">
                          <a:effectLst/>
                          <a:latin typeface="Arial Rounded MT Bold" panose="020F0704030504030204" pitchFamily="34" charset="0"/>
                        </a:rPr>
                        <a:t>1.022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600" dirty="0">
                          <a:effectLst/>
                          <a:latin typeface="Arial Rounded MT Bold" panose="020F0704030504030204" pitchFamily="34" charset="0"/>
                        </a:rPr>
                        <a:t>22,2%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008" marR="68008" marT="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4650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185960"/>
            <a:ext cx="8911687" cy="1280890"/>
          </a:xfrm>
        </p:spPr>
        <p:txBody>
          <a:bodyPr/>
          <a:lstStyle/>
          <a:p>
            <a:r>
              <a:rPr lang="en-US" dirty="0" smtClean="0"/>
              <a:t>II.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/>
              <a:t>Sarana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Prasarana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826404"/>
            <a:ext cx="9412288" cy="6031595"/>
          </a:xfrm>
        </p:spPr>
        <p:txBody>
          <a:bodyPr>
            <a:normAutofit/>
          </a:bodyPr>
          <a:lstStyle/>
          <a:p>
            <a:pPr marL="0" lvl="0" indent="0">
              <a:buNone/>
            </a:pPr>
            <a:r>
              <a:rPr lang="en-US" dirty="0" smtClean="0"/>
              <a:t>a. </a:t>
            </a:r>
            <a:r>
              <a:rPr lang="en-US" dirty="0" err="1" smtClean="0"/>
              <a:t>Pengadaan</a:t>
            </a:r>
            <a:r>
              <a:rPr lang="en-US" dirty="0" smtClean="0"/>
              <a:t> </a:t>
            </a:r>
            <a:r>
              <a:rPr lang="en-US" dirty="0" err="1"/>
              <a:t>Alat</a:t>
            </a:r>
            <a:r>
              <a:rPr lang="en-US" dirty="0"/>
              <a:t> </a:t>
            </a:r>
            <a:r>
              <a:rPr lang="en-US" dirty="0" err="1"/>
              <a:t>Kesehatan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Non </a:t>
            </a:r>
            <a:r>
              <a:rPr lang="en-US" dirty="0" err="1" smtClean="0"/>
              <a:t>Kesehatan</a:t>
            </a: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b. </a:t>
            </a:r>
            <a:r>
              <a:rPr lang="en-US" dirty="0" err="1" smtClean="0"/>
              <a:t>Kalibrasi</a:t>
            </a:r>
            <a:r>
              <a:rPr lang="en-US" dirty="0" smtClean="0"/>
              <a:t> </a:t>
            </a:r>
            <a:r>
              <a:rPr lang="en-US" dirty="0" err="1"/>
              <a:t>Alat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c. </a:t>
            </a:r>
            <a:r>
              <a:rPr lang="en-US" dirty="0" err="1" smtClean="0"/>
              <a:t>Uji</a:t>
            </a:r>
            <a:r>
              <a:rPr lang="en-US" dirty="0" smtClean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Alat</a:t>
            </a:r>
            <a:endParaRPr lang="en-US" dirty="0"/>
          </a:p>
          <a:p>
            <a:pPr marL="0" indent="0">
              <a:buNone/>
            </a:pPr>
            <a:r>
              <a:rPr lang="en-US" dirty="0" smtClean="0"/>
              <a:t>d. Utility</a:t>
            </a:r>
            <a:r>
              <a:rPr lang="en-US" dirty="0"/>
              <a:t> </a:t>
            </a:r>
            <a:r>
              <a:rPr lang="en-US" dirty="0" smtClean="0"/>
              <a:t>---</a:t>
            </a:r>
            <a:r>
              <a:rPr lang="en-US" dirty="0" smtClean="0">
                <a:sym typeface="Wingdings" panose="05000000000000000000" pitchFamily="2" charset="2"/>
              </a:rPr>
              <a:t> </a:t>
            </a:r>
            <a:r>
              <a:rPr lang="en-US" b="1" dirty="0" err="1" smtClean="0"/>
              <a:t>Capaian</a:t>
            </a:r>
            <a:r>
              <a:rPr lang="en-US" b="1" dirty="0" smtClean="0"/>
              <a:t> </a:t>
            </a:r>
            <a:r>
              <a:rPr lang="en-US" b="1" dirty="0"/>
              <a:t>Utility </a:t>
            </a:r>
            <a:r>
              <a:rPr lang="en-US" b="1" dirty="0" err="1"/>
              <a:t>Alat</a:t>
            </a:r>
            <a:r>
              <a:rPr lang="en-US" b="1" dirty="0"/>
              <a:t> </a:t>
            </a:r>
            <a:r>
              <a:rPr lang="en-US" b="1" dirty="0" err="1"/>
              <a:t>Kesehatan</a:t>
            </a:r>
            <a:r>
              <a:rPr lang="en-US" b="1" dirty="0"/>
              <a:t> </a:t>
            </a:r>
            <a:r>
              <a:rPr lang="en-US" b="1" dirty="0" err="1"/>
              <a:t>Rehabilitasi</a:t>
            </a:r>
            <a:r>
              <a:rPr lang="en-US" b="1" dirty="0"/>
              <a:t> </a:t>
            </a:r>
            <a:r>
              <a:rPr lang="en-US" b="1" dirty="0" err="1"/>
              <a:t>Medik</a:t>
            </a:r>
            <a:r>
              <a:rPr lang="en-US" b="1" dirty="0"/>
              <a:t> </a:t>
            </a:r>
            <a:r>
              <a:rPr lang="en-US" b="1" dirty="0" err="1"/>
              <a:t>Bl</a:t>
            </a:r>
            <a:r>
              <a:rPr lang="en-US" b="1" dirty="0"/>
              <a:t> Jan-</a:t>
            </a:r>
            <a:r>
              <a:rPr lang="en-US" b="1" dirty="0" err="1"/>
              <a:t>Maret</a:t>
            </a:r>
            <a:r>
              <a:rPr lang="en-US" b="1" dirty="0"/>
              <a:t> </a:t>
            </a:r>
            <a:r>
              <a:rPr lang="en-US" b="1" dirty="0" smtClean="0"/>
              <a:t>2019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dirty="0" smtClean="0"/>
              <a:t>e. </a:t>
            </a:r>
            <a:r>
              <a:rPr lang="en-US" b="1" dirty="0" err="1" smtClean="0"/>
              <a:t>Pemeliharaan</a:t>
            </a:r>
            <a:r>
              <a:rPr lang="en-US" b="1" dirty="0" smtClean="0"/>
              <a:t> </a:t>
            </a:r>
            <a:r>
              <a:rPr lang="en-US" b="1" dirty="0" err="1" smtClean="0"/>
              <a:t>Alat</a:t>
            </a: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 smtClean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84818551"/>
              </p:ext>
            </p:extLst>
          </p:nvPr>
        </p:nvGraphicFramePr>
        <p:xfrm>
          <a:off x="3600450" y="2476497"/>
          <a:ext cx="6686549" cy="38290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823310"/>
                <a:gridCol w="1702942"/>
                <a:gridCol w="1887130"/>
                <a:gridCol w="1273167"/>
              </a:tblGrid>
              <a:tr h="520996">
                <a:tc>
                  <a:txBody>
                    <a:bodyPr/>
                    <a:lstStyle/>
                    <a:p>
                      <a:endParaRPr lang="en-US" sz="1400" dirty="0"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>
                          <a:effectLst/>
                        </a:rPr>
                        <a:t>Target 2019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 dirty="0" err="1">
                          <a:effectLst/>
                        </a:rPr>
                        <a:t>Capaian</a:t>
                      </a:r>
                      <a:r>
                        <a:rPr lang="en-US" sz="1400" dirty="0">
                          <a:effectLst/>
                        </a:rPr>
                        <a:t> </a:t>
                      </a:r>
                      <a:r>
                        <a:rPr lang="id-ID" sz="1400" dirty="0">
                          <a:effectLst/>
                        </a:rPr>
                        <a:t>tahun</a:t>
                      </a:r>
                      <a:r>
                        <a:rPr lang="en-US" sz="1400" dirty="0">
                          <a:effectLst/>
                        </a:rPr>
                        <a:t>  2019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</a:tr>
              <a:tr h="251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SWD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 dirty="0">
                          <a:effectLst/>
                        </a:rPr>
                        <a:t>200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31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15,5 %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1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Ultrasound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 dirty="0">
                          <a:effectLst/>
                        </a:rPr>
                        <a:t>150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17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11,3 %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209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Electrical stimulasi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 dirty="0">
                          <a:effectLst/>
                        </a:rPr>
                        <a:t>200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 dirty="0">
                          <a:effectLst/>
                        </a:rPr>
                        <a:t>34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17 %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1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Infrared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600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 dirty="0">
                          <a:effectLst/>
                        </a:rPr>
                        <a:t>110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18,3 %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1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Curaplus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200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 dirty="0">
                          <a:effectLst/>
                        </a:rPr>
                        <a:t>35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 dirty="0">
                          <a:effectLst/>
                        </a:rPr>
                        <a:t>17,5 %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1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Cervical traksi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10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8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 dirty="0">
                          <a:effectLst/>
                        </a:rPr>
                        <a:t>8 %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1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Nebulizer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10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 dirty="0">
                          <a:effectLst/>
                        </a:rPr>
                        <a:t>0 %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1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Cryoterapi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10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 dirty="0">
                          <a:effectLst/>
                        </a:rPr>
                        <a:t>0 %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1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Static bicycle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40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 dirty="0">
                          <a:effectLst/>
                        </a:rPr>
                        <a:t>0 %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5209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Motorcross cycle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5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 dirty="0">
                          <a:effectLst/>
                        </a:rPr>
                        <a:t>0 %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2517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400">
                          <a:effectLst/>
                        </a:rPr>
                        <a:t>Lumbal traksi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b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 dirty="0">
                          <a:effectLst/>
                        </a:rPr>
                        <a:t>5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>
                          <a:effectLst/>
                        </a:rPr>
                        <a:t>0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id-ID" sz="1400" dirty="0">
                          <a:effectLst/>
                        </a:rPr>
                        <a:t>0 %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7345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lvl="0"/>
            <a:r>
              <a:rPr lang="en-US" dirty="0" smtClean="0"/>
              <a:t>III.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/>
              <a:t>Sumber</a:t>
            </a:r>
            <a:r>
              <a:rPr lang="en-US" dirty="0"/>
              <a:t> </a:t>
            </a:r>
            <a:r>
              <a:rPr lang="en-US" dirty="0" err="1"/>
              <a:t>Daya</a:t>
            </a:r>
            <a:r>
              <a:rPr lang="en-US" dirty="0"/>
              <a:t> </a:t>
            </a:r>
            <a:r>
              <a:rPr lang="en-US" dirty="0" err="1"/>
              <a:t>Manusia</a:t>
            </a:r>
            <a:r>
              <a:rPr lang="en-US" dirty="0"/>
              <a:t> (SDM)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err="1">
                <a:latin typeface="Arial Rounded MT Bold" panose="020F0704030504030204" pitchFamily="34" charset="0"/>
              </a:rPr>
              <a:t>Perencanaan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pola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 smtClean="0">
                <a:latin typeface="Arial Rounded MT Bold" panose="020F0704030504030204" pitchFamily="34" charset="0"/>
              </a:rPr>
              <a:t>ketenagaan</a:t>
            </a:r>
            <a:r>
              <a:rPr lang="en-US" sz="2400" dirty="0" smtClean="0">
                <a:latin typeface="Arial Rounded MT Bold" panose="020F0704030504030204" pitchFamily="34" charset="0"/>
              </a:rPr>
              <a:t>/</a:t>
            </a:r>
            <a:r>
              <a:rPr lang="en-US" sz="2400" dirty="0" err="1" smtClean="0">
                <a:latin typeface="Arial Rounded MT Bold" panose="020F0704030504030204" pitchFamily="34" charset="0"/>
              </a:rPr>
              <a:t>kebutuhan</a:t>
            </a:r>
            <a:endParaRPr lang="en-US" sz="2400" dirty="0" smtClean="0">
              <a:latin typeface="Arial Rounded MT Bold" panose="020F0704030504030204" pitchFamily="34" charset="0"/>
            </a:endParaRPr>
          </a:p>
          <a:p>
            <a:pPr lvl="0"/>
            <a:endParaRPr lang="en-US" sz="2400" dirty="0" smtClean="0">
              <a:latin typeface="Arial Rounded MT Bold" panose="020F0704030504030204" pitchFamily="34" charset="0"/>
            </a:endParaRPr>
          </a:p>
          <a:p>
            <a:r>
              <a:rPr lang="en-US" sz="2400" dirty="0" err="1" smtClean="0">
                <a:latin typeface="Arial Rounded MT Bold" panose="020F0704030504030204" pitchFamily="34" charset="0"/>
              </a:rPr>
              <a:t>Pelatihan</a:t>
            </a:r>
            <a:r>
              <a:rPr lang="en-US" sz="2400" dirty="0" smtClean="0">
                <a:latin typeface="Arial Rounded MT Bold" panose="020F0704030504030204" pitchFamily="34" charset="0"/>
              </a:rPr>
              <a:t>/</a:t>
            </a:r>
            <a:r>
              <a:rPr lang="en-US" sz="2400" dirty="0" err="1" smtClean="0">
                <a:latin typeface="Arial Rounded MT Bold" panose="020F0704030504030204" pitchFamily="34" charset="0"/>
              </a:rPr>
              <a:t>Diklat</a:t>
            </a:r>
            <a:endParaRPr lang="en-US" sz="2400" dirty="0" smtClean="0">
              <a:latin typeface="Arial Rounded MT Bold" panose="020F0704030504030204" pitchFamily="34" charset="0"/>
            </a:endParaRPr>
          </a:p>
          <a:p>
            <a:endParaRPr lang="en-US" sz="2400" dirty="0">
              <a:latin typeface="Arial Rounded MT Bold" panose="020F0704030504030204" pitchFamily="34" charset="0"/>
            </a:endParaRPr>
          </a:p>
          <a:p>
            <a:r>
              <a:rPr lang="en-US" sz="2400" dirty="0" err="1" smtClean="0">
                <a:latin typeface="Arial Rounded MT Bold" panose="020F0704030504030204" pitchFamily="34" charset="0"/>
              </a:rPr>
              <a:t>Penilaian</a:t>
            </a:r>
            <a:r>
              <a:rPr lang="en-US" sz="2400" dirty="0" smtClean="0">
                <a:latin typeface="Arial Rounded MT Bold" panose="020F0704030504030204" pitchFamily="34" charset="0"/>
              </a:rPr>
              <a:t> </a:t>
            </a:r>
            <a:r>
              <a:rPr lang="en-US" sz="2400" dirty="0" err="1" smtClean="0">
                <a:latin typeface="Arial Rounded MT Bold" panose="020F0704030504030204" pitchFamily="34" charset="0"/>
              </a:rPr>
              <a:t>Kerja</a:t>
            </a:r>
            <a:r>
              <a:rPr lang="en-US" sz="2400" dirty="0" smtClean="0">
                <a:latin typeface="Arial Rounded MT Bold" panose="020F0704030504030204" pitchFamily="34" charset="0"/>
              </a:rPr>
              <a:t> </a:t>
            </a:r>
            <a:endParaRPr lang="en-US" sz="2400" dirty="0">
              <a:latin typeface="Arial Rounded MT Bold" panose="020F0704030504030204" pitchFamily="34" charset="0"/>
            </a:endParaRPr>
          </a:p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899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n-US" dirty="0" smtClean="0"/>
              <a:t>IV. </a:t>
            </a:r>
            <a:r>
              <a:rPr lang="en-US" dirty="0" err="1" smtClean="0"/>
              <a:t>Kegiatan</a:t>
            </a:r>
            <a:r>
              <a:rPr lang="en-US" dirty="0" smtClean="0"/>
              <a:t> </a:t>
            </a:r>
            <a:r>
              <a:rPr lang="en-US" dirty="0" err="1"/>
              <a:t>Keselamatan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z="2400" dirty="0" err="1">
                <a:latin typeface="Arial Rounded MT Bold" panose="020F0704030504030204" pitchFamily="34" charset="0"/>
              </a:rPr>
              <a:t>Pemeriksaan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kesehatan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 smtClean="0">
                <a:latin typeface="Arial Rounded MT Bold" panose="020F0704030504030204" pitchFamily="34" charset="0"/>
              </a:rPr>
              <a:t>pegawai</a:t>
            </a:r>
            <a:endParaRPr lang="en-US" sz="2400" dirty="0" smtClean="0">
              <a:latin typeface="Arial Rounded MT Bold" panose="020F0704030504030204" pitchFamily="34" charset="0"/>
            </a:endParaRPr>
          </a:p>
          <a:p>
            <a:pPr lvl="0"/>
            <a:endParaRPr lang="en-US" sz="2400" dirty="0">
              <a:latin typeface="Arial Rounded MT Bold" panose="020F0704030504030204" pitchFamily="34" charset="0"/>
            </a:endParaRPr>
          </a:p>
          <a:p>
            <a:r>
              <a:rPr lang="en-US" sz="2400" dirty="0" err="1">
                <a:latin typeface="Arial Rounded MT Bold" panose="020F0704030504030204" pitchFamily="34" charset="0"/>
              </a:rPr>
              <a:t>Penggunaan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alat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pelindung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diri</a:t>
            </a:r>
            <a:r>
              <a:rPr lang="en-US" sz="2400" dirty="0">
                <a:latin typeface="Arial Rounded MT Bold" panose="020F0704030504030204" pitchFamily="34" charset="0"/>
              </a:rPr>
              <a:t> (APD)</a:t>
            </a:r>
          </a:p>
          <a:p>
            <a:pPr lvl="0"/>
            <a:endParaRPr lang="en-US" sz="2400" dirty="0" smtClean="0">
              <a:latin typeface="Arial Rounded MT Bold" panose="020F0704030504030204" pitchFamily="34" charset="0"/>
            </a:endParaRPr>
          </a:p>
          <a:p>
            <a:r>
              <a:rPr lang="en-US" sz="2400" dirty="0" err="1">
                <a:latin typeface="Arial Rounded MT Bold" panose="020F0704030504030204" pitchFamily="34" charset="0"/>
              </a:rPr>
              <a:t>Pengukuran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suhu</a:t>
            </a:r>
            <a:r>
              <a:rPr lang="en-US" sz="2400" dirty="0">
                <a:latin typeface="Arial Rounded MT Bold" panose="020F0704030504030204" pitchFamily="34" charset="0"/>
              </a:rPr>
              <a:t>, </a:t>
            </a:r>
            <a:r>
              <a:rPr lang="en-US" sz="2400" dirty="0" err="1">
                <a:latin typeface="Arial Rounded MT Bold" panose="020F0704030504030204" pitchFamily="34" charset="0"/>
              </a:rPr>
              <a:t>kelembaban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pencahayaan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 smtClean="0">
                <a:latin typeface="Arial Rounded MT Bold" panose="020F0704030504030204" pitchFamily="34" charset="0"/>
              </a:rPr>
              <a:t>ruangan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207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V. </a:t>
            </a:r>
            <a:r>
              <a:rPr lang="en-US" dirty="0" err="1" smtClean="0"/>
              <a:t>Rencana</a:t>
            </a:r>
            <a:r>
              <a:rPr lang="en-US" dirty="0" smtClean="0"/>
              <a:t> </a:t>
            </a:r>
            <a:r>
              <a:rPr lang="en-US" dirty="0" err="1" smtClean="0"/>
              <a:t>Tindak</a:t>
            </a:r>
            <a:r>
              <a:rPr lang="en-US" dirty="0" smtClean="0"/>
              <a:t> </a:t>
            </a:r>
            <a:r>
              <a:rPr lang="en-US" dirty="0" err="1" smtClean="0"/>
              <a:t>Lanjut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9221788" cy="3777622"/>
          </a:xfrm>
        </p:spPr>
        <p:txBody>
          <a:bodyPr/>
          <a:lstStyle/>
          <a:p>
            <a:pPr lvl="0" algn="just"/>
            <a:r>
              <a:rPr lang="en-US" sz="2400" dirty="0" err="1">
                <a:latin typeface="Arial Rounded MT Bold" panose="020F0704030504030204" pitchFamily="34" charset="0"/>
              </a:rPr>
              <a:t>Melakukan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sosialisasi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kepada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masyarakat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mengenai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tindakan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terapi</a:t>
            </a:r>
            <a:r>
              <a:rPr lang="en-US" sz="2400" dirty="0">
                <a:latin typeface="Arial Rounded MT Bold" panose="020F0704030504030204" pitchFamily="34" charset="0"/>
              </a:rPr>
              <a:t> yang </a:t>
            </a:r>
            <a:r>
              <a:rPr lang="en-US" sz="2400" dirty="0" err="1">
                <a:latin typeface="Arial Rounded MT Bold" panose="020F0704030504030204" pitchFamily="34" charset="0"/>
              </a:rPr>
              <a:t>dapat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dilayani</a:t>
            </a:r>
            <a:r>
              <a:rPr lang="en-US" sz="2400" dirty="0">
                <a:latin typeface="Arial Rounded MT Bold" panose="020F0704030504030204" pitchFamily="34" charset="0"/>
              </a:rPr>
              <a:t> di </a:t>
            </a:r>
            <a:r>
              <a:rPr lang="en-US" sz="2400" dirty="0" err="1">
                <a:latin typeface="Arial Rounded MT Bold" panose="020F0704030504030204" pitchFamily="34" charset="0"/>
              </a:rPr>
              <a:t>instalasi</a:t>
            </a:r>
            <a:r>
              <a:rPr lang="id-ID" sz="2400" dirty="0">
                <a:latin typeface="Arial Rounded MT Bold" panose="020F0704030504030204" pitchFamily="34" charset="0"/>
              </a:rPr>
              <a:t> rehabilitasi medik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dengan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sarana</a:t>
            </a:r>
            <a:r>
              <a:rPr lang="en-US" sz="2400" dirty="0">
                <a:latin typeface="Arial Rounded MT Bold" panose="020F0704030504030204" pitchFamily="34" charset="0"/>
              </a:rPr>
              <a:t> leaflet.</a:t>
            </a:r>
          </a:p>
          <a:p>
            <a:pPr lvl="0" algn="just"/>
            <a:r>
              <a:rPr lang="en-US" sz="2400" dirty="0" err="1">
                <a:latin typeface="Arial Rounded MT Bold" panose="020F0704030504030204" pitchFamily="34" charset="0"/>
              </a:rPr>
              <a:t>Melakukan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sosialisasi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bekerja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sama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dengan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tim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promkes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pada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saat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acara</a:t>
            </a:r>
            <a:r>
              <a:rPr lang="en-US" sz="2400" dirty="0">
                <a:latin typeface="Arial Rounded MT Bold" panose="020F0704030504030204" pitchFamily="34" charset="0"/>
              </a:rPr>
              <a:t> seminar </a:t>
            </a:r>
            <a:r>
              <a:rPr lang="en-US" sz="2400" dirty="0" err="1">
                <a:latin typeface="Arial Rounded MT Bold" panose="020F0704030504030204" pitchFamily="34" charset="0"/>
              </a:rPr>
              <a:t>tumbuh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kembang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anak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remaja</a:t>
            </a:r>
            <a:r>
              <a:rPr lang="en-US" sz="2400" dirty="0">
                <a:latin typeface="Arial Rounded MT Bold" panose="020F0704030504030204" pitchFamily="34" charset="0"/>
              </a:rPr>
              <a:t>, </a:t>
            </a:r>
            <a:r>
              <a:rPr lang="en-US" sz="2400" dirty="0" err="1">
                <a:latin typeface="Arial Rounded MT Bold" panose="020F0704030504030204" pitchFamily="34" charset="0"/>
              </a:rPr>
              <a:t>mengenai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tindakan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terapi</a:t>
            </a:r>
            <a:r>
              <a:rPr lang="en-US" sz="2400" dirty="0">
                <a:latin typeface="Arial Rounded MT Bold" panose="020F0704030504030204" pitchFamily="34" charset="0"/>
              </a:rPr>
              <a:t> yang </a:t>
            </a:r>
            <a:r>
              <a:rPr lang="en-US" sz="2400" dirty="0" err="1">
                <a:latin typeface="Arial Rounded MT Bold" panose="020F0704030504030204" pitchFamily="34" charset="0"/>
              </a:rPr>
              <a:t>dapat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dilayani</a:t>
            </a:r>
            <a:r>
              <a:rPr lang="en-US" sz="2400" dirty="0">
                <a:latin typeface="Arial Rounded MT Bold" panose="020F0704030504030204" pitchFamily="34" charset="0"/>
              </a:rPr>
              <a:t> di </a:t>
            </a:r>
            <a:r>
              <a:rPr lang="en-US" sz="2400" dirty="0" err="1">
                <a:latin typeface="Arial Rounded MT Bold" panose="020F0704030504030204" pitchFamily="34" charset="0"/>
              </a:rPr>
              <a:t>Instalasi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Rehabilitasi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Medik</a:t>
            </a:r>
            <a:r>
              <a:rPr lang="en-US" sz="2400" dirty="0">
                <a:latin typeface="Arial Rounded MT Bold" panose="020F0704030504030204" pitchFamily="34" charset="0"/>
              </a:rPr>
              <a:t>.</a:t>
            </a:r>
          </a:p>
          <a:p>
            <a:pPr lvl="0" algn="just"/>
            <a:r>
              <a:rPr lang="en-US" sz="2400" dirty="0" err="1">
                <a:latin typeface="Arial Rounded MT Bold" panose="020F0704030504030204" pitchFamily="34" charset="0"/>
              </a:rPr>
              <a:t>Melakukan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edukasi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kepada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pasien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untuk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selalu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datang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sesuai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jadwal</a:t>
            </a:r>
            <a:r>
              <a:rPr lang="en-US" sz="2400" dirty="0">
                <a:latin typeface="Arial Rounded MT Bold" panose="020F0704030504030204" pitchFamily="34" charset="0"/>
              </a:rPr>
              <a:t> yang </a:t>
            </a:r>
            <a:r>
              <a:rPr lang="en-US" sz="2400" dirty="0" err="1">
                <a:latin typeface="Arial Rounded MT Bold" panose="020F0704030504030204" pitchFamily="34" charset="0"/>
              </a:rPr>
              <a:t>telah</a:t>
            </a:r>
            <a:r>
              <a:rPr lang="en-US" sz="2400" dirty="0">
                <a:latin typeface="Arial Rounded MT Bold" panose="020F0704030504030204" pitchFamily="34" charset="0"/>
              </a:rPr>
              <a:t> </a:t>
            </a:r>
            <a:r>
              <a:rPr lang="en-US" sz="2400" dirty="0" err="1">
                <a:latin typeface="Arial Rounded MT Bold" panose="020F0704030504030204" pitchFamily="34" charset="0"/>
              </a:rPr>
              <a:t>direncanakan</a:t>
            </a:r>
            <a:r>
              <a:rPr lang="en-US" sz="2400" dirty="0">
                <a:latin typeface="Arial Rounded MT Bold" panose="020F0704030504030204" pitchFamily="34" charset="0"/>
              </a:rPr>
              <a:t>.</a:t>
            </a:r>
          </a:p>
          <a:p>
            <a:pPr marL="0" indent="0" algn="just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66601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Terima</a:t>
            </a:r>
            <a:r>
              <a:rPr lang="en-US" dirty="0" smtClean="0"/>
              <a:t> </a:t>
            </a:r>
            <a:r>
              <a:rPr lang="en-US" dirty="0" err="1" smtClean="0"/>
              <a:t>kasih</a:t>
            </a:r>
            <a:r>
              <a:rPr lang="en-US" dirty="0" smtClean="0"/>
              <a:t> ..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055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latin typeface="Arial Rounded MT Bold" panose="020F0704030504030204" pitchFamily="34" charset="0"/>
              </a:rPr>
              <a:t>1</a:t>
            </a:r>
            <a:r>
              <a:rPr lang="en-US" sz="2400" dirty="0" smtClean="0">
                <a:latin typeface="Arial Rounded MT Bold" panose="020F0704030504030204" pitchFamily="34" charset="0"/>
              </a:rPr>
              <a:t>. </a:t>
            </a:r>
            <a:r>
              <a:rPr lang="id-ID" sz="2400" dirty="0" smtClean="0">
                <a:latin typeface="Arial Rounded MT Bold" panose="020F0704030504030204" pitchFamily="34" charset="0"/>
              </a:rPr>
              <a:t>Melaksanakan </a:t>
            </a:r>
            <a:r>
              <a:rPr lang="id-ID" sz="2400" dirty="0">
                <a:latin typeface="Arial Rounded MT Bold" panose="020F0704030504030204" pitchFamily="34" charset="0"/>
              </a:rPr>
              <a:t>pelayanan rehabilitasi medik rawat jalan dan rawat inap</a:t>
            </a:r>
            <a:endParaRPr lang="en-US" sz="2400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4778172"/>
              </p:ext>
            </p:extLst>
          </p:nvPr>
        </p:nvGraphicFramePr>
        <p:xfrm>
          <a:off x="2592925" y="1752600"/>
          <a:ext cx="8915400" cy="468191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461292"/>
                <a:gridCol w="2261937"/>
                <a:gridCol w="1058779"/>
                <a:gridCol w="113339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KEGIATAN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SASARAN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CAPAIAN %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1971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>
                          <a:effectLst/>
                        </a:rPr>
                        <a:t>Exercise</a:t>
                      </a:r>
                      <a:endParaRPr lang="en-US" sz="1800" b="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125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25 %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21971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</a:rPr>
                        <a:t>Fungsi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bicara</a:t>
                      </a:r>
                      <a:endParaRPr lang="en-US" sz="1800" b="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750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184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24,5%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21971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</a:rPr>
                        <a:t>Fungsi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bahasa</a:t>
                      </a:r>
                      <a:r>
                        <a:rPr lang="en-US" sz="1800" dirty="0">
                          <a:effectLst/>
                        </a:rPr>
                        <a:t>/ </a:t>
                      </a:r>
                      <a:r>
                        <a:rPr lang="en-US" sz="1800" dirty="0" err="1">
                          <a:effectLst/>
                        </a:rPr>
                        <a:t>laku</a:t>
                      </a:r>
                      <a:endParaRPr lang="en-US" sz="1800" b="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700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165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23,6 %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21971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</a:rPr>
                        <a:t>Fungsi</a:t>
                      </a:r>
                      <a:r>
                        <a:rPr lang="en-US" sz="1800" dirty="0">
                          <a:effectLst/>
                        </a:rPr>
                        <a:t> Oral motor</a:t>
                      </a:r>
                      <a:endParaRPr lang="en-US" sz="1800" b="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200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42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21%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21971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</a:rPr>
                        <a:t>Fungsi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irama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kelancaran</a:t>
                      </a:r>
                      <a:endParaRPr lang="en-US" sz="1800" b="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50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2 %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21971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</a:rPr>
                        <a:t>Terapi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bermain</a:t>
                      </a:r>
                      <a:endParaRPr lang="en-US" sz="1800" b="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>
                          <a:effectLst/>
                        </a:rPr>
                        <a:t>300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47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15,7 %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21971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</a:rPr>
                        <a:t>Sensori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Integrasi</a:t>
                      </a:r>
                      <a:endParaRPr lang="en-US" sz="1800" b="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112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22,4 %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21971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1800" dirty="0">
                          <a:effectLst/>
                        </a:rPr>
                        <a:t>Terapi Remedial /Belajar</a:t>
                      </a:r>
                      <a:endParaRPr lang="en-US" sz="1800" b="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200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>
                          <a:effectLst/>
                        </a:rPr>
                        <a:t>62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31%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21971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</a:rPr>
                        <a:t>Terapi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perilaku</a:t>
                      </a:r>
                      <a:endParaRPr lang="en-US" sz="1800" b="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900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>
                          <a:effectLst/>
                        </a:rPr>
                        <a:t>218</a:t>
                      </a:r>
                      <a:endParaRPr lang="en-US" sz="18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24,2 %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239395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800" dirty="0" err="1">
                          <a:effectLst/>
                        </a:rPr>
                        <a:t>Latihan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aktifitas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kehidupan</a:t>
                      </a:r>
                      <a:r>
                        <a:rPr lang="en-US" sz="1800" dirty="0">
                          <a:effectLst/>
                        </a:rPr>
                        <a:t> </a:t>
                      </a:r>
                      <a:r>
                        <a:rPr lang="en-US" sz="1800" dirty="0" err="1">
                          <a:effectLst/>
                        </a:rPr>
                        <a:t>sehari-hari</a:t>
                      </a:r>
                      <a:endParaRPr lang="en-US" sz="1800" b="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</a:rPr>
                        <a:t>500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66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13,2%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219710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1800" dirty="0">
                          <a:effectLst/>
                        </a:rPr>
                        <a:t>Jumlah</a:t>
                      </a:r>
                      <a:endParaRPr lang="en-US" sz="1800" b="1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4.600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800" dirty="0">
                          <a:effectLst/>
                        </a:rPr>
                        <a:t>1.022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800" dirty="0">
                          <a:effectLst/>
                        </a:rPr>
                        <a:t>22,2 %</a:t>
                      </a:r>
                      <a:endParaRPr lang="en-US" sz="1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08500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4062190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Arial Rounded MT Bold" panose="020F0704030504030204" pitchFamily="34" charset="0"/>
              </a:rPr>
              <a:t>2.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Kunjungan</a:t>
            </a:r>
            <a:r>
              <a:rPr lang="en-US" sz="2800" dirty="0" smtClean="0">
                <a:latin typeface="Arial Rounded MT Bold" panose="020F0704030504030204" pitchFamily="34" charset="0"/>
              </a:rPr>
              <a:t> </a:t>
            </a:r>
            <a:br>
              <a:rPr lang="en-US" sz="2800" dirty="0" smtClean="0">
                <a:latin typeface="Arial Rounded MT Bold" panose="020F0704030504030204" pitchFamily="34" charset="0"/>
              </a:rPr>
            </a:br>
            <a:r>
              <a:rPr lang="en-US" sz="2800" dirty="0">
                <a:latin typeface="Arial Rounded MT Bold" panose="020F0704030504030204" pitchFamily="34" charset="0"/>
              </a:rPr>
              <a:t/>
            </a:r>
            <a:br>
              <a:rPr lang="en-US" sz="2800" dirty="0">
                <a:latin typeface="Arial Rounded MT Bold" panose="020F0704030504030204" pitchFamily="34" charset="0"/>
              </a:rPr>
            </a:br>
            <a:r>
              <a:rPr lang="en-US" sz="2800" dirty="0" smtClean="0">
                <a:latin typeface="Arial Rounded MT Bold" panose="020F0704030504030204" pitchFamily="34" charset="0"/>
              </a:rPr>
              <a:t/>
            </a:r>
            <a:br>
              <a:rPr lang="en-US" sz="2800" dirty="0" smtClean="0">
                <a:latin typeface="Arial Rounded MT Bold" panose="020F0704030504030204" pitchFamily="34" charset="0"/>
              </a:rPr>
            </a:br>
            <a:r>
              <a:rPr lang="en-US" sz="2800" dirty="0">
                <a:latin typeface="Arial Rounded MT Bold" panose="020F0704030504030204" pitchFamily="34" charset="0"/>
              </a:rPr>
              <a:t/>
            </a:r>
            <a:br>
              <a:rPr lang="en-US" sz="2800" dirty="0">
                <a:latin typeface="Arial Rounded MT Bold" panose="020F0704030504030204" pitchFamily="34" charset="0"/>
              </a:rPr>
            </a:br>
            <a:r>
              <a:rPr lang="en-US" sz="2800" dirty="0" smtClean="0">
                <a:latin typeface="Arial Rounded MT Bold" panose="020F0704030504030204" pitchFamily="34" charset="0"/>
              </a:rPr>
              <a:t/>
            </a:r>
            <a:br>
              <a:rPr lang="en-US" sz="2800" dirty="0" smtClean="0">
                <a:latin typeface="Arial Rounded MT Bold" panose="020F0704030504030204" pitchFamily="34" charset="0"/>
              </a:rPr>
            </a:br>
            <a:r>
              <a:rPr lang="en-US" sz="2800" dirty="0">
                <a:latin typeface="Arial Rounded MT Bold" panose="020F0704030504030204" pitchFamily="34" charset="0"/>
              </a:rPr>
              <a:t/>
            </a:r>
            <a:br>
              <a:rPr lang="en-US" sz="2800" dirty="0">
                <a:latin typeface="Arial Rounded MT Bold" panose="020F0704030504030204" pitchFamily="34" charset="0"/>
              </a:rPr>
            </a:br>
            <a:r>
              <a:rPr lang="en-US" sz="2800" dirty="0" smtClean="0">
                <a:latin typeface="Arial Rounded MT Bold" panose="020F0704030504030204" pitchFamily="34" charset="0"/>
              </a:rPr>
              <a:t/>
            </a:r>
            <a:br>
              <a:rPr lang="en-US" sz="2800" dirty="0" smtClean="0">
                <a:latin typeface="Arial Rounded MT Bold" panose="020F0704030504030204" pitchFamily="34" charset="0"/>
              </a:rPr>
            </a:br>
            <a:r>
              <a:rPr lang="en-US" sz="2800" dirty="0" smtClean="0">
                <a:latin typeface="Arial Rounded MT Bold" panose="020F0704030504030204" pitchFamily="34" charset="0"/>
              </a:rPr>
              <a:t>3. </a:t>
            </a:r>
            <a:r>
              <a:rPr lang="en-US" sz="2800" dirty="0" err="1" smtClean="0">
                <a:latin typeface="Arial Rounded MT Bold" panose="020F0704030504030204" pitchFamily="34" charset="0"/>
              </a:rPr>
              <a:t>Regulasi</a:t>
            </a:r>
            <a:endParaRPr lang="en-US" sz="2800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0270469"/>
              </p:ext>
            </p:extLst>
          </p:nvPr>
        </p:nvGraphicFramePr>
        <p:xfrm>
          <a:off x="2592925" y="1352550"/>
          <a:ext cx="89154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2547"/>
                <a:gridCol w="2605723"/>
                <a:gridCol w="1194117"/>
                <a:gridCol w="124301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KEGIATAN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SASARAN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CAPAIAN %</a:t>
                      </a:r>
                    </a:p>
                    <a:p>
                      <a:pPr algn="ctr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1971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Kunjungan Fisioterapi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id-ID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pt-BR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194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14,9</a:t>
                      </a:r>
                      <a:r>
                        <a:rPr lang="pt-BR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%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21971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Kunjungan Okupasi Terapi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id-ID" sz="160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pt-BR" sz="160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244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18,8 %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    </a:t>
                      </a:r>
                      <a:r>
                        <a:rPr lang="pt-BR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Kunjungan Terapi Wicara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lang="id-ID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pt-BR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300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200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15,4 %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21971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pt-BR" sz="1600" b="1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Jumlah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b="1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lang="id-ID" sz="1600" b="1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.</a:t>
                      </a:r>
                      <a:r>
                        <a:rPr lang="pt-BR" sz="1600" b="1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900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b="1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638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id-ID" sz="1600" b="1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16,4 %</a:t>
                      </a:r>
                      <a:endParaRPr lang="en-US" sz="1600" b="1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  <p:graphicFrame>
        <p:nvGraphicFramePr>
          <p:cNvPr id="6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56751189"/>
              </p:ext>
            </p:extLst>
          </p:nvPr>
        </p:nvGraphicFramePr>
        <p:xfrm>
          <a:off x="2592925" y="4305300"/>
          <a:ext cx="8915400" cy="2123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72547"/>
                <a:gridCol w="2605723"/>
                <a:gridCol w="1194117"/>
                <a:gridCol w="1243013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KEGIATAN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SASARAN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CAPAIAN %</a:t>
                      </a:r>
                    </a:p>
                    <a:p>
                      <a:pPr algn="ctr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21971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Kebijakan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100 %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21971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Pedoman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100 %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21971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id-ID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Panduan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160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pt-BR" sz="16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100 %</a:t>
                      </a:r>
                      <a:endParaRPr lang="en-US" sz="16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  <a:tr h="370840">
                <a:tc>
                  <a:txBody>
                    <a:bodyPr/>
                    <a:lstStyle/>
                    <a:p>
                      <a:pPr marL="219710" algn="ctr">
                        <a:lnSpc>
                          <a:spcPct val="115000"/>
                        </a:lnSpc>
                        <a:spcBef>
                          <a:spcPts val="600"/>
                        </a:spcBef>
                        <a:spcAft>
                          <a:spcPts val="600"/>
                        </a:spcAft>
                      </a:pPr>
                      <a:r>
                        <a:rPr lang="en-US" sz="1600" b="0" dirty="0" smtClean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SPO</a:t>
                      </a:r>
                      <a:endParaRPr lang="en-US" sz="1600" b="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 b="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en-US" sz="1600" b="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600" b="0" dirty="0" smtClean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100 %</a:t>
                      </a:r>
                      <a:endParaRPr lang="en-US" sz="1600" b="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82045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97575" y="0"/>
            <a:ext cx="8911687" cy="457200"/>
          </a:xfrm>
        </p:spPr>
        <p:txBody>
          <a:bodyPr>
            <a:normAutofit fontScale="90000"/>
          </a:bodyPr>
          <a:lstStyle/>
          <a:p>
            <a:r>
              <a:rPr lang="en-US" dirty="0"/>
              <a:t>4.</a:t>
            </a:r>
            <a:r>
              <a:rPr lang="id-ID" dirty="0"/>
              <a:t> Sarana dan Prasarana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20258400"/>
              </p:ext>
            </p:extLst>
          </p:nvPr>
        </p:nvGraphicFramePr>
        <p:xfrm>
          <a:off x="1600199" y="488045"/>
          <a:ext cx="9923463" cy="61772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8551"/>
                <a:gridCol w="3390900"/>
                <a:gridCol w="1219200"/>
                <a:gridCol w="16748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KEGIATAN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 Rounded MT Bold" panose="020F0704030504030204" pitchFamily="34" charset="0"/>
                        </a:rPr>
                        <a:t>SASARAN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mtClean="0">
                          <a:latin typeface="Arial Rounded MT Bold" panose="020F0704030504030204" pitchFamily="34" charset="0"/>
                        </a:rPr>
                        <a:t>CAPAIAN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marL="285750" indent="-285750" algn="l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4a.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Merencanakan</a:t>
                      </a:r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Arial Rounded MT Bold" panose="020F0704030504030204" pitchFamily="34" charset="0"/>
                        </a:rPr>
                        <a:t>pengadaan</a:t>
                      </a:r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Arial Rounded MT Bold" panose="020F0704030504030204" pitchFamily="34" charset="0"/>
                        </a:rPr>
                        <a:t>alat</a:t>
                      </a:r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Arial Rounded MT Bold" panose="020F0704030504030204" pitchFamily="34" charset="0"/>
                        </a:rPr>
                        <a:t>kesehatan</a:t>
                      </a:r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Arial Rounded MT Bold" panose="020F0704030504030204" pitchFamily="34" charset="0"/>
                        </a:rPr>
                        <a:t>dan</a:t>
                      </a:r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 non </a:t>
                      </a:r>
                      <a:r>
                        <a:rPr lang="en-US" baseline="0" dirty="0" err="1" smtClean="0">
                          <a:latin typeface="Arial Rounded MT Bold" panose="020F0704030504030204" pitchFamily="34" charset="0"/>
                        </a:rPr>
                        <a:t>kesehatan</a:t>
                      </a:r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marL="285750" indent="-285750" algn="l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b="0" i="1" dirty="0" err="1" smtClean="0">
                          <a:latin typeface="Arial Rounded MT Bold" panose="020F0704030504030204" pitchFamily="34" charset="0"/>
                        </a:rPr>
                        <a:t>Alat</a:t>
                      </a:r>
                      <a:r>
                        <a:rPr lang="en-US" b="0" i="1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="0" i="1" dirty="0" err="1" smtClean="0">
                          <a:latin typeface="Arial Rounded MT Bold" panose="020F0704030504030204" pitchFamily="34" charset="0"/>
                        </a:rPr>
                        <a:t>Kesehatan</a:t>
                      </a:r>
                      <a:endParaRPr lang="en-US" b="0" i="1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-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Alat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Fisioterapi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Tread Mill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Alat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bantu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berjalan</a:t>
                      </a:r>
                      <a:endParaRPr lang="en-US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Walking Step Exercise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 unit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 unit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 unit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Belum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Terealisasi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-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Alat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Okupasi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Terapi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buAutoNum type="arabicPeriod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P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uzzle 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A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ngka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P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uzzle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Huruf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P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uzzle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1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Keping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P</a:t>
                      </a:r>
                      <a:r>
                        <a:rPr lang="id-ID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uzzle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5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Keping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Kartu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Hewan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Kartu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Buah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Kartu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Warna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Kartu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Alat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Rumah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Tangga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Kartu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Alat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Dapur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Kartu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Tahapan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Mandi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Kartu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Memakai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Baju</a:t>
                      </a:r>
                      <a:endParaRPr lang="en-US" sz="1800" kern="1200" baseline="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lvl="0" indent="-342900">
                        <a:buAutoNum type="arabicPeriod"/>
                      </a:pP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Kartu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Mkan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4</a:t>
                      </a:r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 set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4 set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5 set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5 set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1 set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1 set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1 set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1 set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1 set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1 set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1 set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1 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Belum</a:t>
                      </a:r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Arial Rounded MT Bold" panose="020F0704030504030204" pitchFamily="34" charset="0"/>
                        </a:rPr>
                        <a:t>Terealisasi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6834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224060"/>
            <a:ext cx="8911687" cy="1280890"/>
          </a:xfrm>
        </p:spPr>
        <p:txBody>
          <a:bodyPr/>
          <a:lstStyle/>
          <a:p>
            <a:pPr algn="r"/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9671028"/>
              </p:ext>
            </p:extLst>
          </p:nvPr>
        </p:nvGraphicFramePr>
        <p:xfrm>
          <a:off x="1581149" y="864505"/>
          <a:ext cx="9923463" cy="59127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8551"/>
                <a:gridCol w="3390900"/>
                <a:gridCol w="1219200"/>
                <a:gridCol w="16748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KEGIATAN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SASARAN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CAPAIAN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marL="285750" indent="-285750" algn="l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-</a:t>
                      </a:r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Arial Rounded MT Bold" panose="020F0704030504030204" pitchFamily="34" charset="0"/>
                        </a:rPr>
                        <a:t>Alat</a:t>
                      </a:r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Arial Rounded MT Bold" panose="020F0704030504030204" pitchFamily="34" charset="0"/>
                        </a:rPr>
                        <a:t>Terapi</a:t>
                      </a:r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aseline="0" dirty="0" err="1" smtClean="0">
                          <a:latin typeface="Arial Rounded MT Bold" panose="020F0704030504030204" pitchFamily="34" charset="0"/>
                        </a:rPr>
                        <a:t>Wicara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P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uzzle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Transportasi</a:t>
                      </a:r>
                      <a:endParaRPr lang="en-US" sz="1800" b="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P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uzzle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Buah</a:t>
                      </a:r>
                      <a:endParaRPr lang="en-US" sz="1800" b="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P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uzzle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Hewan</a:t>
                      </a:r>
                      <a:endParaRPr lang="en-US" sz="1800" b="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P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uzzle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Sayuran</a:t>
                      </a:r>
                      <a:endParaRPr lang="en-US" sz="1800" b="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P</a:t>
                      </a:r>
                      <a:r>
                        <a:rPr lang="id-ID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uzzle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Lingkungan</a:t>
                      </a:r>
                      <a:endParaRPr lang="en-US" sz="1800" b="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Tongue </a:t>
                      </a:r>
                      <a:r>
                        <a:rPr lang="en-US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Spatel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besi</a:t>
                      </a:r>
                      <a:endParaRPr lang="en-US" sz="1800" b="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Tongue </a:t>
                      </a:r>
                      <a:r>
                        <a:rPr lang="en-US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spatel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kayu</a:t>
                      </a:r>
                      <a:endParaRPr lang="en-US" sz="1800" b="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Sikat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gigi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isi</a:t>
                      </a:r>
                      <a:r>
                        <a:rPr lang="en-US" sz="1800" b="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3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Vibrator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 Baby Oil</a:t>
                      </a:r>
                      <a:endParaRPr lang="en-US" b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2 set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2 set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2</a:t>
                      </a:r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 set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2</a:t>
                      </a:r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 set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2</a:t>
                      </a:r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 set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6 </a:t>
                      </a:r>
                      <a:r>
                        <a:rPr lang="en-US" baseline="0" dirty="0" err="1" smtClean="0">
                          <a:latin typeface="Arial Rounded MT Bold" panose="020F0704030504030204" pitchFamily="34" charset="0"/>
                        </a:rPr>
                        <a:t>buah</a:t>
                      </a:r>
                      <a:endParaRPr lang="en-US" baseline="0" dirty="0" smtClean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300 </a:t>
                      </a:r>
                      <a:r>
                        <a:rPr lang="en-US" baseline="0" dirty="0" err="1" smtClean="0">
                          <a:latin typeface="Arial Rounded MT Bold" panose="020F0704030504030204" pitchFamily="34" charset="0"/>
                        </a:rPr>
                        <a:t>buah</a:t>
                      </a:r>
                      <a:endParaRPr lang="en-US" baseline="0" dirty="0" smtClean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50 set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10 </a:t>
                      </a:r>
                      <a:r>
                        <a:rPr lang="en-US" baseline="0" dirty="0" err="1" smtClean="0">
                          <a:latin typeface="Arial Rounded MT Bold" panose="020F0704030504030204" pitchFamily="34" charset="0"/>
                        </a:rPr>
                        <a:t>buah</a:t>
                      </a:r>
                      <a:endParaRPr lang="en-US" baseline="0" dirty="0" smtClean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5 </a:t>
                      </a:r>
                      <a:r>
                        <a:rPr lang="en-US" baseline="0" dirty="0" err="1" smtClean="0">
                          <a:latin typeface="Arial Rounded MT Bold" panose="020F0704030504030204" pitchFamily="34" charset="0"/>
                        </a:rPr>
                        <a:t>buah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Belum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Terealisasi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</a:tr>
              <a:tr h="421275">
                <a:tc>
                  <a:txBody>
                    <a:bodyPr/>
                    <a:lstStyle/>
                    <a:p>
                      <a:pPr marL="285750" indent="-285750" algn="l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i="1" dirty="0" err="1" smtClean="0">
                          <a:latin typeface="Arial Rounded MT Bold" panose="020F0704030504030204" pitchFamily="34" charset="0"/>
                        </a:rPr>
                        <a:t>Alat</a:t>
                      </a:r>
                      <a:r>
                        <a:rPr lang="en-US" i="1" dirty="0" smtClean="0">
                          <a:latin typeface="Arial Rounded MT Bold" panose="020F0704030504030204" pitchFamily="34" charset="0"/>
                        </a:rPr>
                        <a:t> Non </a:t>
                      </a:r>
                      <a:r>
                        <a:rPr lang="en-US" i="1" dirty="0" err="1" smtClean="0">
                          <a:latin typeface="Arial Rounded MT Bold" panose="020F0704030504030204" pitchFamily="34" charset="0"/>
                        </a:rPr>
                        <a:t>Kesehatan</a:t>
                      </a:r>
                      <a:endParaRPr lang="en-US" i="1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l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AC 2 PK (R.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Pemeriksaan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)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AC 1 PK ( R.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Pegawai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)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Komputer</a:t>
                      </a:r>
                      <a:endParaRPr lang="en-US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Printer Desk Jet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TV 30” (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R.Tunggu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Pasien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)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TV 21” (R.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Pegawai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) 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Kursi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Tunggu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Pasien</a:t>
                      </a:r>
                      <a:endParaRPr lang="en-US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Almari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Besi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 unit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 unit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 unit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 unit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 unit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 unit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2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buah</a:t>
                      </a:r>
                      <a:endParaRPr lang="en-US" dirty="0" smtClean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2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buah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Belum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Terealisasi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2734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2475" y="0"/>
            <a:ext cx="8911687" cy="1280890"/>
          </a:xfrm>
        </p:spPr>
        <p:txBody>
          <a:bodyPr/>
          <a:lstStyle/>
          <a:p>
            <a:pPr algn="r"/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72011750"/>
              </p:ext>
            </p:extLst>
          </p:nvPr>
        </p:nvGraphicFramePr>
        <p:xfrm>
          <a:off x="1790699" y="555355"/>
          <a:ext cx="9923463" cy="63144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8551"/>
                <a:gridCol w="3390900"/>
                <a:gridCol w="1219200"/>
                <a:gridCol w="16748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KEGIATAN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SASARAN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CAPAIAN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marL="285750" indent="-285750" algn="l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4b.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Merencanakan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Kalibrasi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SWD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Ultra Sound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Electrical </a:t>
                      </a: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Stimulasi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Infra Red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Curaplus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Cervical </a:t>
                      </a: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Traksi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Neubulizer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Cryotrapi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Sphygmomanometer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Timbangan</a:t>
                      </a: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Badan</a:t>
                      </a:r>
                      <a:endParaRPr lang="en-US" b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2 unit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2 unit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2 unit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2 unit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 unit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</a:t>
                      </a:r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 unit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1 unit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1 unit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3 unit</a:t>
                      </a:r>
                    </a:p>
                    <a:p>
                      <a:pPr algn="ct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1 unit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Dilaksanakan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21 OKT 2018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</a:tr>
              <a:tr h="421275">
                <a:tc>
                  <a:txBody>
                    <a:bodyPr/>
                    <a:lstStyle/>
                    <a:p>
                      <a:pPr marL="285750" indent="-285750" algn="l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4c.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Uji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Fungsi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SWD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Ultra Sound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Electrical </a:t>
                      </a: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Stimulasi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Infra Red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Curaplus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Cervical </a:t>
                      </a: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Traksi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Neubulizer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Cryotrapi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Sphygmomanometer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i="0" dirty="0" err="1" smtClean="0">
                          <a:latin typeface="Arial Rounded MT Bold" panose="020F0704030504030204" pitchFamily="34" charset="0"/>
                        </a:rPr>
                        <a:t>Timbangan</a:t>
                      </a:r>
                      <a:r>
                        <a:rPr lang="en-US" b="0" i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="0" i="0" dirty="0" err="1" smtClean="0">
                          <a:latin typeface="Arial Rounded MT Bold" panose="020F0704030504030204" pitchFamily="34" charset="0"/>
                        </a:rPr>
                        <a:t>Badan</a:t>
                      </a:r>
                      <a:endParaRPr lang="en-US" b="0" i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i="0" baseline="0" dirty="0" smtClean="0">
                          <a:latin typeface="Arial Rounded MT Bold" panose="020F0704030504030204" pitchFamily="34" charset="0"/>
                        </a:rPr>
                        <a:t> Motor Cross Cycle</a:t>
                      </a:r>
                      <a:endParaRPr lang="en-US" b="0" i="0" dirty="0" smtClean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Dilakukan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Setiap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Hari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37573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152400"/>
            <a:ext cx="8911687" cy="1280890"/>
          </a:xfrm>
        </p:spPr>
        <p:txBody>
          <a:bodyPr/>
          <a:lstStyle/>
          <a:p>
            <a:pPr algn="r"/>
            <a:r>
              <a:rPr lang="en-US" dirty="0" err="1" smtClean="0"/>
              <a:t>Con’t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7266712"/>
              </p:ext>
            </p:extLst>
          </p:nvPr>
        </p:nvGraphicFramePr>
        <p:xfrm>
          <a:off x="1733549" y="1280890"/>
          <a:ext cx="9923463" cy="3754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8551"/>
                <a:gridCol w="3390900"/>
                <a:gridCol w="1219200"/>
                <a:gridCol w="723900"/>
                <a:gridCol w="9509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KEGIATAN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SASARAN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CAPAIAN %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marL="285750" indent="-285750" algn="l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4d. Utility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SWD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Ultra Sound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Electrical </a:t>
                      </a: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Stimulasi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Infra Red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Curaplus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Cervical </a:t>
                      </a: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Traksi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Neubulizer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Cryotrapi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Statiic</a:t>
                      </a: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 Bicycle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Motorcross</a:t>
                      </a: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 Cycle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Lumbal</a:t>
                      </a: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Traksi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endParaRPr lang="en-US" b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200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150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200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600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200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10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10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10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40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5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5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31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17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34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110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35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8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0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0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0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0</a:t>
                      </a:r>
                    </a:p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0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15,5 %</a:t>
                      </a:r>
                    </a:p>
                    <a:p>
                      <a:pPr algn="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11,3 %</a:t>
                      </a:r>
                    </a:p>
                    <a:p>
                      <a:pPr algn="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17 %</a:t>
                      </a:r>
                    </a:p>
                    <a:p>
                      <a:pPr algn="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18,3 %</a:t>
                      </a:r>
                    </a:p>
                    <a:p>
                      <a:pPr algn="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17,5 %</a:t>
                      </a:r>
                    </a:p>
                    <a:p>
                      <a:pPr algn="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8</a:t>
                      </a:r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 %</a:t>
                      </a:r>
                    </a:p>
                    <a:p>
                      <a:pPr algn="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0 %</a:t>
                      </a:r>
                    </a:p>
                    <a:p>
                      <a:pPr algn="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0 %</a:t>
                      </a:r>
                    </a:p>
                    <a:p>
                      <a:pPr algn="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0 %</a:t>
                      </a:r>
                    </a:p>
                    <a:p>
                      <a:pPr algn="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0 %</a:t>
                      </a:r>
                    </a:p>
                    <a:p>
                      <a:pPr algn="r"/>
                      <a:r>
                        <a:rPr lang="en-US" baseline="0" dirty="0" smtClean="0">
                          <a:latin typeface="Arial Rounded MT Bold" panose="020F0704030504030204" pitchFamily="34" charset="0"/>
                        </a:rPr>
                        <a:t>0 %</a:t>
                      </a:r>
                      <a:endParaRPr lang="en-US" dirty="0" smtClean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988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45275" y="300260"/>
            <a:ext cx="8911687" cy="1280890"/>
          </a:xfrm>
        </p:spPr>
        <p:txBody>
          <a:bodyPr/>
          <a:lstStyle/>
          <a:p>
            <a:r>
              <a:rPr lang="en-US" dirty="0" smtClean="0"/>
              <a:t>5. </a:t>
            </a:r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Kesehatan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728929386"/>
              </p:ext>
            </p:extLst>
          </p:nvPr>
        </p:nvGraphicFramePr>
        <p:xfrm>
          <a:off x="1839386" y="1098550"/>
          <a:ext cx="9923463" cy="96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8551"/>
                <a:gridCol w="4610100"/>
                <a:gridCol w="16748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KEGIATAN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SASARAN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CAPAIAN %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marL="285750" indent="-285750" algn="ctr"/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Servis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Rutin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1 </a:t>
                      </a: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bulan</a:t>
                      </a: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sekali</a:t>
                      </a: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endParaRPr lang="en-US" b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Terealisasi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5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60735494"/>
              </p:ext>
            </p:extLst>
          </p:nvPr>
        </p:nvGraphicFramePr>
        <p:xfrm>
          <a:off x="1839385" y="3259360"/>
          <a:ext cx="9923463" cy="30180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8551"/>
                <a:gridCol w="3075514"/>
                <a:gridCol w="1534586"/>
                <a:gridCol w="1674812"/>
              </a:tblGrid>
              <a:tr h="526569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KEGIATAN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SASARAN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CAPAIAN %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854863">
                <a:tc>
                  <a:txBody>
                    <a:bodyPr/>
                    <a:lstStyle/>
                    <a:p>
                      <a:pPr marL="391160" indent="-241300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a. </a:t>
                      </a:r>
                      <a:r>
                        <a:rPr lang="id-ID" sz="18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Merencanakan pola ketenagaan/ kebutuhan 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-</a:t>
                      </a:r>
                      <a:endParaRPr lang="en-US" b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Belum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Memerlukan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Tenaga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Tambahan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1302808">
                <a:tc>
                  <a:txBody>
                    <a:bodyPr/>
                    <a:lstStyle/>
                    <a:p>
                      <a:pPr marL="329565" indent="-179705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b. </a:t>
                      </a:r>
                      <a:r>
                        <a:rPr lang="en-US" sz="1800" dirty="0" err="1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Merencanakan</a:t>
                      </a: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pelatihan</a:t>
                      </a: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1800" dirty="0" err="1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berdasarkan</a:t>
                      </a: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training need assessment </a:t>
                      </a:r>
                      <a:r>
                        <a:rPr lang="en-US" sz="1800" dirty="0" err="1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instalasi</a:t>
                      </a:r>
                      <a:r>
                        <a:rPr lang="en-US" sz="18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Fisioterapi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(3 Orang)</a:t>
                      </a:r>
                    </a:p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Okupasi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Terapi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(1 Orang)</a:t>
                      </a:r>
                    </a:p>
                    <a:p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Terapi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Wicara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(2 Orang)</a:t>
                      </a:r>
                      <a:endParaRPr lang="en-US" b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20 jam/org per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tahun</a:t>
                      </a:r>
                      <a:endParaRPr lang="en-US" dirty="0" smtClean="0">
                        <a:latin typeface="Arial Rounded MT Bold" panose="020F0704030504030204" pitchFamily="34" charset="0"/>
                      </a:endParaRPr>
                    </a:p>
                    <a:p>
                      <a:pPr algn="ctr"/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Belum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Terealisasi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itle 1"/>
          <p:cNvSpPr txBox="1">
            <a:spLocks/>
          </p:cNvSpPr>
          <p:nvPr/>
        </p:nvSpPr>
        <p:spPr>
          <a:xfrm>
            <a:off x="2345274" y="22624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6.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Daya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5690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78074" y="22116"/>
            <a:ext cx="9122825" cy="65224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7. </a:t>
            </a:r>
            <a:r>
              <a:rPr lang="en-US" dirty="0" err="1" smtClean="0"/>
              <a:t>Merencanakan</a:t>
            </a:r>
            <a:r>
              <a:rPr lang="en-US" dirty="0" smtClean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melaksanakan</a:t>
            </a:r>
            <a:r>
              <a:rPr lang="en-US" dirty="0"/>
              <a:t> </a:t>
            </a:r>
            <a:r>
              <a:rPr lang="en-US" dirty="0" err="1"/>
              <a:t>penilaian</a:t>
            </a:r>
            <a:r>
              <a:rPr lang="en-US" dirty="0"/>
              <a:t> </a:t>
            </a:r>
            <a:r>
              <a:rPr lang="en-US" dirty="0" err="1"/>
              <a:t>kinerja</a:t>
            </a:r>
            <a:r>
              <a:rPr lang="en-US" dirty="0"/>
              <a:t> </a:t>
            </a:r>
            <a:endParaRPr lang="en-US" dirty="0"/>
          </a:p>
        </p:txBody>
      </p:sp>
      <p:graphicFrame>
        <p:nvGraphicFramePr>
          <p:cNvPr id="4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68450972"/>
              </p:ext>
            </p:extLst>
          </p:nvPr>
        </p:nvGraphicFramePr>
        <p:xfrm>
          <a:off x="1752599" y="1129300"/>
          <a:ext cx="9923463" cy="1010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8551"/>
                <a:gridCol w="4610100"/>
                <a:gridCol w="16748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KEGIATAN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SASARAN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CAPAIAN %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marL="285750" indent="-285750" algn="ctr"/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Penilaian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Kinerja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Dilakukan</a:t>
                      </a:r>
                      <a:r>
                        <a:rPr lang="en-US" b="0" baseline="0" dirty="0" smtClean="0">
                          <a:latin typeface="Arial Rounded MT Bold" panose="020F0704030504030204" pitchFamily="34" charset="0"/>
                        </a:rPr>
                        <a:t> 6 </a:t>
                      </a:r>
                      <a:r>
                        <a:rPr lang="en-US" b="0" baseline="0" dirty="0" err="1" smtClean="0">
                          <a:latin typeface="Arial Rounded MT Bold" panose="020F0704030504030204" pitchFamily="34" charset="0"/>
                        </a:rPr>
                        <a:t>bln</a:t>
                      </a:r>
                      <a:r>
                        <a:rPr lang="en-US" b="0" baseline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="0" baseline="0" dirty="0" err="1" smtClean="0">
                          <a:latin typeface="Arial Rounded MT Bold" panose="020F0704030504030204" pitchFamily="34" charset="0"/>
                        </a:rPr>
                        <a:t>sekali</a:t>
                      </a:r>
                      <a:endParaRPr lang="en-US" b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Blm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Terealisasi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2378074" y="205286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dirty="0" smtClean="0"/>
              <a:t>8. </a:t>
            </a:r>
            <a:r>
              <a:rPr lang="en-US" dirty="0" err="1" smtClean="0"/>
              <a:t>Keselamatan</a:t>
            </a:r>
            <a:r>
              <a:rPr lang="en-US" dirty="0" smtClean="0"/>
              <a:t> </a:t>
            </a:r>
            <a:r>
              <a:rPr lang="en-US" dirty="0" err="1" smtClean="0"/>
              <a:t>Kerja</a:t>
            </a:r>
            <a:r>
              <a:rPr lang="en-US" dirty="0" smtClean="0"/>
              <a:t> </a:t>
            </a:r>
            <a:endParaRPr lang="en-US" dirty="0"/>
          </a:p>
        </p:txBody>
      </p:sp>
      <p:graphicFrame>
        <p:nvGraphicFramePr>
          <p:cNvPr id="7" name="Content Placeholder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83629949"/>
              </p:ext>
            </p:extLst>
          </p:nvPr>
        </p:nvGraphicFramePr>
        <p:xfrm>
          <a:off x="1714499" y="2828290"/>
          <a:ext cx="9923463" cy="3937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38551"/>
                <a:gridCol w="2933700"/>
                <a:gridCol w="1676400"/>
                <a:gridCol w="1674812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KEGIATAN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SASARAN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CAPAIAN %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1800" dirty="0" smtClean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8a. Pemeriksaan kesehatan</a:t>
                      </a:r>
                      <a:r>
                        <a:rPr lang="pt-BR" sz="1800" baseline="0" dirty="0" smtClean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800" dirty="0" smtClean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Pegawai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Pemeriksaan</a:t>
                      </a: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HbSAg</a:t>
                      </a:r>
                      <a:endParaRPr lang="en-US" b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6 Orang</a:t>
                      </a:r>
                      <a:endParaRPr lang="en-US" b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Terealisasi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4 orang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marL="0" lv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1800" dirty="0" smtClean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8b. Penggunaan </a:t>
                      </a:r>
                      <a:r>
                        <a:rPr lang="pt-BR" sz="18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APD 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b="0" baseline="0" dirty="0" smtClean="0">
                          <a:latin typeface="Arial Rounded MT Bold" panose="020F0704030504030204" pitchFamily="34" charset="0"/>
                        </a:rPr>
                        <a:t>Masker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b="0" baseline="0" dirty="0" err="1" smtClean="0">
                          <a:latin typeface="Arial Rounded MT Bold" panose="020F0704030504030204" pitchFamily="34" charset="0"/>
                        </a:rPr>
                        <a:t>Saarung</a:t>
                      </a:r>
                      <a:r>
                        <a:rPr lang="en-US" b="0" baseline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="0" baseline="0" dirty="0" err="1" smtClean="0">
                          <a:latin typeface="Arial Rounded MT Bold" panose="020F0704030504030204" pitchFamily="34" charset="0"/>
                        </a:rPr>
                        <a:t>Tangan</a:t>
                      </a:r>
                      <a:endParaRPr lang="en-US" b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endParaRPr lang="en-US" b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Terealisasi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</a:tr>
              <a:tr h="594360">
                <a:tc>
                  <a:txBody>
                    <a:bodyPr/>
                    <a:lstStyle/>
                    <a:p>
                      <a:pPr marL="400050" lvl="0" indent="-40005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pt-BR" sz="1800" dirty="0" smtClean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8c.</a:t>
                      </a:r>
                      <a:r>
                        <a:rPr lang="pt-BR" sz="1800" baseline="0" dirty="0" smtClean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pt-BR" sz="1800" dirty="0" smtClean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Pengukuran </a:t>
                      </a:r>
                      <a:r>
                        <a:rPr lang="pt-BR" sz="1800" dirty="0">
                          <a:effectLst/>
                          <a:latin typeface="Arial Rounded MT Bold" panose="020F07040305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suhu, kelembaban dan pencahayaan ruangan</a:t>
                      </a:r>
                      <a:endParaRPr lang="en-US" sz="1800" dirty="0">
                        <a:effectLst/>
                        <a:latin typeface="Arial Rounded MT Bold" panose="020F07040305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indent="-342900" algn="l">
                        <a:buAutoNum type="arabicPeriod"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Koordinasi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dengan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instalasi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sanitasi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: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Suhu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Ruangan</a:t>
                      </a:r>
                      <a:r>
                        <a:rPr lang="en-US" sz="1800" kern="120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Kelembaban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Udara</a:t>
                      </a:r>
                      <a:endParaRPr lang="en-US" sz="1800" kern="1200" baseline="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Pencahayaan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kern="1200" baseline="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Ruangan</a:t>
                      </a:r>
                      <a:r>
                        <a:rPr lang="en-US" sz="1800" kern="1200" baseline="0" dirty="0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 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l">
                        <a:buAutoNum type="arabicPeriod"/>
                      </a:pPr>
                      <a:r>
                        <a:rPr lang="en-US" sz="1800" kern="1200" dirty="0" err="1" smtClean="0">
                          <a:solidFill>
                            <a:schemeClr val="dk1"/>
                          </a:solidFill>
                          <a:effectLst/>
                          <a:latin typeface="Arial Rounded MT Bold" panose="020F0704030504030204" pitchFamily="34" charset="0"/>
                          <a:ea typeface="+mn-ea"/>
                          <a:cs typeface="+mn-cs"/>
                        </a:rPr>
                        <a:t>Kebisingan</a:t>
                      </a:r>
                      <a:endParaRPr lang="en-US" sz="1800" kern="1200" dirty="0" smtClean="0">
                        <a:solidFill>
                          <a:schemeClr val="dk1"/>
                        </a:solidFill>
                        <a:effectLst/>
                        <a:latin typeface="Arial Rounded MT Bold" panose="020F0704030504030204" pitchFamily="34" charset="0"/>
                        <a:ea typeface="+mn-ea"/>
                        <a:cs typeface="+mn-cs"/>
                      </a:endParaRPr>
                    </a:p>
                    <a:p>
                      <a:pPr marL="342900" indent="-342900" algn="ctr">
                        <a:buAutoNum type="arabicPeriod"/>
                      </a:pPr>
                      <a:endParaRPr lang="en-US" b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Dlakukn</a:t>
                      </a:r>
                      <a:r>
                        <a:rPr lang="en-US" b="0" baseline="0" dirty="0" smtClean="0">
                          <a:latin typeface="Arial Rounded MT Bold" panose="020F0704030504030204" pitchFamily="34" charset="0"/>
                        </a:rPr>
                        <a:t> 6 </a:t>
                      </a:r>
                      <a:r>
                        <a:rPr lang="en-US" b="0" baseline="0" dirty="0" err="1" smtClean="0">
                          <a:latin typeface="Arial Rounded MT Bold" panose="020F0704030504030204" pitchFamily="34" charset="0"/>
                        </a:rPr>
                        <a:t>bln</a:t>
                      </a:r>
                      <a:r>
                        <a:rPr lang="en-US" b="0" baseline="0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b="0" baseline="0" dirty="0" err="1" smtClean="0">
                          <a:latin typeface="Arial Rounded MT Bold" panose="020F0704030504030204" pitchFamily="34" charset="0"/>
                        </a:rPr>
                        <a:t>skli</a:t>
                      </a:r>
                      <a:endParaRPr lang="en-US" b="0" baseline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b="0" baseline="0" dirty="0" smtClean="0">
                          <a:latin typeface="Arial Rounded MT Bold" panose="020F0704030504030204" pitchFamily="34" charset="0"/>
                        </a:rPr>
                        <a:t>21 – 24° C</a:t>
                      </a: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45 – 60 %</a:t>
                      </a:r>
                    </a:p>
                    <a:p>
                      <a:pPr marL="0" indent="0" algn="ctr">
                        <a:buNone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100 – 200 lux</a:t>
                      </a:r>
                    </a:p>
                    <a:p>
                      <a:pPr marL="0" indent="0" algn="ctr">
                        <a:buNone/>
                      </a:pPr>
                      <a:endParaRPr lang="en-US" b="0" dirty="0" smtClean="0">
                        <a:latin typeface="Arial Rounded MT Bold" panose="020F0704030504030204" pitchFamily="34" charset="0"/>
                      </a:endParaRPr>
                    </a:p>
                    <a:p>
                      <a:pPr marL="0" indent="0" algn="ctr">
                        <a:buNone/>
                      </a:pPr>
                      <a:r>
                        <a:rPr lang="en-US" b="0" dirty="0" smtClean="0">
                          <a:latin typeface="Arial Rounded MT Bold" panose="020F0704030504030204" pitchFamily="34" charset="0"/>
                        </a:rPr>
                        <a:t>45 </a:t>
                      </a:r>
                      <a:r>
                        <a:rPr lang="en-US" b="0" dirty="0" err="1" smtClean="0">
                          <a:latin typeface="Arial Rounded MT Bold" panose="020F0704030504030204" pitchFamily="34" charset="0"/>
                        </a:rPr>
                        <a:t>dBA</a:t>
                      </a:r>
                      <a:endParaRPr lang="en-US" b="0" dirty="0">
                        <a:latin typeface="Arial Rounded MT Bold" panose="020F070403050403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Blm</a:t>
                      </a:r>
                      <a:r>
                        <a:rPr lang="en-US" dirty="0" smtClean="0">
                          <a:latin typeface="Arial Rounded MT Bold" panose="020F0704030504030204" pitchFamily="34" charset="0"/>
                        </a:rPr>
                        <a:t> </a:t>
                      </a:r>
                      <a:r>
                        <a:rPr lang="en-US" dirty="0" err="1" smtClean="0">
                          <a:latin typeface="Arial Rounded MT Bold" panose="020F0704030504030204" pitchFamily="34" charset="0"/>
                        </a:rPr>
                        <a:t>Terealisasi</a:t>
                      </a:r>
                      <a:endParaRPr lang="en-US" dirty="0">
                        <a:latin typeface="Arial Rounded MT Bold" panose="020F0704030504030204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61293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179</TotalTime>
  <Words>1049</Words>
  <Application>Microsoft Office PowerPoint</Application>
  <PresentationFormat>Widescreen</PresentationFormat>
  <Paragraphs>491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Rounded MT Bold</vt:lpstr>
      <vt:lpstr>Calibri</vt:lpstr>
      <vt:lpstr>Century Gothic</vt:lpstr>
      <vt:lpstr>Times New Roman</vt:lpstr>
      <vt:lpstr>Wingdings</vt:lpstr>
      <vt:lpstr>Wingdings 3</vt:lpstr>
      <vt:lpstr>Wisp</vt:lpstr>
      <vt:lpstr>LAPORAN PROGRAM KERJA   INSTALASI REHABILITASI MEDIK JANUARI- MARET  2019</vt:lpstr>
      <vt:lpstr>1. Melaksanakan pelayanan rehabilitasi medik rawat jalan dan rawat inap</vt:lpstr>
      <vt:lpstr>2. Kunjungan        3. Regulasi</vt:lpstr>
      <vt:lpstr>4. Sarana dan Prasarana</vt:lpstr>
      <vt:lpstr>Con’t</vt:lpstr>
      <vt:lpstr>Con’t</vt:lpstr>
      <vt:lpstr>Con’t</vt:lpstr>
      <vt:lpstr>5. Pemeliharaan Alat Kesehatan </vt:lpstr>
      <vt:lpstr>7. Merencanakan dan melaksanakan penilaian kinerja </vt:lpstr>
      <vt:lpstr>  ANALISIS CAPAIAN PROGRAM KERJA INSTALASI REHABILITASI MEDIS  BULAN JANUARI - MARET 2019 </vt:lpstr>
      <vt:lpstr> Perbandingan Capaian Kunjungan Pelayanan Instalasi Rehabilitasi Medis Jan-Maret </vt:lpstr>
      <vt:lpstr>Capaian Kegiatan Instalasi Rehabilitasi Medik Jan-Maret 2019 </vt:lpstr>
      <vt:lpstr>II. Kegiatan Sarana dan Prasarana</vt:lpstr>
      <vt:lpstr>III. Kegiatan Sumber Daya Manusia (SDM) </vt:lpstr>
      <vt:lpstr>IV. Kegiatan Keselamatan Kerja </vt:lpstr>
      <vt:lpstr>V. Rencana Tindak Lanjut</vt:lpstr>
      <vt:lpstr>Terima kasih ..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LAPORAN PROGRAM KERJA   INSTALASI REHABILITASI MEDIK JANUARI- MARET  2019</dc:title>
  <dc:creator>NOTEBOOK</dc:creator>
  <cp:lastModifiedBy>NOTEBOOK</cp:lastModifiedBy>
  <cp:revision>27</cp:revision>
  <dcterms:created xsi:type="dcterms:W3CDTF">2019-04-21T08:01:05Z</dcterms:created>
  <dcterms:modified xsi:type="dcterms:W3CDTF">2019-04-21T11:00:34Z</dcterms:modified>
</cp:coreProperties>
</file>