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3" r:id="rId1"/>
  </p:sldMasterIdLst>
  <p:handoutMasterIdLst>
    <p:handoutMasterId r:id="rId18"/>
  </p:handoutMasterIdLst>
  <p:sldIdLst>
    <p:sldId id="256" r:id="rId2"/>
    <p:sldId id="271" r:id="rId3"/>
    <p:sldId id="257" r:id="rId4"/>
    <p:sldId id="258" r:id="rId5"/>
    <p:sldId id="260" r:id="rId6"/>
    <p:sldId id="259" r:id="rId7"/>
    <p:sldId id="261" r:id="rId8"/>
    <p:sldId id="262" r:id="rId9"/>
    <p:sldId id="263" r:id="rId10"/>
    <p:sldId id="264" r:id="rId11"/>
    <p:sldId id="272" r:id="rId12"/>
    <p:sldId id="265" r:id="rId13"/>
    <p:sldId id="266" r:id="rId14"/>
    <p:sldId id="267" r:id="rId15"/>
    <p:sldId id="270" r:id="rId16"/>
    <p:sldId id="268" r:id="rId17"/>
  </p:sldIdLst>
  <p:sldSz cx="12192000" cy="6858000"/>
  <p:notesSz cx="6858000" cy="9313863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20032" autoAdjust="0"/>
    <p:restoredTop sz="94660"/>
  </p:normalViewPr>
  <p:slideViewPr>
    <p:cSldViewPr snapToGrid="0">
      <p:cViewPr>
        <p:scale>
          <a:sx n="40" d="100"/>
          <a:sy n="40" d="100"/>
        </p:scale>
        <p:origin x="-792" y="-2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681050-EAFD-4376-BD53-7105354B80B3}" type="datetimeFigureOut">
              <a:rPr lang="en-US" smtClean="0"/>
              <a:pPr/>
              <a:t>7/15/2019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46076B-91CA-4224-B2E9-B8CA55F4BC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929823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BFD3F-4A60-4962-9F62-7FE5A3289792}" type="datetimeFigureOut">
              <a:rPr lang="id-ID" smtClean="0"/>
              <a:pPr/>
              <a:t>15/07/2019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5C602-C4F9-40FD-AE94-F640A2B3438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3948190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BFD3F-4A60-4962-9F62-7FE5A3289792}" type="datetimeFigureOut">
              <a:rPr lang="id-ID" smtClean="0"/>
              <a:pPr/>
              <a:t>15/07/2019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5C602-C4F9-40FD-AE94-F640A2B3438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766147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BFD3F-4A60-4962-9F62-7FE5A3289792}" type="datetimeFigureOut">
              <a:rPr lang="id-ID" smtClean="0"/>
              <a:pPr/>
              <a:t>15/07/2019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5C602-C4F9-40FD-AE94-F640A2B3438B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4159702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BFD3F-4A60-4962-9F62-7FE5A3289792}" type="datetimeFigureOut">
              <a:rPr lang="id-ID" smtClean="0"/>
              <a:pPr/>
              <a:t>15/07/2019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5C602-C4F9-40FD-AE94-F640A2B3438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6063674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BFD3F-4A60-4962-9F62-7FE5A3289792}" type="datetimeFigureOut">
              <a:rPr lang="id-ID" smtClean="0"/>
              <a:pPr/>
              <a:t>15/07/2019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5C602-C4F9-40FD-AE94-F640A2B3438B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36447913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BFD3F-4A60-4962-9F62-7FE5A3289792}" type="datetimeFigureOut">
              <a:rPr lang="id-ID" smtClean="0"/>
              <a:pPr/>
              <a:t>15/07/2019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5C602-C4F9-40FD-AE94-F640A2B3438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14982372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BFD3F-4A60-4962-9F62-7FE5A3289792}" type="datetimeFigureOut">
              <a:rPr lang="id-ID" smtClean="0"/>
              <a:pPr/>
              <a:t>15/07/2019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5C602-C4F9-40FD-AE94-F640A2B3438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9935617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BFD3F-4A60-4962-9F62-7FE5A3289792}" type="datetimeFigureOut">
              <a:rPr lang="id-ID" smtClean="0"/>
              <a:pPr/>
              <a:t>15/07/2019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5C602-C4F9-40FD-AE94-F640A2B3438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1876512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BFD3F-4A60-4962-9F62-7FE5A3289792}" type="datetimeFigureOut">
              <a:rPr lang="id-ID" smtClean="0"/>
              <a:pPr/>
              <a:t>15/07/2019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5C602-C4F9-40FD-AE94-F640A2B3438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3781890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BFD3F-4A60-4962-9F62-7FE5A3289792}" type="datetimeFigureOut">
              <a:rPr lang="id-ID" smtClean="0"/>
              <a:pPr/>
              <a:t>15/07/2019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5C602-C4F9-40FD-AE94-F640A2B3438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224433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BFD3F-4A60-4962-9F62-7FE5A3289792}" type="datetimeFigureOut">
              <a:rPr lang="id-ID" smtClean="0"/>
              <a:pPr/>
              <a:t>15/07/2019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5C602-C4F9-40FD-AE94-F640A2B3438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3723813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BFD3F-4A60-4962-9F62-7FE5A3289792}" type="datetimeFigureOut">
              <a:rPr lang="id-ID" smtClean="0"/>
              <a:pPr/>
              <a:t>15/07/2019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5C602-C4F9-40FD-AE94-F640A2B3438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1114505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BFD3F-4A60-4962-9F62-7FE5A3289792}" type="datetimeFigureOut">
              <a:rPr lang="id-ID" smtClean="0"/>
              <a:pPr/>
              <a:t>15/07/2019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5C602-C4F9-40FD-AE94-F640A2B3438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1576308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BFD3F-4A60-4962-9F62-7FE5A3289792}" type="datetimeFigureOut">
              <a:rPr lang="id-ID" smtClean="0"/>
              <a:pPr/>
              <a:t>15/07/2019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5C602-C4F9-40FD-AE94-F640A2B3438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12238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BFD3F-4A60-4962-9F62-7FE5A3289792}" type="datetimeFigureOut">
              <a:rPr lang="id-ID" smtClean="0"/>
              <a:pPr/>
              <a:t>15/07/2019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5C602-C4F9-40FD-AE94-F640A2B3438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1887498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BFD3F-4A60-4962-9F62-7FE5A3289792}" type="datetimeFigureOut">
              <a:rPr lang="id-ID" smtClean="0"/>
              <a:pPr/>
              <a:t>15/07/2019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5C602-C4F9-40FD-AE94-F640A2B3438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2095728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9BFD3F-4A60-4962-9F62-7FE5A3289792}" type="datetimeFigureOut">
              <a:rPr lang="id-ID" smtClean="0"/>
              <a:pPr/>
              <a:t>15/07/2019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695C602-C4F9-40FD-AE94-F640A2B3438B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36796016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  <p:sldLayoutId id="2147483795" r:id="rId12"/>
    <p:sldLayoutId id="2147483796" r:id="rId13"/>
    <p:sldLayoutId id="2147483797" r:id="rId14"/>
    <p:sldLayoutId id="2147483798" r:id="rId15"/>
    <p:sldLayoutId id="214748379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929" y="1982970"/>
            <a:ext cx="10203976" cy="2551279"/>
          </a:xfrm>
        </p:spPr>
        <p:txBody>
          <a:bodyPr>
            <a:no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id-ID" sz="4000" b="1" cap="all" dirty="0">
                <a:ln/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LAPORAN PENCAPAIAN PROGRAM </a:t>
            </a:r>
            <a:br>
              <a:rPr lang="id-ID" sz="4000" b="1" cap="all" dirty="0">
                <a:ln/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r>
              <a:rPr lang="id-ID" sz="4000" b="1" cap="all" dirty="0">
                <a:ln/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KERJA  INSTALASI GIZI BULAN </a:t>
            </a:r>
            <a:br>
              <a:rPr lang="id-ID" sz="4000" b="1" cap="all" dirty="0">
                <a:ln/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r>
              <a:rPr lang="en-US" sz="4000" b="1" cap="all" dirty="0" err="1" smtClean="0">
                <a:ln/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april</a:t>
            </a:r>
            <a:r>
              <a:rPr lang="id-ID" sz="4000" b="1" cap="all" dirty="0" smtClean="0">
                <a:ln/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id-ID" sz="4000" b="1" cap="all" dirty="0">
                <a:ln/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S/D </a:t>
            </a:r>
            <a:r>
              <a:rPr lang="en-US" sz="4000" b="1" cap="all" dirty="0" err="1" smtClean="0">
                <a:ln/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juni</a:t>
            </a:r>
            <a:r>
              <a:rPr lang="id-ID" sz="4000" b="1" cap="all" dirty="0" smtClean="0">
                <a:ln/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id-ID" sz="4000" b="1" cap="all" dirty="0">
                <a:ln/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/>
            </a:r>
            <a:br>
              <a:rPr lang="id-ID" sz="4000" b="1" cap="all" dirty="0">
                <a:ln/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r>
              <a:rPr lang="id-ID" sz="4000" b="1" cap="all" dirty="0" smtClean="0">
                <a:ln/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TAHUN 2019</a:t>
            </a:r>
            <a:endParaRPr lang="id-ID" sz="4000" b="1" cap="all" dirty="0">
              <a:ln/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11705" y="4938184"/>
            <a:ext cx="9144000" cy="1403099"/>
          </a:xfrm>
        </p:spPr>
        <p:txBody>
          <a:bodyPr>
            <a:normAutofit/>
          </a:bodyPr>
          <a:lstStyle/>
          <a:p>
            <a:pPr algn="ctr"/>
            <a:r>
              <a:rPr lang="pt-BR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RSJD Dr AMINO GONDOHUTOMO SEMARANG</a:t>
            </a:r>
            <a:endParaRPr lang="id-ID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id-ID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PROVINSI JAWA TENGAH </a:t>
            </a:r>
          </a:p>
          <a:p>
            <a:pPr algn="ctr"/>
            <a:r>
              <a:rPr lang="pt-BR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TAHUN </a:t>
            </a:r>
            <a:r>
              <a:rPr lang="pt-B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2019</a:t>
            </a:r>
            <a:endParaRPr lang="id-ID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endParaRPr lang="id-ID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5" name="Picture 4" descr="b_lgjtgcl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12963" y="108488"/>
            <a:ext cx="2062497" cy="18744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23863252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7206" y="213808"/>
            <a:ext cx="8596668" cy="1320800"/>
          </a:xfrm>
        </p:spPr>
        <p:txBody>
          <a:bodyPr/>
          <a:lstStyle/>
          <a:p>
            <a:r>
              <a:rPr lang="en-US" b="1" dirty="0"/>
              <a:t>PROGRAM KERJA INSTALASI GIZI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967471492"/>
              </p:ext>
            </p:extLst>
          </p:nvPr>
        </p:nvGraphicFramePr>
        <p:xfrm>
          <a:off x="658212" y="1165375"/>
          <a:ext cx="10751316" cy="52011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8853"/>
                <a:gridCol w="2184453"/>
                <a:gridCol w="3799053"/>
                <a:gridCol w="1804550"/>
                <a:gridCol w="2374407"/>
              </a:tblGrid>
              <a:tr h="53782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No</a:t>
                      </a: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24" marR="274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Kegiatan</a:t>
                      </a: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24" marR="274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Rincian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Kegiatan</a:t>
                      </a: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24" marR="274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sasaran</a:t>
                      </a: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24" marR="274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Capaian</a:t>
                      </a: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24" marR="27424" marT="0" marB="0" anchor="ctr"/>
                </a:tc>
              </a:tr>
              <a:tr h="1177552">
                <a:tc rowSpan="3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6</a:t>
                      </a: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647" marR="53647" marT="0" marB="0" anchor="ctr"/>
                </a:tc>
                <a:tc rowSpan="3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Kesehatan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dan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keselamatan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Kerja</a:t>
                      </a: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647" marR="53647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800" dirty="0" err="1">
                          <a:effectLst/>
                        </a:rPr>
                        <a:t>Menyusun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pemeriksaan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kesehatan</a:t>
                      </a:r>
                      <a:r>
                        <a:rPr lang="en-US" sz="1800" dirty="0">
                          <a:effectLst/>
                        </a:rPr>
                        <a:t> ( </a:t>
                      </a:r>
                      <a:r>
                        <a:rPr lang="id-ID" sz="1800" dirty="0">
                          <a:effectLst/>
                        </a:rPr>
                        <a:t>Rectal </a:t>
                      </a:r>
                      <a:r>
                        <a:rPr lang="id-ID" sz="1800" dirty="0" smtClean="0">
                          <a:effectLst/>
                        </a:rPr>
                        <a:t>Swap)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endParaRPr lang="id-ID" sz="1800" dirty="0" smtClean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endParaRPr lang="id-ID" sz="1800" dirty="0">
                        <a:effectLst/>
                      </a:endParaRPr>
                    </a:p>
                  </a:txBody>
                  <a:tcPr marL="53647" marR="536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Penjamah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makanan</a:t>
                      </a:r>
                      <a:endParaRPr lang="id-ID" sz="1800" dirty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</a:rPr>
                        <a:t>(</a:t>
                      </a:r>
                      <a:r>
                        <a:rPr lang="en-US" sz="1800" dirty="0">
                          <a:effectLst/>
                        </a:rPr>
                        <a:t>24 </a:t>
                      </a:r>
                      <a:r>
                        <a:rPr lang="en-US" sz="1800" dirty="0" err="1">
                          <a:effectLst/>
                        </a:rPr>
                        <a:t>pegawai</a:t>
                      </a:r>
                      <a:r>
                        <a:rPr lang="id-ID" sz="1800" dirty="0" smtClean="0">
                          <a:effectLst/>
                        </a:rPr>
                        <a:t>)</a:t>
                      </a:r>
                      <a:r>
                        <a:rPr lang="en-US" sz="1800" dirty="0">
                          <a:effectLst/>
                        </a:rPr>
                        <a:t> </a:t>
                      </a:r>
                      <a:endParaRPr lang="id-ID" sz="1800" dirty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id-ID" sz="1800" dirty="0">
                        <a:effectLst/>
                      </a:endParaRPr>
                    </a:p>
                  </a:txBody>
                  <a:tcPr marL="53647" marR="536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 </a:t>
                      </a:r>
                      <a:r>
                        <a:rPr lang="en-US" sz="1800" dirty="0" err="1">
                          <a:effectLst/>
                        </a:rPr>
                        <a:t>kegiatan</a:t>
                      </a:r>
                      <a:endParaRPr lang="id-ID" sz="1800" dirty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24 </a:t>
                      </a:r>
                      <a:r>
                        <a:rPr lang="en-US" sz="1800" dirty="0" err="1">
                          <a:effectLst/>
                        </a:rPr>
                        <a:t>pegawai</a:t>
                      </a:r>
                      <a:endParaRPr lang="id-ID" sz="1800" dirty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</a:rPr>
                        <a:t> (</a:t>
                      </a:r>
                      <a:r>
                        <a:rPr lang="en-US" sz="1800" dirty="0">
                          <a:effectLst/>
                        </a:rPr>
                        <a:t>100 </a:t>
                      </a:r>
                      <a:r>
                        <a:rPr lang="id-ID" sz="1800" dirty="0">
                          <a:effectLst/>
                        </a:rPr>
                        <a:t>% </a:t>
                      </a:r>
                      <a:r>
                        <a:rPr lang="id-ID" sz="1800" dirty="0" smtClean="0">
                          <a:effectLst/>
                        </a:rPr>
                        <a:t>)</a:t>
                      </a:r>
                    </a:p>
                  </a:txBody>
                  <a:tcPr marL="53647" marR="53647" marT="0" marB="0"/>
                </a:tc>
              </a:tr>
              <a:tr h="559381">
                <a:tc vMerge="1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647" marR="53647" marT="0" marB="0" anchor="ctr"/>
                </a:tc>
                <a:tc vMerge="1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647" marR="53647" marT="0" marB="0" anchor="ctr"/>
                </a:tc>
                <a:tc>
                  <a:txBody>
                    <a:bodyPr/>
                    <a:lstStyle/>
                    <a:p>
                      <a:pPr marL="355600" marR="0" lvl="0" indent="-355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 typeface="Symbol" panose="05050102010706020507" pitchFamily="18" charset="2"/>
                        <a:buNone/>
                        <a:tabLst/>
                        <a:defRPr/>
                      </a:pPr>
                      <a:r>
                        <a:rPr lang="id-ID" sz="1800" dirty="0" smtClean="0">
                          <a:effectLst/>
                        </a:rPr>
                        <a:t>b.</a:t>
                      </a:r>
                      <a:r>
                        <a:rPr lang="id-ID" sz="1800" baseline="0" dirty="0" smtClean="0">
                          <a:effectLst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</a:rPr>
                        <a:t>Pemakaian</a:t>
                      </a:r>
                      <a:r>
                        <a:rPr lang="en-US" sz="1800" dirty="0" smtClean="0">
                          <a:effectLst/>
                        </a:rPr>
                        <a:t> APD</a:t>
                      </a:r>
                      <a:endParaRPr lang="id-ID" sz="1800" dirty="0" smtClean="0">
                        <a:effectLst/>
                      </a:endParaRPr>
                    </a:p>
                  </a:txBody>
                  <a:tcPr marL="53647" marR="53647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100%</a:t>
                      </a:r>
                      <a:endParaRPr lang="id-ID" sz="1800" dirty="0" smtClean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647" marR="53647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99 %</a:t>
                      </a:r>
                      <a:endParaRPr lang="id-ID" sz="1800" dirty="0" smtClean="0">
                        <a:effectLst/>
                      </a:endParaRPr>
                    </a:p>
                  </a:txBody>
                  <a:tcPr marL="53647" marR="53647" marT="0" marB="0"/>
                </a:tc>
              </a:tr>
              <a:tr h="2926390">
                <a:tc vMerge="1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647" marR="53647" marT="0" marB="0" anchor="ctr"/>
                </a:tc>
                <a:tc vMerge="1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647" marR="53647" marT="0" marB="0" anchor="ctr"/>
                </a:tc>
                <a:tc>
                  <a:txBody>
                    <a:bodyPr/>
                    <a:lstStyle/>
                    <a:p>
                      <a:pPr marL="273050" lvl="0" indent="-2730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id-ID" sz="1800" dirty="0" smtClean="0">
                          <a:effectLst/>
                        </a:rPr>
                        <a:t>c. </a:t>
                      </a:r>
                      <a:r>
                        <a:rPr lang="en-US" sz="1800" dirty="0" err="1" smtClean="0">
                          <a:effectLst/>
                        </a:rPr>
                        <a:t>Pengukuran</a:t>
                      </a:r>
                      <a:r>
                        <a:rPr lang="en-US" sz="1800" dirty="0" smtClean="0">
                          <a:effectLst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</a:rPr>
                        <a:t>suhu</a:t>
                      </a:r>
                      <a:endParaRPr lang="id-ID" sz="1800" dirty="0" smtClean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800" dirty="0" err="1" smtClean="0">
                          <a:effectLst/>
                        </a:rPr>
                        <a:t>Ruang</a:t>
                      </a:r>
                      <a:r>
                        <a:rPr lang="en-US" sz="1800" dirty="0" smtClean="0">
                          <a:effectLst/>
                        </a:rPr>
                        <a:t>, </a:t>
                      </a:r>
                      <a:r>
                        <a:rPr lang="en-US" sz="1800" dirty="0" err="1" smtClean="0">
                          <a:effectLst/>
                        </a:rPr>
                        <a:t>pengolahan</a:t>
                      </a:r>
                      <a:r>
                        <a:rPr lang="en-US" sz="1800" dirty="0" smtClean="0">
                          <a:effectLst/>
                        </a:rPr>
                        <a:t>,</a:t>
                      </a:r>
                      <a:endParaRPr lang="id-ID" sz="1800" dirty="0" smtClean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id-ID" sz="1800" dirty="0" smtClean="0">
                          <a:effectLst/>
                        </a:rPr>
                        <a:t>Ruang </a:t>
                      </a:r>
                      <a:r>
                        <a:rPr lang="en-US" sz="1800" dirty="0" err="1" smtClean="0">
                          <a:effectLst/>
                        </a:rPr>
                        <a:t>penyimpanan</a:t>
                      </a:r>
                      <a:r>
                        <a:rPr lang="en-US" sz="1800" dirty="0" smtClean="0">
                          <a:effectLst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</a:rPr>
                        <a:t>bahan</a:t>
                      </a:r>
                      <a:r>
                        <a:rPr lang="en-US" sz="1800" dirty="0" smtClean="0">
                          <a:effectLst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</a:rPr>
                        <a:t>makanan</a:t>
                      </a:r>
                      <a:r>
                        <a:rPr lang="en-US" sz="1800" dirty="0" smtClean="0">
                          <a:effectLst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</a:rPr>
                        <a:t>kering</a:t>
                      </a:r>
                      <a:endParaRPr lang="id-ID" sz="1800" dirty="0" smtClean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800" dirty="0" err="1" smtClean="0">
                          <a:effectLst/>
                        </a:rPr>
                        <a:t>Alat</a:t>
                      </a:r>
                      <a:r>
                        <a:rPr lang="en-US" sz="1800" dirty="0" smtClean="0">
                          <a:effectLst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</a:rPr>
                        <a:t>pendingin</a:t>
                      </a:r>
                      <a:r>
                        <a:rPr lang="en-US" sz="1800" dirty="0" smtClean="0">
                          <a:effectLst/>
                        </a:rPr>
                        <a:t> :</a:t>
                      </a:r>
                      <a:endParaRPr lang="id-ID" sz="1800" dirty="0" smtClean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n-US" sz="1800" dirty="0" err="1" smtClean="0">
                          <a:effectLst/>
                        </a:rPr>
                        <a:t>Freser</a:t>
                      </a:r>
                      <a:endParaRPr lang="id-ID" sz="1800" dirty="0" smtClean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n-US" sz="1800" dirty="0" smtClean="0">
                          <a:effectLst/>
                        </a:rPr>
                        <a:t>Chiller</a:t>
                      </a:r>
                      <a:endParaRPr lang="id-ID" sz="1800" dirty="0" smtClean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"/>
                      </a:pPr>
                      <a:r>
                        <a:rPr lang="en-US" sz="1800" dirty="0" err="1" smtClean="0">
                          <a:effectLst/>
                        </a:rPr>
                        <a:t>Sampel</a:t>
                      </a:r>
                      <a:r>
                        <a:rPr lang="en-US" sz="1800" dirty="0" smtClean="0">
                          <a:effectLst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</a:rPr>
                        <a:t>contol</a:t>
                      </a:r>
                      <a:endParaRPr lang="id-ID" sz="1800" dirty="0" smtClean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10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id-ID" sz="1800" dirty="0" smtClean="0">
                          <a:effectLst/>
                        </a:rPr>
                        <a:t>Ruang </a:t>
                      </a:r>
                      <a:r>
                        <a:rPr lang="en-US" sz="1800" dirty="0" err="1" smtClean="0">
                          <a:effectLst/>
                        </a:rPr>
                        <a:t>peracikan</a:t>
                      </a:r>
                      <a:endParaRPr lang="id-ID" sz="18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1000"/>
                        </a:spcAft>
                        <a:buFont typeface="Symbol" panose="05050102010706020507" pitchFamily="18" charset="2"/>
                        <a:buChar char=""/>
                      </a:pPr>
                      <a:endParaRPr lang="id-ID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647" marR="536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id-ID" sz="1800" dirty="0" smtClean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22°C - 30°C</a:t>
                      </a:r>
                      <a:endParaRPr lang="id-ID" sz="1800" dirty="0" smtClean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±25°C</a:t>
                      </a:r>
                      <a:endParaRPr lang="id-ID" sz="1800" dirty="0" smtClean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 </a:t>
                      </a:r>
                      <a:endParaRPr lang="id-ID" sz="1800" dirty="0" smtClean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 </a:t>
                      </a:r>
                      <a:endParaRPr lang="id-ID" sz="1800" dirty="0" smtClean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&lt; 0°C</a:t>
                      </a:r>
                      <a:endParaRPr lang="id-ID" sz="1800" dirty="0" smtClean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&lt;10°C</a:t>
                      </a:r>
                      <a:endParaRPr lang="id-ID" sz="1800" dirty="0" smtClean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4°C - 15°C</a:t>
                      </a:r>
                      <a:endParaRPr lang="id-ID" sz="1800" dirty="0" smtClean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±25°C</a:t>
                      </a:r>
                      <a:endParaRPr lang="id-ID" sz="18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647" marR="5364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id-ID" sz="1800" dirty="0" smtClean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30.34 °C</a:t>
                      </a:r>
                      <a:endParaRPr lang="id-ID" sz="1800" dirty="0" smtClean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25.95  °C</a:t>
                      </a:r>
                      <a:endParaRPr lang="id-ID" sz="1800" dirty="0" smtClean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id-ID" sz="1800" dirty="0" smtClean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 </a:t>
                      </a:r>
                      <a:endParaRPr lang="id-ID" sz="1800" dirty="0" smtClean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 -12.01 °C</a:t>
                      </a:r>
                      <a:endParaRPr lang="id-ID" sz="1800" dirty="0" smtClean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7.68 °C</a:t>
                      </a:r>
                      <a:endParaRPr lang="id-ID" sz="1800" dirty="0" smtClean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7.15 °C</a:t>
                      </a:r>
                      <a:endParaRPr lang="id-ID" sz="1800" dirty="0" smtClean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28.89 °C</a:t>
                      </a:r>
                      <a:endParaRPr lang="id-ID" sz="18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647" marR="5364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22732714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343290" y="2104278"/>
            <a:ext cx="9357246" cy="1646302"/>
          </a:xfrm>
        </p:spPr>
        <p:txBody>
          <a:bodyPr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lvl="0" algn="ctr"/>
            <a:r>
              <a:rPr lang="en-US" b="1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ANALISIS PENCAPAIAN PROGRAM KERJA DAN </a:t>
            </a:r>
            <a:r>
              <a:rPr lang="en-US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RTL</a:t>
            </a:r>
            <a:endParaRPr lang="id-ID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169312" y="4119769"/>
            <a:ext cx="7766936" cy="1096899"/>
          </a:xfrm>
        </p:spPr>
        <p:txBody>
          <a:bodyPr>
            <a:normAutofit/>
          </a:bodyPr>
          <a:lstStyle/>
          <a:p>
            <a:pPr algn="ct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PERIODE BULAN JANUARI S/D MARET 2019</a:t>
            </a:r>
            <a:endParaRPr lang="id-ID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endParaRPr lang="id-ID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8797696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40853" y="309344"/>
            <a:ext cx="9108111" cy="1320800"/>
          </a:xfrm>
        </p:spPr>
        <p:txBody>
          <a:bodyPr>
            <a:normAutofit/>
          </a:bodyPr>
          <a:lstStyle/>
          <a:p>
            <a:pPr lvl="0"/>
            <a:r>
              <a:rPr lang="en-US" sz="3200" b="1" dirty="0" err="1"/>
              <a:t>Pemenuhan</a:t>
            </a:r>
            <a:r>
              <a:rPr lang="en-US" sz="3200" b="1" dirty="0"/>
              <a:t> </a:t>
            </a:r>
            <a:r>
              <a:rPr lang="id-ID" sz="3200" b="1" dirty="0" err="1"/>
              <a:t>S</a:t>
            </a:r>
            <a:r>
              <a:rPr lang="en-US" sz="3200" b="1" dirty="0" err="1" smtClean="0"/>
              <a:t>arana</a:t>
            </a:r>
            <a:r>
              <a:rPr lang="en-US" sz="3200" b="1" dirty="0" smtClean="0"/>
              <a:t> </a:t>
            </a:r>
            <a:r>
              <a:rPr lang="en-US" sz="3200" b="1" dirty="0" err="1"/>
              <a:t>dan</a:t>
            </a:r>
            <a:r>
              <a:rPr lang="en-US" sz="3200" b="1" dirty="0"/>
              <a:t> </a:t>
            </a:r>
            <a:r>
              <a:rPr lang="id-ID" sz="3200" b="1" dirty="0" err="1"/>
              <a:t>P</a:t>
            </a:r>
            <a:r>
              <a:rPr lang="en-US" sz="3200" b="1" dirty="0" err="1" smtClean="0"/>
              <a:t>rasarana</a:t>
            </a:r>
            <a:r>
              <a:rPr lang="id-ID" sz="3200" b="1" dirty="0" smtClean="0"/>
              <a:t> </a:t>
            </a:r>
            <a:r>
              <a:rPr lang="id-ID" sz="3200" b="1" dirty="0"/>
              <a:t>I</a:t>
            </a:r>
            <a:r>
              <a:rPr lang="en-US" sz="3200" b="1" dirty="0" err="1" smtClean="0"/>
              <a:t>nstalasi</a:t>
            </a:r>
            <a:r>
              <a:rPr lang="en-US" sz="3200" b="1" dirty="0" smtClean="0"/>
              <a:t> </a:t>
            </a:r>
            <a:r>
              <a:rPr lang="id-ID" sz="3200" b="1" dirty="0" err="1"/>
              <a:t>G</a:t>
            </a:r>
            <a:r>
              <a:rPr lang="en-US" sz="3200" b="1" dirty="0" err="1" smtClean="0"/>
              <a:t>izi</a:t>
            </a:r>
            <a:endParaRPr lang="id-ID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612083923"/>
              </p:ext>
            </p:extLst>
          </p:nvPr>
        </p:nvGraphicFramePr>
        <p:xfrm>
          <a:off x="567095" y="1125355"/>
          <a:ext cx="10842432" cy="45969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4312"/>
                <a:gridCol w="3341327"/>
                <a:gridCol w="2500619"/>
                <a:gridCol w="1752573"/>
                <a:gridCol w="2453601"/>
              </a:tblGrid>
              <a:tr h="512660">
                <a:tc>
                  <a:txBody>
                    <a:bodyPr/>
                    <a:lstStyle/>
                    <a:p>
                      <a:pPr marL="28575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No</a:t>
                      </a:r>
                      <a:endParaRPr lang="id-ID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950" marR="55950" marT="0" marB="0" anchor="ctr"/>
                </a:tc>
                <a:tc>
                  <a:txBody>
                    <a:bodyPr/>
                    <a:lstStyle/>
                    <a:p>
                      <a:pPr marL="28575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Kegiatan</a:t>
                      </a:r>
                      <a:endParaRPr lang="id-ID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950" marR="55950" marT="0" marB="0" anchor="ctr"/>
                </a:tc>
                <a:tc>
                  <a:txBody>
                    <a:bodyPr/>
                    <a:lstStyle/>
                    <a:p>
                      <a:pPr marL="28575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Target</a:t>
                      </a:r>
                      <a:endParaRPr lang="id-ID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950" marR="55950" marT="0" marB="0" anchor="ctr"/>
                </a:tc>
                <a:tc>
                  <a:txBody>
                    <a:bodyPr/>
                    <a:lstStyle/>
                    <a:p>
                      <a:pPr marL="28575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Capaian</a:t>
                      </a:r>
                      <a:endParaRPr lang="id-ID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950" marR="55950" marT="0" marB="0" anchor="ctr"/>
                </a:tc>
                <a:tc>
                  <a:txBody>
                    <a:bodyPr/>
                    <a:lstStyle/>
                    <a:p>
                      <a:pPr marL="285750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600" dirty="0" err="1">
                          <a:effectLst/>
                        </a:rPr>
                        <a:t>Realisasi</a:t>
                      </a:r>
                      <a:endParaRPr lang="id-ID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950" marR="55950" marT="0" marB="0" anchor="ctr"/>
                </a:tc>
              </a:tr>
              <a:tr h="375285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id-ID" sz="1800" dirty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a</a:t>
                      </a:r>
                      <a:r>
                        <a:rPr lang="id-ID" sz="1800" dirty="0" smtClean="0">
                          <a:effectLst/>
                        </a:rPr>
                        <a:t>.</a:t>
                      </a:r>
                      <a:endParaRPr lang="id-ID" sz="1800" dirty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id-ID" sz="1800" dirty="0">
                        <a:effectLst/>
                      </a:endParaRPr>
                    </a:p>
                    <a:p>
                      <a:pPr marL="457200" indent="-24003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id-ID" sz="1600" dirty="0" smtClean="0">
                        <a:effectLst/>
                      </a:endParaRPr>
                    </a:p>
                    <a:p>
                      <a:pPr marL="457200" indent="-24003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id-ID" sz="1600" dirty="0" smtClean="0">
                        <a:effectLst/>
                      </a:endParaRPr>
                    </a:p>
                    <a:p>
                      <a:pPr marL="457200" indent="-24003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b</a:t>
                      </a:r>
                      <a:r>
                        <a:rPr lang="en-US" sz="1600" dirty="0">
                          <a:effectLst/>
                        </a:rPr>
                        <a:t>.</a:t>
                      </a:r>
                      <a:endParaRPr lang="id-ID" sz="1600" dirty="0">
                        <a:effectLst/>
                      </a:endParaRPr>
                    </a:p>
                    <a:p>
                      <a:pPr marL="457200" indent="-24003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id-ID" sz="1600" dirty="0">
                        <a:effectLst/>
                      </a:endParaRPr>
                    </a:p>
                    <a:p>
                      <a:pPr marL="457200" indent="-240030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id-ID" sz="1800" dirty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c.</a:t>
                      </a:r>
                      <a:endParaRPr lang="id-ID" sz="1800" dirty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id-ID" sz="1800" dirty="0" smtClean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id-ID" sz="1800" dirty="0" smtClean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d</a:t>
                      </a:r>
                      <a:r>
                        <a:rPr lang="en-US" sz="1800" dirty="0">
                          <a:effectLst/>
                        </a:rPr>
                        <a:t>.</a:t>
                      </a: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950" marR="55950" marT="0" marB="0"/>
                </a:tc>
                <a:tc>
                  <a:txBody>
                    <a:bodyPr/>
                    <a:lstStyle/>
                    <a:p>
                      <a:pPr marL="28575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id-ID" sz="1600" dirty="0">
                        <a:effectLst/>
                      </a:endParaRPr>
                    </a:p>
                    <a:p>
                      <a:pPr marL="0" inden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 smtClean="0">
                          <a:effectLst/>
                        </a:rPr>
                        <a:t>Pengadaan</a:t>
                      </a:r>
                      <a:r>
                        <a:rPr lang="en-US" sz="1800" dirty="0" smtClean="0">
                          <a:effectLst/>
                        </a:rPr>
                        <a:t> </a:t>
                      </a:r>
                      <a:r>
                        <a:rPr lang="en-US" sz="1800" dirty="0">
                          <a:effectLst/>
                        </a:rPr>
                        <a:t>blower </a:t>
                      </a:r>
                      <a:r>
                        <a:rPr lang="en-US" sz="1800" dirty="0" err="1">
                          <a:effectLst/>
                        </a:rPr>
                        <a:t>pendingin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ruang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pengolahan</a:t>
                      </a:r>
                      <a:endParaRPr lang="id-ID" sz="1600" dirty="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 smtClean="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id-ID" sz="1800" dirty="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Perluasan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ruang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pencucian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alat</a:t>
                      </a:r>
                      <a:endParaRPr lang="id-ID" sz="1800" dirty="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id-ID" sz="1800" dirty="0" smtClean="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 smtClean="0">
                          <a:effectLst/>
                        </a:rPr>
                        <a:t>Tempat</a:t>
                      </a:r>
                      <a:r>
                        <a:rPr lang="en-US" sz="1800" dirty="0" smtClean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penjemuran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kereta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</a:rPr>
                        <a:t>mapkan</a:t>
                      </a:r>
                      <a:endParaRPr lang="en-US" sz="1800" dirty="0" smtClean="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8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8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8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Permintaan</a:t>
                      </a:r>
                      <a:r>
                        <a:rPr lang="en-US" sz="180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komputer</a:t>
                      </a:r>
                      <a:endParaRPr lang="en-US" sz="18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950" marR="5595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id-ID" sz="1600" dirty="0">
                        <a:effectLst/>
                      </a:endParaRPr>
                    </a:p>
                    <a:p>
                      <a:pPr marL="457200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en-US" sz="1800" dirty="0" smtClean="0">
                          <a:effectLst/>
                        </a:rPr>
                        <a:t>1 </a:t>
                      </a:r>
                      <a:r>
                        <a:rPr lang="en-US" sz="1800" dirty="0" err="1">
                          <a:effectLst/>
                        </a:rPr>
                        <a:t>paket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alat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pendingin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endParaRPr lang="id-ID" sz="1600" dirty="0">
                        <a:effectLst/>
                      </a:endParaRPr>
                    </a:p>
                    <a:p>
                      <a:pPr marL="457200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id-ID" sz="1600" dirty="0">
                        <a:effectLst/>
                      </a:endParaRPr>
                    </a:p>
                    <a:p>
                      <a:pPr marL="457200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en-US" sz="1800" dirty="0">
                          <a:effectLst/>
                        </a:rPr>
                        <a:t>1 </a:t>
                      </a:r>
                      <a:r>
                        <a:rPr lang="en-US" sz="1800" dirty="0" err="1">
                          <a:effectLst/>
                        </a:rPr>
                        <a:t>paket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perluasan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ruang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pencucian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</a:rPr>
                        <a:t>alat</a:t>
                      </a:r>
                      <a:endParaRPr lang="id-ID" sz="1600" baseline="0" dirty="0" smtClean="0">
                        <a:effectLst/>
                      </a:endParaRPr>
                    </a:p>
                    <a:p>
                      <a:pPr marL="457200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endParaRPr lang="id-ID" sz="1600" baseline="0" dirty="0" smtClean="0">
                        <a:effectLst/>
                      </a:endParaRPr>
                    </a:p>
                    <a:p>
                      <a:pPr marL="457200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en-US" sz="1800" dirty="0" smtClean="0">
                          <a:effectLst/>
                        </a:rPr>
                        <a:t>1 </a:t>
                      </a:r>
                      <a:r>
                        <a:rPr lang="en-US" sz="1800" dirty="0" err="1">
                          <a:effectLst/>
                        </a:rPr>
                        <a:t>paket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tempat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penjemuran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kereta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</a:rPr>
                        <a:t>makan</a:t>
                      </a:r>
                      <a:endParaRPr lang="en-US" sz="1800" dirty="0" smtClean="0">
                        <a:effectLst/>
                      </a:endParaRPr>
                    </a:p>
                    <a:p>
                      <a:pPr marL="457200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endParaRPr lang="en-US" sz="18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en-US" sz="18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en-US" sz="1800" dirty="0" err="1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paket</a:t>
                      </a:r>
                      <a:r>
                        <a:rPr lang="en-US" sz="18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komputer</a:t>
                      </a:r>
                      <a:r>
                        <a:rPr lang="en-US" sz="18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457200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348740" algn="l"/>
                        </a:tabLst>
                      </a:pPr>
                      <a:r>
                        <a:rPr lang="en-US" sz="18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800" dirty="0" err="1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komputer</a:t>
                      </a:r>
                      <a:r>
                        <a:rPr lang="en-US" sz="18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dan</a:t>
                      </a:r>
                      <a:r>
                        <a:rPr lang="en-US" sz="18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printer)</a:t>
                      </a:r>
                      <a:endParaRPr lang="id-ID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950" marR="55950" marT="0" marB="0"/>
                </a:tc>
                <a:tc>
                  <a:txBody>
                    <a:bodyPr/>
                    <a:lstStyle/>
                    <a:p>
                      <a:pPr marL="28575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id-ID" sz="1600" dirty="0">
                        <a:effectLst/>
                      </a:endParaRPr>
                    </a:p>
                    <a:p>
                      <a:pPr marL="28575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</a:t>
                      </a:r>
                      <a:endParaRPr lang="id-ID" sz="1600" dirty="0">
                        <a:effectLst/>
                      </a:endParaRPr>
                    </a:p>
                    <a:p>
                      <a:pPr marL="28575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id-ID" sz="1600" dirty="0">
                        <a:effectLst/>
                      </a:endParaRPr>
                    </a:p>
                    <a:p>
                      <a:pPr marL="28575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 </a:t>
                      </a:r>
                      <a:endParaRPr lang="id-ID" sz="1600" dirty="0">
                        <a:effectLst/>
                      </a:endParaRPr>
                    </a:p>
                    <a:p>
                      <a:pPr marL="28575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</a:t>
                      </a:r>
                      <a:endParaRPr lang="id-ID" sz="1600" dirty="0">
                        <a:effectLst/>
                      </a:endParaRPr>
                    </a:p>
                    <a:p>
                      <a:pPr marL="28575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id-ID" sz="1600" dirty="0">
                        <a:effectLst/>
                      </a:endParaRPr>
                    </a:p>
                    <a:p>
                      <a:pPr marL="28575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id-ID" sz="1800" dirty="0" smtClean="0">
                        <a:effectLst/>
                      </a:endParaRPr>
                    </a:p>
                    <a:p>
                      <a:pPr marL="28575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800" dirty="0" smtClean="0">
                        <a:effectLst/>
                      </a:endParaRPr>
                    </a:p>
                    <a:p>
                      <a:pPr marL="28575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0</a:t>
                      </a:r>
                      <a:endParaRPr lang="id-ID" sz="1600" dirty="0">
                        <a:effectLst/>
                      </a:endParaRPr>
                    </a:p>
                    <a:p>
                      <a:pPr marL="28575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id-ID" sz="1600" dirty="0">
                        <a:effectLst/>
                      </a:endParaRPr>
                    </a:p>
                    <a:p>
                      <a:pPr marL="28575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id-ID" sz="1800" dirty="0" smtClean="0">
                        <a:effectLst/>
                      </a:endParaRPr>
                    </a:p>
                    <a:p>
                      <a:pPr marL="28575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id-ID" sz="1600" dirty="0">
                        <a:effectLst/>
                      </a:endParaRPr>
                    </a:p>
                    <a:p>
                      <a:pPr marL="28575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0</a:t>
                      </a:r>
                    </a:p>
                    <a:p>
                      <a:pPr marL="28575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8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id-ID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950" marR="55950" marT="0" marB="0"/>
                </a:tc>
                <a:tc>
                  <a:txBody>
                    <a:bodyPr/>
                    <a:lstStyle/>
                    <a:p>
                      <a:pPr marL="28575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id-ID" sz="1600" dirty="0">
                        <a:effectLst/>
                      </a:endParaRPr>
                    </a:p>
                    <a:p>
                      <a:pPr marL="28575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 </a:t>
                      </a:r>
                      <a:r>
                        <a:rPr lang="id-ID" sz="1800" dirty="0">
                          <a:effectLst/>
                        </a:rPr>
                        <a:t>%</a:t>
                      </a:r>
                      <a:endParaRPr lang="id-ID" sz="1600" dirty="0">
                        <a:effectLst/>
                      </a:endParaRPr>
                    </a:p>
                    <a:p>
                      <a:pPr marL="28575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id-ID" sz="1600" dirty="0">
                        <a:effectLst/>
                      </a:endParaRPr>
                    </a:p>
                    <a:p>
                      <a:pPr marL="28575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 </a:t>
                      </a:r>
                      <a:endParaRPr lang="id-ID" sz="1600" dirty="0">
                        <a:effectLst/>
                      </a:endParaRPr>
                    </a:p>
                    <a:p>
                      <a:pPr marL="28575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0 %</a:t>
                      </a:r>
                      <a:endParaRPr lang="id-ID" sz="1600" dirty="0">
                        <a:effectLst/>
                      </a:endParaRPr>
                    </a:p>
                    <a:p>
                      <a:pPr marL="28575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id-ID" sz="1600" dirty="0">
                        <a:effectLst/>
                      </a:endParaRPr>
                    </a:p>
                    <a:p>
                      <a:pPr marL="28575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id-ID" sz="1800" dirty="0" smtClean="0">
                        <a:effectLst/>
                      </a:endParaRPr>
                    </a:p>
                    <a:p>
                      <a:pPr marL="28575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800" dirty="0" smtClean="0">
                        <a:effectLst/>
                      </a:endParaRPr>
                    </a:p>
                    <a:p>
                      <a:pPr marL="28575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0 </a:t>
                      </a:r>
                      <a:r>
                        <a:rPr lang="en-US" sz="1800" dirty="0">
                          <a:effectLst/>
                        </a:rPr>
                        <a:t>%</a:t>
                      </a:r>
                      <a:endParaRPr lang="id-ID" sz="1600" dirty="0">
                        <a:effectLst/>
                      </a:endParaRPr>
                    </a:p>
                    <a:p>
                      <a:pPr marL="28575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id-ID" sz="1800" dirty="0" smtClean="0">
                        <a:effectLst/>
                      </a:endParaRPr>
                    </a:p>
                    <a:p>
                      <a:pPr marL="28575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id-ID" sz="1600" dirty="0">
                        <a:effectLst/>
                      </a:endParaRPr>
                    </a:p>
                    <a:p>
                      <a:pPr marL="28575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id-ID" sz="1600" dirty="0">
                        <a:effectLst/>
                      </a:endParaRPr>
                    </a:p>
                    <a:p>
                      <a:pPr marL="285750"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</a:rPr>
                        <a:t>0 %</a:t>
                      </a:r>
                      <a:endParaRPr lang="id-ID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950" marR="55950" marT="0" marB="0"/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45910" y="5865762"/>
            <a:ext cx="108636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RTL</a:t>
            </a:r>
            <a:r>
              <a:rPr lang="en-US" dirty="0"/>
              <a:t>: </a:t>
            </a:r>
            <a:r>
              <a:rPr lang="en-US" dirty="0" err="1" smtClean="0"/>
              <a:t>Pengadaan</a:t>
            </a:r>
            <a:r>
              <a:rPr lang="en-US" dirty="0" smtClean="0"/>
              <a:t> </a:t>
            </a:r>
            <a:r>
              <a:rPr lang="en-US" dirty="0"/>
              <a:t>blower </a:t>
            </a:r>
            <a:r>
              <a:rPr lang="en-US" dirty="0" err="1"/>
              <a:t>pendingin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pengolahan</a:t>
            </a:r>
            <a:r>
              <a:rPr lang="en-US" dirty="0"/>
              <a:t>, </a:t>
            </a:r>
            <a:r>
              <a:rPr lang="en-US" dirty="0" err="1"/>
              <a:t>perluasan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pencucian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penjemuran</a:t>
            </a:r>
            <a:r>
              <a:rPr lang="en-US" dirty="0"/>
              <a:t> </a:t>
            </a:r>
            <a:r>
              <a:rPr lang="en-US" dirty="0" err="1"/>
              <a:t>kereta</a:t>
            </a:r>
            <a:r>
              <a:rPr lang="en-US" dirty="0"/>
              <a:t> </a:t>
            </a:r>
            <a:r>
              <a:rPr lang="en-US" dirty="0" err="1"/>
              <a:t>makan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berjenjang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id-ID" dirty="0"/>
              <a:t>a</a:t>
            </a:r>
            <a:r>
              <a:rPr lang="en-US" dirty="0" err="1" smtClean="0"/>
              <a:t>nagemen</a:t>
            </a:r>
            <a:r>
              <a:rPr lang="en-US" dirty="0" smtClean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 smtClean="0"/>
              <a:t>sakit</a:t>
            </a:r>
            <a:r>
              <a:rPr lang="en-US" dirty="0" smtClean="0"/>
              <a:t> 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106468289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7209" y="254758"/>
            <a:ext cx="8596668" cy="1320800"/>
          </a:xfrm>
        </p:spPr>
        <p:txBody>
          <a:bodyPr>
            <a:normAutofit/>
          </a:bodyPr>
          <a:lstStyle/>
          <a:p>
            <a:pPr lvl="0"/>
            <a:r>
              <a:rPr lang="en-US" sz="2800" b="1" dirty="0" err="1" smtClean="0"/>
              <a:t>Pe</a:t>
            </a:r>
            <a:r>
              <a:rPr lang="id-ID" sz="2800" b="1" dirty="0" smtClean="0"/>
              <a:t>m</a:t>
            </a:r>
            <a:r>
              <a:rPr lang="en-US" sz="2800" b="1" dirty="0" err="1" smtClean="0"/>
              <a:t>enuhan</a:t>
            </a:r>
            <a:r>
              <a:rPr lang="en-US" sz="2800" b="1" dirty="0" smtClean="0"/>
              <a:t> </a:t>
            </a:r>
            <a:r>
              <a:rPr lang="id-ID" sz="2800" b="1" dirty="0" err="1"/>
              <a:t>S</a:t>
            </a:r>
            <a:r>
              <a:rPr lang="en-US" sz="2800" b="1" dirty="0" smtClean="0"/>
              <a:t>umber </a:t>
            </a:r>
            <a:r>
              <a:rPr lang="id-ID" sz="2800" b="1" dirty="0" err="1"/>
              <a:t>D</a:t>
            </a:r>
            <a:r>
              <a:rPr lang="en-US" sz="2800" b="1" dirty="0" err="1" smtClean="0"/>
              <a:t>aya</a:t>
            </a:r>
            <a:r>
              <a:rPr lang="en-US" sz="2800" b="1" dirty="0" smtClean="0"/>
              <a:t> </a:t>
            </a:r>
            <a:r>
              <a:rPr lang="id-ID" sz="2800" b="1" dirty="0" err="1"/>
              <a:t>M</a:t>
            </a:r>
            <a:r>
              <a:rPr lang="en-US" sz="2800" b="1" dirty="0" err="1" smtClean="0"/>
              <a:t>anusia</a:t>
            </a:r>
            <a:r>
              <a:rPr lang="en-US" sz="2800" b="1" dirty="0" smtClean="0"/>
              <a:t> </a:t>
            </a:r>
            <a:r>
              <a:rPr lang="en-US" sz="2800" b="1" dirty="0"/>
              <a:t>di </a:t>
            </a:r>
            <a:r>
              <a:rPr lang="id-ID" sz="2800" b="1" dirty="0" err="1"/>
              <a:t>I</a:t>
            </a:r>
            <a:r>
              <a:rPr lang="en-US" sz="2800" b="1" dirty="0" err="1" smtClean="0"/>
              <a:t>nstalasi</a:t>
            </a:r>
            <a:r>
              <a:rPr lang="en-US" sz="2800" b="1" dirty="0" smtClean="0"/>
              <a:t> </a:t>
            </a:r>
            <a:r>
              <a:rPr lang="id-ID" sz="2800" b="1" dirty="0" err="1"/>
              <a:t>G</a:t>
            </a:r>
            <a:r>
              <a:rPr lang="en-US" sz="2800" b="1" dirty="0" err="1" smtClean="0"/>
              <a:t>izi</a:t>
            </a:r>
            <a:r>
              <a:rPr lang="id-ID" sz="2800" dirty="0"/>
              <a:t/>
            </a:r>
            <a:br>
              <a:rPr lang="id-ID" sz="2800" dirty="0"/>
            </a:br>
            <a:endParaRPr lang="id-ID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588770179"/>
              </p:ext>
            </p:extLst>
          </p:nvPr>
        </p:nvGraphicFramePr>
        <p:xfrm>
          <a:off x="642137" y="808245"/>
          <a:ext cx="10724826" cy="51635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41614"/>
                <a:gridCol w="2949168"/>
                <a:gridCol w="2473496"/>
                <a:gridCol w="1733562"/>
                <a:gridCol w="2426986"/>
              </a:tblGrid>
              <a:tr h="441914">
                <a:tc>
                  <a:txBody>
                    <a:bodyPr/>
                    <a:lstStyle/>
                    <a:p>
                      <a:pPr marL="28575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No</a:t>
                      </a:r>
                      <a:endParaRPr lang="id-ID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Kegiatan</a:t>
                      </a:r>
                      <a:endParaRPr lang="id-ID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Target</a:t>
                      </a:r>
                      <a:endParaRPr lang="id-ID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Capaian</a:t>
                      </a:r>
                      <a:endParaRPr lang="id-ID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 algn="ctr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</a:rPr>
                        <a:t>Realisasi</a:t>
                      </a:r>
                      <a:endParaRPr lang="id-ID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693441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id-ID" sz="1800" dirty="0">
                        <a:effectLst/>
                      </a:endParaRPr>
                    </a:p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</a:t>
                      </a:r>
                      <a:endParaRPr lang="id-ID" sz="1800" dirty="0">
                        <a:effectLst/>
                      </a:endParaRPr>
                    </a:p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B</a:t>
                      </a:r>
                    </a:p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c</a:t>
                      </a:r>
                      <a:endParaRPr lang="id-ID" sz="1800" dirty="0">
                        <a:effectLst/>
                      </a:endParaRPr>
                    </a:p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 </a:t>
                      </a:r>
                      <a:endParaRPr lang="id-ID" sz="1800" dirty="0">
                        <a:effectLst/>
                      </a:endParaRPr>
                    </a:p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a.</a:t>
                      </a:r>
                      <a:endParaRPr lang="id-ID" sz="1800" dirty="0">
                        <a:effectLst/>
                      </a:endParaRPr>
                    </a:p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b</a:t>
                      </a:r>
                      <a:r>
                        <a:rPr lang="en-US" sz="1800" dirty="0" smtClean="0">
                          <a:effectLst/>
                        </a:rPr>
                        <a:t>.</a:t>
                      </a:r>
                    </a:p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c.</a:t>
                      </a: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60020" indent="-17145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Jumlah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id-ID" sz="1800" dirty="0" smtClean="0">
                          <a:effectLst/>
                        </a:rPr>
                        <a:t>SDM</a:t>
                      </a:r>
                      <a:r>
                        <a:rPr lang="en-US" sz="1800" dirty="0" smtClean="0">
                          <a:effectLst/>
                        </a:rPr>
                        <a:t> </a:t>
                      </a:r>
                      <a:r>
                        <a:rPr lang="en-US" sz="1800" dirty="0">
                          <a:effectLst/>
                        </a:rPr>
                        <a:t>:</a:t>
                      </a:r>
                      <a:endParaRPr lang="id-ID" sz="1600" dirty="0">
                        <a:effectLst/>
                      </a:endParaRPr>
                    </a:p>
                    <a:p>
                      <a:pPr marL="160020" indent="-17145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Nutrisionis</a:t>
                      </a:r>
                      <a:endParaRPr lang="id-ID" sz="1600" dirty="0">
                        <a:effectLst/>
                      </a:endParaRPr>
                    </a:p>
                    <a:p>
                      <a:pPr marL="160020" indent="-17145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 smtClean="0">
                          <a:effectLst/>
                        </a:rPr>
                        <a:t>Pramuboga</a:t>
                      </a:r>
                      <a:endParaRPr lang="en-US" sz="1800" dirty="0" smtClean="0">
                        <a:effectLst/>
                      </a:endParaRPr>
                    </a:p>
                    <a:p>
                      <a:pPr marL="160020" indent="-17145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 smtClean="0">
                          <a:effectLst/>
                        </a:rPr>
                        <a:t>Administrasi</a:t>
                      </a:r>
                      <a:endParaRPr lang="id-ID" sz="1600" dirty="0">
                        <a:effectLst/>
                      </a:endParaRPr>
                    </a:p>
                    <a:p>
                      <a:pPr marL="160020" indent="-17145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r>
                        <a:rPr lang="en-US" sz="1800" dirty="0" err="1" smtClean="0">
                          <a:effectLst/>
                        </a:rPr>
                        <a:t>Pelatihan</a:t>
                      </a:r>
                      <a:r>
                        <a:rPr lang="en-US" sz="1800" dirty="0" smtClean="0">
                          <a:effectLst/>
                        </a:rPr>
                        <a:t>/training </a:t>
                      </a:r>
                      <a:r>
                        <a:rPr lang="en-US" sz="1800" dirty="0">
                          <a:effectLst/>
                        </a:rPr>
                        <a:t>need</a:t>
                      </a:r>
                      <a:endParaRPr lang="id-ID" sz="1600" dirty="0">
                        <a:effectLst/>
                      </a:endParaRPr>
                    </a:p>
                    <a:p>
                      <a:pPr marL="160020" indent="-17145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Nutrisionis</a:t>
                      </a:r>
                      <a:endParaRPr lang="id-ID" sz="1600" dirty="0">
                        <a:effectLst/>
                      </a:endParaRPr>
                    </a:p>
                    <a:p>
                      <a:pPr marL="160020" indent="-17145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 smtClean="0">
                          <a:effectLst/>
                        </a:rPr>
                        <a:t>Pramuboga</a:t>
                      </a:r>
                      <a:endParaRPr lang="en-US" sz="1800" dirty="0" smtClean="0">
                        <a:effectLst/>
                      </a:endParaRPr>
                    </a:p>
                    <a:p>
                      <a:pPr marL="160020" marR="0" indent="-171450" algn="l" defTabSz="457200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>
                          <a:effectLst/>
                        </a:rPr>
                        <a:t>Administrasi</a:t>
                      </a:r>
                      <a:endParaRPr lang="id-ID" sz="1400" dirty="0" smtClean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id-ID" sz="1600" dirty="0">
                        <a:effectLst/>
                      </a:endParaRPr>
                    </a:p>
                    <a:p>
                      <a:pPr marL="28575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10 orang</a:t>
                      </a:r>
                      <a:endParaRPr lang="id-ID" sz="1600" dirty="0">
                        <a:effectLst/>
                      </a:endParaRPr>
                    </a:p>
                    <a:p>
                      <a:pPr marL="28575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44 orang</a:t>
                      </a:r>
                      <a:endParaRPr lang="id-ID" sz="1600" dirty="0">
                        <a:effectLst/>
                      </a:endParaRPr>
                    </a:p>
                    <a:p>
                      <a:pPr marL="28575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 </a:t>
                      </a:r>
                      <a:r>
                        <a:rPr lang="en-US" sz="1800" dirty="0" err="1" smtClean="0">
                          <a:effectLst/>
                        </a:rPr>
                        <a:t>orang</a:t>
                      </a:r>
                      <a:r>
                        <a:rPr lang="en-US" sz="1800" dirty="0">
                          <a:effectLst/>
                        </a:rPr>
                        <a:t> </a:t>
                      </a:r>
                      <a:endParaRPr lang="id-ID" sz="1600" dirty="0">
                        <a:effectLst/>
                      </a:endParaRPr>
                    </a:p>
                    <a:p>
                      <a:pPr marL="28575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en-US" sz="1800" dirty="0" smtClean="0">
                        <a:effectLst/>
                      </a:endParaRPr>
                    </a:p>
                    <a:p>
                      <a:pPr marL="28575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9 </a:t>
                      </a:r>
                      <a:r>
                        <a:rPr lang="en-US" sz="1800" dirty="0">
                          <a:effectLst/>
                        </a:rPr>
                        <a:t>orang</a:t>
                      </a:r>
                      <a:endParaRPr lang="id-ID" sz="1600" dirty="0">
                        <a:effectLst/>
                      </a:endParaRPr>
                    </a:p>
                    <a:p>
                      <a:pPr marL="28575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25 </a:t>
                      </a:r>
                      <a:r>
                        <a:rPr lang="en-US" sz="1800" dirty="0" err="1" smtClean="0">
                          <a:effectLst/>
                        </a:rPr>
                        <a:t>orang</a:t>
                      </a:r>
                      <a:endParaRPr lang="en-US" sz="1800" dirty="0" smtClean="0">
                        <a:effectLst/>
                      </a:endParaRPr>
                    </a:p>
                    <a:p>
                      <a:pPr marL="28575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en-US" sz="1800" dirty="0" err="1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orang</a:t>
                      </a:r>
                      <a:endParaRPr lang="id-ID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id-ID" sz="1600" dirty="0">
                        <a:effectLst/>
                      </a:endParaRPr>
                    </a:p>
                    <a:p>
                      <a:pPr marL="10287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9 </a:t>
                      </a:r>
                      <a:r>
                        <a:rPr lang="en-US" sz="1800" dirty="0">
                          <a:effectLst/>
                        </a:rPr>
                        <a:t>orang</a:t>
                      </a:r>
                      <a:endParaRPr lang="id-ID" sz="1600" dirty="0">
                        <a:effectLst/>
                      </a:endParaRPr>
                    </a:p>
                    <a:p>
                      <a:pPr marL="10287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25 </a:t>
                      </a:r>
                      <a:r>
                        <a:rPr lang="en-US" sz="1800" dirty="0">
                          <a:effectLst/>
                        </a:rPr>
                        <a:t>orang</a:t>
                      </a:r>
                      <a:endParaRPr lang="id-ID" sz="1600" dirty="0">
                        <a:effectLst/>
                      </a:endParaRPr>
                    </a:p>
                    <a:p>
                      <a:pPr marL="102870" algn="ctr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 </a:t>
                      </a:r>
                      <a:r>
                        <a:rPr lang="en-US" sz="1800" dirty="0" err="1" smtClean="0">
                          <a:effectLst/>
                        </a:rPr>
                        <a:t>orang</a:t>
                      </a:r>
                      <a:r>
                        <a:rPr lang="en-US" sz="1800" dirty="0">
                          <a:effectLst/>
                        </a:rPr>
                        <a:t> </a:t>
                      </a:r>
                      <a:endParaRPr lang="id-ID" sz="1600" dirty="0">
                        <a:effectLst/>
                      </a:endParaRPr>
                    </a:p>
                    <a:p>
                      <a:pPr algn="ctr">
                        <a:lnSpc>
                          <a:spcPct val="200000"/>
                        </a:lnSpc>
                        <a:spcBef>
                          <a:spcPts val="24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0</a:t>
                      </a:r>
                      <a:endParaRPr lang="id-ID" sz="1800" dirty="0">
                        <a:effectLst/>
                      </a:endParaRPr>
                    </a:p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0</a:t>
                      </a:r>
                    </a:p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id-ID" sz="1600" dirty="0">
                        <a:effectLst/>
                      </a:endParaRPr>
                    </a:p>
                    <a:p>
                      <a:pPr marL="28575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90  </a:t>
                      </a:r>
                      <a:r>
                        <a:rPr lang="id-ID" sz="1800" dirty="0">
                          <a:effectLst/>
                        </a:rPr>
                        <a:t>%</a:t>
                      </a:r>
                      <a:endParaRPr lang="id-ID" sz="1600" dirty="0">
                        <a:effectLst/>
                      </a:endParaRPr>
                    </a:p>
                    <a:p>
                      <a:pPr marL="28575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59 </a:t>
                      </a:r>
                      <a:r>
                        <a:rPr lang="id-ID" sz="1800" dirty="0">
                          <a:effectLst/>
                        </a:rPr>
                        <a:t>%</a:t>
                      </a:r>
                      <a:endParaRPr lang="id-ID" sz="1600" dirty="0">
                        <a:effectLst/>
                      </a:endParaRPr>
                    </a:p>
                    <a:p>
                      <a:pPr marL="28575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100 %</a:t>
                      </a:r>
                      <a:r>
                        <a:rPr lang="en-US" sz="1800" dirty="0">
                          <a:effectLst/>
                        </a:rPr>
                        <a:t> </a:t>
                      </a:r>
                      <a:endParaRPr lang="id-ID" sz="1600" dirty="0">
                        <a:effectLst/>
                      </a:endParaRPr>
                    </a:p>
                    <a:p>
                      <a:pPr marL="28575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id-ID" sz="1600" dirty="0">
                        <a:effectLst/>
                      </a:endParaRPr>
                    </a:p>
                    <a:p>
                      <a:pPr marL="285750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0 </a:t>
                      </a:r>
                      <a:r>
                        <a:rPr lang="en-US" sz="1800" dirty="0">
                          <a:effectLst/>
                        </a:rPr>
                        <a:t>%</a:t>
                      </a:r>
                      <a:endParaRPr lang="id-ID" sz="1600" dirty="0">
                        <a:effectLst/>
                      </a:endParaRPr>
                    </a:p>
                    <a:p>
                      <a:pPr marL="285750" algn="ctr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</a:rPr>
                        <a:t>0 </a:t>
                      </a:r>
                      <a:r>
                        <a:rPr lang="en-US" sz="1800" dirty="0" smtClean="0">
                          <a:effectLst/>
                        </a:rPr>
                        <a:t>%</a:t>
                      </a:r>
                    </a:p>
                    <a:p>
                      <a:pPr marL="285750" algn="ctr">
                        <a:lnSpc>
                          <a:spcPct val="200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en-US" sz="1800" baseline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%</a:t>
                      </a:r>
                      <a:endParaRPr lang="id-ID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0" y="5934670"/>
            <a:ext cx="1219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RTL</a:t>
            </a:r>
            <a:r>
              <a:rPr lang="en-US" dirty="0"/>
              <a:t>: </a:t>
            </a:r>
            <a:r>
              <a:rPr lang="en-US" dirty="0" err="1" smtClean="0"/>
              <a:t>Mengajukan</a:t>
            </a:r>
            <a:r>
              <a:rPr lang="en-US" dirty="0" smtClean="0"/>
              <a:t> </a:t>
            </a:r>
            <a:r>
              <a:rPr lang="en-US" dirty="0" err="1" smtClean="0"/>
              <a:t>penembahan</a:t>
            </a:r>
            <a:r>
              <a:rPr lang="en-US" dirty="0" smtClean="0"/>
              <a:t>  </a:t>
            </a:r>
            <a:r>
              <a:rPr lang="en-US" dirty="0" err="1" smtClean="0"/>
              <a:t>tenaga</a:t>
            </a:r>
            <a:r>
              <a:rPr lang="en-US" dirty="0" smtClean="0"/>
              <a:t>  </a:t>
            </a:r>
            <a:r>
              <a:rPr lang="en-US" dirty="0" err="1" smtClean="0"/>
              <a:t>nutrisionis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 </a:t>
            </a:r>
            <a:r>
              <a:rPr lang="en-US" dirty="0" err="1" smtClean="0"/>
              <a:t>pramuboga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 </a:t>
            </a:r>
            <a:r>
              <a:rPr lang="en-US" dirty="0" err="1" smtClean="0"/>
              <a:t>berjenjang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 </a:t>
            </a:r>
            <a:r>
              <a:rPr lang="en-US" dirty="0" err="1" smtClean="0"/>
              <a:t>mengajuan</a:t>
            </a:r>
            <a:r>
              <a:rPr lang="en-US" dirty="0" smtClean="0"/>
              <a:t>  </a:t>
            </a:r>
            <a:r>
              <a:rPr lang="en-US" dirty="0" err="1" smtClean="0"/>
              <a:t>pelatihan</a:t>
            </a:r>
            <a:r>
              <a:rPr lang="en-US" dirty="0" smtClean="0"/>
              <a:t>/</a:t>
            </a:r>
            <a:r>
              <a:rPr lang="en-US" dirty="0" err="1" smtClean="0"/>
              <a:t>traning</a:t>
            </a:r>
            <a:r>
              <a:rPr lang="en-US" dirty="0" smtClean="0"/>
              <a:t> need 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 </a:t>
            </a:r>
            <a:r>
              <a:rPr lang="en-US" dirty="0" err="1" smtClean="0"/>
              <a:t>tenaga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instalasi</a:t>
            </a:r>
            <a:r>
              <a:rPr lang="en-US" dirty="0" smtClean="0"/>
              <a:t> </a:t>
            </a:r>
            <a:r>
              <a:rPr lang="en-US" dirty="0" err="1" smtClean="0"/>
              <a:t>gizi</a:t>
            </a:r>
            <a:r>
              <a:rPr lang="en-US" dirty="0" err="1" smtClean="0">
                <a:solidFill>
                  <a:schemeClr val="bg1"/>
                </a:solidFill>
              </a:rPr>
              <a:t>g</a:t>
            </a:r>
            <a:r>
              <a:rPr lang="en-US" dirty="0" smtClean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mnagemen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sakit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32505869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4766" y="164674"/>
            <a:ext cx="8596668" cy="387119"/>
          </a:xfrm>
        </p:spPr>
        <p:txBody>
          <a:bodyPr>
            <a:normAutofit fontScale="90000"/>
          </a:bodyPr>
          <a:lstStyle/>
          <a:p>
            <a:pPr lvl="0"/>
            <a:r>
              <a:rPr lang="en-US" sz="2800" b="1" dirty="0" err="1"/>
              <a:t>Pemakaian</a:t>
            </a:r>
            <a:r>
              <a:rPr lang="en-US" sz="2800" b="1" dirty="0"/>
              <a:t> </a:t>
            </a:r>
            <a:r>
              <a:rPr lang="en-US" sz="2800" b="1" dirty="0" smtClean="0"/>
              <a:t>APD</a:t>
            </a:r>
            <a:endParaRPr lang="id-ID" sz="28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646688197"/>
              </p:ext>
            </p:extLst>
          </p:nvPr>
        </p:nvGraphicFramePr>
        <p:xfrm>
          <a:off x="703556" y="963570"/>
          <a:ext cx="10095823" cy="8967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26380"/>
                <a:gridCol w="2649308"/>
                <a:gridCol w="1301496"/>
                <a:gridCol w="3076262"/>
                <a:gridCol w="1842377"/>
              </a:tblGrid>
              <a:tr h="383983">
                <a:tc>
                  <a:txBody>
                    <a:bodyPr/>
                    <a:lstStyle/>
                    <a:p>
                      <a:pPr marL="4572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1600" dirty="0" smtClean="0">
                          <a:effectLst/>
                        </a:rPr>
                        <a:t>N</a:t>
                      </a:r>
                      <a:r>
                        <a:rPr lang="en-US" sz="1600" dirty="0" smtClean="0">
                          <a:effectLst/>
                        </a:rPr>
                        <a:t>o</a:t>
                      </a:r>
                      <a:endParaRPr lang="id-ID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Kegiatan</a:t>
                      </a:r>
                      <a:endParaRPr lang="id-ID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Target</a:t>
                      </a:r>
                      <a:endParaRPr lang="id-ID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Capaian</a:t>
                      </a:r>
                      <a:endParaRPr lang="id-ID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Realisasi</a:t>
                      </a:r>
                      <a:endParaRPr lang="id-ID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12779">
                <a:tc>
                  <a:txBody>
                    <a:bodyPr/>
                    <a:lstStyle/>
                    <a:p>
                      <a:pPr marL="628650" indent="-342900">
                        <a:lnSpc>
                          <a:spcPct val="2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id-ID" sz="1600" baseline="0" dirty="0">
                          <a:effectLst/>
                          <a:latin typeface="Arial" pitchFamily="34" charset="0"/>
                          <a:ea typeface="Times New Roman" panose="02020603050405020304" pitchFamily="18" charset="0"/>
                          <a:cs typeface="Arial" pitchFamily="34" charset="0"/>
                        </a:rPr>
                        <a:t> </a:t>
                      </a:r>
                      <a:endParaRPr lang="id-ID" sz="1600" dirty="0" smtClean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Pemakaian</a:t>
                      </a:r>
                      <a:r>
                        <a:rPr lang="en-US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APD</a:t>
                      </a:r>
                      <a:endParaRPr lang="id-ID" sz="1600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  <a:endParaRPr lang="id-ID" sz="1600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 </a:t>
                      </a:r>
                      <a:r>
                        <a:rPr lang="en-US" sz="16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kejadian</a:t>
                      </a:r>
                      <a:r>
                        <a:rPr lang="en-US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dari</a:t>
                      </a:r>
                      <a:r>
                        <a:rPr lang="en-US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91 </a:t>
                      </a:r>
                      <a:r>
                        <a:rPr lang="en-US" sz="1600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kegiatan</a:t>
                      </a:r>
                      <a:endParaRPr lang="id-ID" sz="1600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99 %</a:t>
                      </a:r>
                      <a:endParaRPr lang="id-ID" sz="1600" dirty="0">
                        <a:effectLst/>
                        <a:latin typeface="Arial" pitchFamily="34" charset="0"/>
                        <a:ea typeface="Times New Roman" panose="02020603050405020304" pitchFamily="18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610751" y="2296112"/>
            <a:ext cx="8596668" cy="510151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2800" b="1" dirty="0" err="1" smtClean="0"/>
              <a:t>Pe</a:t>
            </a:r>
            <a:r>
              <a:rPr lang="id-ID" sz="2800" b="1" dirty="0" smtClean="0"/>
              <a:t>ngukuran Suhu Ruangan</a:t>
            </a:r>
            <a:endParaRPr lang="en-US" sz="2800" b="1" dirty="0" smtClean="0"/>
          </a:p>
          <a:p>
            <a:endParaRPr lang="id-ID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752755" y="1876087"/>
            <a:ext cx="108488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RTL:  </a:t>
            </a:r>
            <a:r>
              <a:rPr lang="en-US" sz="1600" b="1" dirty="0" err="1" smtClean="0"/>
              <a:t>Dilakukan</a:t>
            </a:r>
            <a:r>
              <a:rPr lang="id-ID" sz="1600" b="1" dirty="0" smtClean="0"/>
              <a:t> teguran terhadap pegawai yang tidak memakai APD dan 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edukas</a:t>
            </a:r>
            <a:r>
              <a:rPr lang="id-ID" sz="1600" b="1" dirty="0" smtClean="0"/>
              <a:t>i </a:t>
            </a:r>
            <a:r>
              <a:rPr lang="en-US" sz="1600" b="1" dirty="0" err="1" smtClean="0"/>
              <a:t>secara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terus</a:t>
            </a:r>
            <a:r>
              <a:rPr lang="id-ID" sz="1600" b="1" dirty="0" smtClean="0"/>
              <a:t> </a:t>
            </a:r>
            <a:r>
              <a:rPr lang="en-US" sz="1600" b="1" dirty="0" err="1" smtClean="0"/>
              <a:t>menerus</a:t>
            </a:r>
            <a:r>
              <a:rPr lang="en-US" sz="1600" b="1" dirty="0" smtClean="0"/>
              <a:t>.</a:t>
            </a:r>
            <a:endParaRPr lang="id-ID" sz="1600" b="1" dirty="0" smtClean="0"/>
          </a:p>
          <a:p>
            <a:endParaRPr lang="id-ID" sz="16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58752" y="6286500"/>
            <a:ext cx="108488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RTL  </a:t>
            </a:r>
            <a:r>
              <a:rPr lang="id-ID" sz="1600" b="1" dirty="0" smtClean="0"/>
              <a:t>:</a:t>
            </a:r>
            <a:r>
              <a:rPr lang="en-US" sz="1600" b="1" dirty="0" smtClean="0"/>
              <a:t>   </a:t>
            </a:r>
            <a:r>
              <a:rPr lang="en-US" sz="1600" b="1" dirty="0" err="1"/>
              <a:t>Penambahan</a:t>
            </a:r>
            <a:r>
              <a:rPr lang="en-US" sz="1600" b="1" dirty="0"/>
              <a:t> AC </a:t>
            </a:r>
            <a:r>
              <a:rPr lang="en-US" sz="1600" b="1" dirty="0" err="1"/>
              <a:t>dan</a:t>
            </a:r>
            <a:r>
              <a:rPr lang="en-US" sz="1600" b="1" dirty="0"/>
              <a:t> </a:t>
            </a:r>
            <a:r>
              <a:rPr lang="en-US" sz="1600" b="1" dirty="0" err="1"/>
              <a:t>mengoptimalkan</a:t>
            </a:r>
            <a:r>
              <a:rPr lang="en-US" sz="1600" b="1" dirty="0"/>
              <a:t> </a:t>
            </a:r>
            <a:r>
              <a:rPr lang="en-US" sz="1600" b="1" dirty="0" err="1"/>
              <a:t>fungsi</a:t>
            </a:r>
            <a:r>
              <a:rPr lang="en-US" sz="1600" b="1" dirty="0"/>
              <a:t> </a:t>
            </a:r>
            <a:r>
              <a:rPr lang="en-US" sz="1600" b="1" dirty="0" err="1"/>
              <a:t>Exhause</a:t>
            </a:r>
            <a:r>
              <a:rPr lang="en-US" sz="1600" b="1" dirty="0"/>
              <a:t> </a:t>
            </a:r>
            <a:r>
              <a:rPr lang="en-US" sz="1600" b="1" dirty="0" smtClean="0"/>
              <a:t>fan </a:t>
            </a:r>
            <a:r>
              <a:rPr lang="en-US" sz="1600" b="1" dirty="0" err="1" smtClean="0"/>
              <a:t>dan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menutup</a:t>
            </a:r>
            <a:r>
              <a:rPr lang="en-US" sz="1600" b="1" dirty="0" smtClean="0"/>
              <a:t>  </a:t>
            </a:r>
            <a:r>
              <a:rPr lang="en-US" sz="1600" b="1" dirty="0" err="1" smtClean="0"/>
              <a:t>semua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angin-angin</a:t>
            </a:r>
            <a:r>
              <a:rPr lang="en-US" sz="1600" b="1" dirty="0" smtClean="0"/>
              <a:t>/</a:t>
            </a:r>
            <a:r>
              <a:rPr lang="en-US" sz="1600" b="1" dirty="0" err="1" smtClean="0"/>
              <a:t>tralis</a:t>
            </a:r>
            <a:r>
              <a:rPr lang="en-US" sz="1600" b="1" dirty="0" smtClean="0"/>
              <a:t>  </a:t>
            </a:r>
            <a:r>
              <a:rPr lang="en-US" sz="1600" b="1" dirty="0" err="1" smtClean="0"/>
              <a:t>serta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mengajukan</a:t>
            </a:r>
            <a:r>
              <a:rPr lang="en-US" sz="1600" b="1" dirty="0" smtClean="0"/>
              <a:t> service/</a:t>
            </a:r>
            <a:r>
              <a:rPr lang="en-US" sz="1600" b="1" dirty="0" err="1" smtClean="0"/>
              <a:t>perbakan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almari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sampel</a:t>
            </a:r>
            <a:r>
              <a:rPr lang="en-US" sz="1600" b="1" dirty="0" smtClean="0"/>
              <a:t>  </a:t>
            </a:r>
            <a:r>
              <a:rPr lang="en-US" sz="1600" b="1" dirty="0" err="1" smtClean="0"/>
              <a:t>makanan</a:t>
            </a:r>
            <a:endParaRPr lang="id-ID" sz="1600" b="1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591863" y="2969843"/>
          <a:ext cx="10152994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4249"/>
                <a:gridCol w="2856948"/>
                <a:gridCol w="2030599"/>
                <a:gridCol w="2030599"/>
                <a:gridCol w="2030599"/>
              </a:tblGrid>
              <a:tr h="0">
                <a:tc>
                  <a:txBody>
                    <a:bodyPr/>
                    <a:lstStyle/>
                    <a:p>
                      <a:pPr marL="285750" marR="0"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/>
                          <a:ea typeface="Times New Roman"/>
                          <a:cs typeface="Times New Roman"/>
                        </a:rPr>
                        <a:t>No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Arial"/>
                          <a:ea typeface="Times New Roman"/>
                          <a:cs typeface="Times New Roman"/>
                        </a:rPr>
                        <a:t>Kegiatan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 marR="0" indent="-28575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"/>
                          <a:ea typeface="Times New Roman"/>
                          <a:cs typeface="Times New Roman"/>
                        </a:rPr>
                        <a:t>Target</a:t>
                      </a:r>
                      <a:endParaRPr lang="en-US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latin typeface="Arial"/>
                          <a:ea typeface="Times New Roman"/>
                          <a:cs typeface="Times New Roman"/>
                        </a:rPr>
                        <a:t>capaian</a:t>
                      </a:r>
                      <a:endParaRPr lang="en-US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Arial"/>
                          <a:ea typeface="Times New Roman"/>
                        </a:rPr>
                        <a:t>Realisasi</a:t>
                      </a:r>
                      <a:endParaRPr lang="en-US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28575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</a:p>
                    <a:p>
                      <a:pPr marL="28575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 smtClean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28575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28575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 smtClean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28575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</a:p>
                    <a:p>
                      <a:pPr marL="28575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 smtClean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28575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-1143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Suhu</a:t>
                      </a:r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ruang</a:t>
                      </a:r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pengolahan</a:t>
                      </a:r>
                      <a:endParaRPr lang="en-US" sz="1400" b="1" dirty="0" smtClean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indent="-1143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id-ID" sz="14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Ruang </a:t>
                      </a:r>
                      <a:r>
                        <a:rPr lang="en-US" sz="1400" b="1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penyimpanan</a:t>
                      </a:r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bahan</a:t>
                      </a:r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makanan</a:t>
                      </a:r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kering</a:t>
                      </a:r>
                      <a:endParaRPr lang="en-US" sz="1400" b="1" dirty="0" smtClean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indent="-1143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id-ID" sz="14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Ruang </a:t>
                      </a:r>
                      <a:r>
                        <a:rPr lang="en-US" sz="1400" b="1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peracikan</a:t>
                      </a:r>
                      <a:endParaRPr lang="en-US" sz="1400" b="1" dirty="0" smtClean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indent="-11430">
                        <a:lnSpc>
                          <a:spcPct val="2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Almari</a:t>
                      </a: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sampel</a:t>
                      </a: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makanan</a:t>
                      </a:r>
                      <a:endParaRPr lang="en-US" sz="1400" b="1" dirty="0" smtClean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indent="-11430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en-US" sz="1400" b="1" dirty="0" smtClean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 marR="0" indent="-28575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22°C -30°C</a:t>
                      </a:r>
                    </a:p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 smtClean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±</a:t>
                      </a:r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25°C</a:t>
                      </a:r>
                    </a:p>
                    <a:p>
                      <a:pPr marL="285750" marR="0" indent="-28575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 smtClean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285750" marR="0" indent="-28575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±25°C</a:t>
                      </a:r>
                    </a:p>
                    <a:p>
                      <a:pPr marL="285750" marR="0" indent="-28575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 smtClean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285750" marR="0" indent="-28575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4°C-15°C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30.38°C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 smtClean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28.34  </a:t>
                      </a:r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°C</a:t>
                      </a:r>
                    </a:p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27.73 </a:t>
                      </a:r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°</a:t>
                      </a: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</a:t>
                      </a: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Rusak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b="1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Melebihi</a:t>
                      </a:r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batas</a:t>
                      </a:r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normal / </a:t>
                      </a:r>
                      <a:r>
                        <a:rPr lang="en-US" sz="1400" b="1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standar</a:t>
                      </a:r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suhu</a:t>
                      </a:r>
                      <a:endParaRPr lang="en-US" sz="1400" b="1" dirty="0">
                        <a:solidFill>
                          <a:schemeClr val="bg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33827991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546439"/>
            <a:ext cx="8596668" cy="1320800"/>
          </a:xfrm>
        </p:spPr>
        <p:txBody>
          <a:bodyPr/>
          <a:lstStyle/>
          <a:p>
            <a:pPr algn="ctr"/>
            <a:r>
              <a:rPr lang="en-US" b="1" dirty="0" smtClean="0"/>
              <a:t>KESIMPULAN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110" y="1473959"/>
            <a:ext cx="8930690" cy="4872251"/>
          </a:xfrm>
        </p:spPr>
        <p:txBody>
          <a:bodyPr>
            <a:noAutofit/>
          </a:bodyPr>
          <a:lstStyle/>
          <a:p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/>
              <a:t>umum</a:t>
            </a:r>
            <a:r>
              <a:rPr lang="en-US" sz="2400" dirty="0"/>
              <a:t> </a:t>
            </a:r>
            <a:r>
              <a:rPr lang="en-US" sz="2400" dirty="0" err="1"/>
              <a:t>kegiatan</a:t>
            </a:r>
            <a:r>
              <a:rPr lang="en-US" sz="2400" dirty="0"/>
              <a:t> </a:t>
            </a:r>
            <a:r>
              <a:rPr lang="en-US" sz="2400" dirty="0" err="1"/>
              <a:t>pelayanan</a:t>
            </a:r>
            <a:r>
              <a:rPr lang="en-US" sz="2400" dirty="0"/>
              <a:t> </a:t>
            </a:r>
            <a:r>
              <a:rPr lang="en-US" sz="2400" dirty="0" err="1"/>
              <a:t>berjalan</a:t>
            </a:r>
            <a:r>
              <a:rPr lang="en-US" sz="2400" dirty="0"/>
              <a:t> </a:t>
            </a:r>
            <a:r>
              <a:rPr lang="en-US" sz="2400" dirty="0" err="1"/>
              <a:t>baik</a:t>
            </a:r>
            <a:r>
              <a:rPr lang="en-US" sz="2400" dirty="0"/>
              <a:t>. </a:t>
            </a:r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masih</a:t>
            </a:r>
            <a:r>
              <a:rPr lang="en-US" sz="2400" dirty="0"/>
              <a:t> </a:t>
            </a:r>
            <a:r>
              <a:rPr lang="en-US" sz="2400" dirty="0" err="1"/>
              <a:t>memerlukan</a:t>
            </a:r>
            <a:r>
              <a:rPr lang="en-US" sz="2400" dirty="0"/>
              <a:t> :</a:t>
            </a:r>
            <a:endParaRPr lang="id-ID" sz="2400" dirty="0"/>
          </a:p>
          <a:p>
            <a:pPr lvl="0"/>
            <a:r>
              <a:rPr lang="en-US" sz="2400" dirty="0" err="1"/>
              <a:t>Pemenuhan</a:t>
            </a:r>
            <a:r>
              <a:rPr lang="en-US" sz="2400" dirty="0"/>
              <a:t> </a:t>
            </a:r>
            <a:r>
              <a:rPr lang="en-US" sz="2400" dirty="0" err="1"/>
              <a:t>kebutuhan</a:t>
            </a:r>
            <a:r>
              <a:rPr lang="en-US" sz="2400" dirty="0"/>
              <a:t> </a:t>
            </a:r>
            <a:r>
              <a:rPr lang="en-US" sz="2400" dirty="0" err="1"/>
              <a:t>sarana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prasarana</a:t>
            </a:r>
            <a:r>
              <a:rPr lang="en-US" sz="2400" dirty="0"/>
              <a:t> </a:t>
            </a:r>
            <a:r>
              <a:rPr lang="en-US" sz="2400" dirty="0" err="1"/>
              <a:t>instalasi</a:t>
            </a:r>
            <a:r>
              <a:rPr lang="en-US" sz="2400" dirty="0"/>
              <a:t> </a:t>
            </a:r>
            <a:r>
              <a:rPr lang="en-US" sz="2400" dirty="0" err="1"/>
              <a:t>gizi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meningkatkan</a:t>
            </a:r>
            <a:r>
              <a:rPr lang="en-US" sz="2400" dirty="0"/>
              <a:t> </a:t>
            </a:r>
            <a:r>
              <a:rPr lang="en-US" sz="2400" dirty="0" err="1"/>
              <a:t>pelayanan</a:t>
            </a:r>
            <a:r>
              <a:rPr lang="en-US" sz="2400" dirty="0"/>
              <a:t> </a:t>
            </a:r>
            <a:r>
              <a:rPr lang="en-US" sz="2400" dirty="0" err="1"/>
              <a:t>gizi</a:t>
            </a:r>
            <a:endParaRPr lang="id-ID" sz="2400" dirty="0"/>
          </a:p>
          <a:p>
            <a:pPr lvl="0"/>
            <a:r>
              <a:rPr lang="en-US" sz="2400" dirty="0" err="1"/>
              <a:t>Pemenuhan</a:t>
            </a:r>
            <a:r>
              <a:rPr lang="en-US" sz="2400" dirty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sdm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peningkatan</a:t>
            </a:r>
            <a:r>
              <a:rPr lang="en-US" sz="2400" dirty="0"/>
              <a:t> </a:t>
            </a:r>
            <a:r>
              <a:rPr lang="en-US" sz="2400" dirty="0" err="1"/>
              <a:t>kualitas</a:t>
            </a:r>
            <a:r>
              <a:rPr lang="en-US" sz="2400" dirty="0"/>
              <a:t> </a:t>
            </a:r>
            <a:r>
              <a:rPr lang="en-US" sz="2400" dirty="0" err="1"/>
              <a:t>sdm</a:t>
            </a:r>
            <a:r>
              <a:rPr lang="en-US" sz="2400" dirty="0"/>
              <a:t> </a:t>
            </a:r>
            <a:r>
              <a:rPr lang="en-US" sz="2400" dirty="0" err="1"/>
              <a:t>tenaga</a:t>
            </a:r>
            <a:r>
              <a:rPr lang="en-US" sz="2400" dirty="0"/>
              <a:t> di </a:t>
            </a:r>
            <a:r>
              <a:rPr lang="en-US" sz="2400" dirty="0" err="1"/>
              <a:t>instalasi</a:t>
            </a:r>
            <a:r>
              <a:rPr lang="en-US" sz="2400" dirty="0"/>
              <a:t> </a:t>
            </a:r>
            <a:r>
              <a:rPr lang="en-US" sz="2400" dirty="0" err="1"/>
              <a:t>gizi</a:t>
            </a:r>
            <a:r>
              <a:rPr lang="en-US" sz="2400" dirty="0"/>
              <a:t> (</a:t>
            </a:r>
            <a:r>
              <a:rPr lang="en-US" sz="2400" dirty="0" err="1"/>
              <a:t>mengikuti</a:t>
            </a:r>
            <a:r>
              <a:rPr lang="en-US" sz="2400" dirty="0"/>
              <a:t> seminar/</a:t>
            </a:r>
            <a:r>
              <a:rPr lang="en-US" sz="2400" dirty="0" err="1"/>
              <a:t>pelatihan</a:t>
            </a:r>
            <a:r>
              <a:rPr lang="en-US" sz="2400" dirty="0"/>
              <a:t>).</a:t>
            </a:r>
            <a:endParaRPr lang="id-ID" sz="2400" dirty="0"/>
          </a:p>
          <a:p>
            <a:pPr lvl="0"/>
            <a:r>
              <a:rPr lang="en-US" sz="2400" dirty="0" err="1"/>
              <a:t>Meningkatkan</a:t>
            </a:r>
            <a:r>
              <a:rPr lang="en-US" sz="2400" dirty="0"/>
              <a:t> </a:t>
            </a:r>
            <a:r>
              <a:rPr lang="en-US" sz="2400" dirty="0" err="1"/>
              <a:t>kesadaran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kedisiplinan</a:t>
            </a:r>
            <a:r>
              <a:rPr lang="en-US" sz="2400" dirty="0"/>
              <a:t> </a:t>
            </a:r>
            <a:r>
              <a:rPr lang="en-US" sz="2400" dirty="0" err="1"/>
              <a:t>pegawai</a:t>
            </a:r>
            <a:r>
              <a:rPr lang="en-US" sz="2400" dirty="0"/>
              <a:t> </a:t>
            </a:r>
            <a:r>
              <a:rPr lang="en-US" sz="2400" dirty="0" err="1"/>
              <a:t>instalasi</a:t>
            </a:r>
            <a:r>
              <a:rPr lang="en-US" sz="2400" dirty="0"/>
              <a:t> </a:t>
            </a:r>
            <a:r>
              <a:rPr lang="en-US" sz="2400" dirty="0" err="1"/>
              <a:t>gizi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pemakaian</a:t>
            </a:r>
            <a:r>
              <a:rPr lang="en-US" sz="2400" dirty="0"/>
              <a:t> APD</a:t>
            </a:r>
            <a:endParaRPr lang="id-ID" sz="2400" dirty="0"/>
          </a:p>
          <a:p>
            <a:pPr lvl="0"/>
            <a:r>
              <a:rPr lang="en-US" sz="2400" dirty="0" err="1" smtClean="0"/>
              <a:t>Suhu</a:t>
            </a:r>
            <a:r>
              <a:rPr lang="en-US" sz="2400" dirty="0" smtClean="0"/>
              <a:t> </a:t>
            </a:r>
            <a:r>
              <a:rPr lang="en-US" sz="2400" dirty="0"/>
              <a:t>di </a:t>
            </a:r>
            <a:r>
              <a:rPr lang="en-US" sz="2400" dirty="0" err="1"/>
              <a:t>ruang</a:t>
            </a:r>
            <a:r>
              <a:rPr lang="en-US" sz="2400" dirty="0"/>
              <a:t> </a:t>
            </a:r>
            <a:r>
              <a:rPr lang="en-US" sz="2400" dirty="0" err="1"/>
              <a:t>pengolahan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alat</a:t>
            </a:r>
            <a:r>
              <a:rPr lang="en-US" sz="2400" dirty="0"/>
              <a:t> </a:t>
            </a:r>
            <a:r>
              <a:rPr lang="en-US" sz="2400" dirty="0" err="1"/>
              <a:t>penyimpanan</a:t>
            </a:r>
            <a:r>
              <a:rPr lang="en-US" sz="2400" dirty="0"/>
              <a:t> BM </a:t>
            </a:r>
            <a:r>
              <a:rPr lang="en-US" sz="2400" dirty="0" err="1"/>
              <a:t>basah</a:t>
            </a:r>
            <a:r>
              <a:rPr lang="en-US" sz="2400" dirty="0"/>
              <a:t>,  </a:t>
            </a:r>
            <a:r>
              <a:rPr lang="en-US" sz="2400" dirty="0" err="1"/>
              <a:t>khususnya</a:t>
            </a:r>
            <a:r>
              <a:rPr lang="en-US" sz="2400" dirty="0"/>
              <a:t> chiller B </a:t>
            </a:r>
            <a:r>
              <a:rPr lang="en-US" sz="2400" dirty="0" err="1"/>
              <a:t>perlu</a:t>
            </a:r>
            <a:r>
              <a:rPr lang="en-US" sz="2400" dirty="0"/>
              <a:t> </a:t>
            </a:r>
            <a:r>
              <a:rPr lang="en-US" sz="2400" dirty="0" err="1"/>
              <a:t>penanganan</a:t>
            </a:r>
            <a:r>
              <a:rPr lang="en-US" sz="2400" dirty="0"/>
              <a:t> </a:t>
            </a:r>
            <a:r>
              <a:rPr lang="en-US" sz="2400" dirty="0" err="1"/>
              <a:t>supaya</a:t>
            </a:r>
            <a:r>
              <a:rPr lang="en-US" sz="2400" dirty="0"/>
              <a:t> </a:t>
            </a:r>
            <a:r>
              <a:rPr lang="en-US" sz="2400" dirty="0" err="1"/>
              <a:t>sesuai</a:t>
            </a:r>
            <a:r>
              <a:rPr lang="en-US" sz="2400" dirty="0"/>
              <a:t> </a:t>
            </a:r>
            <a:r>
              <a:rPr lang="en-US" sz="2400" dirty="0" err="1"/>
              <a:t>standar</a:t>
            </a:r>
            <a:r>
              <a:rPr lang="en-US" sz="2400" dirty="0"/>
              <a:t> </a:t>
            </a:r>
            <a:r>
              <a:rPr lang="en-US" sz="2400" dirty="0" err="1"/>
              <a:t>suhu</a:t>
            </a:r>
            <a:r>
              <a:rPr lang="en-US" sz="2400" dirty="0"/>
              <a:t> </a:t>
            </a:r>
            <a:endParaRPr lang="id-ID" sz="2400" dirty="0"/>
          </a:p>
        </p:txBody>
      </p:sp>
    </p:spTree>
    <p:extLst>
      <p:ext uri="{BB962C8B-B14F-4D97-AF65-F5344CB8AC3E}">
        <p14:creationId xmlns="" xmlns:p14="http://schemas.microsoft.com/office/powerpoint/2010/main" val="257727352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4758" y="2965343"/>
            <a:ext cx="8596668" cy="1320800"/>
          </a:xfrm>
        </p:spPr>
        <p:txBody>
          <a:bodyPr>
            <a:norm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id-ID" sz="5400" b="1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SEKIAN DAN TERIMA KASIH </a:t>
            </a:r>
            <a:endParaRPr lang="id-ID" sz="54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957496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7797" y="2404534"/>
            <a:ext cx="10768084" cy="1646302"/>
          </a:xfrm>
        </p:spPr>
        <p:txBody>
          <a:bodyPr>
            <a:normAutofit fontScale="90000"/>
          </a:bodyPr>
          <a:lstStyle/>
          <a:p>
            <a:pPr lvl="0" algn="ctr"/>
            <a: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LAPORAN PROGRAM KERJA INSTALASI </a:t>
            </a:r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GIZI</a:t>
            </a:r>
            <a:endParaRPr lang="id-ID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2080283" y="4405681"/>
            <a:ext cx="7766936" cy="1096899"/>
          </a:xfrm>
        </p:spPr>
        <p:txBody>
          <a:bodyPr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20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PERIODE BULAN </a:t>
            </a:r>
            <a:r>
              <a:rPr lang="en-US" sz="20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APRIL </a:t>
            </a:r>
            <a:r>
              <a:rPr lang="en-US" sz="20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S/D </a:t>
            </a:r>
            <a:r>
              <a:rPr lang="en-US" sz="20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JUNI </a:t>
            </a:r>
            <a:r>
              <a:rPr lang="en-US" sz="20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2019</a:t>
            </a:r>
            <a:endParaRPr lang="id-ID" sz="20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53311262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910" y="309344"/>
            <a:ext cx="8596668" cy="1320800"/>
          </a:xfrm>
        </p:spPr>
        <p:txBody>
          <a:bodyPr>
            <a:normAutofit/>
          </a:bodyPr>
          <a:lstStyle/>
          <a:p>
            <a:r>
              <a:rPr lang="en-US" sz="3200" b="1" dirty="0"/>
              <a:t>PROGRAM KERJA INSTALASI GIZI</a:t>
            </a:r>
            <a:endParaRPr lang="id-ID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631754217"/>
              </p:ext>
            </p:extLst>
          </p:nvPr>
        </p:nvGraphicFramePr>
        <p:xfrm>
          <a:off x="595235" y="1192675"/>
          <a:ext cx="10273473" cy="59693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4193"/>
                <a:gridCol w="2254327"/>
                <a:gridCol w="3542035"/>
                <a:gridCol w="1771018"/>
                <a:gridCol w="2111900"/>
              </a:tblGrid>
              <a:tr h="55911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No</a:t>
                      </a: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24" marR="274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Kegiatan</a:t>
                      </a: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24" marR="274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Rincian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Kegiatan</a:t>
                      </a: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24" marR="274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sasaran</a:t>
                      </a: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24" marR="274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Capaian</a:t>
                      </a: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24" marR="27424" marT="0" marB="0" anchor="ctr"/>
                </a:tc>
              </a:tr>
              <a:tr h="126626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</a:t>
                      </a: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24" marR="27424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 smtClean="0">
                          <a:effectLst/>
                        </a:rPr>
                        <a:t>Memenuhi</a:t>
                      </a:r>
                      <a:r>
                        <a:rPr lang="en-US" sz="1800" dirty="0" smtClean="0">
                          <a:effectLst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</a:rPr>
                        <a:t>Kebutuhan</a:t>
                      </a:r>
                      <a:r>
                        <a:rPr lang="en-US" sz="1800" dirty="0" smtClean="0">
                          <a:effectLst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</a:rPr>
                        <a:t>Makanan</a:t>
                      </a:r>
                      <a:r>
                        <a:rPr lang="en-US" sz="1800" dirty="0" smtClean="0">
                          <a:effectLst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</a:rPr>
                        <a:t>sesuai</a:t>
                      </a:r>
                      <a:r>
                        <a:rPr lang="en-US" sz="1800" dirty="0" smtClean="0">
                          <a:effectLst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</a:rPr>
                        <a:t>standar</a:t>
                      </a:r>
                      <a:r>
                        <a:rPr lang="en-US" sz="1800" dirty="0" smtClean="0">
                          <a:effectLst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</a:rPr>
                        <a:t>kebutuhan</a:t>
                      </a:r>
                      <a:r>
                        <a:rPr lang="en-US" sz="1800" dirty="0" smtClean="0">
                          <a:effectLst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</a:rPr>
                        <a:t>gizi</a:t>
                      </a:r>
                      <a:r>
                        <a:rPr lang="en-US" sz="1800" dirty="0" smtClean="0">
                          <a:effectLst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</a:rPr>
                        <a:t>dan</a:t>
                      </a:r>
                      <a:r>
                        <a:rPr lang="en-US" sz="1800" dirty="0" smtClean="0">
                          <a:effectLst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</a:rPr>
                        <a:t>aman</a:t>
                      </a:r>
                      <a:r>
                        <a:rPr lang="en-US" sz="1800" dirty="0" smtClean="0">
                          <a:effectLst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</a:rPr>
                        <a:t>di</a:t>
                      </a:r>
                      <a:r>
                        <a:rPr lang="en-US" sz="1800" dirty="0" smtClean="0">
                          <a:effectLst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</a:rPr>
                        <a:t>komsumsi</a:t>
                      </a:r>
                      <a:r>
                        <a:rPr lang="en-US" sz="1800" dirty="0" smtClean="0">
                          <a:effectLst/>
                        </a:rPr>
                        <a:t>.</a:t>
                      </a: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24" marR="27424" marT="0" marB="0" anchor="ctr"/>
                </a:tc>
                <a:tc>
                  <a:txBody>
                    <a:bodyPr/>
                    <a:lstStyle/>
                    <a:p>
                      <a:pPr marL="176213" lvl="1" indent="-176213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800" smtClean="0">
                          <a:effectLst/>
                        </a:rPr>
                        <a:t>Melaksanakan penyusunan standar bahan makanan rumah sakit sebagai acuan/patokan macam dan jumlah makanan (berat kotor) seorang sehari.</a:t>
                      </a: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24" marR="274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smtClean="0">
                          <a:effectLst/>
                        </a:rPr>
                        <a:t>340.65</a:t>
                      </a:r>
                      <a:r>
                        <a:rPr lang="id-ID" sz="1800" smtClean="0">
                          <a:effectLst/>
                        </a:rPr>
                        <a:t>4</a:t>
                      </a:r>
                      <a:r>
                        <a:rPr lang="id-ID" sz="1800" baseline="0" smtClean="0">
                          <a:effectLst/>
                        </a:rPr>
                        <a:t> Pasien</a:t>
                      </a: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24" marR="2742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(21.979</a:t>
                      </a:r>
                      <a:r>
                        <a:rPr lang="en-US" sz="1600" dirty="0">
                          <a:latin typeface="Arial"/>
                          <a:ea typeface="Times New Roman"/>
                        </a:rPr>
                        <a:t>X 3)=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65.937 </a:t>
                      </a:r>
                      <a:r>
                        <a:rPr lang="en-US" sz="1600" dirty="0" err="1">
                          <a:latin typeface="Arial"/>
                          <a:ea typeface="Times New Roman"/>
                        </a:rPr>
                        <a:t>porsi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 dirty="0">
                          <a:latin typeface="Arial"/>
                          <a:ea typeface="Times New Roman"/>
                        </a:rPr>
                        <a:t>(</a:t>
                      </a:r>
                      <a:r>
                        <a:rPr lang="en-US" sz="1600" dirty="0">
                          <a:latin typeface="Arial"/>
                          <a:ea typeface="Times New Roman"/>
                        </a:rPr>
                        <a:t>19.35</a:t>
                      </a:r>
                      <a:r>
                        <a:rPr lang="id-ID" sz="1600" dirty="0">
                          <a:latin typeface="Arial"/>
                          <a:ea typeface="Times New Roman"/>
                        </a:rPr>
                        <a:t> % )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65872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 </a:t>
                      </a:r>
                      <a:endParaRPr lang="id-ID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24" marR="27424" marT="0" marB="0" anchor="ctr"/>
                </a:tc>
                <a:tc>
                  <a:txBody>
                    <a:bodyPr/>
                    <a:lstStyle/>
                    <a:p>
                      <a:pPr marL="2159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</a:rPr>
                        <a:t> </a:t>
                      </a:r>
                      <a:endParaRPr lang="id-ID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24" marR="27424" marT="0" marB="0" anchor="ctr"/>
                </a:tc>
                <a:tc>
                  <a:txBody>
                    <a:bodyPr/>
                    <a:lstStyle/>
                    <a:p>
                      <a:pPr marL="176213" lvl="1" indent="-176213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901700" algn="l"/>
                        </a:tabLst>
                      </a:pPr>
                      <a:r>
                        <a:rPr lang="id-ID" sz="1800" dirty="0" smtClean="0">
                          <a:effectLst/>
                        </a:rPr>
                        <a:t>b.Melakukan </a:t>
                      </a:r>
                      <a:r>
                        <a:rPr lang="en-US" sz="1800" dirty="0" err="1">
                          <a:effectLst/>
                        </a:rPr>
                        <a:t>perencanaan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anggaran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bahan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makanan</a:t>
                      </a:r>
                      <a:r>
                        <a:rPr lang="en-US" sz="1800" dirty="0">
                          <a:effectLst/>
                        </a:rPr>
                        <a:t> yang </a:t>
                      </a:r>
                      <a:r>
                        <a:rPr lang="en-US" sz="1800" dirty="0" err="1">
                          <a:effectLst/>
                        </a:rPr>
                        <a:t>diperlukan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untuk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memenuhi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kebutuhan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macam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dan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jumlah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bahan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makanan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bagi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pasien</a:t>
                      </a:r>
                      <a:r>
                        <a:rPr lang="en-US" sz="1800" dirty="0">
                          <a:effectLst/>
                        </a:rPr>
                        <a:t> yang </a:t>
                      </a:r>
                      <a:r>
                        <a:rPr lang="en-US" sz="1800" dirty="0" err="1">
                          <a:effectLst/>
                        </a:rPr>
                        <a:t>dilayani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sesuai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standar</a:t>
                      </a:r>
                      <a:r>
                        <a:rPr lang="en-US" sz="1800" dirty="0">
                          <a:effectLst/>
                        </a:rPr>
                        <a:t> yang </a:t>
                      </a:r>
                      <a:r>
                        <a:rPr lang="en-US" sz="1800" dirty="0" err="1">
                          <a:effectLst/>
                        </a:rPr>
                        <a:t>ditetapkan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24" marR="27424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340.65</a:t>
                      </a:r>
                      <a:r>
                        <a:rPr lang="id-ID" sz="1800" dirty="0" smtClean="0">
                          <a:effectLst/>
                        </a:rPr>
                        <a:t>4</a:t>
                      </a:r>
                      <a:r>
                        <a:rPr lang="id-ID" sz="1800" baseline="0" dirty="0" smtClean="0">
                          <a:effectLst/>
                        </a:rPr>
                        <a:t> Pasien</a:t>
                      </a:r>
                      <a:endParaRPr lang="id-ID" sz="18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24" marR="2742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(21.979</a:t>
                      </a:r>
                      <a:r>
                        <a:rPr lang="en-US" sz="1600" dirty="0">
                          <a:latin typeface="Arial"/>
                          <a:ea typeface="Times New Roman"/>
                        </a:rPr>
                        <a:t>X 3)=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65.937 </a:t>
                      </a:r>
                      <a:r>
                        <a:rPr lang="en-US" sz="1600" dirty="0" err="1">
                          <a:latin typeface="Arial"/>
                          <a:ea typeface="Times New Roman"/>
                        </a:rPr>
                        <a:t>porsi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 dirty="0">
                          <a:latin typeface="Arial"/>
                          <a:ea typeface="Times New Roman"/>
                        </a:rPr>
                        <a:t>(</a:t>
                      </a:r>
                      <a:r>
                        <a:rPr lang="en-US" sz="1600" dirty="0">
                          <a:latin typeface="Arial"/>
                          <a:ea typeface="Times New Roman"/>
                        </a:rPr>
                        <a:t>19.35</a:t>
                      </a:r>
                      <a:r>
                        <a:rPr lang="id-ID" sz="1600" dirty="0">
                          <a:latin typeface="Arial"/>
                          <a:ea typeface="Times New Roman"/>
                        </a:rPr>
                        <a:t> % )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42885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 </a:t>
                      </a:r>
                      <a:endParaRPr lang="id-ID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24" marR="27424" marT="0" marB="0" anchor="ctr"/>
                </a:tc>
                <a:tc>
                  <a:txBody>
                    <a:bodyPr/>
                    <a:lstStyle/>
                    <a:p>
                      <a:pPr marL="2159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</a:rPr>
                        <a:t> </a:t>
                      </a:r>
                      <a:endParaRPr lang="id-ID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24" marR="27424" marT="0" marB="0" anchor="ctr"/>
                </a:tc>
                <a:tc>
                  <a:txBody>
                    <a:bodyPr/>
                    <a:lstStyle/>
                    <a:p>
                      <a:pPr marL="185738" lvl="1" indent="-185738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id-ID" sz="1800" dirty="0" smtClean="0">
                          <a:effectLst/>
                        </a:rPr>
                        <a:t>c.Me</a:t>
                      </a:r>
                      <a:r>
                        <a:rPr lang="en-US" sz="1800" dirty="0" err="1">
                          <a:effectLst/>
                        </a:rPr>
                        <a:t>lakukan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spesifikasi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bahan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makanan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dan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menentukan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standar</a:t>
                      </a:r>
                      <a:r>
                        <a:rPr lang="en-US" sz="1800" dirty="0">
                          <a:effectLst/>
                        </a:rPr>
                        <a:t> di </a:t>
                      </a:r>
                      <a:r>
                        <a:rPr lang="en-US" sz="1800" dirty="0" err="1">
                          <a:effectLst/>
                        </a:rPr>
                        <a:t>Istalasi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gizi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sesuai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ukuran</a:t>
                      </a:r>
                      <a:r>
                        <a:rPr lang="en-US" sz="1800" dirty="0">
                          <a:effectLst/>
                        </a:rPr>
                        <a:t>, </a:t>
                      </a:r>
                      <a:r>
                        <a:rPr lang="en-US" sz="1800" dirty="0" err="1">
                          <a:effectLst/>
                        </a:rPr>
                        <a:t>bentuk</a:t>
                      </a:r>
                      <a:r>
                        <a:rPr lang="en-US" sz="1800" dirty="0">
                          <a:effectLst/>
                        </a:rPr>
                        <a:t>, </a:t>
                      </a:r>
                      <a:r>
                        <a:rPr lang="en-US" sz="1800" dirty="0" err="1">
                          <a:effectLst/>
                        </a:rPr>
                        <a:t>penampilan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dan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kualitas</a:t>
                      </a:r>
                      <a:r>
                        <a:rPr lang="en-US" sz="1800" dirty="0">
                          <a:effectLst/>
                        </a:rPr>
                        <a:t> BM.</a:t>
                      </a: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24" marR="274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340.65</a:t>
                      </a:r>
                      <a:r>
                        <a:rPr lang="id-ID" sz="1800" dirty="0" smtClean="0">
                          <a:effectLst/>
                        </a:rPr>
                        <a:t>4</a:t>
                      </a:r>
                      <a:r>
                        <a:rPr lang="id-ID" sz="1800" baseline="0" dirty="0" smtClean="0">
                          <a:effectLst/>
                        </a:rPr>
                        <a:t> Pasien</a:t>
                      </a: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24" marR="27424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(21.979</a:t>
                      </a:r>
                      <a:r>
                        <a:rPr lang="en-US" sz="1600" dirty="0">
                          <a:latin typeface="Arial"/>
                          <a:ea typeface="Times New Roman"/>
                        </a:rPr>
                        <a:t>X 3)=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65.937 </a:t>
                      </a:r>
                      <a:r>
                        <a:rPr lang="en-US" sz="1600" dirty="0" err="1">
                          <a:latin typeface="Arial"/>
                          <a:ea typeface="Times New Roman"/>
                        </a:rPr>
                        <a:t>porsi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 dirty="0">
                          <a:latin typeface="Arial"/>
                          <a:ea typeface="Times New Roman"/>
                        </a:rPr>
                        <a:t>(</a:t>
                      </a:r>
                      <a:r>
                        <a:rPr lang="en-US" sz="1600" dirty="0">
                          <a:latin typeface="Arial"/>
                          <a:ea typeface="Times New Roman"/>
                        </a:rPr>
                        <a:t>19.35</a:t>
                      </a:r>
                      <a:r>
                        <a:rPr lang="id-ID" sz="1600" dirty="0">
                          <a:latin typeface="Arial"/>
                          <a:ea typeface="Times New Roman"/>
                        </a:rPr>
                        <a:t> % )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id-ID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 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16339515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7206" y="216298"/>
            <a:ext cx="8596668" cy="1320800"/>
          </a:xfrm>
        </p:spPr>
        <p:txBody>
          <a:bodyPr>
            <a:normAutofit/>
          </a:bodyPr>
          <a:lstStyle/>
          <a:p>
            <a:r>
              <a:rPr lang="en-US" sz="3200" b="1" dirty="0"/>
              <a:t>PROGRAM KERJA INSTALASI GIZI</a:t>
            </a:r>
            <a:endParaRPr lang="id-ID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508991558"/>
              </p:ext>
            </p:extLst>
          </p:nvPr>
        </p:nvGraphicFramePr>
        <p:xfrm>
          <a:off x="309967" y="1083390"/>
          <a:ext cx="11530738" cy="55198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0660"/>
                <a:gridCol w="2544782"/>
                <a:gridCol w="4089638"/>
                <a:gridCol w="1942576"/>
                <a:gridCol w="2513082"/>
              </a:tblGrid>
              <a:tr h="3489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No</a:t>
                      </a: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24" marR="274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Kegiatan</a:t>
                      </a: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24" marR="274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Rincian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Kegiatan</a:t>
                      </a: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24" marR="274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sasaran</a:t>
                      </a: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24" marR="274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Capaian</a:t>
                      </a: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24" marR="27424" marT="0" marB="0" anchor="ctr"/>
                </a:tc>
              </a:tr>
              <a:tr h="16199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  <a:endParaRPr lang="id-ID" sz="18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978" marR="1497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Memenuhi </a:t>
                      </a:r>
                      <a:r>
                        <a:rPr lang="en-US" sz="1800" dirty="0" err="1">
                          <a:effectLst/>
                          <a:latin typeface="+mn-lt"/>
                          <a:cs typeface="Arial" panose="020B0604020202020204" pitchFamily="34" charset="0"/>
                        </a:rPr>
                        <a:t>Asuhan</a:t>
                      </a:r>
                      <a:r>
                        <a:rPr lang="en-US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+mn-lt"/>
                          <a:cs typeface="Arial" panose="020B0604020202020204" pitchFamily="34" charset="0"/>
                        </a:rPr>
                        <a:t>Gizi</a:t>
                      </a:r>
                      <a:r>
                        <a:rPr lang="en-US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+mn-lt"/>
                          <a:cs typeface="Arial" panose="020B0604020202020204" pitchFamily="34" charset="0"/>
                        </a:rPr>
                        <a:t>terstandar</a:t>
                      </a:r>
                      <a:r>
                        <a:rPr lang="en-US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+mn-lt"/>
                          <a:cs typeface="Arial" panose="020B0604020202020204" pitchFamily="34" charset="0"/>
                        </a:rPr>
                        <a:t>pada</a:t>
                      </a:r>
                      <a:r>
                        <a:rPr lang="en-US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+mn-lt"/>
                          <a:cs typeface="Arial" panose="020B0604020202020204" pitchFamily="34" charset="0"/>
                        </a:rPr>
                        <a:t>pelayanan</a:t>
                      </a:r>
                      <a:r>
                        <a:rPr lang="en-US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+mn-lt"/>
                          <a:cs typeface="Arial" panose="020B0604020202020204" pitchFamily="34" charset="0"/>
                        </a:rPr>
                        <a:t>gizi</a:t>
                      </a:r>
                      <a:r>
                        <a:rPr lang="en-US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+mn-lt"/>
                          <a:cs typeface="Arial" panose="020B0604020202020204" pitchFamily="34" charset="0"/>
                        </a:rPr>
                        <a:t>rawat</a:t>
                      </a:r>
                      <a:r>
                        <a:rPr lang="en-US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+mn-lt"/>
                          <a:cs typeface="Arial" panose="020B0604020202020204" pitchFamily="34" charset="0"/>
                        </a:rPr>
                        <a:t>inap</a:t>
                      </a:r>
                      <a:r>
                        <a:rPr lang="en-US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+mn-lt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+mn-lt"/>
                          <a:cs typeface="Arial" panose="020B0604020202020204" pitchFamily="34" charset="0"/>
                        </a:rPr>
                        <a:t>rawat</a:t>
                      </a:r>
                      <a:r>
                        <a:rPr lang="en-US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+mn-lt"/>
                          <a:cs typeface="Arial" panose="020B0604020202020204" pitchFamily="34" charset="0"/>
                        </a:rPr>
                        <a:t>jalan</a:t>
                      </a:r>
                      <a:r>
                        <a:rPr lang="en-US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.</a:t>
                      </a:r>
                      <a:endParaRPr lang="id-ID" sz="18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978" marR="14978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id-ID" sz="180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Melaksanakan </a:t>
                      </a:r>
                      <a:r>
                        <a:rPr lang="en-US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Anamnesis </a:t>
                      </a:r>
                      <a:r>
                        <a:rPr lang="en-US" sz="1800" dirty="0" err="1">
                          <a:effectLst/>
                          <a:latin typeface="+mn-lt"/>
                          <a:cs typeface="Arial" panose="020B0604020202020204" pitchFamily="34" charset="0"/>
                        </a:rPr>
                        <a:t>riwayat</a:t>
                      </a:r>
                      <a:r>
                        <a:rPr lang="en-US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+mn-lt"/>
                          <a:cs typeface="Arial" panose="020B0604020202020204" pitchFamily="34" charset="0"/>
                        </a:rPr>
                        <a:t>gizi</a:t>
                      </a:r>
                      <a:r>
                        <a:rPr lang="en-US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 data </a:t>
                      </a:r>
                      <a:r>
                        <a:rPr lang="en-US" sz="1800" dirty="0" err="1">
                          <a:effectLst/>
                          <a:latin typeface="+mn-lt"/>
                          <a:cs typeface="Arial" panose="020B0604020202020204" pitchFamily="34" charset="0"/>
                        </a:rPr>
                        <a:t>meliputi</a:t>
                      </a:r>
                      <a:r>
                        <a:rPr lang="en-US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+mn-lt"/>
                          <a:cs typeface="Arial" panose="020B0604020202020204" pitchFamily="34" charset="0"/>
                        </a:rPr>
                        <a:t>asupan</a:t>
                      </a:r>
                      <a:r>
                        <a:rPr lang="en-US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+mn-lt"/>
                          <a:cs typeface="Arial" panose="020B0604020202020204" pitchFamily="34" charset="0"/>
                        </a:rPr>
                        <a:t>makanan</a:t>
                      </a:r>
                      <a:r>
                        <a:rPr lang="en-US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+mn-lt"/>
                          <a:cs typeface="Arial" panose="020B0604020202020204" pitchFamily="34" charset="0"/>
                        </a:rPr>
                        <a:t>termasuk</a:t>
                      </a:r>
                      <a:r>
                        <a:rPr lang="en-US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+mn-lt"/>
                          <a:cs typeface="Arial" panose="020B0604020202020204" pitchFamily="34" charset="0"/>
                        </a:rPr>
                        <a:t>komposisi</a:t>
                      </a:r>
                      <a:r>
                        <a:rPr lang="en-US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+mn-lt"/>
                          <a:cs typeface="Arial" panose="020B0604020202020204" pitchFamily="34" charset="0"/>
                        </a:rPr>
                        <a:t>pola</a:t>
                      </a:r>
                      <a:r>
                        <a:rPr lang="en-US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+mn-lt"/>
                          <a:cs typeface="Arial" panose="020B0604020202020204" pitchFamily="34" charset="0"/>
                        </a:rPr>
                        <a:t>makan</a:t>
                      </a:r>
                      <a:r>
                        <a:rPr lang="en-US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, diet </a:t>
                      </a:r>
                      <a:r>
                        <a:rPr lang="en-US" sz="1800" dirty="0" err="1">
                          <a:effectLst/>
                          <a:latin typeface="+mn-lt"/>
                          <a:cs typeface="Arial" panose="020B0604020202020204" pitchFamily="34" charset="0"/>
                        </a:rPr>
                        <a:t>saat</a:t>
                      </a:r>
                      <a:r>
                        <a:rPr lang="en-US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+mn-lt"/>
                          <a:cs typeface="Arial" panose="020B0604020202020204" pitchFamily="34" charset="0"/>
                        </a:rPr>
                        <a:t>ini</a:t>
                      </a:r>
                      <a:r>
                        <a:rPr lang="en-US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+mn-lt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 data lain yang </a:t>
                      </a:r>
                      <a:r>
                        <a:rPr lang="en-US" sz="1800" dirty="0" err="1">
                          <a:effectLst/>
                          <a:latin typeface="+mn-lt"/>
                          <a:cs typeface="Arial" panose="020B0604020202020204" pitchFamily="34" charset="0"/>
                        </a:rPr>
                        <a:t>terkait</a:t>
                      </a:r>
                      <a:r>
                        <a:rPr lang="en-US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.</a:t>
                      </a:r>
                      <a:endParaRPr lang="id-ID" sz="18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978" marR="14978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Arial"/>
                          <a:ea typeface="Times New Roman"/>
                        </a:rPr>
                        <a:t>Pasien</a:t>
                      </a:r>
                      <a:r>
                        <a:rPr lang="en-US" sz="160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"/>
                          <a:ea typeface="Times New Roman"/>
                        </a:rPr>
                        <a:t>baru</a:t>
                      </a:r>
                      <a:r>
                        <a:rPr lang="en-US" sz="1600" dirty="0">
                          <a:latin typeface="Arial"/>
                          <a:ea typeface="Times New Roman"/>
                        </a:rPr>
                        <a:t> :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  <a:p>
                      <a:pPr marL="342900" marR="0" lvl="0" indent="-3429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1000"/>
                        </a:spcAft>
                        <a:buFont typeface="+mj-lt"/>
                        <a:buAutoNum type="arabicPeriod"/>
                        <a:tabLst>
                          <a:tab pos="217170" algn="l"/>
                        </a:tabLst>
                      </a:pP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April =724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1000"/>
                        </a:spcAft>
                        <a:buFont typeface="+mj-lt"/>
                        <a:buAutoNum type="arabicPeriod"/>
                        <a:tabLst>
                          <a:tab pos="217170" algn="l"/>
                        </a:tabLst>
                      </a:pP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Mei.= 748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1000"/>
                        </a:spcAft>
                        <a:buFont typeface="+mj-lt"/>
                        <a:buAutoNum type="arabicPeriod"/>
                        <a:tabLst>
                          <a:tab pos="217170" algn="l"/>
                        </a:tabLst>
                      </a:pP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   </a:t>
                      </a:r>
                      <a:r>
                        <a:rPr lang="en-US" sz="1600" dirty="0" err="1">
                          <a:latin typeface="Arial"/>
                          <a:ea typeface="Times New Roman"/>
                          <a:cs typeface="Times New Roman"/>
                        </a:rPr>
                        <a:t>Juni</a:t>
                      </a: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. =</a:t>
                      </a:r>
                      <a:r>
                        <a:rPr lang="en-US" sz="1600" dirty="0">
                          <a:latin typeface="Calibri"/>
                          <a:ea typeface="Times New Roman"/>
                          <a:cs typeface="Arial"/>
                        </a:rPr>
                        <a:t>  698        ∑     = 2.170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Arial"/>
                          <a:ea typeface="Times New Roman"/>
                        </a:rPr>
                        <a:t>Assesmen</a:t>
                      </a:r>
                      <a:r>
                        <a:rPr lang="en-US" sz="160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"/>
                          <a:ea typeface="Times New Roman"/>
                        </a:rPr>
                        <a:t>pasien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  <a:p>
                      <a:pPr marL="342900" marR="0" lvl="0" indent="-3429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1000"/>
                        </a:spcAft>
                        <a:buFont typeface="+mj-lt"/>
                        <a:buAutoNum type="arabicPeriod"/>
                        <a:tabLst>
                          <a:tab pos="217170" algn="l"/>
                        </a:tabLst>
                      </a:pP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April  =646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1000"/>
                        </a:spcAft>
                        <a:buFont typeface="+mj-lt"/>
                        <a:buAutoNum type="arabicPeriod"/>
                        <a:tabLst>
                          <a:tab pos="217170" algn="l"/>
                        </a:tabLst>
                      </a:pP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Mei.= 648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1000"/>
                        </a:spcAft>
                        <a:buFont typeface="+mj-lt"/>
                        <a:buAutoNum type="arabicPeriod"/>
                        <a:tabLst>
                          <a:tab pos="217170" algn="l"/>
                        </a:tabLst>
                      </a:pPr>
                      <a:r>
                        <a:rPr lang="en-US" sz="1600" dirty="0" err="1">
                          <a:latin typeface="Arial"/>
                          <a:ea typeface="Times New Roman"/>
                          <a:cs typeface="Times New Roman"/>
                        </a:rPr>
                        <a:t>Juni</a:t>
                      </a: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  =562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102870" marR="0" indent="-1143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1000"/>
                        </a:spcAft>
                        <a:tabLst>
                          <a:tab pos="217170" algn="l"/>
                        </a:tabLst>
                      </a:pPr>
                      <a:r>
                        <a:rPr lang="en-US" sz="1600" dirty="0">
                          <a:latin typeface="Calibri"/>
                          <a:ea typeface="Times New Roman"/>
                          <a:cs typeface="Arial"/>
                        </a:rPr>
                        <a:t>∑     = 1.856  ( 85.5 % )    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61998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  <a:latin typeface="+mn-lt"/>
                          <a:cs typeface="Arial" panose="020B0604020202020204" pitchFamily="34" charset="0"/>
                        </a:rPr>
                        <a:t> </a:t>
                      </a:r>
                      <a:endParaRPr lang="id-ID" sz="180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978" marR="14978" marT="0" marB="0" anchor="ctr"/>
                </a:tc>
                <a:tc>
                  <a:txBody>
                    <a:bodyPr/>
                    <a:lstStyle/>
                    <a:p>
                      <a:pPr marL="21590"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 </a:t>
                      </a:r>
                      <a:endParaRPr lang="id-ID" sz="18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978" marR="14978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AutoNum type="alphaLcPeriod" startAt="2"/>
                        <a:tabLst>
                          <a:tab pos="357188" algn="l"/>
                        </a:tabLst>
                      </a:pPr>
                      <a:r>
                        <a:rPr lang="id-ID" sz="180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Melakukan </a:t>
                      </a:r>
                      <a:r>
                        <a:rPr lang="en-US" sz="1800" dirty="0" err="1">
                          <a:effectLst/>
                          <a:latin typeface="+mn-lt"/>
                          <a:cs typeface="Arial" panose="020B0604020202020204" pitchFamily="34" charset="0"/>
                        </a:rPr>
                        <a:t>analisa</a:t>
                      </a:r>
                      <a:r>
                        <a:rPr lang="en-US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+mn-lt"/>
                          <a:cs typeface="Arial" panose="020B0604020202020204" pitchFamily="34" charset="0"/>
                        </a:rPr>
                        <a:t>hasil</a:t>
                      </a:r>
                      <a:r>
                        <a:rPr lang="en-US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+mn-lt"/>
                          <a:cs typeface="Arial" panose="020B0604020202020204" pitchFamily="34" charset="0"/>
                        </a:rPr>
                        <a:t>pemeriksaan</a:t>
                      </a:r>
                      <a:r>
                        <a:rPr lang="en-US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+mn-lt"/>
                          <a:cs typeface="Arial" panose="020B0604020202020204" pitchFamily="34" charset="0"/>
                        </a:rPr>
                        <a:t>biokimia</a:t>
                      </a:r>
                      <a:r>
                        <a:rPr lang="en-US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 yang </a:t>
                      </a:r>
                      <a:r>
                        <a:rPr lang="en-US" sz="1800" dirty="0" err="1">
                          <a:effectLst/>
                          <a:latin typeface="+mn-lt"/>
                          <a:cs typeface="Arial" panose="020B0604020202020204" pitchFamily="34" charset="0"/>
                        </a:rPr>
                        <a:t>berkaitan</a:t>
                      </a:r>
                      <a:r>
                        <a:rPr lang="en-US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+mn-lt"/>
                          <a:cs typeface="Arial" panose="020B0604020202020204" pitchFamily="34" charset="0"/>
                        </a:rPr>
                        <a:t>dengan</a:t>
                      </a:r>
                      <a:r>
                        <a:rPr lang="en-US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 status </a:t>
                      </a:r>
                      <a:r>
                        <a:rPr lang="en-US" sz="1800" dirty="0" err="1">
                          <a:effectLst/>
                          <a:latin typeface="+mn-lt"/>
                          <a:cs typeface="Arial" panose="020B0604020202020204" pitchFamily="34" charset="0"/>
                        </a:rPr>
                        <a:t>gizi</a:t>
                      </a:r>
                      <a:r>
                        <a:rPr lang="en-US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, status metabolic </a:t>
                      </a:r>
                      <a:r>
                        <a:rPr lang="en-US" sz="1800" dirty="0" err="1">
                          <a:effectLst/>
                          <a:latin typeface="+mn-lt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+mn-lt"/>
                          <a:cs typeface="Arial" panose="020B0604020202020204" pitchFamily="34" charset="0"/>
                        </a:rPr>
                        <a:t>gambaran</a:t>
                      </a:r>
                      <a:r>
                        <a:rPr lang="en-US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+mn-lt"/>
                          <a:cs typeface="Arial" panose="020B0604020202020204" pitchFamily="34" charset="0"/>
                        </a:rPr>
                        <a:t>fungsi</a:t>
                      </a:r>
                      <a:r>
                        <a:rPr lang="en-US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 di organ yang </a:t>
                      </a:r>
                      <a:r>
                        <a:rPr lang="en-US" sz="1800" dirty="0" err="1">
                          <a:effectLst/>
                          <a:latin typeface="+mn-lt"/>
                          <a:cs typeface="Arial" panose="020B0604020202020204" pitchFamily="34" charset="0"/>
                        </a:rPr>
                        <a:t>berpengaruh</a:t>
                      </a:r>
                      <a:r>
                        <a:rPr lang="en-US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+mn-lt"/>
                          <a:cs typeface="Arial" panose="020B0604020202020204" pitchFamily="34" charset="0"/>
                        </a:rPr>
                        <a:t>terhadap</a:t>
                      </a:r>
                      <a:r>
                        <a:rPr lang="en-US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+mn-lt"/>
                          <a:cs typeface="Arial" panose="020B0604020202020204" pitchFamily="34" charset="0"/>
                        </a:rPr>
                        <a:t>timbulnya</a:t>
                      </a:r>
                      <a:r>
                        <a:rPr lang="en-US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+mn-lt"/>
                          <a:cs typeface="Arial" panose="020B0604020202020204" pitchFamily="34" charset="0"/>
                        </a:rPr>
                        <a:t>masalah</a:t>
                      </a:r>
                      <a:r>
                        <a:rPr lang="en-US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+mn-lt"/>
                          <a:cs typeface="Arial" panose="020B0604020202020204" pitchFamily="34" charset="0"/>
                        </a:rPr>
                        <a:t>gizi</a:t>
                      </a:r>
                      <a:r>
                        <a:rPr lang="en-US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.</a:t>
                      </a:r>
                      <a:endParaRPr lang="id-ID" sz="18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978" marR="149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d-ID" sz="18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978" marR="149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d-ID" sz="18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978" marR="14978" marT="0" marB="0" anchor="ctr"/>
                </a:tc>
              </a:tr>
              <a:tr h="161998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 </a:t>
                      </a:r>
                      <a:endParaRPr lang="id-ID" sz="18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978" marR="14978" marT="0" marB="0" anchor="ctr"/>
                </a:tc>
                <a:tc>
                  <a:txBody>
                    <a:bodyPr/>
                    <a:lstStyle/>
                    <a:p>
                      <a:pPr marL="2159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 </a:t>
                      </a:r>
                      <a:endParaRPr lang="id-ID" sz="18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978" marR="14978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 defTabSz="938213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lphaLcPeriod" startAt="3"/>
                      </a:pPr>
                      <a:r>
                        <a:rPr lang="id-ID" sz="180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Melakukan </a:t>
                      </a:r>
                      <a:r>
                        <a:rPr lang="en-US" sz="180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pemeriksaan</a:t>
                      </a:r>
                      <a:r>
                        <a:rPr lang="id-ID" sz="180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antropometri</a:t>
                      </a:r>
                      <a:r>
                        <a:rPr lang="en-US" sz="180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+mn-lt"/>
                          <a:cs typeface="Arial" panose="020B0604020202020204" pitchFamily="34" charset="0"/>
                        </a:rPr>
                        <a:t>antara</a:t>
                      </a:r>
                      <a:r>
                        <a:rPr lang="en-US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 lain </a:t>
                      </a:r>
                      <a:r>
                        <a:rPr lang="en-US" sz="180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dengan</a:t>
                      </a:r>
                      <a:r>
                        <a:rPr lang="id-ID" sz="180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mengukur</a:t>
                      </a:r>
                      <a:r>
                        <a:rPr lang="en-US" sz="180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+mn-lt"/>
                          <a:cs typeface="Arial" panose="020B0604020202020204" pitchFamily="34" charset="0"/>
                        </a:rPr>
                        <a:t>tinggi</a:t>
                      </a:r>
                      <a:r>
                        <a:rPr lang="en-US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+mn-lt"/>
                          <a:cs typeface="Arial" panose="020B0604020202020204" pitchFamily="34" charset="0"/>
                        </a:rPr>
                        <a:t>badan</a:t>
                      </a:r>
                      <a:r>
                        <a:rPr lang="en-US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 (TB) </a:t>
                      </a:r>
                      <a:r>
                        <a:rPr lang="id-ID" sz="180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dan</a:t>
                      </a:r>
                      <a:r>
                        <a:rPr lang="id-ID" sz="1800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mengukur</a:t>
                      </a:r>
                      <a:r>
                        <a:rPr lang="en-US" sz="180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+mn-lt"/>
                          <a:cs typeface="Arial" panose="020B0604020202020204" pitchFamily="34" charset="0"/>
                        </a:rPr>
                        <a:t>berat</a:t>
                      </a:r>
                      <a:r>
                        <a:rPr lang="en-US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+mn-lt"/>
                          <a:cs typeface="Arial" panose="020B0604020202020204" pitchFamily="34" charset="0"/>
                        </a:rPr>
                        <a:t>badan</a:t>
                      </a:r>
                      <a:r>
                        <a:rPr lang="en-US" sz="18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 (BB)</a:t>
                      </a:r>
                      <a:endParaRPr lang="id-ID" sz="18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978" marR="149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id-ID" sz="18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978" marR="1497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d-ID" sz="18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4978" marR="1497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44598770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542" y="206333"/>
            <a:ext cx="8596668" cy="1320800"/>
          </a:xfrm>
        </p:spPr>
        <p:txBody>
          <a:bodyPr>
            <a:normAutofit/>
          </a:bodyPr>
          <a:lstStyle/>
          <a:p>
            <a:r>
              <a:rPr lang="en-US" sz="3200" b="1" dirty="0"/>
              <a:t>PROGRAM KERJA INSTALASI GIZI</a:t>
            </a:r>
            <a:endParaRPr lang="id-ID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4085608764"/>
              </p:ext>
            </p:extLst>
          </p:nvPr>
        </p:nvGraphicFramePr>
        <p:xfrm>
          <a:off x="402956" y="961005"/>
          <a:ext cx="11320470" cy="57329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5777"/>
                <a:gridCol w="2559397"/>
                <a:gridCol w="3649402"/>
                <a:gridCol w="2145789"/>
                <a:gridCol w="2500105"/>
              </a:tblGrid>
              <a:tr h="58727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No</a:t>
                      </a:r>
                      <a:endParaRPr lang="id-ID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24" marR="274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Kegiatan</a:t>
                      </a:r>
                      <a:endParaRPr lang="id-ID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24" marR="274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Rincian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Kegiatan</a:t>
                      </a:r>
                      <a:endParaRPr lang="id-ID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24" marR="274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sasaran</a:t>
                      </a:r>
                      <a:endParaRPr lang="id-ID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24" marR="274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Capaian</a:t>
                      </a:r>
                      <a:endParaRPr lang="id-ID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24" marR="27424" marT="0" marB="0" anchor="ctr"/>
                </a:tc>
              </a:tr>
              <a:tr h="162549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</a:rPr>
                        <a:t> </a:t>
                      </a:r>
                      <a:r>
                        <a:rPr lang="id-ID" sz="1600" dirty="0" smtClean="0">
                          <a:effectLst/>
                        </a:rPr>
                        <a:t>2</a:t>
                      </a:r>
                      <a:endParaRPr lang="id-ID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095" marR="29095" marT="0" marB="0" anchor="ctr"/>
                </a:tc>
                <a:tc>
                  <a:txBody>
                    <a:bodyPr/>
                    <a:lstStyle/>
                    <a:p>
                      <a:pPr marL="2159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60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Memenuhi </a:t>
                      </a:r>
                      <a:r>
                        <a:rPr lang="en-US" sz="160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Asuhan</a:t>
                      </a:r>
                      <a:r>
                        <a:rPr lang="en-US" sz="160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Gizi</a:t>
                      </a:r>
                      <a:r>
                        <a:rPr lang="en-US" sz="160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terstandar</a:t>
                      </a:r>
                      <a:r>
                        <a:rPr lang="en-US" sz="160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pada</a:t>
                      </a:r>
                      <a:r>
                        <a:rPr lang="en-US" sz="160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pelayanan</a:t>
                      </a:r>
                      <a:r>
                        <a:rPr lang="en-US" sz="160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gizi</a:t>
                      </a:r>
                      <a:r>
                        <a:rPr lang="en-US" sz="160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rawat</a:t>
                      </a:r>
                      <a:r>
                        <a:rPr lang="en-US" sz="160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inap</a:t>
                      </a:r>
                      <a:r>
                        <a:rPr lang="en-US" sz="160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160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rawat</a:t>
                      </a:r>
                      <a:r>
                        <a:rPr lang="en-US" sz="160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jalan</a:t>
                      </a:r>
                      <a:r>
                        <a:rPr lang="en-US" sz="160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.</a:t>
                      </a:r>
                      <a:endParaRPr lang="id-ID" sz="1600" dirty="0" smtClean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2159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id-ID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095" marR="29095" marT="0" marB="0" anchor="ctr"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Font typeface="+mj-lt"/>
                        <a:buAutoNum type="alphaLcPeriod" startAt="4"/>
                      </a:pPr>
                      <a:r>
                        <a:rPr lang="id-ID" sz="1600" dirty="0" smtClean="0">
                          <a:effectLst/>
                        </a:rPr>
                        <a:t>Melakukan </a:t>
                      </a:r>
                      <a:r>
                        <a:rPr lang="en-US" sz="1600" dirty="0" err="1">
                          <a:effectLst/>
                        </a:rPr>
                        <a:t>Pemeriksaan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fisik</a:t>
                      </a:r>
                      <a:r>
                        <a:rPr lang="en-US" sz="1600" dirty="0">
                          <a:effectLst/>
                        </a:rPr>
                        <a:t>/</a:t>
                      </a:r>
                      <a:r>
                        <a:rPr lang="en-US" sz="1600" dirty="0" err="1">
                          <a:effectLst/>
                        </a:rPr>
                        <a:t>klinis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hal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ini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dilakukan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untuk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mendeteksi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adanya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kelainan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klinis</a:t>
                      </a:r>
                      <a:r>
                        <a:rPr lang="en-US" sz="1600" dirty="0">
                          <a:effectLst/>
                        </a:rPr>
                        <a:t> yang </a:t>
                      </a:r>
                      <a:r>
                        <a:rPr lang="en-US" sz="1600" dirty="0" err="1">
                          <a:effectLst/>
                        </a:rPr>
                        <a:t>berkaitan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dengan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gangguan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gizi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atau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dapat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menimbulkan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masalah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gizi</a:t>
                      </a:r>
                      <a:r>
                        <a:rPr lang="en-US" sz="1600" dirty="0">
                          <a:effectLst/>
                        </a:rPr>
                        <a:t>.</a:t>
                      </a:r>
                      <a:endParaRPr lang="id-ID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095" marR="290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Arial"/>
                          <a:ea typeface="Times New Roman"/>
                        </a:rPr>
                        <a:t>Pasien</a:t>
                      </a:r>
                      <a:r>
                        <a:rPr lang="en-US" sz="160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"/>
                          <a:ea typeface="Times New Roman"/>
                        </a:rPr>
                        <a:t>baru</a:t>
                      </a:r>
                      <a:r>
                        <a:rPr lang="en-US" sz="1600" dirty="0">
                          <a:latin typeface="Arial"/>
                          <a:ea typeface="Times New Roman"/>
                        </a:rPr>
                        <a:t> :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  <a:p>
                      <a:pPr marL="342900" marR="0" lvl="0" indent="-3429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1000"/>
                        </a:spcAft>
                        <a:buFont typeface="+mj-lt"/>
                        <a:buAutoNum type="arabicPeriod"/>
                        <a:tabLst>
                          <a:tab pos="217170" algn="l"/>
                        </a:tabLst>
                      </a:pP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April =724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1000"/>
                        </a:spcAft>
                        <a:buFont typeface="+mj-lt"/>
                        <a:buAutoNum type="arabicPeriod"/>
                        <a:tabLst>
                          <a:tab pos="217170" algn="l"/>
                        </a:tabLst>
                      </a:pP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Mei.= 748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1000"/>
                        </a:spcAft>
                        <a:buFont typeface="+mj-lt"/>
                        <a:buAutoNum type="arabicPeriod"/>
                        <a:tabLst>
                          <a:tab pos="217170" algn="l"/>
                        </a:tabLst>
                      </a:pP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   </a:t>
                      </a:r>
                      <a:r>
                        <a:rPr lang="en-US" sz="1600" dirty="0" err="1">
                          <a:latin typeface="Arial"/>
                          <a:ea typeface="Times New Roman"/>
                          <a:cs typeface="Times New Roman"/>
                        </a:rPr>
                        <a:t>Juni</a:t>
                      </a: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. =</a:t>
                      </a:r>
                      <a:r>
                        <a:rPr lang="en-US" sz="1600" dirty="0">
                          <a:latin typeface="Calibri"/>
                          <a:ea typeface="Times New Roman"/>
                          <a:cs typeface="Arial"/>
                        </a:rPr>
                        <a:t>  698        ∑     = 2.170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Arial"/>
                          <a:ea typeface="Times New Roman"/>
                        </a:rPr>
                        <a:t>Assesmen</a:t>
                      </a:r>
                      <a:r>
                        <a:rPr lang="en-US" sz="160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n-US" sz="1600" dirty="0" err="1">
                          <a:latin typeface="Arial"/>
                          <a:ea typeface="Times New Roman"/>
                        </a:rPr>
                        <a:t>pasien</a:t>
                      </a:r>
                      <a:endParaRPr lang="en-US" sz="1600" dirty="0">
                        <a:latin typeface="Times New Roman"/>
                        <a:ea typeface="Times New Roman"/>
                      </a:endParaRPr>
                    </a:p>
                    <a:p>
                      <a:pPr marL="342900" marR="0" lvl="0" indent="-3429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1000"/>
                        </a:spcAft>
                        <a:buFont typeface="+mj-lt"/>
                        <a:buAutoNum type="arabicPeriod"/>
                        <a:tabLst>
                          <a:tab pos="217170" algn="l"/>
                        </a:tabLst>
                      </a:pP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April  =646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1000"/>
                        </a:spcAft>
                        <a:buFont typeface="+mj-lt"/>
                        <a:buAutoNum type="arabicPeriod"/>
                        <a:tabLst>
                          <a:tab pos="217170" algn="l"/>
                        </a:tabLst>
                      </a:pP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Mei.= 648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1000"/>
                        </a:spcAft>
                        <a:buFont typeface="+mj-lt"/>
                        <a:buAutoNum type="arabicPeriod"/>
                        <a:tabLst>
                          <a:tab pos="217170" algn="l"/>
                        </a:tabLst>
                      </a:pPr>
                      <a:r>
                        <a:rPr lang="en-US" sz="1600" dirty="0" err="1">
                          <a:latin typeface="Arial"/>
                          <a:ea typeface="Times New Roman"/>
                          <a:cs typeface="Times New Roman"/>
                        </a:rPr>
                        <a:t>Juni</a:t>
                      </a:r>
                      <a:r>
                        <a:rPr lang="en-US" sz="1600" dirty="0">
                          <a:latin typeface="Arial"/>
                          <a:ea typeface="Times New Roman"/>
                          <a:cs typeface="Times New Roman"/>
                        </a:rPr>
                        <a:t>  =562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102870" marR="0" indent="-11430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1000"/>
                        </a:spcAft>
                        <a:tabLst>
                          <a:tab pos="217170" algn="l"/>
                        </a:tabLst>
                      </a:pPr>
                      <a:r>
                        <a:rPr lang="en-US" sz="1600" dirty="0">
                          <a:latin typeface="Calibri"/>
                          <a:ea typeface="Times New Roman"/>
                          <a:cs typeface="Arial"/>
                        </a:rPr>
                        <a:t>∑     = 1.856  ( 85.5 % )    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62033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 </a:t>
                      </a:r>
                      <a:endParaRPr lang="id-ID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095" marR="29095" marT="0" marB="0" anchor="ctr"/>
                </a:tc>
                <a:tc>
                  <a:txBody>
                    <a:bodyPr/>
                    <a:lstStyle/>
                    <a:p>
                      <a:pPr marL="2159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</a:rPr>
                        <a:t> </a:t>
                      </a:r>
                      <a:endParaRPr lang="id-ID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095" marR="29095" marT="0" marB="0" anchor="ctr"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lphaLcPeriod" startAt="5"/>
                      </a:pPr>
                      <a:r>
                        <a:rPr lang="id-ID" sz="1600" dirty="0" smtClean="0">
                          <a:effectLst/>
                        </a:rPr>
                        <a:t>Melakukan </a:t>
                      </a:r>
                      <a:r>
                        <a:rPr lang="en-US" sz="1600" dirty="0" err="1">
                          <a:effectLst/>
                        </a:rPr>
                        <a:t>pemeriksaan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riwayat</a:t>
                      </a:r>
                      <a:r>
                        <a:rPr lang="en-US" sz="1600" dirty="0">
                          <a:effectLst/>
                        </a:rPr>
                        <a:t> personal, </a:t>
                      </a:r>
                      <a:r>
                        <a:rPr lang="en-US" sz="1600" dirty="0" err="1">
                          <a:effectLst/>
                        </a:rPr>
                        <a:t>riwayat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konsumsi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obat-obatan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dan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suplemen</a:t>
                      </a:r>
                      <a:r>
                        <a:rPr lang="en-US" sz="1600" dirty="0">
                          <a:effectLst/>
                        </a:rPr>
                        <a:t>, </a:t>
                      </a:r>
                      <a:r>
                        <a:rPr lang="en-US" sz="1600" dirty="0" err="1">
                          <a:effectLst/>
                        </a:rPr>
                        <a:t>riwayat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penyakit</a:t>
                      </a:r>
                      <a:r>
                        <a:rPr lang="en-US" sz="1600" dirty="0">
                          <a:effectLst/>
                        </a:rPr>
                        <a:t>, </a:t>
                      </a:r>
                      <a:endParaRPr lang="id-ID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095" marR="290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d-ID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095" marR="290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d-ID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095" marR="29095" marT="0" marB="0" anchor="ctr"/>
                </a:tc>
              </a:tr>
              <a:tr h="162033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</a:rPr>
                        <a:t> </a:t>
                      </a:r>
                      <a:endParaRPr lang="id-ID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095" marR="29095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id-ID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095" marR="29095" marT="0" marB="0" anchor="ctr"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lphaLcPeriod" startAt="6"/>
                      </a:pPr>
                      <a:r>
                        <a:rPr lang="en-US" sz="1600" dirty="0" err="1" smtClean="0">
                          <a:effectLst/>
                        </a:rPr>
                        <a:t>Melakukan</a:t>
                      </a:r>
                      <a:r>
                        <a:rPr lang="en-US" sz="1600" dirty="0" smtClean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intervensi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gizi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pasien</a:t>
                      </a:r>
                      <a:r>
                        <a:rPr lang="en-US" sz="1600" dirty="0">
                          <a:effectLst/>
                        </a:rPr>
                        <a:t>/ </a:t>
                      </a:r>
                      <a:r>
                        <a:rPr lang="en-US" sz="1600" dirty="0" err="1">
                          <a:effectLst/>
                        </a:rPr>
                        <a:t>klien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ruang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rawat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inap</a:t>
                      </a:r>
                      <a:endParaRPr lang="id-ID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095" marR="290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d-ID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095" marR="290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d-ID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095" marR="29095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77075676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8278" y="204777"/>
            <a:ext cx="8596668" cy="1320800"/>
          </a:xfrm>
        </p:spPr>
        <p:txBody>
          <a:bodyPr/>
          <a:lstStyle/>
          <a:p>
            <a:r>
              <a:rPr lang="en-US" b="1" dirty="0"/>
              <a:t>PROGRAM KERJA INSTALASI GIZI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951845903"/>
              </p:ext>
            </p:extLst>
          </p:nvPr>
        </p:nvGraphicFramePr>
        <p:xfrm>
          <a:off x="838200" y="1315680"/>
          <a:ext cx="10515600" cy="49759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5944"/>
                <a:gridCol w="2162774"/>
                <a:gridCol w="3980329"/>
                <a:gridCol w="1474204"/>
                <a:gridCol w="2322349"/>
              </a:tblGrid>
              <a:tr h="13779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No</a:t>
                      </a: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24" marR="274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Kegiatan</a:t>
                      </a: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24" marR="274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Rincian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Kegiatan</a:t>
                      </a: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24" marR="274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sasaran</a:t>
                      </a: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24" marR="274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Capaian</a:t>
                      </a: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24" marR="27424" marT="0" marB="0" anchor="ctr"/>
                </a:tc>
              </a:tr>
              <a:tr h="3597986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</a:rPr>
                        <a:t>3</a:t>
                      </a: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Terpenuhinya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penyuluhan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dan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konseling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gizi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pada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pasien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dan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keluarganya</a:t>
                      </a:r>
                      <a:r>
                        <a:rPr lang="en-US" sz="1800" dirty="0">
                          <a:effectLst/>
                        </a:rPr>
                        <a:t>.</a:t>
                      </a:r>
                      <a:endParaRPr lang="id-ID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4859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Memberikan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intervensi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gizi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berupa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edukasi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dan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konseling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dengan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langkah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menyiapkan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brosur</a:t>
                      </a:r>
                      <a:r>
                        <a:rPr lang="en-US" sz="1800" dirty="0">
                          <a:effectLst/>
                        </a:rPr>
                        <a:t>/leaflet diet </a:t>
                      </a:r>
                      <a:r>
                        <a:rPr lang="en-US" sz="1800" dirty="0" err="1">
                          <a:effectLst/>
                        </a:rPr>
                        <a:t>sesuai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penyakit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dan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kebutuhan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gizi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pasien</a:t>
                      </a:r>
                      <a:r>
                        <a:rPr lang="en-US" sz="1800" dirty="0">
                          <a:effectLst/>
                        </a:rPr>
                        <a:t>.</a:t>
                      </a: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1000 : 4 =</a:t>
                      </a:r>
                      <a:endParaRPr lang="id-ID" sz="1800" dirty="0">
                        <a:effectLst/>
                      </a:endParaRPr>
                    </a:p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id-ID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250</a:t>
                      </a: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∑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konseling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= 328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pasien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131.2 </a:t>
                      </a:r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%)</a:t>
                      </a: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268215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150" y="218663"/>
            <a:ext cx="8596668" cy="1320800"/>
          </a:xfrm>
        </p:spPr>
        <p:txBody>
          <a:bodyPr/>
          <a:lstStyle/>
          <a:p>
            <a:r>
              <a:rPr lang="en-US" b="1" dirty="0"/>
              <a:t>PROGRAM KERJA INSTALASI GIZI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41804049"/>
              </p:ext>
            </p:extLst>
          </p:nvPr>
        </p:nvGraphicFramePr>
        <p:xfrm>
          <a:off x="674066" y="1205173"/>
          <a:ext cx="10571691" cy="48680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6047"/>
                <a:gridCol w="1988560"/>
                <a:gridCol w="3775335"/>
                <a:gridCol w="2292824"/>
                <a:gridCol w="1978925"/>
              </a:tblGrid>
              <a:tr h="52755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No</a:t>
                      </a: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24" marR="274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Kegiatan</a:t>
                      </a: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24" marR="274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Rincian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Kegiatan</a:t>
                      </a: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24" marR="274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sasaran</a:t>
                      </a: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24" marR="274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Capaian</a:t>
                      </a: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24" marR="27424" marT="0" marB="0" anchor="ctr"/>
                </a:tc>
              </a:tr>
              <a:tr h="1662834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</a:rPr>
                        <a:t>4</a:t>
                      </a: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159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Memenuhi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Sarana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dan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Prasarana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endParaRPr lang="id-ID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id-ID" sz="1800" dirty="0">
                          <a:effectLst/>
                        </a:rPr>
                        <a:t>Menyusun rencana kebutuhan sarana dan prasarana </a:t>
                      </a:r>
                      <a:r>
                        <a:rPr lang="en-US" sz="1800" dirty="0" err="1">
                          <a:effectLst/>
                        </a:rPr>
                        <a:t>Instalasi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</a:rPr>
                        <a:t>Gizi</a:t>
                      </a:r>
                      <a:endParaRPr lang="id-ID" sz="18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 </a:t>
                      </a:r>
                      <a:r>
                        <a:rPr lang="en-US" sz="1800" dirty="0" err="1">
                          <a:effectLst/>
                        </a:rPr>
                        <a:t>tahun</a:t>
                      </a: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Maksimal</a:t>
                      </a:r>
                      <a:endParaRPr lang="id-ID" sz="1800" dirty="0">
                        <a:effectLst/>
                      </a:endParaRPr>
                    </a:p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25%</a:t>
                      </a: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152308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</a:rPr>
                        <a:t> </a:t>
                      </a: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 </a:t>
                      </a:r>
                      <a:endParaRPr lang="id-ID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lphaLcPeriod" startAt="2"/>
                      </a:pPr>
                      <a:r>
                        <a:rPr lang="id-ID" sz="1800" dirty="0">
                          <a:effectLst/>
                        </a:rPr>
                        <a:t>Mengajukan kebutuhan sarana dan prasarana </a:t>
                      </a:r>
                      <a:r>
                        <a:rPr lang="en-US" sz="1800" dirty="0" err="1">
                          <a:effectLst/>
                        </a:rPr>
                        <a:t>Instalasi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Gizi</a:t>
                      </a: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1tahun</a:t>
                      </a: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Maksimal</a:t>
                      </a:r>
                      <a:endParaRPr lang="id-ID" sz="1800">
                        <a:effectLst/>
                      </a:endParaRPr>
                    </a:p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25%</a:t>
                      </a:r>
                      <a:endParaRPr lang="id-ID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525385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 </a:t>
                      </a:r>
                      <a:endParaRPr lang="id-ID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 </a:t>
                      </a:r>
                      <a:endParaRPr lang="id-ID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lphaLcPeriod" startAt="3"/>
                      </a:pPr>
                      <a:r>
                        <a:rPr lang="id-ID" sz="1800" dirty="0">
                          <a:effectLst/>
                        </a:rPr>
                        <a:t>Memantau pelaksanaan pemenuhan kebutuhan sarana dan prasarana </a:t>
                      </a:r>
                      <a:r>
                        <a:rPr lang="en-US" sz="1800" dirty="0" err="1">
                          <a:effectLst/>
                        </a:rPr>
                        <a:t>Instalasi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Gizi</a:t>
                      </a: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12 </a:t>
                      </a:r>
                      <a:r>
                        <a:rPr lang="en-US" sz="1800" dirty="0" smtClean="0">
                          <a:effectLst/>
                        </a:rPr>
                        <a:t>kali</a:t>
                      </a: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Maksimal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endParaRPr lang="id-ID" sz="1800" dirty="0">
                        <a:effectLst/>
                      </a:endParaRPr>
                    </a:p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3 </a:t>
                      </a:r>
                      <a:r>
                        <a:rPr lang="en-US" sz="1800" dirty="0">
                          <a:effectLst/>
                        </a:rPr>
                        <a:t>kali</a:t>
                      </a: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16692875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558" y="328305"/>
            <a:ext cx="8596668" cy="1320800"/>
          </a:xfrm>
        </p:spPr>
        <p:txBody>
          <a:bodyPr/>
          <a:lstStyle/>
          <a:p>
            <a:r>
              <a:rPr lang="en-US" b="1" dirty="0"/>
              <a:t>PROGRAM KERJA INSTALASI GIZI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612982465"/>
              </p:ext>
            </p:extLst>
          </p:nvPr>
        </p:nvGraphicFramePr>
        <p:xfrm>
          <a:off x="636390" y="1357184"/>
          <a:ext cx="10800432" cy="53020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3852"/>
                <a:gridCol w="2383584"/>
                <a:gridCol w="3930555"/>
                <a:gridCol w="2142699"/>
                <a:gridCol w="1869742"/>
              </a:tblGrid>
              <a:tr h="41303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No</a:t>
                      </a:r>
                      <a:endParaRPr lang="id-ID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24" marR="274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Kegiatan</a:t>
                      </a:r>
                      <a:endParaRPr lang="id-ID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24" marR="274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Rincian</a:t>
                      </a: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en-US" sz="2400" dirty="0" err="1">
                          <a:effectLst/>
                        </a:rPr>
                        <a:t>Kegiatan</a:t>
                      </a:r>
                      <a:endParaRPr lang="id-ID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24" marR="274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sasaran</a:t>
                      </a:r>
                      <a:endParaRPr lang="id-ID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24" marR="274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</a:rPr>
                        <a:t>Capaian</a:t>
                      </a:r>
                      <a:endParaRPr lang="id-ID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24" marR="27424" marT="0" marB="0" anchor="ctr"/>
                </a:tc>
              </a:tr>
              <a:tr h="1319811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</a:rPr>
                        <a:t> </a:t>
                      </a:r>
                      <a:r>
                        <a:rPr lang="id-ID" sz="1600" dirty="0" smtClean="0">
                          <a:effectLst/>
                        </a:rPr>
                        <a:t>4</a:t>
                      </a:r>
                      <a:endParaRPr lang="id-ID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>
                          <a:effectLst/>
                        </a:rPr>
                        <a:t>Memenuhi</a:t>
                      </a:r>
                      <a:r>
                        <a:rPr lang="en-US" sz="2000" dirty="0" smtClean="0">
                          <a:effectLst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</a:rPr>
                        <a:t>Sarana</a:t>
                      </a:r>
                      <a:r>
                        <a:rPr lang="en-US" sz="2000" dirty="0" smtClean="0">
                          <a:effectLst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</a:rPr>
                        <a:t>dan</a:t>
                      </a:r>
                      <a:r>
                        <a:rPr lang="en-US" sz="2000" dirty="0" smtClean="0">
                          <a:effectLst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</a:rPr>
                        <a:t>Prasarana</a:t>
                      </a:r>
                      <a:r>
                        <a:rPr lang="en-US" sz="2000" dirty="0" smtClean="0">
                          <a:effectLst/>
                        </a:rPr>
                        <a:t> </a:t>
                      </a:r>
                      <a:endParaRPr lang="id-ID" sz="18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id-ID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lphaLcPeriod" startAt="4"/>
                      </a:pPr>
                      <a:r>
                        <a:rPr lang="en-US" sz="2000" dirty="0" err="1">
                          <a:effectLst/>
                        </a:rPr>
                        <a:t>Mengajukan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perbaikan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peralatan</a:t>
                      </a:r>
                      <a:r>
                        <a:rPr lang="en-US" sz="2000" dirty="0">
                          <a:effectLst/>
                        </a:rPr>
                        <a:t>, </a:t>
                      </a:r>
                      <a:r>
                        <a:rPr lang="en-US" sz="2000" dirty="0" err="1">
                          <a:effectLst/>
                        </a:rPr>
                        <a:t>ruang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penyelenggraan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makanan</a:t>
                      </a:r>
                      <a:endParaRPr lang="id-ID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1 kali</a:t>
                      </a:r>
                      <a:endParaRPr lang="id-ID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AutoNum type="arabicPlain"/>
                      </a:pPr>
                      <a:r>
                        <a:rPr lang="en-US" sz="2000" dirty="0" smtClean="0">
                          <a:effectLst/>
                        </a:rPr>
                        <a:t>Kali</a:t>
                      </a:r>
                    </a:p>
                    <a:p>
                      <a:pPr marL="457200" indent="-45720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AutoNum type="arabicPlain"/>
                      </a:pPr>
                      <a:r>
                        <a:rPr lang="en-US" sz="2000" dirty="0" smtClean="0">
                          <a:effectLst/>
                        </a:rPr>
                        <a:t>(100 %)</a:t>
                      </a:r>
                      <a:endParaRPr lang="id-ID" sz="2000" dirty="0" smtClean="0">
                        <a:effectLst/>
                      </a:endParaRPr>
                    </a:p>
                  </a:txBody>
                  <a:tcPr marL="68580" marR="68580" marT="0" marB="0" anchor="ctr"/>
                </a:tc>
              </a:tr>
              <a:tr h="90241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 </a:t>
                      </a:r>
                      <a:endParaRPr lang="id-ID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2000">
                          <a:effectLst/>
                        </a:rPr>
                        <a:t> </a:t>
                      </a:r>
                      <a:endParaRPr lang="id-ID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100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en-US" sz="2000" dirty="0">
                          <a:effectLst/>
                        </a:rPr>
                        <a:t>AMIU</a:t>
                      </a:r>
                      <a:endParaRPr lang="id-ID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 kali</a:t>
                      </a:r>
                      <a:endParaRPr lang="id-ID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1  kali</a:t>
                      </a:r>
                      <a:endParaRPr lang="id-ID" sz="2000" dirty="0" smtClean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(100 %)</a:t>
                      </a:r>
                      <a:endParaRPr lang="id-ID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868363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 </a:t>
                      </a:r>
                      <a:endParaRPr lang="id-ID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2000">
                          <a:effectLst/>
                        </a:rPr>
                        <a:t> </a:t>
                      </a:r>
                      <a:endParaRPr lang="id-ID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100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en-US" sz="2000" dirty="0" err="1">
                          <a:effectLst/>
                        </a:rPr>
                        <a:t>Kompor</a:t>
                      </a:r>
                      <a:r>
                        <a:rPr lang="en-US" sz="2000" dirty="0">
                          <a:effectLst/>
                        </a:rPr>
                        <a:t>, </a:t>
                      </a:r>
                      <a:r>
                        <a:rPr lang="en-US" sz="2000" dirty="0" err="1">
                          <a:effectLst/>
                        </a:rPr>
                        <a:t>kereta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makan</a:t>
                      </a:r>
                      <a:r>
                        <a:rPr lang="en-US" sz="2000" dirty="0">
                          <a:effectLst/>
                        </a:rPr>
                        <a:t>, </a:t>
                      </a:r>
                      <a:r>
                        <a:rPr lang="en-US" sz="2000" dirty="0" err="1">
                          <a:effectLst/>
                        </a:rPr>
                        <a:t>freeser</a:t>
                      </a:r>
                      <a:endParaRPr lang="id-ID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1 kali</a:t>
                      </a:r>
                      <a:endParaRPr lang="id-ID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1 kali</a:t>
                      </a:r>
                      <a:endParaRPr lang="id-ID" sz="2000" dirty="0" smtClean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(100 %)</a:t>
                      </a:r>
                      <a:endParaRPr lang="id-ID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05606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 </a:t>
                      </a:r>
                      <a:endParaRPr lang="id-ID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2000">
                          <a:effectLst/>
                        </a:rPr>
                        <a:t> </a:t>
                      </a:r>
                      <a:endParaRPr lang="id-ID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100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en-US" sz="2000" dirty="0" err="1">
                          <a:effectLst/>
                        </a:rPr>
                        <a:t>Gedung</a:t>
                      </a:r>
                      <a:endParaRPr lang="id-ID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 kali</a:t>
                      </a:r>
                      <a:endParaRPr lang="id-ID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0 kali</a:t>
                      </a:r>
                      <a:endParaRPr lang="id-ID" sz="2000" dirty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(0 %)</a:t>
                      </a:r>
                      <a:endParaRPr lang="id-ID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4239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</a:rPr>
                        <a:t> </a:t>
                      </a:r>
                      <a:endParaRPr lang="id-ID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2000">
                          <a:effectLst/>
                        </a:rPr>
                        <a:t> </a:t>
                      </a:r>
                      <a:endParaRPr lang="id-ID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en-US" sz="2000" dirty="0">
                          <a:effectLst/>
                        </a:rPr>
                        <a:t>Ac </a:t>
                      </a:r>
                      <a:r>
                        <a:rPr lang="en-US" sz="2000" dirty="0" err="1">
                          <a:effectLst/>
                        </a:rPr>
                        <a:t>dan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kipas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angin</a:t>
                      </a:r>
                      <a:endParaRPr lang="id-ID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 kali</a:t>
                      </a:r>
                      <a:endParaRPr lang="id-ID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smtClean="0">
                          <a:effectLst/>
                        </a:rPr>
                        <a:t>0 </a:t>
                      </a:r>
                      <a:r>
                        <a:rPr lang="en-US" sz="2000" dirty="0">
                          <a:effectLst/>
                        </a:rPr>
                        <a:t>kali</a:t>
                      </a:r>
                      <a:endParaRPr lang="id-ID" sz="2000" dirty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(0 </a:t>
                      </a:r>
                      <a:r>
                        <a:rPr lang="en-US" sz="2000" dirty="0">
                          <a:effectLst/>
                        </a:rPr>
                        <a:t>%)</a:t>
                      </a:r>
                      <a:endParaRPr lang="id-ID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546766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7206" y="363700"/>
            <a:ext cx="8596668" cy="1320800"/>
          </a:xfrm>
        </p:spPr>
        <p:txBody>
          <a:bodyPr/>
          <a:lstStyle/>
          <a:p>
            <a:r>
              <a:rPr lang="en-US" b="1" dirty="0"/>
              <a:t>PROGRAM KERJA INSTALASI GIZI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957679011"/>
              </p:ext>
            </p:extLst>
          </p:nvPr>
        </p:nvGraphicFramePr>
        <p:xfrm>
          <a:off x="630840" y="1427248"/>
          <a:ext cx="10833278" cy="46733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3344"/>
                <a:gridCol w="2201108"/>
                <a:gridCol w="3828014"/>
                <a:gridCol w="2136354"/>
                <a:gridCol w="2074458"/>
              </a:tblGrid>
              <a:tr h="91241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No</a:t>
                      </a:r>
                      <a:endParaRPr lang="id-ID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24" marR="274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Kegiatan</a:t>
                      </a:r>
                      <a:endParaRPr lang="id-ID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24" marR="274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Rincian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Kegiatan</a:t>
                      </a:r>
                      <a:endParaRPr lang="id-ID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24" marR="274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sasaran</a:t>
                      </a:r>
                      <a:endParaRPr lang="id-ID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24" marR="274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Capaian</a:t>
                      </a:r>
                      <a:endParaRPr lang="id-ID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424" marR="27424" marT="0" marB="0" anchor="ctr"/>
                </a:tc>
              </a:tr>
              <a:tr h="91241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5</a:t>
                      </a:r>
                      <a:endParaRPr lang="id-ID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Memenuhi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Sumber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Daya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Manusia</a:t>
                      </a: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id-ID" sz="1800" dirty="0">
                          <a:effectLst/>
                        </a:rPr>
                        <a:t>Menyusun pola ketenagaan instalasi </a:t>
                      </a:r>
                      <a:r>
                        <a:rPr lang="en-US" sz="1800" dirty="0" err="1">
                          <a:effectLst/>
                        </a:rPr>
                        <a:t>Gizi</a:t>
                      </a:r>
                      <a:endParaRPr lang="id-ID" sz="1800" dirty="0">
                        <a:effectLst/>
                      </a:endParaRPr>
                    </a:p>
                    <a:p>
                      <a:pPr marL="16002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</a:rPr>
                        <a:t> </a:t>
                      </a: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 kegiatan </a:t>
                      </a:r>
                      <a:endParaRPr lang="id-ID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</a:t>
                      </a:r>
                      <a:endParaRPr lang="id-ID" sz="180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100 %</a:t>
                      </a:r>
                      <a:endParaRPr lang="id-ID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47983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id-ID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id-ID" sz="1800" dirty="0">
                          <a:effectLst/>
                        </a:rPr>
                        <a:t>Mengajukan pelatihan berdasarkan training need assessment instalasi  </a:t>
                      </a:r>
                      <a:r>
                        <a:rPr lang="en-US" sz="1800" dirty="0" err="1">
                          <a:effectLst/>
                        </a:rPr>
                        <a:t>Gizi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endParaRPr lang="id-ID" sz="1800" dirty="0">
                        <a:effectLst/>
                      </a:endParaRPr>
                    </a:p>
                    <a:p>
                      <a:pPr marL="16002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</a:rPr>
                        <a:t> </a:t>
                      </a: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35</a:t>
                      </a:r>
                      <a:r>
                        <a:rPr lang="id-ID" sz="1800" dirty="0" smtClean="0">
                          <a:effectLst/>
                        </a:rPr>
                        <a:t> </a:t>
                      </a:r>
                      <a:r>
                        <a:rPr lang="id-ID" sz="1800" dirty="0">
                          <a:effectLst/>
                        </a:rPr>
                        <a:t>0rang dengan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20 jam/ orang/</a:t>
                      </a:r>
                      <a:r>
                        <a:rPr lang="en-US" sz="1800" dirty="0" err="1">
                          <a:effectLst/>
                        </a:rPr>
                        <a:t>th</a:t>
                      </a:r>
                      <a:endParaRPr lang="id-ID" sz="1800" dirty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</a:t>
                      </a:r>
                      <a:endParaRPr lang="id-ID" sz="1800" dirty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(0%)</a:t>
                      </a: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36862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id-ID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id-ID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id-ID" sz="1800" dirty="0">
                          <a:effectLst/>
                        </a:rPr>
                        <a:t>Melaksanakan penilaian kinerja di instalasi </a:t>
                      </a:r>
                      <a:r>
                        <a:rPr lang="en-US" sz="1800" dirty="0" err="1">
                          <a:effectLst/>
                        </a:rPr>
                        <a:t>Gizi</a:t>
                      </a:r>
                      <a:endParaRPr lang="id-ID" sz="1800" dirty="0">
                        <a:effectLst/>
                      </a:endParaRPr>
                    </a:p>
                    <a:p>
                      <a:pPr marL="16002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</a:rPr>
                        <a:t> </a:t>
                      </a: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35 </a:t>
                      </a:r>
                      <a:r>
                        <a:rPr lang="en-US" sz="1800" dirty="0">
                          <a:effectLst/>
                        </a:rPr>
                        <a:t>orang</a:t>
                      </a: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35 </a:t>
                      </a:r>
                      <a:r>
                        <a:rPr lang="en-US" sz="1800" dirty="0">
                          <a:effectLst/>
                        </a:rPr>
                        <a:t>orang</a:t>
                      </a:r>
                      <a:endParaRPr lang="id-ID" sz="1800" dirty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(100 %)</a:t>
                      </a:r>
                      <a:endParaRPr lang="id-ID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76763768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8C59B386-999D-4CB6-B907-9F3997C027C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358</TotalTime>
  <Words>965</Words>
  <Application>Microsoft Office PowerPoint</Application>
  <PresentationFormat>Custom</PresentationFormat>
  <Paragraphs>391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Facet</vt:lpstr>
      <vt:lpstr>LAPORAN PENCAPAIAN PROGRAM  KERJA  INSTALASI GIZI BULAN  april S/D juni  TAHUN 2019</vt:lpstr>
      <vt:lpstr>LAPORAN PROGRAM KERJA INSTALASI GIZI</vt:lpstr>
      <vt:lpstr>PROGRAM KERJA INSTALASI GIZI</vt:lpstr>
      <vt:lpstr>PROGRAM KERJA INSTALASI GIZI</vt:lpstr>
      <vt:lpstr>PROGRAM KERJA INSTALASI GIZI</vt:lpstr>
      <vt:lpstr>PROGRAM KERJA INSTALASI GIZI</vt:lpstr>
      <vt:lpstr>PROGRAM KERJA INSTALASI GIZI</vt:lpstr>
      <vt:lpstr>PROGRAM KERJA INSTALASI GIZI</vt:lpstr>
      <vt:lpstr>PROGRAM KERJA INSTALASI GIZI</vt:lpstr>
      <vt:lpstr>PROGRAM KERJA INSTALASI GIZI</vt:lpstr>
      <vt:lpstr>ANALISIS PENCAPAIAN PROGRAM KERJA DAN RTL</vt:lpstr>
      <vt:lpstr>Pemenuhan Sarana dan Prasarana Instalasi Gizi</vt:lpstr>
      <vt:lpstr>Pemenuhan Sumber Daya Manusia di Instalasi Gizi </vt:lpstr>
      <vt:lpstr>Pemakaian APD</vt:lpstr>
      <vt:lpstr>KESIMPULAN</vt:lpstr>
      <vt:lpstr>SEKIAN DAN TERIMA KASIH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user</cp:lastModifiedBy>
  <cp:revision>44</cp:revision>
  <cp:lastPrinted>2019-04-23T06:24:19Z</cp:lastPrinted>
  <dcterms:created xsi:type="dcterms:W3CDTF">2019-04-10T21:57:55Z</dcterms:created>
  <dcterms:modified xsi:type="dcterms:W3CDTF">2019-07-15T15:42:29Z</dcterms:modified>
</cp:coreProperties>
</file>