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2" r:id="rId3"/>
    <p:sldId id="287" r:id="rId4"/>
    <p:sldId id="288" r:id="rId5"/>
    <p:sldId id="289" r:id="rId6"/>
    <p:sldId id="290" r:id="rId7"/>
    <p:sldId id="293" r:id="rId8"/>
    <p:sldId id="294" r:id="rId9"/>
    <p:sldId id="295" r:id="rId10"/>
    <p:sldId id="296" r:id="rId11"/>
    <p:sldId id="29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239B811-4E38-40DD-B5E4-DB3E63836FD7}">
          <p14:sldIdLst>
            <p14:sldId id="256"/>
            <p14:sldId id="272"/>
            <p14:sldId id="287"/>
            <p14:sldId id="288"/>
            <p14:sldId id="289"/>
            <p14:sldId id="290"/>
            <p14:sldId id="293"/>
            <p14:sldId id="294"/>
            <p14:sldId id="295"/>
            <p14:sldId id="296"/>
            <p14:sldId id="29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EBE"/>
    <a:srgbClr val="0C344C"/>
    <a:srgbClr val="6F878C"/>
    <a:srgbClr val="19627F"/>
    <a:srgbClr val="D80F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62" autoAdjust="0"/>
    <p:restoredTop sz="94660"/>
  </p:normalViewPr>
  <p:slideViewPr>
    <p:cSldViewPr snapToGrid="0" showGuides="1">
      <p:cViewPr>
        <p:scale>
          <a:sx n="82" d="100"/>
          <a:sy n="82" d="100"/>
        </p:scale>
        <p:origin x="-84" y="-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2866E-01B6-40FB-9DF2-B2EA56AAFFB1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62295-C31D-4FF8-8426-D07586DC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90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photos/4FXhqFqvdV8?utm_source=unsplash&amp;utm_medium=referral&amp;utm_content=creditCopyText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earch/photos/analytic-data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446D3C-7248-4466-83D3-3CA300DE77F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5886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Photo by 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rawpixel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on 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Unsplash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777555-6C30-49BB-9899-BEC6BEC946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97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34" b="7834"/>
          <a:stretch/>
        </p:blipFill>
        <p:spPr>
          <a:xfrm>
            <a:off x="0" y="-2"/>
            <a:ext cx="12192000" cy="6858004"/>
          </a:xfrm>
          <a:prstGeom prst="rect">
            <a:avLst/>
          </a:prstGeom>
        </p:spPr>
      </p:pic>
      <p:sp>
        <p:nvSpPr>
          <p:cNvPr id="27" name="Rectangle 2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9788" y="731962"/>
            <a:ext cx="7237412" cy="2209799"/>
          </a:xfrm>
        </p:spPr>
        <p:txBody>
          <a:bodyPr lIns="0" tIns="0" rIns="0" bIns="0" anchor="b">
            <a:normAutofit/>
          </a:bodyPr>
          <a:lstStyle>
            <a:lvl1pPr algn="l">
              <a:defRPr sz="4800">
                <a:solidFill>
                  <a:srgbClr val="0C344C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9788" y="3216167"/>
            <a:ext cx="7237412" cy="10079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000">
                <a:solidFill>
                  <a:srgbClr val="0C34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Freeform 13"/>
          <p:cNvSpPr>
            <a:spLocks/>
          </p:cNvSpPr>
          <p:nvPr userDrawn="1"/>
        </p:nvSpPr>
        <p:spPr bwMode="auto">
          <a:xfrm flipH="1">
            <a:off x="8620125" y="0"/>
            <a:ext cx="3571875" cy="3567112"/>
          </a:xfrm>
          <a:custGeom>
            <a:avLst/>
            <a:gdLst>
              <a:gd name="T0" fmla="*/ 0 w 2250"/>
              <a:gd name="T1" fmla="*/ 0 h 2247"/>
              <a:gd name="T2" fmla="*/ 2250 w 2250"/>
              <a:gd name="T3" fmla="*/ 0 h 2247"/>
              <a:gd name="T4" fmla="*/ 0 w 2250"/>
              <a:gd name="T5" fmla="*/ 2247 h 2247"/>
              <a:gd name="T6" fmla="*/ 0 w 2250"/>
              <a:gd name="T7" fmla="*/ 0 h 2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0" h="2247">
                <a:moveTo>
                  <a:pt x="0" y="0"/>
                </a:moveTo>
                <a:lnTo>
                  <a:pt x="2250" y="0"/>
                </a:lnTo>
                <a:lnTo>
                  <a:pt x="0" y="2247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BFBEBE"/>
              </a:gs>
              <a:gs pos="100000">
                <a:schemeClr val="bg1">
                  <a:lumMod val="95000"/>
                </a:schemeClr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7"/>
          <p:cNvSpPr>
            <a:spLocks/>
          </p:cNvSpPr>
          <p:nvPr userDrawn="1"/>
        </p:nvSpPr>
        <p:spPr bwMode="auto">
          <a:xfrm flipH="1">
            <a:off x="7964488" y="273051"/>
            <a:ext cx="4227512" cy="4213225"/>
          </a:xfrm>
          <a:custGeom>
            <a:avLst/>
            <a:gdLst>
              <a:gd name="T0" fmla="*/ 0 w 3264"/>
              <a:gd name="T1" fmla="*/ 2218 h 3253"/>
              <a:gd name="T2" fmla="*/ 2220 w 3264"/>
              <a:gd name="T3" fmla="*/ 0 h 3253"/>
              <a:gd name="T4" fmla="*/ 3264 w 3264"/>
              <a:gd name="T5" fmla="*/ 0 h 3253"/>
              <a:gd name="T6" fmla="*/ 5 w 3264"/>
              <a:gd name="T7" fmla="*/ 3253 h 3253"/>
              <a:gd name="T8" fmla="*/ 0 w 3264"/>
              <a:gd name="T9" fmla="*/ 2218 h 3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64" h="3253">
                <a:moveTo>
                  <a:pt x="0" y="2218"/>
                </a:moveTo>
                <a:lnTo>
                  <a:pt x="2220" y="0"/>
                </a:lnTo>
                <a:lnTo>
                  <a:pt x="3264" y="0"/>
                </a:lnTo>
                <a:lnTo>
                  <a:pt x="5" y="3253"/>
                </a:lnTo>
                <a:lnTo>
                  <a:pt x="0" y="2218"/>
                </a:lnTo>
                <a:close/>
              </a:path>
            </a:pathLst>
          </a:custGeom>
          <a:gradFill>
            <a:gsLst>
              <a:gs pos="0">
                <a:srgbClr val="0C344C"/>
              </a:gs>
              <a:gs pos="100000">
                <a:srgbClr val="D80F79"/>
              </a:gs>
            </a:gsLst>
            <a:lin ang="189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8"/>
          <p:cNvSpPr>
            <a:spLocks/>
          </p:cNvSpPr>
          <p:nvPr userDrawn="1"/>
        </p:nvSpPr>
        <p:spPr bwMode="auto">
          <a:xfrm flipH="1">
            <a:off x="11422063" y="1474788"/>
            <a:ext cx="769937" cy="1249363"/>
          </a:xfrm>
          <a:custGeom>
            <a:avLst/>
            <a:gdLst>
              <a:gd name="T0" fmla="*/ 0 w 485"/>
              <a:gd name="T1" fmla="*/ 484 h 787"/>
              <a:gd name="T2" fmla="*/ 485 w 485"/>
              <a:gd name="T3" fmla="*/ 0 h 787"/>
              <a:gd name="T4" fmla="*/ 485 w 485"/>
              <a:gd name="T5" fmla="*/ 304 h 787"/>
              <a:gd name="T6" fmla="*/ 2 w 485"/>
              <a:gd name="T7" fmla="*/ 787 h 787"/>
              <a:gd name="T8" fmla="*/ 0 w 485"/>
              <a:gd name="T9" fmla="*/ 484 h 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5" h="787">
                <a:moveTo>
                  <a:pt x="0" y="484"/>
                </a:moveTo>
                <a:lnTo>
                  <a:pt x="485" y="0"/>
                </a:lnTo>
                <a:lnTo>
                  <a:pt x="485" y="304"/>
                </a:lnTo>
                <a:lnTo>
                  <a:pt x="2" y="787"/>
                </a:lnTo>
                <a:lnTo>
                  <a:pt x="0" y="484"/>
                </a:lnTo>
                <a:close/>
              </a:path>
            </a:pathLst>
          </a:custGeom>
          <a:solidFill>
            <a:srgbClr val="19627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6"/>
          <p:cNvSpPr>
            <a:spLocks/>
          </p:cNvSpPr>
          <p:nvPr userDrawn="1"/>
        </p:nvSpPr>
        <p:spPr bwMode="auto">
          <a:xfrm flipH="1">
            <a:off x="7288212" y="-1"/>
            <a:ext cx="3290748" cy="2581275"/>
          </a:xfrm>
          <a:custGeom>
            <a:avLst/>
            <a:gdLst>
              <a:gd name="T0" fmla="*/ 0 w 1744"/>
              <a:gd name="T1" fmla="*/ 1368 h 1368"/>
              <a:gd name="T2" fmla="*/ 1369 w 1744"/>
              <a:gd name="T3" fmla="*/ 0 h 1368"/>
              <a:gd name="T4" fmla="*/ 1744 w 1744"/>
              <a:gd name="T5" fmla="*/ 0 h 1368"/>
              <a:gd name="T6" fmla="*/ 375 w 1744"/>
              <a:gd name="T7" fmla="*/ 1368 h 1368"/>
              <a:gd name="T8" fmla="*/ 0 w 1744"/>
              <a:gd name="T9" fmla="*/ 1368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4" h="1368">
                <a:moveTo>
                  <a:pt x="0" y="1368"/>
                </a:moveTo>
                <a:lnTo>
                  <a:pt x="1369" y="0"/>
                </a:lnTo>
                <a:lnTo>
                  <a:pt x="1744" y="0"/>
                </a:lnTo>
                <a:lnTo>
                  <a:pt x="375" y="1368"/>
                </a:lnTo>
                <a:lnTo>
                  <a:pt x="0" y="1368"/>
                </a:lnTo>
                <a:close/>
              </a:path>
            </a:pathLst>
          </a:custGeom>
          <a:solidFill>
            <a:srgbClr val="19627F">
              <a:alpha val="8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 userDrawn="1"/>
        </p:nvSpPr>
        <p:spPr bwMode="auto">
          <a:xfrm flipH="1">
            <a:off x="11422063" y="4283075"/>
            <a:ext cx="769937" cy="1249363"/>
          </a:xfrm>
          <a:custGeom>
            <a:avLst/>
            <a:gdLst>
              <a:gd name="T0" fmla="*/ 0 w 485"/>
              <a:gd name="T1" fmla="*/ 484 h 787"/>
              <a:gd name="T2" fmla="*/ 485 w 485"/>
              <a:gd name="T3" fmla="*/ 0 h 787"/>
              <a:gd name="T4" fmla="*/ 485 w 485"/>
              <a:gd name="T5" fmla="*/ 304 h 787"/>
              <a:gd name="T6" fmla="*/ 2 w 485"/>
              <a:gd name="T7" fmla="*/ 787 h 787"/>
              <a:gd name="T8" fmla="*/ 0 w 485"/>
              <a:gd name="T9" fmla="*/ 484 h 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5" h="787">
                <a:moveTo>
                  <a:pt x="0" y="484"/>
                </a:moveTo>
                <a:lnTo>
                  <a:pt x="485" y="0"/>
                </a:lnTo>
                <a:lnTo>
                  <a:pt x="485" y="304"/>
                </a:lnTo>
                <a:lnTo>
                  <a:pt x="2" y="787"/>
                </a:lnTo>
                <a:lnTo>
                  <a:pt x="0" y="484"/>
                </a:lnTo>
                <a:close/>
              </a:path>
            </a:pathLst>
          </a:custGeom>
          <a:solidFill>
            <a:schemeClr val="bg1">
              <a:alpha val="46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5"/>
          <p:cNvSpPr>
            <a:spLocks/>
          </p:cNvSpPr>
          <p:nvPr userDrawn="1"/>
        </p:nvSpPr>
        <p:spPr bwMode="auto">
          <a:xfrm flipH="1">
            <a:off x="10839451" y="0"/>
            <a:ext cx="1352549" cy="1350748"/>
          </a:xfrm>
          <a:custGeom>
            <a:avLst/>
            <a:gdLst>
              <a:gd name="T0" fmla="*/ 6 w 2253"/>
              <a:gd name="T1" fmla="*/ 0 h 2250"/>
              <a:gd name="T2" fmla="*/ 2253 w 2253"/>
              <a:gd name="T3" fmla="*/ 0 h 2250"/>
              <a:gd name="T4" fmla="*/ 0 w 2253"/>
              <a:gd name="T5" fmla="*/ 2250 h 2250"/>
              <a:gd name="T6" fmla="*/ 6 w 2253"/>
              <a:gd name="T7" fmla="*/ 0 h 2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3" h="2250">
                <a:moveTo>
                  <a:pt x="6" y="0"/>
                </a:moveTo>
                <a:lnTo>
                  <a:pt x="2253" y="0"/>
                </a:lnTo>
                <a:lnTo>
                  <a:pt x="0" y="2250"/>
                </a:lnTo>
                <a:lnTo>
                  <a:pt x="6" y="0"/>
                </a:lnTo>
                <a:close/>
              </a:path>
            </a:pathLst>
          </a:custGeom>
          <a:gradFill>
            <a:gsLst>
              <a:gs pos="0">
                <a:srgbClr val="BFBEBE"/>
              </a:gs>
              <a:gs pos="100000">
                <a:schemeClr val="bg1">
                  <a:lumMod val="95000"/>
                </a:schemeClr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7"/>
          <p:cNvSpPr>
            <a:spLocks/>
          </p:cNvSpPr>
          <p:nvPr userDrawn="1"/>
        </p:nvSpPr>
        <p:spPr bwMode="auto">
          <a:xfrm flipH="1">
            <a:off x="6566932" y="1588"/>
            <a:ext cx="2582386" cy="2579687"/>
          </a:xfrm>
          <a:custGeom>
            <a:avLst/>
            <a:gdLst>
              <a:gd name="T0" fmla="*/ 2568 w 2871"/>
              <a:gd name="T1" fmla="*/ 0 h 2868"/>
              <a:gd name="T2" fmla="*/ 0 w 2871"/>
              <a:gd name="T3" fmla="*/ 2566 h 2868"/>
              <a:gd name="T4" fmla="*/ 0 w 2871"/>
              <a:gd name="T5" fmla="*/ 2868 h 2868"/>
              <a:gd name="T6" fmla="*/ 2871 w 2871"/>
              <a:gd name="T7" fmla="*/ 0 h 2868"/>
              <a:gd name="T8" fmla="*/ 2568 w 2871"/>
              <a:gd name="T9" fmla="*/ 0 h 2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1" h="2868">
                <a:moveTo>
                  <a:pt x="2568" y="0"/>
                </a:moveTo>
                <a:lnTo>
                  <a:pt x="0" y="2566"/>
                </a:lnTo>
                <a:lnTo>
                  <a:pt x="0" y="2868"/>
                </a:lnTo>
                <a:lnTo>
                  <a:pt x="2871" y="0"/>
                </a:lnTo>
                <a:lnTo>
                  <a:pt x="2568" y="0"/>
                </a:lnTo>
                <a:close/>
              </a:path>
            </a:pathLst>
          </a:custGeom>
          <a:gradFill>
            <a:gsLst>
              <a:gs pos="0">
                <a:srgbClr val="BFBEBE"/>
              </a:gs>
              <a:gs pos="100000">
                <a:schemeClr val="bg1">
                  <a:lumMod val="95000"/>
                </a:schemeClr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13"/>
          <p:cNvSpPr>
            <a:spLocks/>
          </p:cNvSpPr>
          <p:nvPr userDrawn="1"/>
        </p:nvSpPr>
        <p:spPr bwMode="auto">
          <a:xfrm flipV="1">
            <a:off x="0" y="4635812"/>
            <a:ext cx="2225154" cy="2222187"/>
          </a:xfrm>
          <a:custGeom>
            <a:avLst/>
            <a:gdLst>
              <a:gd name="T0" fmla="*/ 0 w 2250"/>
              <a:gd name="T1" fmla="*/ 0 h 2247"/>
              <a:gd name="T2" fmla="*/ 2250 w 2250"/>
              <a:gd name="T3" fmla="*/ 0 h 2247"/>
              <a:gd name="T4" fmla="*/ 0 w 2250"/>
              <a:gd name="T5" fmla="*/ 2247 h 2247"/>
              <a:gd name="T6" fmla="*/ 0 w 2250"/>
              <a:gd name="T7" fmla="*/ 0 h 2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0" h="2247">
                <a:moveTo>
                  <a:pt x="0" y="0"/>
                </a:moveTo>
                <a:lnTo>
                  <a:pt x="2250" y="0"/>
                </a:lnTo>
                <a:lnTo>
                  <a:pt x="0" y="2247"/>
                </a:lnTo>
                <a:lnTo>
                  <a:pt x="0" y="0"/>
                </a:lnTo>
                <a:close/>
              </a:path>
            </a:pathLst>
          </a:custGeom>
          <a:solidFill>
            <a:srgbClr val="0C344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7"/>
          <p:cNvSpPr>
            <a:spLocks/>
          </p:cNvSpPr>
          <p:nvPr userDrawn="1"/>
        </p:nvSpPr>
        <p:spPr bwMode="auto">
          <a:xfrm flipV="1">
            <a:off x="0" y="3327632"/>
            <a:ext cx="2633593" cy="2624693"/>
          </a:xfrm>
          <a:custGeom>
            <a:avLst/>
            <a:gdLst>
              <a:gd name="T0" fmla="*/ 0 w 3264"/>
              <a:gd name="T1" fmla="*/ 2218 h 3253"/>
              <a:gd name="T2" fmla="*/ 2220 w 3264"/>
              <a:gd name="T3" fmla="*/ 0 h 3253"/>
              <a:gd name="T4" fmla="*/ 3264 w 3264"/>
              <a:gd name="T5" fmla="*/ 0 h 3253"/>
              <a:gd name="T6" fmla="*/ 5 w 3264"/>
              <a:gd name="T7" fmla="*/ 3253 h 3253"/>
              <a:gd name="T8" fmla="*/ 0 w 3264"/>
              <a:gd name="T9" fmla="*/ 2218 h 3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64" h="3253">
                <a:moveTo>
                  <a:pt x="0" y="2218"/>
                </a:moveTo>
                <a:lnTo>
                  <a:pt x="2220" y="0"/>
                </a:lnTo>
                <a:lnTo>
                  <a:pt x="3264" y="0"/>
                </a:lnTo>
                <a:lnTo>
                  <a:pt x="5" y="3253"/>
                </a:lnTo>
                <a:lnTo>
                  <a:pt x="0" y="2218"/>
                </a:lnTo>
                <a:close/>
              </a:path>
            </a:pathLst>
          </a:custGeom>
          <a:gradFill flip="none" rotWithShape="1">
            <a:gsLst>
              <a:gs pos="0">
                <a:srgbClr val="0C344C"/>
              </a:gs>
              <a:gs pos="100000">
                <a:srgbClr val="D80F79"/>
              </a:gs>
            </a:gsLst>
            <a:lin ang="189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6"/>
          <p:cNvSpPr>
            <a:spLocks/>
          </p:cNvSpPr>
          <p:nvPr userDrawn="1"/>
        </p:nvSpPr>
        <p:spPr bwMode="auto">
          <a:xfrm flipV="1">
            <a:off x="498989" y="5249955"/>
            <a:ext cx="2050022" cy="1608045"/>
          </a:xfrm>
          <a:custGeom>
            <a:avLst/>
            <a:gdLst>
              <a:gd name="T0" fmla="*/ 0 w 1744"/>
              <a:gd name="T1" fmla="*/ 1368 h 1368"/>
              <a:gd name="T2" fmla="*/ 1369 w 1744"/>
              <a:gd name="T3" fmla="*/ 0 h 1368"/>
              <a:gd name="T4" fmla="*/ 1744 w 1744"/>
              <a:gd name="T5" fmla="*/ 0 h 1368"/>
              <a:gd name="T6" fmla="*/ 375 w 1744"/>
              <a:gd name="T7" fmla="*/ 1368 h 1368"/>
              <a:gd name="T8" fmla="*/ 0 w 1744"/>
              <a:gd name="T9" fmla="*/ 1368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4" h="1368">
                <a:moveTo>
                  <a:pt x="0" y="1368"/>
                </a:moveTo>
                <a:lnTo>
                  <a:pt x="1369" y="0"/>
                </a:lnTo>
                <a:lnTo>
                  <a:pt x="1744" y="0"/>
                </a:lnTo>
                <a:lnTo>
                  <a:pt x="375" y="1368"/>
                </a:lnTo>
                <a:lnTo>
                  <a:pt x="0" y="1368"/>
                </a:lnTo>
                <a:close/>
              </a:path>
            </a:pathLst>
          </a:custGeom>
          <a:solidFill>
            <a:srgbClr val="19627F">
              <a:alpha val="8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17"/>
          <p:cNvSpPr>
            <a:spLocks/>
          </p:cNvSpPr>
          <p:nvPr userDrawn="1"/>
        </p:nvSpPr>
        <p:spPr bwMode="auto">
          <a:xfrm flipV="1">
            <a:off x="1354395" y="5046650"/>
            <a:ext cx="1813245" cy="1811350"/>
          </a:xfrm>
          <a:custGeom>
            <a:avLst/>
            <a:gdLst>
              <a:gd name="T0" fmla="*/ 2568 w 2871"/>
              <a:gd name="T1" fmla="*/ 0 h 2868"/>
              <a:gd name="T2" fmla="*/ 0 w 2871"/>
              <a:gd name="T3" fmla="*/ 2566 h 2868"/>
              <a:gd name="T4" fmla="*/ 0 w 2871"/>
              <a:gd name="T5" fmla="*/ 2868 h 2868"/>
              <a:gd name="T6" fmla="*/ 2871 w 2871"/>
              <a:gd name="T7" fmla="*/ 0 h 2868"/>
              <a:gd name="T8" fmla="*/ 2568 w 2871"/>
              <a:gd name="T9" fmla="*/ 0 h 2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1" h="2868">
                <a:moveTo>
                  <a:pt x="2568" y="0"/>
                </a:moveTo>
                <a:lnTo>
                  <a:pt x="0" y="2566"/>
                </a:lnTo>
                <a:lnTo>
                  <a:pt x="0" y="2868"/>
                </a:lnTo>
                <a:lnTo>
                  <a:pt x="2871" y="0"/>
                </a:lnTo>
                <a:lnTo>
                  <a:pt x="25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80560" y="6134163"/>
            <a:ext cx="2743200" cy="365125"/>
          </a:xfrm>
        </p:spPr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54951" y="6134163"/>
            <a:ext cx="312851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660" y="6134163"/>
            <a:ext cx="2139140" cy="365125"/>
          </a:xfrm>
        </p:spPr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  <p:grpSp>
        <p:nvGrpSpPr>
          <p:cNvPr id="36" name="Group 20"/>
          <p:cNvGrpSpPr>
            <a:grpSpLocks noChangeAspect="1"/>
          </p:cNvGrpSpPr>
          <p:nvPr userDrawn="1"/>
        </p:nvGrpSpPr>
        <p:grpSpPr bwMode="auto">
          <a:xfrm flipV="1">
            <a:off x="1" y="-599232"/>
            <a:ext cx="2407278" cy="396032"/>
            <a:chOff x="0" y="0"/>
            <a:chExt cx="5963" cy="981"/>
          </a:xfrm>
        </p:grpSpPr>
        <p:sp>
          <p:nvSpPr>
            <p:cNvPr id="37" name="Oval 21"/>
            <p:cNvSpPr>
              <a:spLocks noChangeArrowheads="1"/>
            </p:cNvSpPr>
            <p:nvPr/>
          </p:nvSpPr>
          <p:spPr bwMode="auto">
            <a:xfrm>
              <a:off x="1246" y="0"/>
              <a:ext cx="978" cy="981"/>
            </a:xfrm>
            <a:prstGeom prst="ellipse">
              <a:avLst/>
            </a:prstGeom>
            <a:solidFill>
              <a:srgbClr val="0C34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22"/>
            <p:cNvSpPr>
              <a:spLocks noChangeArrowheads="1"/>
            </p:cNvSpPr>
            <p:nvPr/>
          </p:nvSpPr>
          <p:spPr bwMode="auto">
            <a:xfrm>
              <a:off x="0" y="0"/>
              <a:ext cx="978" cy="981"/>
            </a:xfrm>
            <a:prstGeom prst="ellipse">
              <a:avLst/>
            </a:prstGeom>
            <a:solidFill>
              <a:srgbClr val="D80F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23"/>
            <p:cNvSpPr>
              <a:spLocks noChangeArrowheads="1"/>
            </p:cNvSpPr>
            <p:nvPr/>
          </p:nvSpPr>
          <p:spPr bwMode="auto">
            <a:xfrm>
              <a:off x="2493" y="0"/>
              <a:ext cx="977" cy="981"/>
            </a:xfrm>
            <a:prstGeom prst="ellipse">
              <a:avLst/>
            </a:prstGeom>
            <a:solidFill>
              <a:srgbClr val="1962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Oval 24"/>
            <p:cNvSpPr>
              <a:spLocks noChangeArrowheads="1"/>
            </p:cNvSpPr>
            <p:nvPr/>
          </p:nvSpPr>
          <p:spPr bwMode="auto">
            <a:xfrm>
              <a:off x="3739" y="0"/>
              <a:ext cx="978" cy="981"/>
            </a:xfrm>
            <a:prstGeom prst="ellipse">
              <a:avLst/>
            </a:prstGeom>
            <a:solidFill>
              <a:srgbClr val="6F87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25"/>
            <p:cNvSpPr>
              <a:spLocks noChangeArrowheads="1"/>
            </p:cNvSpPr>
            <p:nvPr/>
          </p:nvSpPr>
          <p:spPr bwMode="auto">
            <a:xfrm>
              <a:off x="4986" y="0"/>
              <a:ext cx="977" cy="981"/>
            </a:xfrm>
            <a:prstGeom prst="ellipse">
              <a:avLst/>
            </a:prstGeom>
            <a:solidFill>
              <a:srgbClr val="BF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838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2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0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2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2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1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62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9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238874"/>
            <a:ext cx="12192000" cy="619125"/>
          </a:xfrm>
          <a:prstGeom prst="rect">
            <a:avLst/>
          </a:prstGeom>
          <a:gradFill>
            <a:gsLst>
              <a:gs pos="0">
                <a:srgbClr val="BFBEBE"/>
              </a:gs>
              <a:gs pos="100000">
                <a:schemeClr val="bg1">
                  <a:lumMod val="9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20"/>
          <p:cNvGrpSpPr>
            <a:grpSpLocks noChangeAspect="1"/>
          </p:cNvGrpSpPr>
          <p:nvPr userDrawn="1"/>
        </p:nvGrpSpPr>
        <p:grpSpPr bwMode="auto">
          <a:xfrm flipV="1">
            <a:off x="1" y="-599232"/>
            <a:ext cx="2407278" cy="396032"/>
            <a:chOff x="0" y="0"/>
            <a:chExt cx="5963" cy="981"/>
          </a:xfrm>
        </p:grpSpPr>
        <p:sp>
          <p:nvSpPr>
            <p:cNvPr id="7" name="Oval 21"/>
            <p:cNvSpPr>
              <a:spLocks noChangeArrowheads="1"/>
            </p:cNvSpPr>
            <p:nvPr/>
          </p:nvSpPr>
          <p:spPr bwMode="auto">
            <a:xfrm>
              <a:off x="1246" y="0"/>
              <a:ext cx="978" cy="981"/>
            </a:xfrm>
            <a:prstGeom prst="ellipse">
              <a:avLst/>
            </a:prstGeom>
            <a:solidFill>
              <a:srgbClr val="0C34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22"/>
            <p:cNvSpPr>
              <a:spLocks noChangeArrowheads="1"/>
            </p:cNvSpPr>
            <p:nvPr/>
          </p:nvSpPr>
          <p:spPr bwMode="auto">
            <a:xfrm>
              <a:off x="0" y="0"/>
              <a:ext cx="978" cy="981"/>
            </a:xfrm>
            <a:prstGeom prst="ellipse">
              <a:avLst/>
            </a:prstGeom>
            <a:solidFill>
              <a:srgbClr val="D80F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23"/>
            <p:cNvSpPr>
              <a:spLocks noChangeArrowheads="1"/>
            </p:cNvSpPr>
            <p:nvPr/>
          </p:nvSpPr>
          <p:spPr bwMode="auto">
            <a:xfrm>
              <a:off x="2493" y="0"/>
              <a:ext cx="977" cy="981"/>
            </a:xfrm>
            <a:prstGeom prst="ellipse">
              <a:avLst/>
            </a:prstGeom>
            <a:solidFill>
              <a:srgbClr val="1962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4"/>
            <p:cNvSpPr>
              <a:spLocks noChangeArrowheads="1"/>
            </p:cNvSpPr>
            <p:nvPr/>
          </p:nvSpPr>
          <p:spPr bwMode="auto">
            <a:xfrm>
              <a:off x="3739" y="0"/>
              <a:ext cx="978" cy="981"/>
            </a:xfrm>
            <a:prstGeom prst="ellipse">
              <a:avLst/>
            </a:prstGeom>
            <a:solidFill>
              <a:srgbClr val="6F87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Oval 25"/>
            <p:cNvSpPr>
              <a:spLocks noChangeArrowheads="1"/>
            </p:cNvSpPr>
            <p:nvPr/>
          </p:nvSpPr>
          <p:spPr bwMode="auto">
            <a:xfrm>
              <a:off x="4986" y="0"/>
              <a:ext cx="977" cy="981"/>
            </a:xfrm>
            <a:prstGeom prst="ellipse">
              <a:avLst/>
            </a:prstGeom>
            <a:solidFill>
              <a:srgbClr val="BF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" name="Freeform 13"/>
          <p:cNvSpPr>
            <a:spLocks/>
          </p:cNvSpPr>
          <p:nvPr userDrawn="1"/>
        </p:nvSpPr>
        <p:spPr bwMode="auto">
          <a:xfrm flipH="1">
            <a:off x="8620125" y="0"/>
            <a:ext cx="3571875" cy="3567112"/>
          </a:xfrm>
          <a:custGeom>
            <a:avLst/>
            <a:gdLst>
              <a:gd name="T0" fmla="*/ 0 w 2250"/>
              <a:gd name="T1" fmla="*/ 0 h 2247"/>
              <a:gd name="T2" fmla="*/ 2250 w 2250"/>
              <a:gd name="T3" fmla="*/ 0 h 2247"/>
              <a:gd name="T4" fmla="*/ 0 w 2250"/>
              <a:gd name="T5" fmla="*/ 2247 h 2247"/>
              <a:gd name="T6" fmla="*/ 0 w 2250"/>
              <a:gd name="T7" fmla="*/ 0 h 2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0" h="2247">
                <a:moveTo>
                  <a:pt x="0" y="0"/>
                </a:moveTo>
                <a:lnTo>
                  <a:pt x="2250" y="0"/>
                </a:lnTo>
                <a:lnTo>
                  <a:pt x="0" y="2247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3" name="Freeform 7"/>
          <p:cNvSpPr>
            <a:spLocks/>
          </p:cNvSpPr>
          <p:nvPr userDrawn="1"/>
        </p:nvSpPr>
        <p:spPr bwMode="auto">
          <a:xfrm flipH="1">
            <a:off x="7964488" y="273051"/>
            <a:ext cx="4227512" cy="4213225"/>
          </a:xfrm>
          <a:custGeom>
            <a:avLst/>
            <a:gdLst>
              <a:gd name="T0" fmla="*/ 0 w 3264"/>
              <a:gd name="T1" fmla="*/ 2218 h 3253"/>
              <a:gd name="T2" fmla="*/ 2220 w 3264"/>
              <a:gd name="T3" fmla="*/ 0 h 3253"/>
              <a:gd name="T4" fmla="*/ 3264 w 3264"/>
              <a:gd name="T5" fmla="*/ 0 h 3253"/>
              <a:gd name="T6" fmla="*/ 5 w 3264"/>
              <a:gd name="T7" fmla="*/ 3253 h 3253"/>
              <a:gd name="T8" fmla="*/ 0 w 3264"/>
              <a:gd name="T9" fmla="*/ 2218 h 3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64" h="3253">
                <a:moveTo>
                  <a:pt x="0" y="2218"/>
                </a:moveTo>
                <a:lnTo>
                  <a:pt x="2220" y="0"/>
                </a:lnTo>
                <a:lnTo>
                  <a:pt x="3264" y="0"/>
                </a:lnTo>
                <a:lnTo>
                  <a:pt x="5" y="3253"/>
                </a:lnTo>
                <a:lnTo>
                  <a:pt x="0" y="2218"/>
                </a:ln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  <a:alpha val="26000"/>
                </a:schemeClr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4" name="Freeform 8"/>
          <p:cNvSpPr>
            <a:spLocks/>
          </p:cNvSpPr>
          <p:nvPr userDrawn="1"/>
        </p:nvSpPr>
        <p:spPr bwMode="auto">
          <a:xfrm flipH="1">
            <a:off x="11422063" y="1474788"/>
            <a:ext cx="769937" cy="1249363"/>
          </a:xfrm>
          <a:custGeom>
            <a:avLst/>
            <a:gdLst>
              <a:gd name="T0" fmla="*/ 0 w 485"/>
              <a:gd name="T1" fmla="*/ 484 h 787"/>
              <a:gd name="T2" fmla="*/ 485 w 485"/>
              <a:gd name="T3" fmla="*/ 0 h 787"/>
              <a:gd name="T4" fmla="*/ 485 w 485"/>
              <a:gd name="T5" fmla="*/ 304 h 787"/>
              <a:gd name="T6" fmla="*/ 2 w 485"/>
              <a:gd name="T7" fmla="*/ 787 h 787"/>
              <a:gd name="T8" fmla="*/ 0 w 485"/>
              <a:gd name="T9" fmla="*/ 484 h 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5" h="787">
                <a:moveTo>
                  <a:pt x="0" y="484"/>
                </a:moveTo>
                <a:lnTo>
                  <a:pt x="485" y="0"/>
                </a:lnTo>
                <a:lnTo>
                  <a:pt x="485" y="304"/>
                </a:lnTo>
                <a:lnTo>
                  <a:pt x="2" y="787"/>
                </a:lnTo>
                <a:lnTo>
                  <a:pt x="0" y="484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6"/>
          <p:cNvSpPr>
            <a:spLocks/>
          </p:cNvSpPr>
          <p:nvPr userDrawn="1"/>
        </p:nvSpPr>
        <p:spPr bwMode="auto">
          <a:xfrm flipH="1">
            <a:off x="7288212" y="-1"/>
            <a:ext cx="3290748" cy="2581275"/>
          </a:xfrm>
          <a:custGeom>
            <a:avLst/>
            <a:gdLst>
              <a:gd name="T0" fmla="*/ 0 w 1744"/>
              <a:gd name="T1" fmla="*/ 1368 h 1368"/>
              <a:gd name="T2" fmla="*/ 1369 w 1744"/>
              <a:gd name="T3" fmla="*/ 0 h 1368"/>
              <a:gd name="T4" fmla="*/ 1744 w 1744"/>
              <a:gd name="T5" fmla="*/ 0 h 1368"/>
              <a:gd name="T6" fmla="*/ 375 w 1744"/>
              <a:gd name="T7" fmla="*/ 1368 h 1368"/>
              <a:gd name="T8" fmla="*/ 0 w 1744"/>
              <a:gd name="T9" fmla="*/ 1368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4" h="1368">
                <a:moveTo>
                  <a:pt x="0" y="1368"/>
                </a:moveTo>
                <a:lnTo>
                  <a:pt x="1369" y="0"/>
                </a:lnTo>
                <a:lnTo>
                  <a:pt x="1744" y="0"/>
                </a:lnTo>
                <a:lnTo>
                  <a:pt x="375" y="1368"/>
                </a:lnTo>
                <a:lnTo>
                  <a:pt x="0" y="1368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6" name="Freeform 5"/>
          <p:cNvSpPr>
            <a:spLocks/>
          </p:cNvSpPr>
          <p:nvPr userDrawn="1"/>
        </p:nvSpPr>
        <p:spPr bwMode="auto">
          <a:xfrm flipH="1">
            <a:off x="10839451" y="0"/>
            <a:ext cx="1352549" cy="1350748"/>
          </a:xfrm>
          <a:custGeom>
            <a:avLst/>
            <a:gdLst>
              <a:gd name="T0" fmla="*/ 6 w 2253"/>
              <a:gd name="T1" fmla="*/ 0 h 2250"/>
              <a:gd name="T2" fmla="*/ 2253 w 2253"/>
              <a:gd name="T3" fmla="*/ 0 h 2250"/>
              <a:gd name="T4" fmla="*/ 0 w 2253"/>
              <a:gd name="T5" fmla="*/ 2250 h 2250"/>
              <a:gd name="T6" fmla="*/ 6 w 2253"/>
              <a:gd name="T7" fmla="*/ 0 h 2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3" h="2250">
                <a:moveTo>
                  <a:pt x="6" y="0"/>
                </a:moveTo>
                <a:lnTo>
                  <a:pt x="2253" y="0"/>
                </a:lnTo>
                <a:lnTo>
                  <a:pt x="0" y="2250"/>
                </a:lnTo>
                <a:lnTo>
                  <a:pt x="6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7" name="Freeform 17"/>
          <p:cNvSpPr>
            <a:spLocks/>
          </p:cNvSpPr>
          <p:nvPr userDrawn="1"/>
        </p:nvSpPr>
        <p:spPr bwMode="auto">
          <a:xfrm flipH="1">
            <a:off x="6566932" y="1588"/>
            <a:ext cx="2582386" cy="2579687"/>
          </a:xfrm>
          <a:custGeom>
            <a:avLst/>
            <a:gdLst>
              <a:gd name="T0" fmla="*/ 2568 w 2871"/>
              <a:gd name="T1" fmla="*/ 0 h 2868"/>
              <a:gd name="T2" fmla="*/ 0 w 2871"/>
              <a:gd name="T3" fmla="*/ 2566 h 2868"/>
              <a:gd name="T4" fmla="*/ 0 w 2871"/>
              <a:gd name="T5" fmla="*/ 2868 h 2868"/>
              <a:gd name="T6" fmla="*/ 2871 w 2871"/>
              <a:gd name="T7" fmla="*/ 0 h 2868"/>
              <a:gd name="T8" fmla="*/ 2568 w 2871"/>
              <a:gd name="T9" fmla="*/ 0 h 2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1" h="2868">
                <a:moveTo>
                  <a:pt x="2568" y="0"/>
                </a:moveTo>
                <a:lnTo>
                  <a:pt x="0" y="2566"/>
                </a:lnTo>
                <a:lnTo>
                  <a:pt x="0" y="2868"/>
                </a:lnTo>
                <a:lnTo>
                  <a:pt x="2871" y="0"/>
                </a:lnTo>
                <a:lnTo>
                  <a:pt x="2568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8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36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6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18269-CD32-429B-80E4-27A96AE6C0EC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D9605-A831-4471-A4C4-EBFA8615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1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29" userDrawn="1">
          <p15:clr>
            <a:srgbClr val="F26B43"/>
          </p15:clr>
        </p15:guide>
        <p15:guide id="4" pos="7151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  <p15:guide id="6" orient="horz" pos="38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1400" y="731962"/>
            <a:ext cx="7035800" cy="2209799"/>
          </a:xfrm>
        </p:spPr>
        <p:txBody>
          <a:bodyPr/>
          <a:lstStyle/>
          <a:p>
            <a:r>
              <a:rPr lang="cy-GB" b="1" dirty="0" smtClean="0">
                <a:latin typeface="Calligraphic" pitchFamily="2" charset="0"/>
              </a:rPr>
              <a:t>LAPORAN KINERJA</a:t>
            </a:r>
            <a:r>
              <a:rPr lang="cy-GB" b="1" dirty="0">
                <a:latin typeface="Calligraphic" pitchFamily="2" charset="0"/>
              </a:rPr>
              <a:t/>
            </a:r>
            <a:br>
              <a:rPr lang="cy-GB" b="1" dirty="0">
                <a:latin typeface="Calligraphic" pitchFamily="2" charset="0"/>
              </a:rPr>
            </a:br>
            <a:r>
              <a:rPr lang="cy-GB" b="1" dirty="0" smtClean="0">
                <a:latin typeface="Calligraphic" pitchFamily="2" charset="0"/>
              </a:rPr>
              <a:t>TRIBULAN </a:t>
            </a:r>
            <a:r>
              <a:rPr lang="cy-GB" b="1" dirty="0">
                <a:latin typeface="Calligraphic" pitchFamily="2" charset="0"/>
              </a:rPr>
              <a:t> I</a:t>
            </a:r>
            <a:r>
              <a:rPr lang="cy-GB" b="1" dirty="0" smtClean="0">
                <a:latin typeface="Calligraphic" pitchFamily="2" charset="0"/>
              </a:rPr>
              <a:t> </a:t>
            </a:r>
            <a:r>
              <a:rPr lang="cy-GB" b="1" dirty="0" smtClean="0">
                <a:latin typeface="Calligraphic" pitchFamily="2" charset="0"/>
              </a:rPr>
              <a:t/>
            </a:r>
            <a:br>
              <a:rPr lang="cy-GB" b="1" dirty="0" smtClean="0">
                <a:latin typeface="Calligraphic" pitchFamily="2" charset="0"/>
              </a:rPr>
            </a:br>
            <a:r>
              <a:rPr lang="cy-GB" b="1" dirty="0" smtClean="0">
                <a:latin typeface="Calligraphic" pitchFamily="2" charset="0"/>
              </a:rPr>
              <a:t>TAHUN 2019</a:t>
            </a:r>
            <a:endParaRPr lang="en-US" b="1" dirty="0">
              <a:latin typeface="Calligraphic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8639" y="4176866"/>
            <a:ext cx="8808334" cy="1668349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  <a:latin typeface="AcmeFont" pitchFamily="2" charset="0"/>
              </a:rPr>
              <a:t>INSTALASI HUMAS </a:t>
            </a:r>
          </a:p>
          <a:p>
            <a:r>
              <a:rPr lang="en-US" sz="4400" b="1" dirty="0" smtClean="0">
                <a:solidFill>
                  <a:srgbClr val="0070C0"/>
                </a:solidFill>
                <a:latin typeface="AcmeFont" pitchFamily="2" charset="0"/>
              </a:rPr>
              <a:t>RSJD Dr. AMINO GONDOHUTOMO </a:t>
            </a:r>
            <a:endParaRPr lang="en-US" sz="4400" b="1" dirty="0">
              <a:solidFill>
                <a:srgbClr val="0070C0"/>
              </a:solidFill>
              <a:latin typeface="AcmeFo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5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73215" y="373813"/>
            <a:ext cx="9041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>
                <a:solidFill>
                  <a:srgbClr val="FF0000"/>
                </a:solidFill>
              </a:rPr>
              <a:t>MONITORING DAN PENGISIAN  DATA </a:t>
            </a:r>
            <a:r>
              <a:rPr lang="en-US" sz="3200" b="1" dirty="0" smtClean="0">
                <a:solidFill>
                  <a:srgbClr val="FF0000"/>
                </a:solidFill>
              </a:rPr>
              <a:t>WEBSITE  </a:t>
            </a:r>
            <a:r>
              <a:rPr lang="en-US" sz="3200" b="1" dirty="0">
                <a:solidFill>
                  <a:srgbClr val="FF0000"/>
                </a:solidFill>
              </a:rPr>
              <a:t>PPID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9919" y="1400537"/>
            <a:ext cx="11887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 smtClean="0"/>
              <a:t>1. </a:t>
            </a:r>
            <a:r>
              <a:rPr lang="en-US" sz="3200" dirty="0" err="1" smtClean="0"/>
              <a:t>Seluk</a:t>
            </a:r>
            <a:r>
              <a:rPr lang="en-US" sz="3200" dirty="0" smtClean="0"/>
              <a:t> </a:t>
            </a:r>
            <a:r>
              <a:rPr lang="en-US" sz="3200" dirty="0" err="1"/>
              <a:t>beluk</a:t>
            </a:r>
            <a:r>
              <a:rPr lang="en-US" sz="3200" dirty="0"/>
              <a:t> </a:t>
            </a:r>
            <a:r>
              <a:rPr lang="en-US" sz="3200" i="1" dirty="0"/>
              <a:t>website</a:t>
            </a:r>
            <a:r>
              <a:rPr lang="en-US" sz="3200" dirty="0"/>
              <a:t> PPID</a:t>
            </a:r>
          </a:p>
          <a:p>
            <a:r>
              <a:rPr lang="en-US" sz="3200" dirty="0" smtClean="0"/>
              <a:t>     ( </a:t>
            </a:r>
            <a:r>
              <a:rPr lang="en-US" sz="3200" dirty="0" err="1" smtClean="0"/>
              <a:t>Aksesabilitas</a:t>
            </a:r>
            <a:r>
              <a:rPr lang="en-US" sz="3200" dirty="0" smtClean="0"/>
              <a:t> </a:t>
            </a:r>
            <a:r>
              <a:rPr lang="en-US" sz="3200" i="1" dirty="0"/>
              <a:t>website</a:t>
            </a:r>
            <a:r>
              <a:rPr lang="en-US" sz="3200" dirty="0"/>
              <a:t>, </a:t>
            </a:r>
            <a:r>
              <a:rPr lang="en-US" sz="3200" dirty="0" err="1"/>
              <a:t>konten</a:t>
            </a:r>
            <a:r>
              <a:rPr lang="en-US" sz="3200" dirty="0"/>
              <a:t>, </a:t>
            </a:r>
            <a:r>
              <a:rPr lang="en-US" sz="3200" dirty="0" smtClean="0"/>
              <a:t>&amp; </a:t>
            </a:r>
            <a:r>
              <a:rPr lang="en-US" sz="3200" dirty="0" err="1" smtClean="0"/>
              <a:t>inovasi</a:t>
            </a:r>
            <a:r>
              <a:rPr lang="en-US" sz="3200" dirty="0" smtClean="0"/>
              <a:t> </a:t>
            </a:r>
            <a:r>
              <a:rPr lang="en-US" sz="3200" dirty="0" err="1" smtClean="0"/>
              <a:t>Pengembangan</a:t>
            </a:r>
            <a:r>
              <a:rPr lang="en-US" sz="3200" dirty="0" smtClean="0"/>
              <a:t> </a:t>
            </a:r>
            <a:r>
              <a:rPr lang="en-US" sz="3200" dirty="0" err="1" smtClean="0"/>
              <a:t>layanan</a:t>
            </a:r>
            <a:r>
              <a:rPr lang="en-US" sz="3200" dirty="0" smtClean="0"/>
              <a:t> ) 2. </a:t>
            </a:r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/>
              <a:t>Pelayanan</a:t>
            </a:r>
            <a:r>
              <a:rPr lang="en-US" sz="3200" dirty="0"/>
              <a:t> </a:t>
            </a:r>
            <a:r>
              <a:rPr lang="en-US" sz="3200" dirty="0" err="1"/>
              <a:t>Informasi</a:t>
            </a:r>
            <a:r>
              <a:rPr lang="en-US" sz="3200" dirty="0"/>
              <a:t> </a:t>
            </a:r>
            <a:r>
              <a:rPr lang="en-US" sz="3200" dirty="0" err="1"/>
              <a:t>Publik</a:t>
            </a:r>
            <a:r>
              <a:rPr lang="en-US" sz="3200" dirty="0"/>
              <a:t> </a:t>
            </a:r>
          </a:p>
          <a:p>
            <a:r>
              <a:rPr lang="en-US" sz="3200" dirty="0" smtClean="0"/>
              <a:t>    ( </a:t>
            </a:r>
            <a:r>
              <a:rPr lang="en-US" sz="3200" dirty="0" err="1" smtClean="0"/>
              <a:t>Penyampaian</a:t>
            </a:r>
            <a:r>
              <a:rPr lang="en-US" sz="3200" dirty="0" smtClean="0"/>
              <a:t> </a:t>
            </a:r>
            <a:r>
              <a:rPr lang="en-US" sz="3200" dirty="0" err="1"/>
              <a:t>infromasi</a:t>
            </a:r>
            <a:r>
              <a:rPr lang="en-US" sz="3200" dirty="0"/>
              <a:t> </a:t>
            </a:r>
            <a:r>
              <a:rPr lang="en-US" sz="3200" dirty="0" err="1"/>
              <a:t>publik</a:t>
            </a:r>
            <a:r>
              <a:rPr lang="en-US" sz="3200" dirty="0"/>
              <a:t> </a:t>
            </a:r>
            <a:r>
              <a:rPr lang="en-US" sz="3200" dirty="0" err="1"/>
              <a:t>wajib</a:t>
            </a:r>
            <a:r>
              <a:rPr lang="en-US" sz="3200" dirty="0"/>
              <a:t> </a:t>
            </a:r>
            <a:r>
              <a:rPr lang="en-US" sz="3200" dirty="0" err="1"/>
              <a:t>berkala</a:t>
            </a:r>
            <a:r>
              <a:rPr lang="en-US" sz="3200" dirty="0"/>
              <a:t>, </a:t>
            </a:r>
            <a:r>
              <a:rPr lang="en-US" sz="3200" dirty="0" err="1"/>
              <a:t>penguasaan</a:t>
            </a:r>
            <a:r>
              <a:rPr lang="en-US" sz="3200" dirty="0"/>
              <a:t> </a:t>
            </a:r>
            <a:r>
              <a:rPr lang="en-US" sz="3200" dirty="0" err="1" smtClean="0"/>
              <a:t>informasi</a:t>
            </a:r>
            <a:endParaRPr lang="en-US" sz="32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     </a:t>
            </a:r>
            <a:r>
              <a:rPr lang="en-US" sz="3200" dirty="0" err="1" smtClean="0"/>
              <a:t>tersedia</a:t>
            </a:r>
            <a:r>
              <a:rPr lang="en-US" sz="3200" dirty="0" smtClean="0"/>
              <a:t> 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saat</a:t>
            </a:r>
            <a:r>
              <a:rPr lang="en-US" sz="3200" dirty="0"/>
              <a:t>, </a:t>
            </a:r>
            <a:r>
              <a:rPr lang="en-US" sz="3200" dirty="0" err="1"/>
              <a:t>daftar</a:t>
            </a:r>
            <a:r>
              <a:rPr lang="en-US" sz="3200" dirty="0"/>
              <a:t> </a:t>
            </a:r>
            <a:r>
              <a:rPr lang="en-US" sz="3200" dirty="0" err="1"/>
              <a:t>informasi</a:t>
            </a:r>
            <a:r>
              <a:rPr lang="en-US" sz="3200" dirty="0"/>
              <a:t> </a:t>
            </a:r>
            <a:r>
              <a:rPr lang="en-US" sz="3200" dirty="0" err="1"/>
              <a:t>Publik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Informasi</a:t>
            </a:r>
            <a:r>
              <a:rPr lang="en-US" sz="3200" dirty="0"/>
              <a:t> yang </a:t>
            </a:r>
            <a:endParaRPr lang="en-US" sz="32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     </a:t>
            </a:r>
            <a:r>
              <a:rPr lang="en-US" sz="3200" dirty="0" err="1" smtClean="0"/>
              <a:t>dikecualikan</a:t>
            </a:r>
            <a:r>
              <a:rPr lang="en-US" sz="3200" dirty="0" smtClean="0"/>
              <a:t> )</a:t>
            </a:r>
            <a:endParaRPr lang="en-US" sz="3200" dirty="0"/>
          </a:p>
          <a:p>
            <a:pPr lvl="0"/>
            <a:r>
              <a:rPr lang="en-US" sz="3200" dirty="0" smtClean="0"/>
              <a:t>3. </a:t>
            </a:r>
            <a:r>
              <a:rPr lang="en-US" sz="3200" dirty="0" err="1" smtClean="0"/>
              <a:t>Kelembagaan</a:t>
            </a:r>
            <a:r>
              <a:rPr lang="en-US" sz="3200" dirty="0" smtClean="0"/>
              <a:t> </a:t>
            </a:r>
            <a:r>
              <a:rPr lang="en-US" sz="3200" dirty="0"/>
              <a:t>PPID </a:t>
            </a:r>
          </a:p>
          <a:p>
            <a:r>
              <a:rPr lang="en-US" sz="3200" dirty="0" smtClean="0"/>
              <a:t>    ( </a:t>
            </a:r>
            <a:r>
              <a:rPr lang="en-US" sz="3200" dirty="0" err="1" smtClean="0"/>
              <a:t>Legabilitas</a:t>
            </a:r>
            <a:r>
              <a:rPr lang="en-US" sz="3200" dirty="0"/>
              <a:t>, </a:t>
            </a:r>
            <a:r>
              <a:rPr lang="en-US" sz="3200" dirty="0" err="1"/>
              <a:t>aktivitas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dukungan</a:t>
            </a:r>
            <a:r>
              <a:rPr lang="en-US" sz="3200" dirty="0"/>
              <a:t> </a:t>
            </a:r>
            <a:r>
              <a:rPr lang="en-US" sz="3200" dirty="0" err="1"/>
              <a:t>sarana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 smtClean="0"/>
              <a:t>prasarana</a:t>
            </a:r>
            <a:r>
              <a:rPr lang="en-US" sz="3200" dirty="0" smtClean="0"/>
              <a:t> 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56589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266FF79-B86E-4236-B1E1-2CC8D7A93A1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="" xmlns:a16="http://schemas.microsoft.com/office/drawing/2014/main" id="{D4A7B52A-5D5A-4F37-980B-0128C45F41A9}"/>
              </a:ext>
            </a:extLst>
          </p:cNvPr>
          <p:cNvSpPr/>
          <p:nvPr/>
        </p:nvSpPr>
        <p:spPr>
          <a:xfrm>
            <a:off x="3489325" y="0"/>
            <a:ext cx="5213350" cy="6858000"/>
          </a:xfrm>
          <a:prstGeom prst="parallelogram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3169BE3C-1619-415A-9E3C-2DEEADA3DD7C}"/>
              </a:ext>
            </a:extLst>
          </p:cNvPr>
          <p:cNvGrpSpPr/>
          <p:nvPr/>
        </p:nvGrpSpPr>
        <p:grpSpPr>
          <a:xfrm>
            <a:off x="3117850" y="450850"/>
            <a:ext cx="5956300" cy="5956300"/>
            <a:chOff x="3117850" y="450850"/>
            <a:chExt cx="5956300" cy="5956300"/>
          </a:xfrm>
        </p:grpSpPr>
        <p:sp>
          <p:nvSpPr>
            <p:cNvPr id="10" name="Arc 9">
              <a:extLst>
                <a:ext uri="{FF2B5EF4-FFF2-40B4-BE49-F238E27FC236}">
                  <a16:creationId xmlns="" xmlns:a16="http://schemas.microsoft.com/office/drawing/2014/main" id="{88CB1462-35A6-4F6E-B544-52127A6ACAB1}"/>
                </a:ext>
              </a:extLst>
            </p:cNvPr>
            <p:cNvSpPr/>
            <p:nvPr/>
          </p:nvSpPr>
          <p:spPr>
            <a:xfrm>
              <a:off x="3117850" y="450850"/>
              <a:ext cx="5956300" cy="5956300"/>
            </a:xfrm>
            <a:prstGeom prst="arc">
              <a:avLst>
                <a:gd name="adj1" fmla="val 11294463"/>
                <a:gd name="adj2" fmla="val 21113174"/>
              </a:avLst>
            </a:prstGeom>
            <a:noFill/>
            <a:ln w="25400" cap="rnd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>
              <a:extLst>
                <a:ext uri="{FF2B5EF4-FFF2-40B4-BE49-F238E27FC236}">
                  <a16:creationId xmlns="" xmlns:a16="http://schemas.microsoft.com/office/drawing/2014/main" id="{0C2CA115-E1AA-4356-9747-4131E0A3902D}"/>
                </a:ext>
              </a:extLst>
            </p:cNvPr>
            <p:cNvSpPr/>
            <p:nvPr/>
          </p:nvSpPr>
          <p:spPr>
            <a:xfrm flipV="1">
              <a:off x="3117850" y="450850"/>
              <a:ext cx="5956300" cy="5956300"/>
            </a:xfrm>
            <a:prstGeom prst="arc">
              <a:avLst>
                <a:gd name="adj1" fmla="val 11294463"/>
                <a:gd name="adj2" fmla="val 21113174"/>
              </a:avLst>
            </a:prstGeom>
            <a:noFill/>
            <a:ln w="25400" cap="rnd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itle 37">
            <a:extLst>
              <a:ext uri="{FF2B5EF4-FFF2-40B4-BE49-F238E27FC236}">
                <a16:creationId xmlns="" xmlns:a16="http://schemas.microsoft.com/office/drawing/2014/main" id="{C53C13B8-FA86-4DB1-8110-2BE8C0A3EFBF}"/>
              </a:ext>
            </a:extLst>
          </p:cNvPr>
          <p:cNvSpPr txBox="1">
            <a:spLocks/>
          </p:cNvSpPr>
          <p:nvPr/>
        </p:nvSpPr>
        <p:spPr>
          <a:xfrm>
            <a:off x="3886200" y="2967400"/>
            <a:ext cx="4419600" cy="92320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>
                <a:solidFill>
                  <a:schemeClr val="bg1"/>
                </a:solidFill>
                <a:cs typeface="Segoe UI" panose="020B05020402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048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oup 81">
            <a:extLst>
              <a:ext uri="{FF2B5EF4-FFF2-40B4-BE49-F238E27FC236}">
                <a16:creationId xmlns:a16="http://schemas.microsoft.com/office/drawing/2014/main" xmlns="" id="{714A87C3-3EFB-4722-BF0D-17138DEB6B2B}"/>
              </a:ext>
            </a:extLst>
          </p:cNvPr>
          <p:cNvGrpSpPr/>
          <p:nvPr/>
        </p:nvGrpSpPr>
        <p:grpSpPr>
          <a:xfrm>
            <a:off x="0" y="4954136"/>
            <a:ext cx="12192000" cy="1909138"/>
            <a:chOff x="0" y="4948862"/>
            <a:chExt cx="12192000" cy="1909138"/>
          </a:xfrm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EC99197A-1F6B-4498-BD1A-1E735D7E4EB6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F9C80C8E-5A49-482B-8FB1-2FEACFCA5ACA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96681360-99F0-411F-872E-D08276548030}"/>
              </a:ext>
            </a:extLst>
          </p:cNvPr>
          <p:cNvGrpSpPr/>
          <p:nvPr/>
        </p:nvGrpSpPr>
        <p:grpSpPr>
          <a:xfrm>
            <a:off x="277791" y="199049"/>
            <a:ext cx="3900669" cy="5709656"/>
            <a:chOff x="500750" y="632830"/>
            <a:chExt cx="3622634" cy="456186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673714BC-1D6D-47E8-BDBC-A4EE1D7C9B24}"/>
                </a:ext>
              </a:extLst>
            </p:cNvPr>
            <p:cNvSpPr/>
            <p:nvPr/>
          </p:nvSpPr>
          <p:spPr>
            <a:xfrm>
              <a:off x="500750" y="632830"/>
              <a:ext cx="3622634" cy="68853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KEGIATAN PELAYANAN INFORMASI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xmlns="" id="{750E0D5B-32E7-45B7-8417-3D2C7694985A}"/>
                </a:ext>
              </a:extLst>
            </p:cNvPr>
            <p:cNvSpPr/>
            <p:nvPr/>
          </p:nvSpPr>
          <p:spPr>
            <a:xfrm>
              <a:off x="500751" y="1501371"/>
              <a:ext cx="3433074" cy="369331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457200" lvl="0" indent="-457200" algn="just">
                <a:buFontTx/>
                <a:buChar char="-"/>
                <a:defRPr/>
              </a:pP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emberian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informasi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lewat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   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telepon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lebih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tinggi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frekuensinya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dibanding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3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jenis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pemberian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informasi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lainnya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. </a:t>
              </a:r>
              <a:endParaRPr lang="en-US" sz="2400" b="1" dirty="0" smtClean="0">
                <a:solidFill>
                  <a:srgbClr val="083D65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pPr marL="457200" lvl="0" indent="-457200" algn="just">
                <a:buFontTx/>
                <a:buChar char="-"/>
                <a:defRPr/>
              </a:pP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Ada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fluktuasi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permohonan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informasi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setiap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bulannya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. 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83D65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1026" name="Chart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184" y="828832"/>
            <a:ext cx="7446474" cy="4474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19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96681360-99F0-411F-872E-D08276548030}"/>
              </a:ext>
            </a:extLst>
          </p:cNvPr>
          <p:cNvGrpSpPr/>
          <p:nvPr/>
        </p:nvGrpSpPr>
        <p:grpSpPr>
          <a:xfrm>
            <a:off x="300942" y="602607"/>
            <a:ext cx="3673410" cy="4319849"/>
            <a:chOff x="500751" y="632830"/>
            <a:chExt cx="3433074" cy="4319849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673714BC-1D6D-47E8-BDBC-A4EE1D7C9B24}"/>
                </a:ext>
              </a:extLst>
            </p:cNvPr>
            <p:cNvSpPr/>
            <p:nvPr/>
          </p:nvSpPr>
          <p:spPr>
            <a:xfrm>
              <a:off x="500751" y="632830"/>
              <a:ext cx="3433074" cy="73866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KEGIATAN PELAYANAN OPERATOR TELEPON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750E0D5B-32E7-45B7-8417-3D2C7694985A}"/>
                </a:ext>
              </a:extLst>
            </p:cNvPr>
            <p:cNvSpPr/>
            <p:nvPr/>
          </p:nvSpPr>
          <p:spPr>
            <a:xfrm>
              <a:off x="500751" y="1628692"/>
              <a:ext cx="3433074" cy="332398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lvl="0" algn="just">
                <a:defRPr/>
              </a:pP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- 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I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ntensitas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pelayanannya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lebih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banyak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dilakukan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pada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jam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kerja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.. 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dikarenakan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pelanggan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banyak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melakukan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aktivitasnya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di jam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kerja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. 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- 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Jumlah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telepon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masuk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lebih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banyak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dari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telepon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keluar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83D65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714A87C3-3EFB-4722-BF0D-17138DEB6B2B}"/>
              </a:ext>
            </a:extLst>
          </p:cNvPr>
          <p:cNvGrpSpPr/>
          <p:nvPr/>
        </p:nvGrpSpPr>
        <p:grpSpPr>
          <a:xfrm>
            <a:off x="0" y="4954136"/>
            <a:ext cx="12192000" cy="1909138"/>
            <a:chOff x="0" y="4948862"/>
            <a:chExt cx="12192000" cy="1909138"/>
          </a:xfrm>
        </p:grpSpPr>
        <p:sp>
          <p:nvSpPr>
            <p:cNvPr id="7" name="Freeform: Shape 82">
              <a:extLst>
                <a:ext uri="{FF2B5EF4-FFF2-40B4-BE49-F238E27FC236}">
                  <a16:creationId xmlns:a16="http://schemas.microsoft.com/office/drawing/2014/main" xmlns="" id="{EC99197A-1F6B-4498-BD1A-1E735D7E4EB6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83">
              <a:extLst>
                <a:ext uri="{FF2B5EF4-FFF2-40B4-BE49-F238E27FC236}">
                  <a16:creationId xmlns:a16="http://schemas.microsoft.com/office/drawing/2014/main" xmlns="" id="{F9C80C8E-5A49-482B-8FB1-2FEACFCA5ACA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050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679" y="602607"/>
            <a:ext cx="7408643" cy="5206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461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714A87C3-3EFB-4722-BF0D-17138DEB6B2B}"/>
              </a:ext>
            </a:extLst>
          </p:cNvPr>
          <p:cNvGrpSpPr/>
          <p:nvPr/>
        </p:nvGrpSpPr>
        <p:grpSpPr>
          <a:xfrm>
            <a:off x="0" y="4954136"/>
            <a:ext cx="12192000" cy="1909138"/>
            <a:chOff x="0" y="4948862"/>
            <a:chExt cx="12192000" cy="1909138"/>
          </a:xfrm>
        </p:grpSpPr>
        <p:sp>
          <p:nvSpPr>
            <p:cNvPr id="3" name="Freeform: Shape 82">
              <a:extLst>
                <a:ext uri="{FF2B5EF4-FFF2-40B4-BE49-F238E27FC236}">
                  <a16:creationId xmlns:a16="http://schemas.microsoft.com/office/drawing/2014/main" xmlns="" id="{EC99197A-1F6B-4498-BD1A-1E735D7E4EB6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Freeform: Shape 83">
              <a:extLst>
                <a:ext uri="{FF2B5EF4-FFF2-40B4-BE49-F238E27FC236}">
                  <a16:creationId xmlns:a16="http://schemas.microsoft.com/office/drawing/2014/main" xmlns="" id="{F9C80C8E-5A49-482B-8FB1-2FEACFCA5ACA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96681360-99F0-411F-872E-D08276548030}"/>
              </a:ext>
            </a:extLst>
          </p:cNvPr>
          <p:cNvGrpSpPr/>
          <p:nvPr/>
        </p:nvGrpSpPr>
        <p:grpSpPr>
          <a:xfrm>
            <a:off x="138895" y="955386"/>
            <a:ext cx="3835456" cy="4519439"/>
            <a:chOff x="376525" y="632830"/>
            <a:chExt cx="3742119" cy="256472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673714BC-1D6D-47E8-BDBC-A4EE1D7C9B24}"/>
                </a:ext>
              </a:extLst>
            </p:cNvPr>
            <p:cNvSpPr/>
            <p:nvPr/>
          </p:nvSpPr>
          <p:spPr>
            <a:xfrm>
              <a:off x="376525" y="632830"/>
              <a:ext cx="3742119" cy="209592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KEGIATAN DOKUMENTASI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750E0D5B-32E7-45B7-8417-3D2C7694985A}"/>
                </a:ext>
              </a:extLst>
            </p:cNvPr>
            <p:cNvSpPr/>
            <p:nvPr/>
          </p:nvSpPr>
          <p:spPr>
            <a:xfrm>
              <a:off x="500750" y="1350900"/>
              <a:ext cx="3433075" cy="184665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lvl="0" algn="just">
                <a:defRPr/>
              </a:pP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Kenaikan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di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Bulan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februari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dan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Maret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karena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naiknya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kegiatan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rumah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sakit</a:t>
              </a:r>
              <a:r>
                <a:rPr lang="en-US" sz="24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di 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bulan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itu</a:t>
              </a:r>
              <a:r>
                <a:rPr lang="en-US" sz="24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83D65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3074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352" y="1103851"/>
            <a:ext cx="7678924" cy="461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509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714A87C3-3EFB-4722-BF0D-17138DEB6B2B}"/>
              </a:ext>
            </a:extLst>
          </p:cNvPr>
          <p:cNvGrpSpPr/>
          <p:nvPr/>
        </p:nvGrpSpPr>
        <p:grpSpPr>
          <a:xfrm>
            <a:off x="0" y="4954136"/>
            <a:ext cx="12192000" cy="1909138"/>
            <a:chOff x="0" y="4948862"/>
            <a:chExt cx="12192000" cy="1909138"/>
          </a:xfrm>
        </p:grpSpPr>
        <p:sp>
          <p:nvSpPr>
            <p:cNvPr id="3" name="Freeform: Shape 82">
              <a:extLst>
                <a:ext uri="{FF2B5EF4-FFF2-40B4-BE49-F238E27FC236}">
                  <a16:creationId xmlns:a16="http://schemas.microsoft.com/office/drawing/2014/main" xmlns="" id="{EC99197A-1F6B-4498-BD1A-1E735D7E4EB6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Freeform: Shape 83">
              <a:extLst>
                <a:ext uri="{FF2B5EF4-FFF2-40B4-BE49-F238E27FC236}">
                  <a16:creationId xmlns:a16="http://schemas.microsoft.com/office/drawing/2014/main" xmlns="" id="{F9C80C8E-5A49-482B-8FB1-2FEACFCA5ACA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96681360-99F0-411F-872E-D08276548030}"/>
              </a:ext>
            </a:extLst>
          </p:cNvPr>
          <p:cNvGrpSpPr/>
          <p:nvPr/>
        </p:nvGrpSpPr>
        <p:grpSpPr>
          <a:xfrm>
            <a:off x="277794" y="602607"/>
            <a:ext cx="4357541" cy="3581185"/>
            <a:chOff x="479117" y="632830"/>
            <a:chExt cx="4072445" cy="358118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673714BC-1D6D-47E8-BDBC-A4EE1D7C9B24}"/>
                </a:ext>
              </a:extLst>
            </p:cNvPr>
            <p:cNvSpPr/>
            <p:nvPr/>
          </p:nvSpPr>
          <p:spPr>
            <a:xfrm>
              <a:off x="500751" y="632830"/>
              <a:ext cx="4050811" cy="73866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KEGIATAN PENANGANAN</a:t>
              </a:r>
              <a:r>
                <a:rPr kumimoji="0" lang="en-US" sz="2400" b="1" i="0" u="none" strike="noStrike" kern="1200" cap="none" spc="0" normalizeH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PENGADUAN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750E0D5B-32E7-45B7-8417-3D2C7694985A}"/>
                </a:ext>
              </a:extLst>
            </p:cNvPr>
            <p:cNvSpPr/>
            <p:nvPr/>
          </p:nvSpPr>
          <p:spPr>
            <a:xfrm>
              <a:off x="479117" y="1628692"/>
              <a:ext cx="3764453" cy="2585323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lvl="0" algn="just">
                <a:defRPr/>
              </a:pPr>
              <a:r>
                <a:rPr lang="en-US" sz="28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Materi</a:t>
              </a:r>
              <a:r>
                <a:rPr lang="en-US" sz="28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Pengaduan</a:t>
              </a:r>
              <a:r>
                <a:rPr lang="en-US" sz="28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: </a:t>
              </a:r>
            </a:p>
            <a:p>
              <a:pPr lvl="0" algn="just">
                <a:defRPr/>
              </a:pPr>
              <a:endParaRPr lang="en-US" sz="2800" b="1" dirty="0" smtClean="0">
                <a:solidFill>
                  <a:srgbClr val="083D65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pPr marL="457200" lvl="0" indent="-457200" algn="just">
                <a:buFontTx/>
                <a:buChar char="-"/>
                <a:defRPr/>
              </a:pPr>
              <a:r>
                <a:rPr lang="en-US" sz="28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Birokrasi</a:t>
              </a:r>
              <a:r>
                <a:rPr lang="en-US" sz="28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pelayanan</a:t>
              </a:r>
              <a:r>
                <a:rPr lang="en-US" sz="28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</a:p>
            <a:p>
              <a:pPr marL="457200" lvl="0" indent="-457200" algn="just">
                <a:buFontTx/>
                <a:buChar char="-"/>
                <a:defRPr/>
              </a:pPr>
              <a:r>
                <a:rPr lang="en-US" sz="28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Performance </a:t>
              </a:r>
              <a:r>
                <a:rPr lang="en-US" sz="28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melayani</a:t>
              </a:r>
              <a:r>
                <a:rPr lang="en-US" sz="28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</a:p>
            <a:p>
              <a:pPr marL="457200" lvl="0" indent="-457200" algn="just">
                <a:buFontTx/>
                <a:buChar char="-"/>
                <a:defRPr/>
              </a:pPr>
              <a:r>
                <a:rPr lang="en-US" sz="28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sarana</a:t>
              </a:r>
              <a:r>
                <a:rPr lang="en-US" sz="28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2800" b="1" dirty="0" err="1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prasarana</a:t>
              </a:r>
              <a:r>
                <a:rPr lang="en-US" sz="2800" b="1" dirty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.  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83D65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4098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481" y="172004"/>
            <a:ext cx="5144487" cy="3090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Chart 1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336" y="3378724"/>
            <a:ext cx="5127661" cy="330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175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714A87C3-3EFB-4722-BF0D-17138DEB6B2B}"/>
              </a:ext>
            </a:extLst>
          </p:cNvPr>
          <p:cNvGrpSpPr/>
          <p:nvPr/>
        </p:nvGrpSpPr>
        <p:grpSpPr>
          <a:xfrm>
            <a:off x="0" y="4954136"/>
            <a:ext cx="12192000" cy="1909138"/>
            <a:chOff x="0" y="4948862"/>
            <a:chExt cx="12192000" cy="1909138"/>
          </a:xfrm>
        </p:grpSpPr>
        <p:sp>
          <p:nvSpPr>
            <p:cNvPr id="3" name="Freeform: Shape 82">
              <a:extLst>
                <a:ext uri="{FF2B5EF4-FFF2-40B4-BE49-F238E27FC236}">
                  <a16:creationId xmlns:a16="http://schemas.microsoft.com/office/drawing/2014/main" xmlns="" id="{EC99197A-1F6B-4498-BD1A-1E735D7E4EB6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Freeform: Shape 83">
              <a:extLst>
                <a:ext uri="{FF2B5EF4-FFF2-40B4-BE49-F238E27FC236}">
                  <a16:creationId xmlns:a16="http://schemas.microsoft.com/office/drawing/2014/main" xmlns="" id="{F9C80C8E-5A49-482B-8FB1-2FEACFCA5ACA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96681360-99F0-411F-872E-D08276548030}"/>
              </a:ext>
            </a:extLst>
          </p:cNvPr>
          <p:cNvGrpSpPr/>
          <p:nvPr/>
        </p:nvGrpSpPr>
        <p:grpSpPr>
          <a:xfrm>
            <a:off x="300942" y="602607"/>
            <a:ext cx="3673410" cy="3211853"/>
            <a:chOff x="500751" y="632830"/>
            <a:chExt cx="3433074" cy="321185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673714BC-1D6D-47E8-BDBC-A4EE1D7C9B24}"/>
                </a:ext>
              </a:extLst>
            </p:cNvPr>
            <p:cNvSpPr/>
            <p:nvPr/>
          </p:nvSpPr>
          <p:spPr>
            <a:xfrm>
              <a:off x="500751" y="632830"/>
              <a:ext cx="3433074" cy="86177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Survey </a:t>
              </a:r>
              <a:r>
                <a:rPr kumimoji="0" lang="en-US" sz="28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Koin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Kepuasan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Pelanggan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750E0D5B-32E7-45B7-8417-3D2C7694985A}"/>
                </a:ext>
              </a:extLst>
            </p:cNvPr>
            <p:cNvSpPr/>
            <p:nvPr/>
          </p:nvSpPr>
          <p:spPr>
            <a:xfrm>
              <a:off x="500751" y="1628692"/>
              <a:ext cx="3433074" cy="2215991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lvl="0" algn="just">
                <a:defRPr/>
              </a:pP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Survey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koin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di </a:t>
              </a:r>
            </a:p>
            <a:p>
              <a:pPr marL="342900" lvl="0" indent="-342900" algn="just">
                <a:buAutoNum type="arabicPeriod"/>
                <a:defRPr/>
              </a:pP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Rawat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Jalan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( Lab,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Radiologi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, Rehab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Medik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,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Poli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PW,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Poli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Kompre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)</a:t>
              </a:r>
            </a:p>
            <a:p>
              <a:pPr marL="342900" lvl="0" indent="-342900" algn="just">
                <a:buAutoNum type="arabicPeriod"/>
                <a:defRPr/>
              </a:pP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Rawat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Inap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(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Kasir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Ranap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,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Rashin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)</a:t>
              </a:r>
            </a:p>
            <a:p>
              <a:pPr marL="342900" lvl="0" indent="-342900" algn="just">
                <a:buAutoNum type="arabicPeriod"/>
                <a:defRPr/>
              </a:pP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IGD</a:t>
              </a:r>
            </a:p>
            <a:p>
              <a:pPr lvl="0" algn="just">
                <a:defRPr/>
              </a:pPr>
              <a:endParaRPr lang="en-US" sz="1600" b="1" dirty="0">
                <a:solidFill>
                  <a:srgbClr val="083D65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pPr lvl="0" algn="just">
                <a:defRPr/>
              </a:pP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SPM 80 %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tidak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tercapai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di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bulan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1600" b="1" dirty="0" err="1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Maret</a:t>
              </a:r>
              <a:r>
                <a:rPr lang="en-US" sz="1600" b="1" dirty="0" smtClean="0">
                  <a:solidFill>
                    <a:srgbClr val="083D65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2019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83D65"/>
                </a:solidFill>
                <a:effectLst/>
                <a:uLnTx/>
                <a:uFillTx/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5122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569" y="1239386"/>
            <a:ext cx="7383827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339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405003"/>
              </p:ext>
            </p:extLst>
          </p:nvPr>
        </p:nvGraphicFramePr>
        <p:xfrm>
          <a:off x="770553" y="1145894"/>
          <a:ext cx="10804131" cy="548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3542"/>
                <a:gridCol w="1927632"/>
                <a:gridCol w="1927632"/>
                <a:gridCol w="3401703"/>
                <a:gridCol w="2053622"/>
              </a:tblGrid>
              <a:tr h="401224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BULAN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JUMLAH CHAT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SUBSTANSI KONSULTASI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KETERANGAN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12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MASUK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KONSULTASI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691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JANUARI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Susah tidur, Merasa tidak disayangi keluarga,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Terselesaikan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728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FEBRUARI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Susah tidur, Depresi, Merasa terganggu dengan lingkungan sekitar, Merasa tidak berguna, Merasa frustasi, Sering tertawa sendiri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Terselesaikan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419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MARET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Rambut rontok ada hubungan dengan depresi tidak, Merasa tidak berguna, Menumbuhkan semangat belajar, Sebagai seorang istri merasa tidak bahagia, Tidak percaya diri, Sulit tidur, traumatik, tertekan, Sering merasa bingung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err="1">
                          <a:effectLst/>
                        </a:rPr>
                        <a:t>Terselesaikan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33376" y="392752"/>
            <a:ext cx="106950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FF0000"/>
                </a:solidFill>
              </a:rPr>
              <a:t>MENGELOLA KONSULTASI  KESEHATAN JIWA  VIA APLIKASI SIDEWA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516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9286" y="347117"/>
            <a:ext cx="115350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    MELAKUKAN </a:t>
            </a:r>
            <a:r>
              <a:rPr lang="en-US" sz="3200" b="1" dirty="0">
                <a:solidFill>
                  <a:srgbClr val="FF0000"/>
                </a:solidFill>
              </a:rPr>
              <a:t>KEGIATAN BERSAMA TIM PROMOSI KESEHATAN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219829"/>
              </p:ext>
            </p:extLst>
          </p:nvPr>
        </p:nvGraphicFramePr>
        <p:xfrm>
          <a:off x="451413" y="1157468"/>
          <a:ext cx="11377914" cy="52074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3215"/>
                <a:gridCol w="5015127"/>
                <a:gridCol w="1543215"/>
                <a:gridCol w="1559046"/>
                <a:gridCol w="1987311"/>
              </a:tblGrid>
              <a:tr h="4422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BULAN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NAMA KEGIATAN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PESERTA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JUMLAH PESERTA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KET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16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JANUARI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8196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FEBRUARI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Pendidikan Kesehatan Jiwa Masyarakat "Aku yang Muda yang Anti Bulllying"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Siswa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SMA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180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SMA 15 Semarang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88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Pendidikan Kesehatan Jiwa Masyarakat "Penerapan Pengasuhan Anak di Era Digital"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Masyarakat Umum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RSJD Dr. Amino Gondohutomo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20626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MARET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Pendidikan Kesehatan Jiwa Masyarakat "Menguatkan Cinta Menuju Keluarga Bahagia"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Masyarakat Umum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RSJD Dr. Amino Gondohutomo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2062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Pendidikan Kesehatan Jiwa Masyarakat "Pentingnya Upaya Prefentif Kesehatan Gigi pada Anak"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Masyarakat Umum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 RSJD Dr. Amino </a:t>
                      </a:r>
                      <a:r>
                        <a:rPr lang="en-US" sz="2000" dirty="0" err="1">
                          <a:effectLst/>
                        </a:rPr>
                        <a:t>Gondohutomo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0529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221" y="350662"/>
            <a:ext cx="98867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b="1" dirty="0">
                <a:solidFill>
                  <a:srgbClr val="FF0000"/>
                </a:solidFill>
              </a:rPr>
              <a:t>KEGIATAN PELAYANAN KEHUMASAN LAINNYA</a:t>
            </a:r>
            <a:endParaRPr 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644051"/>
              </p:ext>
            </p:extLst>
          </p:nvPr>
        </p:nvGraphicFramePr>
        <p:xfrm>
          <a:off x="613459" y="1342661"/>
          <a:ext cx="10926499" cy="43772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546"/>
                <a:gridCol w="3622344"/>
                <a:gridCol w="2724221"/>
                <a:gridCol w="2635388"/>
              </a:tblGrid>
              <a:tr h="62532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BULAN 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PELAYANAN  LAINNYA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506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Penyelesaian Denda BPJS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Wawancara  Kuesioner BPJS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Mencetak Surat Kontrol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5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JANUARI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21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35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792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5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FEBRUARI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22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30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741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5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MARET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21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30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989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5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JUMLAH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95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2522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1556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ustom 2">
      <a:majorFont>
        <a:latin typeface="Adobe Gothic Std B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347</Words>
  <Application>Microsoft Office PowerPoint</Application>
  <PresentationFormat>Custom</PresentationFormat>
  <Paragraphs>108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LAPORAN KINERJA TRIBULAN  I  TAHUN 2019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Fauzy Lukman</dc:creator>
  <cp:lastModifiedBy>administrator</cp:lastModifiedBy>
  <cp:revision>65</cp:revision>
  <dcterms:created xsi:type="dcterms:W3CDTF">2017-06-08T09:33:15Z</dcterms:created>
  <dcterms:modified xsi:type="dcterms:W3CDTF">2019-04-25T08:18:58Z</dcterms:modified>
</cp:coreProperties>
</file>