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7"/>
  </p:handoutMasterIdLst>
  <p:sldIdLst>
    <p:sldId id="256" r:id="rId2"/>
    <p:sldId id="257" r:id="rId3"/>
    <p:sldId id="278" r:id="rId4"/>
    <p:sldId id="279" r:id="rId5"/>
    <p:sldId id="290" r:id="rId6"/>
    <p:sldId id="283" r:id="rId7"/>
    <p:sldId id="288" r:id="rId8"/>
    <p:sldId id="291" r:id="rId9"/>
    <p:sldId id="280" r:id="rId10"/>
    <p:sldId id="281" r:id="rId11"/>
    <p:sldId id="282" r:id="rId12"/>
    <p:sldId id="292" r:id="rId13"/>
    <p:sldId id="284" r:id="rId14"/>
    <p:sldId id="289" r:id="rId15"/>
    <p:sldId id="293" r:id="rId16"/>
  </p:sldIdLst>
  <p:sldSz cx="12984163" cy="7315200"/>
  <p:notesSz cx="6858000" cy="994568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3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3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3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3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3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3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3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3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3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99FF"/>
    <a:srgbClr val="FFCCFF"/>
    <a:srgbClr val="66FFFF"/>
    <a:srgbClr val="C0C0C0"/>
    <a:srgbClr val="000000"/>
    <a:srgbClr val="FFFF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-588" y="-90"/>
      </p:cViewPr>
      <p:guideLst>
        <p:guide orient="horz" pos="2304"/>
        <p:guide pos="408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lrMapOvr bg1="lt1" tx1="dk1" bg2="lt2" tx2="dk2" accent1="accent1" accent2="accent2" accent3="accent3" accent4="accent4" accent5="accent5" accent6="accent6" hlink="hlink" folHlink="folHlink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VIP</c:v>
                </c:pt>
              </c:strCache>
            </c:strRef>
          </c:tx>
          <c:cat>
            <c:strRef>
              <c:f>Sheet1!$A$2:$A$5</c:f>
              <c:strCache>
                <c:ptCount val="3"/>
                <c:pt idx="0">
                  <c:v>Januari</c:v>
                </c:pt>
                <c:pt idx="1">
                  <c:v>Februari</c:v>
                </c:pt>
                <c:pt idx="2">
                  <c:v>Maret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33.120000000000005</c:v>
                </c:pt>
                <c:pt idx="1">
                  <c:v>10.97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</c:v>
                </c:pt>
              </c:strCache>
            </c:strRef>
          </c:tx>
          <c:cat>
            <c:strRef>
              <c:f>Sheet1!$A$2:$A$5</c:f>
              <c:strCache>
                <c:ptCount val="3"/>
                <c:pt idx="0">
                  <c:v>Januari</c:v>
                </c:pt>
                <c:pt idx="1">
                  <c:v>Februari</c:v>
                </c:pt>
                <c:pt idx="2">
                  <c:v>Maret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90.32</c:v>
                </c:pt>
                <c:pt idx="1">
                  <c:v>79.84</c:v>
                </c:pt>
                <c:pt idx="2">
                  <c:v>79.940000000000012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II</c:v>
                </c:pt>
              </c:strCache>
            </c:strRef>
          </c:tx>
          <c:cat>
            <c:strRef>
              <c:f>Sheet1!$A$2:$A$5</c:f>
              <c:strCache>
                <c:ptCount val="3"/>
                <c:pt idx="0">
                  <c:v>Januari</c:v>
                </c:pt>
                <c:pt idx="1">
                  <c:v>Februari</c:v>
                </c:pt>
                <c:pt idx="2">
                  <c:v>Maret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57.86</c:v>
                </c:pt>
                <c:pt idx="1">
                  <c:v>59.27</c:v>
                </c:pt>
                <c:pt idx="2">
                  <c:v>70.669999999999987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III</c:v>
                </c:pt>
              </c:strCache>
            </c:strRef>
          </c:tx>
          <c:cat>
            <c:strRef>
              <c:f>Sheet1!$A$2:$A$5</c:f>
              <c:strCache>
                <c:ptCount val="3"/>
                <c:pt idx="0">
                  <c:v>Januari</c:v>
                </c:pt>
                <c:pt idx="1">
                  <c:v>Februari</c:v>
                </c:pt>
                <c:pt idx="2">
                  <c:v>Maret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4"/>
                <c:pt idx="0">
                  <c:v>66.86</c:v>
                </c:pt>
                <c:pt idx="1">
                  <c:v>64.440000000000012</c:v>
                </c:pt>
                <c:pt idx="2">
                  <c:v>74.599999999999994</c:v>
                </c:pt>
              </c:numCache>
            </c:numRef>
          </c:val>
        </c:ser>
        <c:dLbls/>
        <c:shape val="box"/>
        <c:axId val="93390336"/>
        <c:axId val="93391872"/>
        <c:axId val="0"/>
      </c:bar3DChart>
      <c:catAx>
        <c:axId val="93390336"/>
        <c:scaling>
          <c:orientation val="minMax"/>
        </c:scaling>
        <c:axPos val="b"/>
        <c:tickLblPos val="nextTo"/>
        <c:crossAx val="93391872"/>
        <c:crosses val="autoZero"/>
        <c:auto val="1"/>
        <c:lblAlgn val="ctr"/>
        <c:lblOffset val="100"/>
      </c:catAx>
      <c:valAx>
        <c:axId val="93391872"/>
        <c:scaling>
          <c:orientation val="minMax"/>
        </c:scaling>
        <c:axPos val="l"/>
        <c:majorGridlines/>
        <c:numFmt formatCode="General" sourceLinked="1"/>
        <c:tickLblPos val="nextTo"/>
        <c:crossAx val="93390336"/>
        <c:crosses val="autoZero"/>
        <c:crossBetween val="between"/>
      </c:valAx>
    </c:plotArea>
    <c:legend>
      <c:legendPos val="r"/>
      <c:layout/>
    </c:legend>
    <c:plotVisOnly val="1"/>
    <c:dispBlanksAs val="gap"/>
  </c:chart>
  <c:externalData r:id="rId2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750437-8BD3-4F03-A1D8-3D322B838F94}" type="datetimeFigureOut">
              <a:rPr lang="en-US" smtClean="0"/>
              <a:t>4/24/2019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CEB9F2-7292-4A21-8817-26F81B45B8A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auto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46113" y="3935413"/>
            <a:ext cx="11884025" cy="1317625"/>
          </a:xfrm>
        </p:spPr>
        <p:txBody>
          <a:bodyPr/>
          <a:lstStyle>
            <a:lvl1pPr algn="l">
              <a:defRPr sz="62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46113" y="5238750"/>
            <a:ext cx="9088437" cy="687388"/>
          </a:xfrm>
          <a:effectLst>
            <a:outerShdw dist="35921" dir="2700000" algn="ctr" rotWithShape="0">
              <a:srgbClr val="000000"/>
            </a:outerShdw>
          </a:effectLst>
        </p:spPr>
        <p:txBody>
          <a:bodyPr/>
          <a:lstStyle>
            <a:lvl1pPr marL="0" indent="0">
              <a:buFontTx/>
              <a:buNone/>
              <a:defRPr sz="3000">
                <a:solidFill>
                  <a:srgbClr val="66FFFF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rgbClr val="C0C0C0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solidFill>
                  <a:srgbClr val="C0C0C0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C0C0C0"/>
                </a:solidFill>
              </a:defRPr>
            </a:lvl1pPr>
          </a:lstStyle>
          <a:p>
            <a:pPr>
              <a:defRPr/>
            </a:pPr>
            <a:fld id="{159519C1-77D8-454A-8DF5-FF02B39A15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2851E5-CE82-4B63-83CF-91E7DEB747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13875" y="293688"/>
            <a:ext cx="2921000" cy="62404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9288" y="293688"/>
            <a:ext cx="8612187" cy="62404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E023BA-1AE5-4B9A-9E50-10464A5039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907036-D8F1-47AE-A7B8-3F56E17D50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5525" y="4700588"/>
            <a:ext cx="11036300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525" y="3100388"/>
            <a:ext cx="11036300" cy="1600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C009D5-2D63-417D-81B7-2B48B7A9FF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9288" y="1706563"/>
            <a:ext cx="5765800" cy="48275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67488" y="1706563"/>
            <a:ext cx="5767387" cy="48275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8466D8-697F-407F-8B32-2DA0818B7F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9288" y="1636713"/>
            <a:ext cx="5737225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9288" y="2319338"/>
            <a:ext cx="5737225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96063" y="1636713"/>
            <a:ext cx="5738812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96063" y="2319338"/>
            <a:ext cx="5738812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4FC78A-2F7D-4BF3-A465-6C9D439D31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4E3668-48F9-4748-8786-349F5AEF6C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9A86F2-6241-4B94-9C05-1EC614ECF1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88" y="290513"/>
            <a:ext cx="4271962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6825" y="290513"/>
            <a:ext cx="7258050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288" y="1530350"/>
            <a:ext cx="4271962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B79D79-8C4F-49B7-A946-EA4F34DCCF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4763" y="5121275"/>
            <a:ext cx="7791450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4763" y="654050"/>
            <a:ext cx="7791450" cy="4389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4763" y="5724525"/>
            <a:ext cx="7791450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CAC621-65E4-49E7-9941-E4A74C12AC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49288" y="293688"/>
            <a:ext cx="11685587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 vert="horz" wrap="square" lIns="115992" tIns="57996" rIns="115992" bIns="5799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49288" y="1706563"/>
            <a:ext cx="11685587" cy="4827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15992" tIns="57996" rIns="115992" bIns="5799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49288" y="6661150"/>
            <a:ext cx="3028950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15992" tIns="57996" rIns="115992" bIns="57996" numCol="1" anchor="t" anchorCtr="0" compatLnSpc="1">
            <a:prstTxWarp prst="textNoShape">
              <a:avLst/>
            </a:prstTxWarp>
          </a:bodyPr>
          <a:lstStyle>
            <a:lvl1pPr>
              <a:defRPr sz="1800" smtClean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435475" y="6661150"/>
            <a:ext cx="4113213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15992" tIns="57996" rIns="115992" bIns="57996" numCol="1" anchor="t" anchorCtr="0" compatLnSpc="1">
            <a:prstTxWarp prst="textNoShape">
              <a:avLst/>
            </a:prstTxWarp>
          </a:bodyPr>
          <a:lstStyle>
            <a:lvl1pPr algn="ctr">
              <a:defRPr sz="1800" smtClean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305925" y="6661150"/>
            <a:ext cx="3028950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15992" tIns="57996" rIns="115992" bIns="57996" numCol="1" anchor="t" anchorCtr="0" compatLnSpc="1">
            <a:prstTxWarp prst="textNoShape">
              <a:avLst/>
            </a:prstTxWarp>
          </a:bodyPr>
          <a:lstStyle>
            <a:lvl1pPr algn="r">
              <a:defRPr sz="1800" smtClean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9351D8E8-2678-4E64-B13A-58CC64073E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algn="ctr" defTabSz="1160463" rtl="0" eaLnBrk="0" fontAlgn="base" hangingPunct="0">
        <a:spcBef>
          <a:spcPct val="0"/>
        </a:spcBef>
        <a:spcAft>
          <a:spcPct val="0"/>
        </a:spcAft>
        <a:defRPr sz="5600" b="1">
          <a:solidFill>
            <a:schemeClr val="tx2"/>
          </a:solidFill>
          <a:latin typeface="+mj-lt"/>
          <a:ea typeface="+mj-ea"/>
          <a:cs typeface="+mj-cs"/>
        </a:defRPr>
      </a:lvl1pPr>
      <a:lvl2pPr algn="ctr" defTabSz="1160463" rtl="0" eaLnBrk="0" fontAlgn="base" hangingPunct="0">
        <a:spcBef>
          <a:spcPct val="0"/>
        </a:spcBef>
        <a:spcAft>
          <a:spcPct val="0"/>
        </a:spcAft>
        <a:defRPr sz="5600" b="1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defTabSz="1160463" rtl="0" eaLnBrk="0" fontAlgn="base" hangingPunct="0">
        <a:spcBef>
          <a:spcPct val="0"/>
        </a:spcBef>
        <a:spcAft>
          <a:spcPct val="0"/>
        </a:spcAft>
        <a:defRPr sz="5600" b="1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defTabSz="1160463" rtl="0" eaLnBrk="0" fontAlgn="base" hangingPunct="0">
        <a:spcBef>
          <a:spcPct val="0"/>
        </a:spcBef>
        <a:spcAft>
          <a:spcPct val="0"/>
        </a:spcAft>
        <a:defRPr sz="5600" b="1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defTabSz="1160463" rtl="0" eaLnBrk="0" fontAlgn="base" hangingPunct="0">
        <a:spcBef>
          <a:spcPct val="0"/>
        </a:spcBef>
        <a:spcAft>
          <a:spcPct val="0"/>
        </a:spcAft>
        <a:defRPr sz="5600" b="1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defTabSz="1160463" rtl="0" fontAlgn="base">
        <a:spcBef>
          <a:spcPct val="0"/>
        </a:spcBef>
        <a:spcAft>
          <a:spcPct val="0"/>
        </a:spcAft>
        <a:defRPr sz="5600" b="1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defTabSz="1160463" rtl="0" fontAlgn="base">
        <a:spcBef>
          <a:spcPct val="0"/>
        </a:spcBef>
        <a:spcAft>
          <a:spcPct val="0"/>
        </a:spcAft>
        <a:defRPr sz="5600" b="1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defTabSz="1160463" rtl="0" fontAlgn="base">
        <a:spcBef>
          <a:spcPct val="0"/>
        </a:spcBef>
        <a:spcAft>
          <a:spcPct val="0"/>
        </a:spcAft>
        <a:defRPr sz="5600" b="1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defTabSz="1160463" rtl="0" fontAlgn="base">
        <a:spcBef>
          <a:spcPct val="0"/>
        </a:spcBef>
        <a:spcAft>
          <a:spcPct val="0"/>
        </a:spcAft>
        <a:defRPr sz="5600" b="1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434975" indent="-434975" algn="l" defTabSz="1160463" rtl="0" eaLnBrk="0" fontAlgn="base" hangingPunct="0">
        <a:spcBef>
          <a:spcPct val="20000"/>
        </a:spcBef>
        <a:spcAft>
          <a:spcPct val="0"/>
        </a:spcAft>
        <a:buChar char="•"/>
        <a:defRPr sz="4100">
          <a:solidFill>
            <a:schemeClr val="tx1"/>
          </a:solidFill>
          <a:latin typeface="+mn-lt"/>
          <a:ea typeface="+mn-ea"/>
          <a:cs typeface="+mn-cs"/>
        </a:defRPr>
      </a:lvl1pPr>
      <a:lvl2pPr marL="942975" indent="-363538" algn="l" defTabSz="1160463" rtl="0" eaLnBrk="0" fontAlgn="base" hangingPunct="0">
        <a:spcBef>
          <a:spcPct val="20000"/>
        </a:spcBef>
        <a:spcAft>
          <a:spcPct val="0"/>
        </a:spcAft>
        <a:buChar char="–"/>
        <a:defRPr sz="3600">
          <a:solidFill>
            <a:schemeClr val="tx1"/>
          </a:solidFill>
          <a:latin typeface="+mn-lt"/>
          <a:cs typeface="+mn-cs"/>
        </a:defRPr>
      </a:lvl2pPr>
      <a:lvl3pPr marL="1449388" indent="-288925" algn="l" defTabSz="1160463" rtl="0" eaLnBrk="0" fontAlgn="base" hangingPunct="0">
        <a:spcBef>
          <a:spcPct val="20000"/>
        </a:spcBef>
        <a:spcAft>
          <a:spcPct val="0"/>
        </a:spcAft>
        <a:buChar char="•"/>
        <a:defRPr sz="3000">
          <a:solidFill>
            <a:schemeClr val="tx1"/>
          </a:solidFill>
          <a:latin typeface="+mn-lt"/>
          <a:cs typeface="+mn-cs"/>
        </a:defRPr>
      </a:lvl3pPr>
      <a:lvl4pPr marL="2030413" indent="-290513" algn="l" defTabSz="1160463" rtl="0" eaLnBrk="0" fontAlgn="base" hangingPunct="0">
        <a:spcBef>
          <a:spcPct val="20000"/>
        </a:spcBef>
        <a:spcAft>
          <a:spcPct val="0"/>
        </a:spcAft>
        <a:buChar char="–"/>
        <a:defRPr sz="2500">
          <a:solidFill>
            <a:schemeClr val="tx1"/>
          </a:solidFill>
          <a:latin typeface="+mn-lt"/>
          <a:cs typeface="+mn-cs"/>
        </a:defRPr>
      </a:lvl4pPr>
      <a:lvl5pPr marL="2609850" indent="-290513" algn="l" defTabSz="1160463" rtl="0" eaLnBrk="0" fontAlgn="base" hangingPunct="0">
        <a:spcBef>
          <a:spcPct val="20000"/>
        </a:spcBef>
        <a:spcAft>
          <a:spcPct val="0"/>
        </a:spcAft>
        <a:buChar char="»"/>
        <a:defRPr sz="2500">
          <a:solidFill>
            <a:schemeClr val="tx1"/>
          </a:solidFill>
          <a:latin typeface="+mn-lt"/>
          <a:cs typeface="+mn-cs"/>
        </a:defRPr>
      </a:lvl5pPr>
      <a:lvl6pPr marL="3067050" indent="-290513" algn="l" defTabSz="1160463" rtl="0" fontAlgn="base">
        <a:spcBef>
          <a:spcPct val="20000"/>
        </a:spcBef>
        <a:spcAft>
          <a:spcPct val="0"/>
        </a:spcAft>
        <a:buChar char="»"/>
        <a:defRPr sz="2500">
          <a:solidFill>
            <a:schemeClr val="tx1"/>
          </a:solidFill>
          <a:latin typeface="+mn-lt"/>
          <a:cs typeface="+mn-cs"/>
        </a:defRPr>
      </a:lvl6pPr>
      <a:lvl7pPr marL="3524250" indent="-290513" algn="l" defTabSz="1160463" rtl="0" fontAlgn="base">
        <a:spcBef>
          <a:spcPct val="20000"/>
        </a:spcBef>
        <a:spcAft>
          <a:spcPct val="0"/>
        </a:spcAft>
        <a:buChar char="»"/>
        <a:defRPr sz="2500">
          <a:solidFill>
            <a:schemeClr val="tx1"/>
          </a:solidFill>
          <a:latin typeface="+mn-lt"/>
          <a:cs typeface="+mn-cs"/>
        </a:defRPr>
      </a:lvl7pPr>
      <a:lvl8pPr marL="3981450" indent="-290513" algn="l" defTabSz="1160463" rtl="0" fontAlgn="base">
        <a:spcBef>
          <a:spcPct val="20000"/>
        </a:spcBef>
        <a:spcAft>
          <a:spcPct val="0"/>
        </a:spcAft>
        <a:buChar char="»"/>
        <a:defRPr sz="2500">
          <a:solidFill>
            <a:schemeClr val="tx1"/>
          </a:solidFill>
          <a:latin typeface="+mn-lt"/>
          <a:cs typeface="+mn-cs"/>
        </a:defRPr>
      </a:lvl8pPr>
      <a:lvl9pPr marL="4438650" indent="-290513" algn="l" defTabSz="1160463" rtl="0" fontAlgn="base">
        <a:spcBef>
          <a:spcPct val="20000"/>
        </a:spcBef>
        <a:spcAft>
          <a:spcPct val="0"/>
        </a:spcAft>
        <a:buChar char="»"/>
        <a:defRPr sz="25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29389" y="1819230"/>
            <a:ext cx="11582737" cy="1317625"/>
          </a:xfrm>
        </p:spPr>
        <p:txBody>
          <a:bodyPr/>
          <a:lstStyle/>
          <a:p>
            <a:pPr eaLnBrk="1" hangingPunct="1">
              <a:defRPr/>
            </a:pPr>
            <a:r>
              <a:rPr lang="id-ID" dirty="0" smtClean="0"/>
              <a:t>LAPORAN KINERJA </a:t>
            </a:r>
            <a:endParaRPr lang="en-US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46113" y="5238750"/>
            <a:ext cx="9088437" cy="1314450"/>
          </a:xfrm>
        </p:spPr>
        <p:txBody>
          <a:bodyPr/>
          <a:lstStyle/>
          <a:p>
            <a:pPr eaLnBrk="1" hangingPunct="1">
              <a:defRPr/>
            </a:pPr>
            <a:r>
              <a:rPr lang="id-ID" b="1" dirty="0" smtClean="0">
                <a:solidFill>
                  <a:srgbClr val="FF0000"/>
                </a:solidFill>
              </a:rPr>
              <a:t>INSTALASI RAWAT INAP </a:t>
            </a:r>
          </a:p>
          <a:p>
            <a:pPr eaLnBrk="1" hangingPunct="1">
              <a:defRPr/>
            </a:pPr>
            <a:r>
              <a:rPr lang="id-ID" b="1" dirty="0" smtClean="0">
                <a:solidFill>
                  <a:srgbClr val="FF0000"/>
                </a:solidFill>
              </a:rPr>
              <a:t>B</a:t>
            </a:r>
            <a:r>
              <a:rPr lang="en-US" b="1" dirty="0" smtClean="0">
                <a:solidFill>
                  <a:srgbClr val="FF0000"/>
                </a:solidFill>
              </a:rPr>
              <a:t>ulan JANUARI FEBRUARI MARET 201</a:t>
            </a:r>
            <a:r>
              <a:rPr lang="id-ID" b="1" dirty="0" smtClean="0">
                <a:solidFill>
                  <a:srgbClr val="FF0000"/>
                </a:solidFill>
              </a:rPr>
              <a:t>9</a:t>
            </a:r>
            <a:endParaRPr lang="en-US" b="1" dirty="0" smtClean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29389" y="6737684"/>
            <a:ext cx="2863516" cy="446276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0888" y="76200"/>
            <a:ext cx="11685587" cy="1219200"/>
          </a:xfrm>
        </p:spPr>
        <p:txBody>
          <a:bodyPr/>
          <a:lstStyle/>
          <a:p>
            <a:pPr>
              <a:defRPr/>
            </a:pPr>
            <a:r>
              <a:rPr lang="id-ID" sz="3200" dirty="0"/>
              <a:t>  </a:t>
            </a:r>
            <a:r>
              <a:rPr lang="id-ID" sz="3200" dirty="0" smtClean="0"/>
              <a:t>BOR PASIEN RAWAT INAP NON PSIKIATRI</a:t>
            </a:r>
            <a:endParaRPr lang="en-US" sz="32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090877710"/>
              </p:ext>
            </p:extLst>
          </p:nvPr>
        </p:nvGraphicFramePr>
        <p:xfrm>
          <a:off x="2481943" y="1437025"/>
          <a:ext cx="8569233" cy="16719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27183"/>
                <a:gridCol w="2327183"/>
                <a:gridCol w="3106831"/>
                <a:gridCol w="808036"/>
              </a:tblGrid>
              <a:tr h="417984">
                <a:tc row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 </a:t>
                      </a:r>
                      <a:endParaRPr lang="id-ID" sz="12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 </a:t>
                      </a:r>
                      <a:endParaRPr lang="id-ID" sz="12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 </a:t>
                      </a:r>
                      <a:endParaRPr lang="id-ID" sz="12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BOR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Target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Capaian</a:t>
                      </a:r>
                      <a:endParaRPr lang="id-ID" sz="12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 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417984"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......</a:t>
                      </a:r>
                      <a:endParaRPr lang="id-ID" sz="12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 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Bulan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Non Psikiatri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08992"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Januari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53,44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08992"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Februari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100,74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08992"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Maret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53,44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08992"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Rata-rata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 dirty="0">
                          <a:effectLst/>
                        </a:rPr>
                        <a:t>69,21</a:t>
                      </a:r>
                      <a:endParaRPr lang="id-ID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5121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08069" y="3078073"/>
            <a:ext cx="8412480" cy="38974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976923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0888" y="76200"/>
            <a:ext cx="11685587" cy="1219200"/>
          </a:xfrm>
        </p:spPr>
        <p:txBody>
          <a:bodyPr/>
          <a:lstStyle/>
          <a:p>
            <a:pPr>
              <a:defRPr/>
            </a:pPr>
            <a:r>
              <a:rPr lang="id-ID" sz="3200" dirty="0"/>
              <a:t>  </a:t>
            </a:r>
            <a:r>
              <a:rPr lang="id-ID" sz="3200" dirty="0" smtClean="0"/>
              <a:t>LOS  PASIEN RAWAT INAP NON PSIKIATRI</a:t>
            </a:r>
            <a:endParaRPr lang="en-US" sz="32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668351099"/>
              </p:ext>
            </p:extLst>
          </p:nvPr>
        </p:nvGraphicFramePr>
        <p:xfrm>
          <a:off x="2090058" y="1662362"/>
          <a:ext cx="9509759" cy="15087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82606"/>
                <a:gridCol w="2582606"/>
                <a:gridCol w="3447824"/>
                <a:gridCol w="896723"/>
              </a:tblGrid>
              <a:tr h="0">
                <a:tc row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 </a:t>
                      </a:r>
                      <a:endParaRPr lang="id-ID" sz="12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 </a:t>
                      </a:r>
                      <a:endParaRPr lang="id-ID" sz="12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 </a:t>
                      </a:r>
                      <a:endParaRPr lang="id-ID" sz="12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 </a:t>
                      </a:r>
                      <a:endParaRPr lang="id-ID" sz="12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 </a:t>
                      </a:r>
                      <a:endParaRPr lang="id-ID" sz="12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LOS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Target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Capaian</a:t>
                      </a:r>
                      <a:endParaRPr lang="id-ID" sz="12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 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 </a:t>
                      </a:r>
                      <a:endParaRPr lang="id-ID" sz="12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 </a:t>
                      </a:r>
                      <a:endParaRPr lang="id-ID" sz="12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 </a:t>
                      </a:r>
                      <a:endParaRPr lang="id-ID" sz="12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.......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Bulan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Non Psikiatri</a:t>
                      </a:r>
                      <a:endParaRPr lang="id-ID" sz="12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 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Januari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3,58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Februari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3,41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Maret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3,24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Rata-rata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 dirty="0">
                          <a:effectLst/>
                        </a:rPr>
                        <a:t>3,41</a:t>
                      </a:r>
                      <a:endParaRPr lang="id-ID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129841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915114022"/>
              </p:ext>
            </p:extLst>
          </p:nvPr>
        </p:nvGraphicFramePr>
        <p:xfrm>
          <a:off x="2090056" y="3775165"/>
          <a:ext cx="9614263" cy="3252652"/>
        </p:xfrm>
        <a:graphic>
          <a:graphicData uri="http://schemas.openxmlformats.org/presentationml/2006/ole">
            <p:oleObj spid="_x0000_s6189" name="Chart" r:id="rId3" imgW="3810118" imgH="1828800" progId="MSGraph.Chart.8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2273425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0888" y="76200"/>
            <a:ext cx="11685587" cy="1219200"/>
          </a:xfrm>
        </p:spPr>
        <p:txBody>
          <a:bodyPr/>
          <a:lstStyle/>
          <a:p>
            <a:pPr>
              <a:defRPr/>
            </a:pPr>
            <a:r>
              <a:rPr lang="id-ID" sz="3200" dirty="0"/>
              <a:t>  </a:t>
            </a:r>
            <a:r>
              <a:rPr lang="id-ID" sz="3200" dirty="0" smtClean="0"/>
              <a:t>BOR  PASIEN RAWAT INAP NON PSIKIATRI </a:t>
            </a:r>
            <a:br>
              <a:rPr lang="id-ID" sz="3200" dirty="0" smtClean="0"/>
            </a:br>
            <a:r>
              <a:rPr lang="id-ID" sz="3200" dirty="0" smtClean="0"/>
              <a:t>NICU</a:t>
            </a:r>
            <a:endParaRPr lang="en-US" sz="3200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129841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558216315"/>
              </p:ext>
            </p:extLst>
          </p:nvPr>
        </p:nvGraphicFramePr>
        <p:xfrm>
          <a:off x="2403566" y="1558948"/>
          <a:ext cx="8778240" cy="16806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50778"/>
                <a:gridCol w="5027462"/>
              </a:tblGrid>
              <a:tr h="33612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 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BOR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3612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Januari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58 (93,55)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3612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Februari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65 (104,84)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3612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Maret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88 (141,94)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3612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Rata-rata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 dirty="0">
                          <a:effectLst/>
                        </a:rPr>
                        <a:t>113,44</a:t>
                      </a:r>
                      <a:endParaRPr lang="id-ID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8193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64823" y="3636237"/>
            <a:ext cx="8464731" cy="3678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102186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0888" y="76200"/>
            <a:ext cx="11685587" cy="1219200"/>
          </a:xfrm>
        </p:spPr>
        <p:txBody>
          <a:bodyPr/>
          <a:lstStyle/>
          <a:p>
            <a:pPr>
              <a:defRPr/>
            </a:pPr>
            <a:r>
              <a:rPr lang="id-ID" sz="3200" dirty="0"/>
              <a:t>  </a:t>
            </a:r>
            <a:r>
              <a:rPr lang="id-ID" sz="3200" dirty="0" smtClean="0"/>
              <a:t>BOR  PASIEN RAWAT INAP NON PSIKIATRI</a:t>
            </a:r>
            <a:br>
              <a:rPr lang="id-ID" sz="3200" dirty="0" smtClean="0"/>
            </a:br>
            <a:r>
              <a:rPr lang="id-ID" sz="3200" dirty="0" smtClean="0"/>
              <a:t>BERDASARKAN KELAS PERAWATAN</a:t>
            </a:r>
            <a:endParaRPr lang="en-US" sz="3200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129841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501757097"/>
              </p:ext>
            </p:extLst>
          </p:nvPr>
        </p:nvGraphicFramePr>
        <p:xfrm>
          <a:off x="1593669" y="1474039"/>
          <a:ext cx="10241278" cy="21051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09837"/>
                <a:gridCol w="1809837"/>
                <a:gridCol w="1655401"/>
                <a:gridCol w="1655401"/>
                <a:gridCol w="1655401"/>
                <a:gridCol w="1655401"/>
              </a:tblGrid>
              <a:tr h="421037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BULAN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KELAS PERAWATAN</a:t>
                      </a:r>
                      <a:endParaRPr lang="id-ID" sz="12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 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421037"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NICU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VIP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I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II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III</a:t>
                      </a:r>
                      <a:endParaRPr lang="id-ID" sz="12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 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210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JANUARI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88 (141,94)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46(74,19)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126(67,74)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134(61,75)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270(124,42)</a:t>
                      </a:r>
                      <a:endParaRPr lang="id-ID" sz="12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 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210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FEBRUARI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65 (65)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24 (38,71)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144(77,42)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162(74,65)</a:t>
                      </a:r>
                      <a:endParaRPr lang="id-ID" sz="12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 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282(129,95)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210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MARET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58 (93,55)</a:t>
                      </a:r>
                      <a:endParaRPr lang="id-ID" sz="12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 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53(85,48)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214(115,05)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181(83,41)</a:t>
                      </a:r>
                      <a:endParaRPr lang="id-ID" sz="12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 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100" dirty="0">
                          <a:effectLst/>
                        </a:rPr>
                        <a:t>372(171,43)</a:t>
                      </a:r>
                      <a:endParaRPr lang="id-ID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8193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49532" y="3213463"/>
            <a:ext cx="11495314" cy="4101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787658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0888" y="76200"/>
            <a:ext cx="11685587" cy="1219200"/>
          </a:xfrm>
        </p:spPr>
        <p:txBody>
          <a:bodyPr/>
          <a:lstStyle/>
          <a:p>
            <a:pPr>
              <a:defRPr/>
            </a:pPr>
            <a:r>
              <a:rPr lang="id-ID" sz="3200"/>
              <a:t> </a:t>
            </a:r>
            <a:r>
              <a:rPr lang="id-ID" sz="3200" smtClean="0"/>
              <a:t> </a:t>
            </a:r>
            <a:r>
              <a:rPr lang="id-ID" sz="3200" dirty="0" smtClean="0"/>
              <a:t>PASIEN  MASUK RAWAT INAP NON PSIKIATRI</a:t>
            </a:r>
            <a:br>
              <a:rPr lang="id-ID" sz="3200" dirty="0" smtClean="0"/>
            </a:br>
            <a:r>
              <a:rPr lang="id-ID" sz="3200" dirty="0" smtClean="0"/>
              <a:t>BERDASARKAN JAMINAN</a:t>
            </a:r>
            <a:endParaRPr lang="en-US" sz="3200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129841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755814399"/>
              </p:ext>
            </p:extLst>
          </p:nvPr>
        </p:nvGraphicFramePr>
        <p:xfrm>
          <a:off x="2795450" y="1663450"/>
          <a:ext cx="8203476" cy="165451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77928"/>
                <a:gridCol w="2177928"/>
                <a:gridCol w="1923810"/>
                <a:gridCol w="1923810"/>
              </a:tblGrid>
              <a:tr h="330903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BULAN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JAMINAN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330903"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Tunai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BPJS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JKD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3090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JANUARI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90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273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9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3090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FEBRUARI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67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213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2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3090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MARET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64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199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 dirty="0">
                          <a:effectLst/>
                        </a:rPr>
                        <a:t>7</a:t>
                      </a:r>
                      <a:endParaRPr lang="id-ID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1126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24297" y="3313203"/>
            <a:ext cx="9901646" cy="4001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494402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11679" y="3809323"/>
            <a:ext cx="9274630" cy="3505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3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46579" y="1280160"/>
            <a:ext cx="5604830" cy="252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545791664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0888" y="76200"/>
            <a:ext cx="11685587" cy="1219200"/>
          </a:xfrm>
        </p:spPr>
        <p:txBody>
          <a:bodyPr/>
          <a:lstStyle/>
          <a:p>
            <a:pPr>
              <a:defRPr/>
            </a:pPr>
            <a:r>
              <a:rPr lang="id-ID" sz="3200" smtClean="0"/>
              <a:t>PASIEN </a:t>
            </a:r>
            <a:r>
              <a:rPr lang="id-ID" sz="3200" dirty="0" smtClean="0"/>
              <a:t>RAWAT INAP PSIKIATRI</a:t>
            </a:r>
            <a:endParaRPr lang="en-US" sz="32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593077021"/>
              </p:ext>
            </p:extLst>
          </p:nvPr>
        </p:nvGraphicFramePr>
        <p:xfrm>
          <a:off x="1436916" y="1403282"/>
          <a:ext cx="10685414" cy="10972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80530"/>
                <a:gridCol w="1780530"/>
                <a:gridCol w="1780530"/>
                <a:gridCol w="1780530"/>
                <a:gridCol w="1781647"/>
                <a:gridCol w="1781647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d-ID" sz="1200" dirty="0">
                          <a:effectLst/>
                        </a:rPr>
                        <a:t> </a:t>
                      </a:r>
                      <a:endParaRPr lang="id-ID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</a:rPr>
                        <a:t>Target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</a:rPr>
                        <a:t>1 Tahun</a:t>
                      </a:r>
                      <a:endParaRPr lang="id-ID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</a:rPr>
                        <a:t>Capaian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</a:rPr>
                        <a:t>1 Tahun</a:t>
                      </a:r>
                      <a:endParaRPr lang="id-ID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</a:rPr>
                        <a:t>Target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</a:rPr>
                        <a:t>Triwulan I</a:t>
                      </a:r>
                      <a:endParaRPr lang="id-ID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</a:rPr>
                        <a:t>Capaian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</a:rPr>
                        <a:t>Triwulan I</a:t>
                      </a:r>
                      <a:endParaRPr lang="id-ID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</a:rPr>
                        <a:t>Capaian I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</a:rPr>
                        <a:t>Tahun (%)</a:t>
                      </a:r>
                      <a:endParaRPr lang="id-ID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</a:rPr>
                        <a:t>Jumlah Pasien Psikiatri</a:t>
                      </a:r>
                      <a:endParaRPr lang="id-ID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</a:rPr>
                        <a:t>4890</a:t>
                      </a:r>
                      <a:endParaRPr lang="id-ID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</a:rPr>
                        <a:t>1045</a:t>
                      </a:r>
                      <a:endParaRPr lang="id-ID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</a:rPr>
                        <a:t>1222</a:t>
                      </a:r>
                      <a:endParaRPr lang="id-ID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</a:rPr>
                        <a:t>1045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</a:rPr>
                        <a:t>(85,52 %)</a:t>
                      </a:r>
                      <a:endParaRPr lang="id-ID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d-ID" sz="1200" dirty="0">
                          <a:effectLst/>
                        </a:rPr>
                        <a:t>21,37 %</a:t>
                      </a:r>
                      <a:endParaRPr lang="id-ID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07178" y="2576513"/>
            <a:ext cx="9692640" cy="45296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 bwMode="auto">
          <a:xfrm>
            <a:off x="7119257" y="4204405"/>
            <a:ext cx="914400" cy="37569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11604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d-ID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21,37%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0888" y="76200"/>
            <a:ext cx="11685587" cy="1219200"/>
          </a:xfrm>
        </p:spPr>
        <p:txBody>
          <a:bodyPr/>
          <a:lstStyle/>
          <a:p>
            <a:pPr>
              <a:defRPr/>
            </a:pPr>
            <a:r>
              <a:rPr lang="id-ID" sz="4400" dirty="0"/>
              <a:t> </a:t>
            </a:r>
            <a:r>
              <a:rPr lang="id-ID" sz="4400" dirty="0" smtClean="0"/>
              <a:t>BOR PASIEN RAWAT INAP PSIKIATRI</a:t>
            </a:r>
            <a:endParaRPr lang="en-US" sz="4400" dirty="0"/>
          </a:p>
        </p:txBody>
      </p:sp>
      <p:sp>
        <p:nvSpPr>
          <p:cNvPr id="4" name="Rectangle 3"/>
          <p:cNvSpPr/>
          <p:nvPr/>
        </p:nvSpPr>
        <p:spPr bwMode="auto">
          <a:xfrm>
            <a:off x="7145382" y="4544039"/>
            <a:ext cx="914400" cy="37569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11604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d-ID" sz="1600" dirty="0" smtClean="0">
                <a:latin typeface="Arial" pitchFamily="34" charset="0"/>
                <a:cs typeface="Arial" pitchFamily="34" charset="0"/>
              </a:rPr>
              <a:t>72,63</a:t>
            </a:r>
            <a:endParaRPr kumimoji="0" lang="id-ID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209986739"/>
              </p:ext>
            </p:extLst>
          </p:nvPr>
        </p:nvGraphicFramePr>
        <p:xfrm>
          <a:off x="2821577" y="1343410"/>
          <a:ext cx="7759336" cy="17132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46336"/>
                <a:gridCol w="2546336"/>
                <a:gridCol w="1947261"/>
                <a:gridCol w="719403"/>
              </a:tblGrid>
              <a:tr h="222883">
                <a:tc rowSpan="6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d-ID" sz="1100" dirty="0">
                          <a:effectLst/>
                        </a:rPr>
                        <a:t> </a:t>
                      </a:r>
                      <a:endParaRPr lang="id-ID" sz="1200" dirty="0">
                        <a:effectLst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d-ID" sz="1100" dirty="0">
                          <a:effectLst/>
                        </a:rPr>
                        <a:t> </a:t>
                      </a:r>
                      <a:endParaRPr lang="id-ID" sz="12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 dirty="0">
                          <a:effectLst/>
                        </a:rPr>
                        <a:t>BOR</a:t>
                      </a:r>
                      <a:endParaRPr lang="id-ID" sz="12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d-ID" sz="1100" dirty="0">
                          <a:effectLst/>
                        </a:rPr>
                        <a:t> </a:t>
                      </a:r>
                      <a:endParaRPr lang="id-ID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Target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Capaian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298083"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 dirty="0">
                          <a:effectLst/>
                        </a:rPr>
                        <a:t> </a:t>
                      </a:r>
                      <a:endParaRPr lang="id-ID" sz="12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 dirty="0">
                          <a:effectLst/>
                        </a:rPr>
                        <a:t>85 %</a:t>
                      </a:r>
                      <a:endParaRPr lang="id-ID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Bulan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Psikiatri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98083"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Januari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76,18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98083"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d-ID" sz="1100" dirty="0">
                          <a:effectLst/>
                        </a:rPr>
                        <a:t>Februari</a:t>
                      </a:r>
                      <a:endParaRPr lang="id-ID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65,53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98083"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Maret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76,18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98083"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Rata-rata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 dirty="0">
                          <a:effectLst/>
                        </a:rPr>
                        <a:t>72,63</a:t>
                      </a:r>
                      <a:endParaRPr lang="id-ID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351314" y="3469958"/>
            <a:ext cx="8595359" cy="35317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7"/>
          <p:cNvSpPr/>
          <p:nvPr/>
        </p:nvSpPr>
        <p:spPr bwMode="auto">
          <a:xfrm>
            <a:off x="7243353" y="4661874"/>
            <a:ext cx="718457" cy="417467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11604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d-ID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72,63</a:t>
            </a:r>
          </a:p>
        </p:txBody>
      </p:sp>
    </p:spTree>
    <p:extLst>
      <p:ext uri="{BB962C8B-B14F-4D97-AF65-F5344CB8AC3E}">
        <p14:creationId xmlns:p14="http://schemas.microsoft.com/office/powerpoint/2010/main" xmlns="" val="2223936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0888" y="76200"/>
            <a:ext cx="11685587" cy="1219200"/>
          </a:xfrm>
        </p:spPr>
        <p:txBody>
          <a:bodyPr/>
          <a:lstStyle/>
          <a:p>
            <a:pPr>
              <a:defRPr/>
            </a:pPr>
            <a:r>
              <a:rPr lang="id-ID" sz="4400" dirty="0"/>
              <a:t> </a:t>
            </a:r>
            <a:r>
              <a:rPr lang="id-ID" sz="4400" dirty="0" smtClean="0"/>
              <a:t>LOS PASIEN RAWAT INAP PSIKIATRI</a:t>
            </a:r>
            <a:endParaRPr lang="en-US" sz="4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64707714"/>
              </p:ext>
            </p:extLst>
          </p:nvPr>
        </p:nvGraphicFramePr>
        <p:xfrm>
          <a:off x="2351314" y="1427228"/>
          <a:ext cx="8752116" cy="16294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54087"/>
                <a:gridCol w="2454087"/>
                <a:gridCol w="2958792"/>
                <a:gridCol w="885150"/>
              </a:tblGrid>
              <a:tr h="271580">
                <a:tc row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 dirty="0">
                          <a:effectLst/>
                        </a:rPr>
                        <a:t> </a:t>
                      </a:r>
                      <a:endParaRPr lang="id-ID" sz="12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 dirty="0">
                          <a:effectLst/>
                        </a:rPr>
                        <a:t> </a:t>
                      </a:r>
                      <a:endParaRPr lang="id-ID" sz="12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 dirty="0">
                          <a:effectLst/>
                        </a:rPr>
                        <a:t>LOS</a:t>
                      </a:r>
                      <a:endParaRPr lang="id-ID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Target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Capaian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271580"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 dirty="0">
                          <a:effectLst/>
                        </a:rPr>
                        <a:t> </a:t>
                      </a:r>
                      <a:endParaRPr lang="id-ID" sz="12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 dirty="0">
                          <a:effectLst/>
                        </a:rPr>
                        <a:t>21 hari</a:t>
                      </a:r>
                      <a:endParaRPr lang="id-ID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Bulan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Psikiatri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71580"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Januari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21,20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71580"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Februari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20,58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71580"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Maret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21,05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71580"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Rata-rata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 dirty="0">
                          <a:effectLst/>
                        </a:rPr>
                        <a:t>20,9</a:t>
                      </a:r>
                      <a:endParaRPr lang="id-ID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38696" y="3104198"/>
            <a:ext cx="8516983" cy="42110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8"/>
          <p:cNvSpPr/>
          <p:nvPr/>
        </p:nvSpPr>
        <p:spPr bwMode="auto">
          <a:xfrm>
            <a:off x="7243353" y="4661874"/>
            <a:ext cx="718457" cy="417467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11604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d-ID" sz="1600" dirty="0" smtClean="0">
                <a:latin typeface="Arial" pitchFamily="34" charset="0"/>
                <a:cs typeface="Arial" pitchFamily="34" charset="0"/>
              </a:rPr>
              <a:t>20,9</a:t>
            </a:r>
            <a:endParaRPr kumimoji="0" lang="id-ID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49923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0888" y="76200"/>
            <a:ext cx="11685587" cy="1219200"/>
          </a:xfrm>
        </p:spPr>
        <p:txBody>
          <a:bodyPr/>
          <a:lstStyle/>
          <a:p>
            <a:pPr>
              <a:defRPr/>
            </a:pPr>
            <a:r>
              <a:rPr lang="id-ID" sz="3200" dirty="0"/>
              <a:t>  </a:t>
            </a:r>
            <a:r>
              <a:rPr lang="id-ID" sz="3200" dirty="0" smtClean="0"/>
              <a:t>KUNJUNGAN PASIEN RAWAT INAP ICU/UPIP</a:t>
            </a:r>
            <a:endParaRPr lang="en-US" sz="3200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129841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253027011"/>
              </p:ext>
            </p:extLst>
          </p:nvPr>
        </p:nvGraphicFramePr>
        <p:xfrm>
          <a:off x="1367812" y="1541416"/>
          <a:ext cx="2672080" cy="49872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41730"/>
                <a:gridCol w="1530350"/>
              </a:tblGrid>
              <a:tr h="9974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200" dirty="0">
                          <a:effectLst/>
                        </a:rPr>
                        <a:t> </a:t>
                      </a:r>
                      <a:endParaRPr lang="id-ID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</a:rPr>
                        <a:t>BOR</a:t>
                      </a:r>
                      <a:endParaRPr lang="id-ID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974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</a:rPr>
                        <a:t>Januari</a:t>
                      </a:r>
                      <a:endParaRPr lang="id-ID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200" dirty="0">
                          <a:effectLst/>
                        </a:rPr>
                        <a:t>58,06</a:t>
                      </a:r>
                      <a:endParaRPr lang="id-ID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974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</a:rPr>
                        <a:t>Februari</a:t>
                      </a:r>
                      <a:endParaRPr lang="id-ID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200" dirty="0">
                          <a:effectLst/>
                        </a:rPr>
                        <a:t>61,6</a:t>
                      </a:r>
                      <a:endParaRPr lang="id-ID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974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</a:rPr>
                        <a:t>Maret</a:t>
                      </a:r>
                      <a:endParaRPr lang="id-ID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200" dirty="0">
                          <a:effectLst/>
                        </a:rPr>
                        <a:t>66,86</a:t>
                      </a:r>
                      <a:endParaRPr lang="id-ID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974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</a:rPr>
                        <a:t>Rata-rata</a:t>
                      </a:r>
                      <a:endParaRPr lang="id-ID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200" dirty="0">
                          <a:effectLst/>
                        </a:rPr>
                        <a:t>62,17</a:t>
                      </a:r>
                      <a:endParaRPr lang="id-ID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9217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389120" y="1541417"/>
            <a:ext cx="7628709" cy="52512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7"/>
          <p:cNvSpPr/>
          <p:nvPr/>
        </p:nvSpPr>
        <p:spPr bwMode="auto">
          <a:xfrm>
            <a:off x="6335325" y="3958317"/>
            <a:ext cx="718457" cy="417467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11604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d-ID" sz="1600" dirty="0" smtClean="0">
                <a:latin typeface="Arial" pitchFamily="34" charset="0"/>
                <a:cs typeface="Arial" pitchFamily="34" charset="0"/>
              </a:rPr>
              <a:t>58,06</a:t>
            </a:r>
            <a:endParaRPr kumimoji="0" lang="id-ID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7243352" y="3272857"/>
            <a:ext cx="718457" cy="417467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11604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d-ID" sz="1600" dirty="0" smtClean="0">
                <a:latin typeface="Arial" pitchFamily="34" charset="0"/>
                <a:cs typeface="Arial" pitchFamily="34" charset="0"/>
              </a:rPr>
              <a:t>61,6</a:t>
            </a:r>
            <a:endParaRPr kumimoji="0" lang="id-ID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8314505" y="2092845"/>
            <a:ext cx="718457" cy="417467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11604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d-ID" sz="1600" dirty="0" smtClean="0">
                <a:latin typeface="Arial" pitchFamily="34" charset="0"/>
                <a:cs typeface="Arial" pitchFamily="34" charset="0"/>
              </a:rPr>
              <a:t>66,86</a:t>
            </a:r>
            <a:endParaRPr kumimoji="0" lang="id-ID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58763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0888" y="76200"/>
            <a:ext cx="11685587" cy="1219200"/>
          </a:xfrm>
        </p:spPr>
        <p:txBody>
          <a:bodyPr/>
          <a:lstStyle/>
          <a:p>
            <a:pPr>
              <a:defRPr/>
            </a:pPr>
            <a:r>
              <a:rPr lang="id-ID" sz="3200" dirty="0"/>
              <a:t> </a:t>
            </a:r>
            <a:r>
              <a:rPr lang="id-ID" sz="3200" dirty="0" smtClean="0"/>
              <a:t>BOR PASIEN RAWAT INAP PSIKIATRI</a:t>
            </a:r>
            <a:br>
              <a:rPr lang="id-ID" sz="3200" dirty="0" smtClean="0"/>
            </a:br>
            <a:r>
              <a:rPr lang="id-ID" sz="3200" dirty="0" smtClean="0"/>
              <a:t>BERDASARKAN  KELAS  PERAWATAN</a:t>
            </a:r>
            <a:endParaRPr lang="en-US" sz="32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78551029"/>
              </p:ext>
            </p:extLst>
          </p:nvPr>
        </p:nvGraphicFramePr>
        <p:xfrm>
          <a:off x="2452696" y="1453209"/>
          <a:ext cx="8575521" cy="221637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64819"/>
                <a:gridCol w="1964819"/>
                <a:gridCol w="1394793"/>
                <a:gridCol w="1625545"/>
                <a:gridCol w="1625545"/>
              </a:tblGrid>
              <a:tr h="572978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d-ID" sz="1600" dirty="0">
                          <a:effectLst/>
                        </a:rPr>
                        <a:t>BULAN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d-ID" sz="1600">
                          <a:effectLst/>
                        </a:rPr>
                        <a:t>KELAS PERAWATAN</a:t>
                      </a:r>
                      <a:endParaRPr lang="en-US" sz="16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d-ID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627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d-ID" sz="1600">
                          <a:effectLst/>
                        </a:rPr>
                        <a:t>VIP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d-ID" sz="1600">
                          <a:effectLst/>
                        </a:rPr>
                        <a:t>I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d-ID" sz="1600">
                          <a:effectLst/>
                        </a:rPr>
                        <a:t>II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d-ID" sz="1600">
                          <a:effectLst/>
                        </a:rPr>
                        <a:t>III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44002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d-ID" sz="1600">
                          <a:effectLst/>
                        </a:rPr>
                        <a:t>JANUARI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d-ID" sz="1600">
                          <a:effectLst/>
                        </a:rPr>
                        <a:t>154(33,12)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d-ID" sz="1600">
                          <a:effectLst/>
                        </a:rPr>
                        <a:t>336(90,32)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d-ID" sz="1600">
                          <a:effectLst/>
                        </a:rPr>
                        <a:t>574(57,86)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d-ID" sz="1600">
                          <a:effectLst/>
                        </a:rPr>
                        <a:t>5368(66,86)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44002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d-ID" sz="1600">
                          <a:effectLst/>
                        </a:rPr>
                        <a:t>FEBRUARI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d-ID" sz="1600">
                          <a:effectLst/>
                        </a:rPr>
                        <a:t>51(10,97)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d-ID" sz="1600">
                          <a:effectLst/>
                        </a:rPr>
                        <a:t>297(79,84)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d-ID" sz="1600">
                          <a:effectLst/>
                        </a:rPr>
                        <a:t>588(59,27)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d-ID" sz="1600">
                          <a:effectLst/>
                        </a:rPr>
                        <a:t>5174(64,44)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44002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d-ID" sz="1600">
                          <a:effectLst/>
                        </a:rPr>
                        <a:t>MARET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d-ID" sz="1600" dirty="0">
                          <a:effectLst/>
                        </a:rPr>
                        <a:t>-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d-ID" sz="1600">
                          <a:effectLst/>
                        </a:rPr>
                        <a:t>297(79,84)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d-ID" sz="1600">
                          <a:effectLst/>
                        </a:rPr>
                        <a:t>701(70,67)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d-ID" sz="1600" dirty="0">
                          <a:effectLst/>
                        </a:rPr>
                        <a:t>5990(74,60)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xmlns="" val="4263907534"/>
              </p:ext>
            </p:extLst>
          </p:nvPr>
        </p:nvGraphicFramePr>
        <p:xfrm>
          <a:off x="3887426" y="3768436"/>
          <a:ext cx="6060137" cy="32488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4293350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0888" y="76200"/>
            <a:ext cx="11685587" cy="1219200"/>
          </a:xfrm>
        </p:spPr>
        <p:txBody>
          <a:bodyPr/>
          <a:lstStyle/>
          <a:p>
            <a:pPr>
              <a:defRPr/>
            </a:pPr>
            <a:r>
              <a:rPr lang="id-ID" sz="3200" dirty="0"/>
              <a:t>  </a:t>
            </a:r>
            <a:r>
              <a:rPr lang="id-ID" sz="3200" dirty="0" smtClean="0"/>
              <a:t>PASIEN RAWAT INAP PSIKIATRI (PASIEN MASUK) BERDASARKAN JAMINAN</a:t>
            </a:r>
            <a:endParaRPr lang="en-US" sz="3200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129841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997906995"/>
              </p:ext>
            </p:extLst>
          </p:nvPr>
        </p:nvGraphicFramePr>
        <p:xfrm>
          <a:off x="2717074" y="1532821"/>
          <a:ext cx="8020594" cy="165451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29376"/>
                <a:gridCol w="2129376"/>
                <a:gridCol w="1880921"/>
                <a:gridCol w="1880921"/>
              </a:tblGrid>
              <a:tr h="330903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BULAN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JAMINAN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330903"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Tunai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BPJS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JKD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3090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JANUARI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603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4.482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283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3090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FEBRUARI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458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4.256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460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3090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MARET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433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4.999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 dirty="0">
                          <a:effectLst/>
                        </a:rPr>
                        <a:t>558</a:t>
                      </a:r>
                      <a:endParaRPr lang="id-ID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10241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063930" y="3104198"/>
            <a:ext cx="9274629" cy="42110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328697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4138" y="76200"/>
            <a:ext cx="11992338" cy="1219200"/>
          </a:xfrm>
        </p:spPr>
        <p:txBody>
          <a:bodyPr/>
          <a:lstStyle/>
          <a:p>
            <a:pPr>
              <a:defRPr/>
            </a:pPr>
            <a:r>
              <a:rPr lang="id-ID" sz="3200" dirty="0"/>
              <a:t>  </a:t>
            </a:r>
            <a:r>
              <a:rPr lang="id-ID" sz="3200" dirty="0" smtClean="0"/>
              <a:t>KUNJUNGAN  RAWAT INAP PSIKIATRI (PASIEN KELUAR) BERDASARKAN JAMINAN</a:t>
            </a:r>
            <a:endParaRPr lang="en-US" sz="3200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129841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152490210"/>
              </p:ext>
            </p:extLst>
          </p:nvPr>
        </p:nvGraphicFramePr>
        <p:xfrm>
          <a:off x="2978332" y="1480570"/>
          <a:ext cx="7968342" cy="16806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15502"/>
                <a:gridCol w="2115502"/>
                <a:gridCol w="1868669"/>
                <a:gridCol w="1868669"/>
              </a:tblGrid>
              <a:tr h="336128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BULAN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JAMINAN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336128"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Tunai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BPJS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JKD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3612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JANUARI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23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202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16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3612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FEBRUARI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23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200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25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3612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MARET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16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246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 dirty="0">
                          <a:effectLst/>
                        </a:rPr>
                        <a:t>26</a:t>
                      </a:r>
                      <a:endParaRPr lang="id-ID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7169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82834" y="3108960"/>
            <a:ext cx="7785463" cy="4206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561742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0888" y="76200"/>
            <a:ext cx="11685587" cy="1219200"/>
          </a:xfrm>
        </p:spPr>
        <p:txBody>
          <a:bodyPr/>
          <a:lstStyle/>
          <a:p>
            <a:pPr>
              <a:defRPr/>
            </a:pPr>
            <a:r>
              <a:rPr lang="id-ID" sz="3200" dirty="0"/>
              <a:t> </a:t>
            </a:r>
            <a:r>
              <a:rPr lang="id-ID" sz="3200" dirty="0" smtClean="0"/>
              <a:t>KUNJUNGAN PASIEN RAWAT INAP NON PSIKIATRI</a:t>
            </a:r>
            <a:endParaRPr lang="en-US" sz="32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97445224"/>
              </p:ext>
            </p:extLst>
          </p:nvPr>
        </p:nvGraphicFramePr>
        <p:xfrm>
          <a:off x="1750423" y="1557859"/>
          <a:ext cx="10032275" cy="1676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38129"/>
                <a:gridCol w="1901794"/>
                <a:gridCol w="3046176"/>
                <a:gridCol w="3046176"/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 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Target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Bulan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Jumlah</a:t>
                      </a:r>
                      <a:endParaRPr lang="id-ID" sz="12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 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 rowSpan="4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Jumlah </a:t>
                      </a:r>
                      <a:endParaRPr lang="id-ID" sz="12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Pasien Non</a:t>
                      </a:r>
                      <a:endParaRPr lang="id-ID" sz="12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Psikiatri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rowSpan="4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....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Januari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322</a:t>
                      </a:r>
                      <a:endParaRPr lang="id-ID" sz="12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 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Februari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324</a:t>
                      </a:r>
                      <a:endParaRPr lang="id-ID" sz="12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 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Maret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434</a:t>
                      </a:r>
                      <a:endParaRPr lang="id-ID" sz="12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 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Jumlah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 dirty="0">
                          <a:effectLst/>
                        </a:rPr>
                        <a:t>1.080</a:t>
                      </a:r>
                      <a:endParaRPr lang="id-ID" sz="12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100" dirty="0">
                          <a:effectLst/>
                        </a:rPr>
                        <a:t> </a:t>
                      </a:r>
                      <a:endParaRPr lang="id-ID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99064" y="3108960"/>
            <a:ext cx="8778240" cy="4206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497559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3">
      <a:dk1>
        <a:srgbClr val="000000"/>
      </a:dk1>
      <a:lt1>
        <a:srgbClr val="FFFFFF"/>
      </a:lt1>
      <a:dk2>
        <a:srgbClr val="FFFFFF"/>
      </a:dk2>
      <a:lt2>
        <a:srgbClr val="C0C0C0"/>
      </a:lt2>
      <a:accent1>
        <a:srgbClr val="0066CC"/>
      </a:accent1>
      <a:accent2>
        <a:srgbClr val="66CCFF"/>
      </a:accent2>
      <a:accent3>
        <a:srgbClr val="FFFFFF"/>
      </a:accent3>
      <a:accent4>
        <a:srgbClr val="000000"/>
      </a:accent4>
      <a:accent5>
        <a:srgbClr val="AAB8E2"/>
      </a:accent5>
      <a:accent6>
        <a:srgbClr val="5CB9E7"/>
      </a:accent6>
      <a:hlink>
        <a:srgbClr val="FF6699"/>
      </a:hlink>
      <a:folHlink>
        <a:srgbClr val="5F5F5F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1604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1604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FFFF"/>
        </a:lt1>
        <a:dk2>
          <a:srgbClr val="FFFFFF"/>
        </a:dk2>
        <a:lt2>
          <a:srgbClr val="C0C0C0"/>
        </a:lt2>
        <a:accent1>
          <a:srgbClr val="0066CC"/>
        </a:accent1>
        <a:accent2>
          <a:srgbClr val="66CCFF"/>
        </a:accent2>
        <a:accent3>
          <a:srgbClr val="FFFFFF"/>
        </a:accent3>
        <a:accent4>
          <a:srgbClr val="000000"/>
        </a:accent4>
        <a:accent5>
          <a:srgbClr val="AAB8E2"/>
        </a:accent5>
        <a:accent6>
          <a:srgbClr val="5CB9E7"/>
        </a:accent6>
        <a:hlink>
          <a:srgbClr val="FF6699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1058</TotalTime>
  <Words>367</Words>
  <Application>Microsoft Office PowerPoint</Application>
  <PresentationFormat>Custom</PresentationFormat>
  <Paragraphs>264</Paragraphs>
  <Slides>15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Default Design</vt:lpstr>
      <vt:lpstr>Chart</vt:lpstr>
      <vt:lpstr>LAPORAN KINERJA </vt:lpstr>
      <vt:lpstr>PASIEN RAWAT INAP PSIKIATRI</vt:lpstr>
      <vt:lpstr> BOR PASIEN RAWAT INAP PSIKIATRI</vt:lpstr>
      <vt:lpstr> LOS PASIEN RAWAT INAP PSIKIATRI</vt:lpstr>
      <vt:lpstr>  KUNJUNGAN PASIEN RAWAT INAP ICU/UPIP</vt:lpstr>
      <vt:lpstr> BOR PASIEN RAWAT INAP PSIKIATRI BERDASARKAN  KELAS  PERAWATAN</vt:lpstr>
      <vt:lpstr>  PASIEN RAWAT INAP PSIKIATRI (PASIEN MASUK) BERDASARKAN JAMINAN</vt:lpstr>
      <vt:lpstr>  KUNJUNGAN  RAWAT INAP PSIKIATRI (PASIEN KELUAR) BERDASARKAN JAMINAN</vt:lpstr>
      <vt:lpstr> KUNJUNGAN PASIEN RAWAT INAP NON PSIKIATRI</vt:lpstr>
      <vt:lpstr>  BOR PASIEN RAWAT INAP NON PSIKIATRI</vt:lpstr>
      <vt:lpstr>  LOS  PASIEN RAWAT INAP NON PSIKIATRI</vt:lpstr>
      <vt:lpstr>  BOR  PASIEN RAWAT INAP NON PSIKIATRI  NICU</vt:lpstr>
      <vt:lpstr>  BOR  PASIEN RAWAT INAP NON PSIKIATRI BERDASARKAN KELAS PERAWATAN</vt:lpstr>
      <vt:lpstr>  PASIEN  MASUK RAWAT INAP NON PSIKIATRI BERDASARKAN JAMINAN</vt:lpstr>
      <vt:lpstr>Slide 15</vt:lpstr>
    </vt:vector>
  </TitlesOfParts>
  <Company>kjkhj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kl</dc:creator>
  <cp:lastModifiedBy>Administrator</cp:lastModifiedBy>
  <cp:revision>100</cp:revision>
  <dcterms:created xsi:type="dcterms:W3CDTF">2011-03-06T17:05:08Z</dcterms:created>
  <dcterms:modified xsi:type="dcterms:W3CDTF">2019-04-24T05:28:00Z</dcterms:modified>
</cp:coreProperties>
</file>