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32.jpg" ContentType="image/jpg"/>
  <Override PartName="/ppt/media/image33.jpg" ContentType="image/jp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919" r:id="rId2"/>
    <p:sldId id="6661" r:id="rId3"/>
    <p:sldId id="6638" r:id="rId4"/>
    <p:sldId id="6510" r:id="rId5"/>
    <p:sldId id="259" r:id="rId6"/>
    <p:sldId id="593" r:id="rId7"/>
    <p:sldId id="594" r:id="rId8"/>
    <p:sldId id="265" r:id="rId9"/>
    <p:sldId id="595" r:id="rId10"/>
    <p:sldId id="6511" r:id="rId11"/>
    <p:sldId id="6509" r:id="rId12"/>
    <p:sldId id="6851" r:id="rId13"/>
    <p:sldId id="763" r:id="rId14"/>
    <p:sldId id="6635" r:id="rId15"/>
    <p:sldId id="287" r:id="rId16"/>
    <p:sldId id="6518" r:id="rId17"/>
    <p:sldId id="6501" r:id="rId18"/>
    <p:sldId id="6505" r:id="rId19"/>
    <p:sldId id="6685" r:id="rId20"/>
    <p:sldId id="6677" r:id="rId21"/>
    <p:sldId id="6678" r:id="rId22"/>
    <p:sldId id="6508" r:id="rId23"/>
  </p:sldIdLst>
  <p:sldSz cx="9906000" cy="6858000" type="A4"/>
  <p:notesSz cx="4583113" cy="68151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0" userDrawn="1">
          <p15:clr>
            <a:srgbClr val="A4A3A4"/>
          </p15:clr>
        </p15:guide>
        <p15:guide id="2" pos="39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bdit-satu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FD0"/>
    <a:srgbClr val="E6F5F6"/>
    <a:srgbClr val="AFE5EB"/>
    <a:srgbClr val="1F727B"/>
    <a:srgbClr val="A6DAE8"/>
    <a:srgbClr val="EED69A"/>
    <a:srgbClr val="DEA562"/>
    <a:srgbClr val="9BDEE6"/>
    <a:srgbClr val="465674"/>
    <a:srgbClr val="82D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1" autoAdjust="0"/>
    <p:restoredTop sz="95256" autoAdjust="0"/>
  </p:normalViewPr>
  <p:slideViewPr>
    <p:cSldViewPr snapToGrid="0">
      <p:cViewPr varScale="1">
        <p:scale>
          <a:sx n="69" d="100"/>
          <a:sy n="69" d="100"/>
        </p:scale>
        <p:origin x="78" y="954"/>
      </p:cViewPr>
      <p:guideLst>
        <p:guide orient="horz" pos="1560"/>
        <p:guide pos="39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a Lubnah" userId="a257887b3a5e0078" providerId="LiveId" clId="{9C312AD2-DD58-48AD-A26B-C638B134F61C}"/>
    <pc:docChg chg="undo custSel modSld">
      <pc:chgData name="Lina Lubnah" userId="a257887b3a5e0078" providerId="LiveId" clId="{9C312AD2-DD58-48AD-A26B-C638B134F61C}" dt="2021-10-04T02:46:27.658" v="70" actId="1036"/>
      <pc:docMkLst>
        <pc:docMk/>
      </pc:docMkLst>
      <pc:sldChg chg="modSp mod">
        <pc:chgData name="Lina Lubnah" userId="a257887b3a5e0078" providerId="LiveId" clId="{9C312AD2-DD58-48AD-A26B-C638B134F61C}" dt="2021-10-04T02:42:49.618" v="10" actId="20577"/>
        <pc:sldMkLst>
          <pc:docMk/>
          <pc:sldMk cId="0" sldId="919"/>
        </pc:sldMkLst>
        <pc:spChg chg="mod">
          <ac:chgData name="Lina Lubnah" userId="a257887b3a5e0078" providerId="LiveId" clId="{9C312AD2-DD58-48AD-A26B-C638B134F61C}" dt="2021-10-04T02:42:49.618" v="10" actId="20577"/>
          <ac:spMkLst>
            <pc:docMk/>
            <pc:sldMk cId="0" sldId="919"/>
            <ac:spMk id="27" creationId="{00000000-0000-0000-0000-000000000000}"/>
          </ac:spMkLst>
        </pc:spChg>
      </pc:sldChg>
      <pc:sldChg chg="addSp delSp modSp mod">
        <pc:chgData name="Lina Lubnah" userId="a257887b3a5e0078" providerId="LiveId" clId="{9C312AD2-DD58-48AD-A26B-C638B134F61C}" dt="2021-10-04T02:46:27.658" v="70" actId="1036"/>
        <pc:sldMkLst>
          <pc:docMk/>
          <pc:sldMk cId="2377742395" sldId="6685"/>
        </pc:sldMkLst>
        <pc:spChg chg="del topLvl">
          <ac:chgData name="Lina Lubnah" userId="a257887b3a5e0078" providerId="LiveId" clId="{9C312AD2-DD58-48AD-A26B-C638B134F61C}" dt="2021-10-04T02:46:18.379" v="55" actId="478"/>
          <ac:spMkLst>
            <pc:docMk/>
            <pc:sldMk cId="2377742395" sldId="6685"/>
            <ac:spMk id="37" creationId="{466A116D-48B8-4FEE-92D1-EBDAEF5AE854}"/>
          </ac:spMkLst>
        </pc:spChg>
        <pc:spChg chg="add del">
          <ac:chgData name="Lina Lubnah" userId="a257887b3a5e0078" providerId="LiveId" clId="{9C312AD2-DD58-48AD-A26B-C638B134F61C}" dt="2021-10-04T02:46:06.009" v="49" actId="478"/>
          <ac:spMkLst>
            <pc:docMk/>
            <pc:sldMk cId="2377742395" sldId="6685"/>
            <ac:spMk id="38" creationId="{E41C7391-A43C-4B00-B0D6-77F99D797F92}"/>
          </ac:spMkLst>
        </pc:spChg>
        <pc:spChg chg="del">
          <ac:chgData name="Lina Lubnah" userId="a257887b3a5e0078" providerId="LiveId" clId="{9C312AD2-DD58-48AD-A26B-C638B134F61C}" dt="2021-10-04T02:44:28.482" v="18" actId="478"/>
          <ac:spMkLst>
            <pc:docMk/>
            <pc:sldMk cId="2377742395" sldId="6685"/>
            <ac:spMk id="41" creationId="{B2505839-DE68-406F-BBE8-BA1BB42E81C1}"/>
          </ac:spMkLst>
        </pc:spChg>
        <pc:spChg chg="del">
          <ac:chgData name="Lina Lubnah" userId="a257887b3a5e0078" providerId="LiveId" clId="{9C312AD2-DD58-48AD-A26B-C638B134F61C}" dt="2021-10-04T02:44:26.240" v="17" actId="478"/>
          <ac:spMkLst>
            <pc:docMk/>
            <pc:sldMk cId="2377742395" sldId="6685"/>
            <ac:spMk id="42" creationId="{49880684-289F-41EC-9838-F5980BBA8E1F}"/>
          </ac:spMkLst>
        </pc:spChg>
        <pc:spChg chg="del">
          <ac:chgData name="Lina Lubnah" userId="a257887b3a5e0078" providerId="LiveId" clId="{9C312AD2-DD58-48AD-A26B-C638B134F61C}" dt="2021-10-04T02:45:13.713" v="30" actId="478"/>
          <ac:spMkLst>
            <pc:docMk/>
            <pc:sldMk cId="2377742395" sldId="6685"/>
            <ac:spMk id="43" creationId="{174838F1-C9EF-445D-A567-C38F2419EE91}"/>
          </ac:spMkLst>
        </pc:spChg>
        <pc:spChg chg="del">
          <ac:chgData name="Lina Lubnah" userId="a257887b3a5e0078" providerId="LiveId" clId="{9C312AD2-DD58-48AD-A26B-C638B134F61C}" dt="2021-10-04T02:45:34.835" v="38" actId="478"/>
          <ac:spMkLst>
            <pc:docMk/>
            <pc:sldMk cId="2377742395" sldId="6685"/>
            <ac:spMk id="44" creationId="{A0613099-B69C-4E5F-93CD-8B973C859D58}"/>
          </ac:spMkLst>
        </pc:spChg>
        <pc:spChg chg="del">
          <ac:chgData name="Lina Lubnah" userId="a257887b3a5e0078" providerId="LiveId" clId="{9C312AD2-DD58-48AD-A26B-C638B134F61C}" dt="2021-10-04T02:45:23.034" v="34" actId="478"/>
          <ac:spMkLst>
            <pc:docMk/>
            <pc:sldMk cId="2377742395" sldId="6685"/>
            <ac:spMk id="45" creationId="{4CBE3A2B-2DB5-4BCC-A377-2CDC496A96BD}"/>
          </ac:spMkLst>
        </pc:spChg>
        <pc:spChg chg="del">
          <ac:chgData name="Lina Lubnah" userId="a257887b3a5e0078" providerId="LiveId" clId="{9C312AD2-DD58-48AD-A26B-C638B134F61C}" dt="2021-10-04T02:45:26.794" v="35" actId="478"/>
          <ac:spMkLst>
            <pc:docMk/>
            <pc:sldMk cId="2377742395" sldId="6685"/>
            <ac:spMk id="46" creationId="{8D39F8FF-11F8-444E-A4D5-30F69EB53AB7}"/>
          </ac:spMkLst>
        </pc:spChg>
        <pc:spChg chg="del">
          <ac:chgData name="Lina Lubnah" userId="a257887b3a5e0078" providerId="LiveId" clId="{9C312AD2-DD58-48AD-A26B-C638B134F61C}" dt="2021-10-04T02:45:46.345" v="42" actId="478"/>
          <ac:spMkLst>
            <pc:docMk/>
            <pc:sldMk cId="2377742395" sldId="6685"/>
            <ac:spMk id="47" creationId="{904AB8D5-738D-4F29-8014-6FC07C5B4F14}"/>
          </ac:spMkLst>
        </pc:spChg>
        <pc:spChg chg="del">
          <ac:chgData name="Lina Lubnah" userId="a257887b3a5e0078" providerId="LiveId" clId="{9C312AD2-DD58-48AD-A26B-C638B134F61C}" dt="2021-10-04T02:45:54.617" v="44" actId="478"/>
          <ac:spMkLst>
            <pc:docMk/>
            <pc:sldMk cId="2377742395" sldId="6685"/>
            <ac:spMk id="48" creationId="{5CA8D38A-3A05-4371-BDAA-E07EEA9D154D}"/>
          </ac:spMkLst>
        </pc:spChg>
        <pc:spChg chg="del">
          <ac:chgData name="Lina Lubnah" userId="a257887b3a5e0078" providerId="LiveId" clId="{9C312AD2-DD58-48AD-A26B-C638B134F61C}" dt="2021-10-04T02:44:35.625" v="20" actId="478"/>
          <ac:spMkLst>
            <pc:docMk/>
            <pc:sldMk cId="2377742395" sldId="6685"/>
            <ac:spMk id="49" creationId="{6B0739CB-8D7A-435B-A520-D0E18B7FF781}"/>
          </ac:spMkLst>
        </pc:spChg>
        <pc:spChg chg="del">
          <ac:chgData name="Lina Lubnah" userId="a257887b3a5e0078" providerId="LiveId" clId="{9C312AD2-DD58-48AD-A26B-C638B134F61C}" dt="2021-10-04T02:45:30.808" v="37" actId="478"/>
          <ac:spMkLst>
            <pc:docMk/>
            <pc:sldMk cId="2377742395" sldId="6685"/>
            <ac:spMk id="50" creationId="{04BEB2B8-B310-433F-97E2-919CB1B81881}"/>
          </ac:spMkLst>
        </pc:spChg>
        <pc:spChg chg="del">
          <ac:chgData name="Lina Lubnah" userId="a257887b3a5e0078" providerId="LiveId" clId="{9C312AD2-DD58-48AD-A26B-C638B134F61C}" dt="2021-10-04T02:45:56.810" v="45" actId="478"/>
          <ac:spMkLst>
            <pc:docMk/>
            <pc:sldMk cId="2377742395" sldId="6685"/>
            <ac:spMk id="51" creationId="{6D62596C-A954-4FD3-8669-C3B563F185D2}"/>
          </ac:spMkLst>
        </pc:spChg>
        <pc:spChg chg="del">
          <ac:chgData name="Lina Lubnah" userId="a257887b3a5e0078" providerId="LiveId" clId="{9C312AD2-DD58-48AD-A26B-C638B134F61C}" dt="2021-10-04T02:45:16.489" v="31" actId="478"/>
          <ac:spMkLst>
            <pc:docMk/>
            <pc:sldMk cId="2377742395" sldId="6685"/>
            <ac:spMk id="52" creationId="{496A62B6-723E-4A30-98E0-DE946F098AB2}"/>
          </ac:spMkLst>
        </pc:spChg>
        <pc:spChg chg="del">
          <ac:chgData name="Lina Lubnah" userId="a257887b3a5e0078" providerId="LiveId" clId="{9C312AD2-DD58-48AD-A26B-C638B134F61C}" dt="2021-10-04T02:45:18.561" v="32" actId="478"/>
          <ac:spMkLst>
            <pc:docMk/>
            <pc:sldMk cId="2377742395" sldId="6685"/>
            <ac:spMk id="53" creationId="{8F5DE6B6-3C9F-45B6-936B-F7D91B155085}"/>
          </ac:spMkLst>
        </pc:spChg>
        <pc:spChg chg="del">
          <ac:chgData name="Lina Lubnah" userId="a257887b3a5e0078" providerId="LiveId" clId="{9C312AD2-DD58-48AD-A26B-C638B134F61C}" dt="2021-10-04T02:46:09.586" v="51" actId="478"/>
          <ac:spMkLst>
            <pc:docMk/>
            <pc:sldMk cId="2377742395" sldId="6685"/>
            <ac:spMk id="54" creationId="{A0D0345D-E131-4B57-A83B-8AF3390C1D30}"/>
          </ac:spMkLst>
        </pc:spChg>
        <pc:spChg chg="del">
          <ac:chgData name="Lina Lubnah" userId="a257887b3a5e0078" providerId="LiveId" clId="{9C312AD2-DD58-48AD-A26B-C638B134F61C}" dt="2021-10-04T02:46:07.769" v="50" actId="478"/>
          <ac:spMkLst>
            <pc:docMk/>
            <pc:sldMk cId="2377742395" sldId="6685"/>
            <ac:spMk id="55" creationId="{84519590-7BC6-44D7-BDB9-D70717411AB7}"/>
          </ac:spMkLst>
        </pc:spChg>
        <pc:spChg chg="del">
          <ac:chgData name="Lina Lubnah" userId="a257887b3a5e0078" providerId="LiveId" clId="{9C312AD2-DD58-48AD-A26B-C638B134F61C}" dt="2021-10-04T02:43:25.721" v="15" actId="478"/>
          <ac:spMkLst>
            <pc:docMk/>
            <pc:sldMk cId="2377742395" sldId="6685"/>
            <ac:spMk id="56" creationId="{F6EF246E-3399-43C0-973E-627647BB8A0D}"/>
          </ac:spMkLst>
        </pc:spChg>
        <pc:spChg chg="del">
          <ac:chgData name="Lina Lubnah" userId="a257887b3a5e0078" providerId="LiveId" clId="{9C312AD2-DD58-48AD-A26B-C638B134F61C}" dt="2021-10-04T02:45:59.817" v="46" actId="478"/>
          <ac:spMkLst>
            <pc:docMk/>
            <pc:sldMk cId="2377742395" sldId="6685"/>
            <ac:spMk id="57" creationId="{656E8BE5-E0CE-47B9-AD71-2F6ED6F4FE29}"/>
          </ac:spMkLst>
        </pc:spChg>
        <pc:spChg chg="del">
          <ac:chgData name="Lina Lubnah" userId="a257887b3a5e0078" providerId="LiveId" clId="{9C312AD2-DD58-48AD-A26B-C638B134F61C}" dt="2021-10-04T02:45:42.329" v="41" actId="478"/>
          <ac:spMkLst>
            <pc:docMk/>
            <pc:sldMk cId="2377742395" sldId="6685"/>
            <ac:spMk id="58" creationId="{D2044595-FE56-45C1-800A-CACDCE102375}"/>
          </ac:spMkLst>
        </pc:spChg>
        <pc:spChg chg="del">
          <ac:chgData name="Lina Lubnah" userId="a257887b3a5e0078" providerId="LiveId" clId="{9C312AD2-DD58-48AD-A26B-C638B134F61C}" dt="2021-10-04T02:44:21.081" v="16" actId="478"/>
          <ac:spMkLst>
            <pc:docMk/>
            <pc:sldMk cId="2377742395" sldId="6685"/>
            <ac:spMk id="59" creationId="{9EDFDF5F-F094-43BC-B814-2927F693B9A4}"/>
          </ac:spMkLst>
        </pc:spChg>
        <pc:spChg chg="del">
          <ac:chgData name="Lina Lubnah" userId="a257887b3a5e0078" providerId="LiveId" clId="{9C312AD2-DD58-48AD-A26B-C638B134F61C}" dt="2021-10-04T02:45:20.273" v="33" actId="478"/>
          <ac:spMkLst>
            <pc:docMk/>
            <pc:sldMk cId="2377742395" sldId="6685"/>
            <ac:spMk id="60" creationId="{C91B11A4-B174-4BEA-BAAA-464222EC79E8}"/>
          </ac:spMkLst>
        </pc:spChg>
        <pc:spChg chg="del">
          <ac:chgData name="Lina Lubnah" userId="a257887b3a5e0078" providerId="LiveId" clId="{9C312AD2-DD58-48AD-A26B-C638B134F61C}" dt="2021-10-04T02:45:40.593" v="40" actId="478"/>
          <ac:spMkLst>
            <pc:docMk/>
            <pc:sldMk cId="2377742395" sldId="6685"/>
            <ac:spMk id="61" creationId="{509BD00B-1DE1-443E-A0F0-9BDFE2BFFCBF}"/>
          </ac:spMkLst>
        </pc:spChg>
        <pc:spChg chg="del">
          <ac:chgData name="Lina Lubnah" userId="a257887b3a5e0078" providerId="LiveId" clId="{9C312AD2-DD58-48AD-A26B-C638B134F61C}" dt="2021-10-04T02:45:37.769" v="39" actId="478"/>
          <ac:spMkLst>
            <pc:docMk/>
            <pc:sldMk cId="2377742395" sldId="6685"/>
            <ac:spMk id="62" creationId="{0E7593F4-2D71-4080-8482-04C3C63B38C4}"/>
          </ac:spMkLst>
        </pc:spChg>
        <pc:spChg chg="del">
          <ac:chgData name="Lina Lubnah" userId="a257887b3a5e0078" providerId="LiveId" clId="{9C312AD2-DD58-48AD-A26B-C638B134F61C}" dt="2021-10-04T02:44:32.969" v="19" actId="478"/>
          <ac:spMkLst>
            <pc:docMk/>
            <pc:sldMk cId="2377742395" sldId="6685"/>
            <ac:spMk id="63" creationId="{E1BBBF86-D16B-44A5-A84D-74467FB74B52}"/>
          </ac:spMkLst>
        </pc:spChg>
        <pc:spChg chg="del mod">
          <ac:chgData name="Lina Lubnah" userId="a257887b3a5e0078" providerId="LiveId" clId="{9C312AD2-DD58-48AD-A26B-C638B134F61C}" dt="2021-10-04T02:45:29.049" v="36" actId="478"/>
          <ac:spMkLst>
            <pc:docMk/>
            <pc:sldMk cId="2377742395" sldId="6685"/>
            <ac:spMk id="64" creationId="{37D78E18-C8EE-4CCE-9B57-48EB7DA1B51C}"/>
          </ac:spMkLst>
        </pc:spChg>
        <pc:spChg chg="del mod">
          <ac:chgData name="Lina Lubnah" userId="a257887b3a5e0078" providerId="LiveId" clId="{9C312AD2-DD58-48AD-A26B-C638B134F61C}" dt="2021-10-04T02:46:14.201" v="53" actId="478"/>
          <ac:spMkLst>
            <pc:docMk/>
            <pc:sldMk cId="2377742395" sldId="6685"/>
            <ac:spMk id="65" creationId="{64E0FA79-D20A-4CBD-B879-909144A677F6}"/>
          </ac:spMkLst>
        </pc:spChg>
        <pc:spChg chg="del">
          <ac:chgData name="Lina Lubnah" userId="a257887b3a5e0078" providerId="LiveId" clId="{9C312AD2-DD58-48AD-A26B-C638B134F61C}" dt="2021-10-04T02:46:03.201" v="47" actId="478"/>
          <ac:spMkLst>
            <pc:docMk/>
            <pc:sldMk cId="2377742395" sldId="6685"/>
            <ac:spMk id="66" creationId="{BCF19E9C-7185-43F7-9B34-259FD9481AF1}"/>
          </ac:spMkLst>
        </pc:spChg>
        <pc:spChg chg="del">
          <ac:chgData name="Lina Lubnah" userId="a257887b3a5e0078" providerId="LiveId" clId="{9C312AD2-DD58-48AD-A26B-C638B134F61C}" dt="2021-10-04T02:46:15.473" v="54" actId="478"/>
          <ac:spMkLst>
            <pc:docMk/>
            <pc:sldMk cId="2377742395" sldId="6685"/>
            <ac:spMk id="67" creationId="{8BCB16A2-A725-4459-AF82-466A60C9BD08}"/>
          </ac:spMkLst>
        </pc:spChg>
        <pc:spChg chg="del">
          <ac:chgData name="Lina Lubnah" userId="a257887b3a5e0078" providerId="LiveId" clId="{9C312AD2-DD58-48AD-A26B-C638B134F61C}" dt="2021-10-04T02:45:47.834" v="43" actId="478"/>
          <ac:spMkLst>
            <pc:docMk/>
            <pc:sldMk cId="2377742395" sldId="6685"/>
            <ac:spMk id="68" creationId="{E4C9B4C9-C1DF-4DA3-8068-4A14A34CD844}"/>
          </ac:spMkLst>
        </pc:spChg>
        <pc:spChg chg="del">
          <ac:chgData name="Lina Lubnah" userId="a257887b3a5e0078" providerId="LiveId" clId="{9C312AD2-DD58-48AD-A26B-C638B134F61C}" dt="2021-10-04T02:46:20.855" v="56" actId="478"/>
          <ac:spMkLst>
            <pc:docMk/>
            <pc:sldMk cId="2377742395" sldId="6685"/>
            <ac:spMk id="69" creationId="{B3806308-5A33-4337-9F0B-7DD2E578D158}"/>
          </ac:spMkLst>
        </pc:spChg>
        <pc:spChg chg="add del mod">
          <ac:chgData name="Lina Lubnah" userId="a257887b3a5e0078" providerId="LiveId" clId="{9C312AD2-DD58-48AD-A26B-C638B134F61C}" dt="2021-10-04T02:45:00.654" v="26"/>
          <ac:spMkLst>
            <pc:docMk/>
            <pc:sldMk cId="2377742395" sldId="6685"/>
            <ac:spMk id="74" creationId="{A4FC808B-E9BA-4DC0-8C0B-5D2CFB2300C4}"/>
          </ac:spMkLst>
        </pc:spChg>
        <pc:grpChg chg="del">
          <ac:chgData name="Lina Lubnah" userId="a257887b3a5e0078" providerId="LiveId" clId="{9C312AD2-DD58-48AD-A26B-C638B134F61C}" dt="2021-10-04T02:43:16.481" v="13" actId="478"/>
          <ac:grpSpMkLst>
            <pc:docMk/>
            <pc:sldMk cId="2377742395" sldId="6685"/>
            <ac:grpSpMk id="27" creationId="{93DCD885-B88A-46DD-8890-C783E3EF47D7}"/>
          </ac:grpSpMkLst>
        </pc:grpChg>
        <pc:grpChg chg="add del mod">
          <ac:chgData name="Lina Lubnah" userId="a257887b3a5e0078" providerId="LiveId" clId="{9C312AD2-DD58-48AD-A26B-C638B134F61C}" dt="2021-10-04T02:46:18.379" v="55" actId="478"/>
          <ac:grpSpMkLst>
            <pc:docMk/>
            <pc:sldMk cId="2377742395" sldId="6685"/>
            <ac:grpSpMk id="35" creationId="{81AD4810-F79C-485A-9676-89D435A7CC36}"/>
          </ac:grpSpMkLst>
        </pc:grpChg>
        <pc:grpChg chg="mod topLvl">
          <ac:chgData name="Lina Lubnah" userId="a257887b3a5e0078" providerId="LiveId" clId="{9C312AD2-DD58-48AD-A26B-C638B134F61C}" dt="2021-10-04T02:46:27.658" v="70" actId="1036"/>
          <ac:grpSpMkLst>
            <pc:docMk/>
            <pc:sldMk cId="2377742395" sldId="6685"/>
            <ac:grpSpMk id="36" creationId="{C9556202-4931-4877-A6BB-ACEE83647329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1986015" cy="341940"/>
          </a:xfrm>
          <a:prstGeom prst="rect">
            <a:avLst/>
          </a:prstGeom>
        </p:spPr>
        <p:txBody>
          <a:bodyPr vert="horz" lIns="62867" tIns="31433" rIns="62867" bIns="31433" rtlCol="0"/>
          <a:lstStyle>
            <a:lvl1pPr algn="l">
              <a:defRPr sz="8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596038" y="2"/>
            <a:ext cx="1986015" cy="341940"/>
          </a:xfrm>
          <a:prstGeom prst="rect">
            <a:avLst/>
          </a:prstGeom>
        </p:spPr>
        <p:txBody>
          <a:bodyPr vert="horz" lIns="62867" tIns="31433" rIns="62867" bIns="31433" rtlCol="0"/>
          <a:lstStyle>
            <a:lvl1pPr algn="r">
              <a:defRPr sz="800"/>
            </a:lvl1pPr>
          </a:lstStyle>
          <a:p>
            <a:fld id="{4EB1B262-94F3-43D1-8ACF-D917C2DFB043}" type="datetimeFigureOut">
              <a:rPr lang="en-ID" smtClean="0"/>
              <a:pPr/>
              <a:t>04/10/2021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852488"/>
            <a:ext cx="3316287" cy="2297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867" tIns="31433" rIns="62867" bIns="31433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8312" y="3279787"/>
            <a:ext cx="3666490" cy="2683461"/>
          </a:xfrm>
          <a:prstGeom prst="rect">
            <a:avLst/>
          </a:prstGeom>
        </p:spPr>
        <p:txBody>
          <a:bodyPr vert="horz" lIns="62867" tIns="31433" rIns="62867" bIns="3143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73200"/>
            <a:ext cx="1986015" cy="341939"/>
          </a:xfrm>
          <a:prstGeom prst="rect">
            <a:avLst/>
          </a:prstGeom>
        </p:spPr>
        <p:txBody>
          <a:bodyPr vert="horz" lIns="62867" tIns="31433" rIns="62867" bIns="31433" rtlCol="0" anchor="b"/>
          <a:lstStyle>
            <a:lvl1pPr algn="l">
              <a:defRPr sz="8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596038" y="6473200"/>
            <a:ext cx="1986015" cy="341939"/>
          </a:xfrm>
          <a:prstGeom prst="rect">
            <a:avLst/>
          </a:prstGeom>
        </p:spPr>
        <p:txBody>
          <a:bodyPr vert="horz" lIns="62867" tIns="31433" rIns="62867" bIns="31433" rtlCol="0" anchor="b"/>
          <a:lstStyle>
            <a:lvl1pPr algn="r">
              <a:defRPr sz="800"/>
            </a:lvl1pPr>
          </a:lstStyle>
          <a:p>
            <a:fld id="{118688C2-7A9B-4256-87CC-7595A18B5F92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77036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688C2-7A9B-4256-87CC-7595A18B5F92}" type="slidenum">
              <a:rPr lang="en-ID" smtClean="0"/>
              <a:pPr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56747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97c130949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11188" y="469900"/>
            <a:ext cx="3390900" cy="234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97c1309496_0_31:notes"/>
          <p:cNvSpPr txBox="1">
            <a:spLocks noGrp="1"/>
          </p:cNvSpPr>
          <p:nvPr>
            <p:ph type="body" idx="1"/>
          </p:nvPr>
        </p:nvSpPr>
        <p:spPr>
          <a:xfrm>
            <a:off x="461194" y="2976728"/>
            <a:ext cx="3689550" cy="2820057"/>
          </a:xfrm>
          <a:prstGeom prst="rect">
            <a:avLst/>
          </a:prstGeom>
        </p:spPr>
        <p:txBody>
          <a:bodyPr spcFirstLastPara="1" wrap="square" lIns="62178" tIns="62178" rIns="62178" bIns="62178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5100" y="454025"/>
            <a:ext cx="3282950" cy="227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Minta </a:t>
            </a:r>
            <a:r>
              <a:rPr lang="en-US" dirty="0" err="1"/>
              <a:t>paparan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mita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667608" y="5759907"/>
            <a:ext cx="1275743" cy="303208"/>
          </a:xfrm>
          <a:prstGeom prst="rect">
            <a:avLst/>
          </a:prstGeom>
        </p:spPr>
        <p:txBody>
          <a:bodyPr lIns="44062" tIns="22033" rIns="44062" bIns="22033"/>
          <a:lstStyle/>
          <a:p>
            <a:pPr defTabSz="434816">
              <a:defRPr/>
            </a:pPr>
            <a:fld id="{47E0C69E-4AAA-4E3B-B619-C54AF6B80294}" type="slidenum">
              <a:rPr lang="en-US" sz="500">
                <a:solidFill>
                  <a:prstClr val="black"/>
                </a:solidFill>
                <a:latin typeface="Calibri"/>
              </a:rPr>
              <a:pPr defTabSz="434816">
                <a:defRPr/>
              </a:pPr>
              <a:t>6</a:t>
            </a:fld>
            <a:endParaRPr lang="en-US" sz="5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5531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5100" y="454025"/>
            <a:ext cx="3282950" cy="227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Minta </a:t>
            </a:r>
            <a:r>
              <a:rPr lang="en-US" dirty="0" err="1"/>
              <a:t>paparan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, </a:t>
            </a:r>
            <a:r>
              <a:rPr lang="en-US" dirty="0" err="1"/>
              <a:t>kurang</a:t>
            </a:r>
            <a:r>
              <a:rPr lang="en-US" dirty="0"/>
              <a:t> total </a:t>
            </a:r>
            <a:r>
              <a:rPr lang="en-US" dirty="0" err="1"/>
              <a:t>pagu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667608" y="5759907"/>
            <a:ext cx="1275743" cy="303208"/>
          </a:xfrm>
          <a:prstGeom prst="rect">
            <a:avLst/>
          </a:prstGeom>
        </p:spPr>
        <p:txBody>
          <a:bodyPr lIns="44062" tIns="22033" rIns="44062" bIns="22033"/>
          <a:lstStyle/>
          <a:p>
            <a:pPr defTabSz="434816">
              <a:defRPr/>
            </a:pPr>
            <a:fld id="{47E0C69E-4AAA-4E3B-B619-C54AF6B80294}" type="slidenum">
              <a:rPr lang="en-US" sz="500">
                <a:solidFill>
                  <a:prstClr val="black"/>
                </a:solidFill>
                <a:latin typeface="Calibri"/>
              </a:rPr>
              <a:pPr defTabSz="434816">
                <a:defRPr/>
              </a:pPr>
              <a:t>7</a:t>
            </a:fld>
            <a:endParaRPr lang="en-US" sz="5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040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5100" y="454025"/>
            <a:ext cx="3282950" cy="227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Diubah</a:t>
            </a:r>
            <a:r>
              <a:rPr lang="en-US" dirty="0"/>
              <a:t> </a:t>
            </a:r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segi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,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tabel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667608" y="5759907"/>
            <a:ext cx="1275743" cy="303208"/>
          </a:xfrm>
          <a:prstGeom prst="rect">
            <a:avLst/>
          </a:prstGeom>
        </p:spPr>
        <p:txBody>
          <a:bodyPr lIns="44062" tIns="22033" rIns="44062" bIns="22033"/>
          <a:lstStyle/>
          <a:p>
            <a:pPr defTabSz="434816">
              <a:defRPr/>
            </a:pPr>
            <a:fld id="{47E0C69E-4AAA-4E3B-B619-C54AF6B80294}" type="slidenum">
              <a:rPr lang="en-US" sz="500">
                <a:solidFill>
                  <a:prstClr val="black"/>
                </a:solidFill>
                <a:latin typeface="Calibri"/>
              </a:rPr>
              <a:pPr defTabSz="434816">
                <a:defRPr/>
              </a:pPr>
              <a:t>9</a:t>
            </a:fld>
            <a:endParaRPr lang="en-US" sz="5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0528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10942">
              <a:defRPr/>
            </a:pPr>
            <a:fld id="{F53996AA-B5C8-4276-8F3C-8875E40714B2}" type="slidenum">
              <a:rPr lang="en-ID">
                <a:solidFill>
                  <a:prstClr val="black"/>
                </a:solidFill>
                <a:latin typeface="Calibri" panose="020F0502020204030204"/>
              </a:rPr>
              <a:pPr defTabSz="310942">
                <a:defRPr/>
              </a:pPr>
              <a:t>17</a:t>
            </a:fld>
            <a:endParaRPr lang="en-ID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76212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688C2-7A9B-4256-87CC-7595A18B5F92}" type="slidenum">
              <a:rPr lang="en-ID" smtClean="0"/>
              <a:pPr/>
              <a:t>19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10125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536420244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11188" y="469900"/>
            <a:ext cx="3390900" cy="234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5364202449_0_3:notes"/>
          <p:cNvSpPr txBox="1">
            <a:spLocks noGrp="1"/>
          </p:cNvSpPr>
          <p:nvPr>
            <p:ph type="body" idx="1"/>
          </p:nvPr>
        </p:nvSpPr>
        <p:spPr>
          <a:xfrm>
            <a:off x="461194" y="2976728"/>
            <a:ext cx="3689550" cy="2820057"/>
          </a:xfrm>
          <a:prstGeom prst="rect">
            <a:avLst/>
          </a:prstGeom>
        </p:spPr>
        <p:txBody>
          <a:bodyPr spcFirstLastPara="1" wrap="square" lIns="62178" tIns="62178" rIns="62178" bIns="62178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6875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4293-E60B-4C74-911A-5BCAD8C6A3F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3858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4293-E60B-4C74-911A-5BCAD8C6A3F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7708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9" t="6104"/>
          <a:stretch/>
        </p:blipFill>
        <p:spPr>
          <a:xfrm flipH="1">
            <a:off x="0" y="-38101"/>
            <a:ext cx="9925050" cy="6928953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-14355" y="0"/>
            <a:ext cx="9953760" cy="692895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6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9" t="6104"/>
          <a:stretch/>
        </p:blipFill>
        <p:spPr>
          <a:xfrm flipH="1">
            <a:off x="0" y="-38101"/>
            <a:ext cx="9925050" cy="6928953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-14355" y="-38101"/>
            <a:ext cx="9953760" cy="6928952"/>
          </a:xfrm>
          <a:prstGeom prst="rect">
            <a:avLst/>
          </a:prstGeom>
          <a:solidFill>
            <a:srgbClr val="80BFD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sitting, man, table&#10;&#10;Description automatically generated">
            <a:extLst>
              <a:ext uri="{FF2B5EF4-FFF2-40B4-BE49-F238E27FC236}">
                <a16:creationId xmlns:a16="http://schemas.microsoft.com/office/drawing/2014/main" id="{B36BBCA2-7BE0-214C-B5F0-1834A7B8D0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0" r="20640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235B062-B56F-4021-92B8-E255ACC91F1D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75F5008-0C3C-47A6-B90F-CA8C6B7BF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73485" y="6356351"/>
            <a:ext cx="22288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A218E8-C0C8-4525-BD5F-99356FF4A842}" type="slidenum">
              <a:rPr lang="en-US" smtClean="0"/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46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DBE0E5F-2839-4457-9149-6FAB36B223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24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056" b="24134"/>
          <a:stretch/>
        </p:blipFill>
        <p:spPr>
          <a:xfrm>
            <a:off x="-15240" y="3677288"/>
            <a:ext cx="9921240" cy="318071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FB623E5-B926-48AE-ACDC-20C2D7F3BC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24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9936480" cy="6858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673AA64-BB72-4C1D-92D9-52DCE4EBFFC4}"/>
              </a:ext>
            </a:extLst>
          </p:cNvPr>
          <p:cNvSpPr/>
          <p:nvPr userDrawn="1"/>
        </p:nvSpPr>
        <p:spPr>
          <a:xfrm>
            <a:off x="-47760" y="-1"/>
            <a:ext cx="9953760" cy="6857999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724538" y="1617927"/>
            <a:ext cx="6771078" cy="2119417"/>
            <a:chOff x="2950464" y="2340863"/>
            <a:chExt cx="4261249" cy="1333815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0464" y="2340863"/>
              <a:ext cx="2095413" cy="133381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94550" y="2340864"/>
              <a:ext cx="2417163" cy="1333814"/>
            </a:xfrm>
            <a:prstGeom prst="rect">
              <a:avLst/>
            </a:prstGeom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3F68A09C-6411-44EB-95D6-A709024312C5}"/>
              </a:ext>
            </a:extLst>
          </p:cNvPr>
          <p:cNvSpPr/>
          <p:nvPr userDrawn="1"/>
        </p:nvSpPr>
        <p:spPr>
          <a:xfrm>
            <a:off x="-15240" y="3715388"/>
            <a:ext cx="9921240" cy="3180712"/>
          </a:xfrm>
          <a:prstGeom prst="rect">
            <a:avLst/>
          </a:prstGeom>
          <a:solidFill>
            <a:srgbClr val="80BFD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85BF365-5F34-42DB-9EA0-15814330033A}"/>
              </a:ext>
            </a:extLst>
          </p:cNvPr>
          <p:cNvSpPr/>
          <p:nvPr userDrawn="1"/>
        </p:nvSpPr>
        <p:spPr>
          <a:xfrm>
            <a:off x="4324783" y="3212592"/>
            <a:ext cx="1256433" cy="1256433"/>
          </a:xfrm>
          <a:prstGeom prst="ellipse">
            <a:avLst/>
          </a:prstGeom>
          <a:solidFill>
            <a:srgbClr val="1F727B"/>
          </a:solidFill>
          <a:ln w="57150">
            <a:solidFill>
              <a:srgbClr val="E6F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sitting on top of a table&#10;&#10;Description automatically generated">
            <a:extLst>
              <a:ext uri="{FF2B5EF4-FFF2-40B4-BE49-F238E27FC236}">
                <a16:creationId xmlns:a16="http://schemas.microsoft.com/office/drawing/2014/main" id="{8EE62DCA-FC2E-B645-A40A-D878B78C1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9" r="28978"/>
          <a:stretch/>
        </p:blipFill>
        <p:spPr>
          <a:xfrm>
            <a:off x="0" y="0"/>
            <a:ext cx="995376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D1BD17-03C7-4111-AD6E-781423ECED69}"/>
              </a:ext>
            </a:extLst>
          </p:cNvPr>
          <p:cNvSpPr/>
          <p:nvPr userDrawn="1"/>
        </p:nvSpPr>
        <p:spPr>
          <a:xfrm>
            <a:off x="0" y="0"/>
            <a:ext cx="9953760" cy="685800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1571870-B8E8-4979-BDF5-9E965C35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73485" y="6356351"/>
            <a:ext cx="22288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A218E8-C0C8-4525-BD5F-99356FF4A842}" type="slidenum">
              <a:rPr lang="en-US" smtClean="0"/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6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24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9936480" cy="68580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-15240" y="0"/>
            <a:ext cx="9969000" cy="692895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37940" y="6356352"/>
            <a:ext cx="22288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754293-E60B-4C74-911A-5BCAD8C6A3F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940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24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993648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47760" y="0"/>
            <a:ext cx="9953760" cy="6858000"/>
          </a:xfrm>
          <a:prstGeom prst="rect">
            <a:avLst/>
          </a:prstGeom>
          <a:gradFill>
            <a:gsLst>
              <a:gs pos="16000">
                <a:schemeClr val="bg1">
                  <a:lumMod val="95000"/>
                  <a:alpha val="95000"/>
                </a:schemeClr>
              </a:gs>
              <a:gs pos="54000">
                <a:schemeClr val="bg1">
                  <a:lumMod val="95000"/>
                  <a:alpha val="90000"/>
                </a:schemeClr>
              </a:gs>
              <a:gs pos="94000">
                <a:schemeClr val="bg1">
                  <a:lumMod val="95000"/>
                  <a:alpha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73484" y="6356352"/>
            <a:ext cx="2228850" cy="365125"/>
          </a:xfrm>
        </p:spPr>
        <p:txBody>
          <a:bodyPr/>
          <a:lstStyle/>
          <a:p>
            <a:fld id="{72754293-E60B-4C74-911A-5BCAD8C6A3F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3501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87E51C-8594-43D6-A5B5-AB7B217BA5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5"/>
          <a:stretch/>
        </p:blipFill>
        <p:spPr>
          <a:xfrm>
            <a:off x="0" y="642938"/>
            <a:ext cx="9906000" cy="557212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47760" y="0"/>
            <a:ext cx="9953760" cy="6928953"/>
          </a:xfrm>
          <a:prstGeom prst="rect">
            <a:avLst/>
          </a:prstGeom>
          <a:solidFill>
            <a:schemeClr val="bg1">
              <a:alpha val="9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73485" y="6356352"/>
            <a:ext cx="22288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754293-E60B-4C74-911A-5BCAD8C6A3F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924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omputer sitting on top of a table&#10;&#10;Description automatically generated">
            <a:extLst>
              <a:ext uri="{FF2B5EF4-FFF2-40B4-BE49-F238E27FC236}">
                <a16:creationId xmlns:a16="http://schemas.microsoft.com/office/drawing/2014/main" id="{8EE62DCA-FC2E-B645-A40A-D878B78C12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-23880" y="-70953"/>
            <a:ext cx="9953760" cy="6928953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7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4293-E60B-4C74-911A-5BCAD8C6A3F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8081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73094" y="740367"/>
            <a:ext cx="83629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72850" y="1780568"/>
            <a:ext cx="8362900" cy="43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3812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25"/>
            </a:lvl1pPr>
            <a:lvl2pPr marL="685800" lvl="1" indent="-23812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8197660" y="4754393"/>
            <a:ext cx="1708430" cy="2103604"/>
          </a:xfrm>
          <a:custGeom>
            <a:avLst/>
            <a:gdLst/>
            <a:ahLst/>
            <a:cxnLst/>
            <a:rect l="l" t="t" r="r" b="b"/>
            <a:pathLst>
              <a:path w="77523" h="77557" extrusionOk="0">
                <a:moveTo>
                  <a:pt x="77523" y="1"/>
                </a:moveTo>
                <a:lnTo>
                  <a:pt x="77523" y="124"/>
                </a:lnTo>
                <a:lnTo>
                  <a:pt x="77523" y="124"/>
                </a:lnTo>
                <a:cubicBezTo>
                  <a:pt x="77523" y="83"/>
                  <a:pt x="77523" y="42"/>
                  <a:pt x="77523" y="1"/>
                </a:cubicBezTo>
                <a:close/>
                <a:moveTo>
                  <a:pt x="77523" y="124"/>
                </a:moveTo>
                <a:cubicBezTo>
                  <a:pt x="77489" y="42898"/>
                  <a:pt x="42790" y="77556"/>
                  <a:pt x="1" y="77556"/>
                </a:cubicBezTo>
                <a:lnTo>
                  <a:pt x="77523" y="77556"/>
                </a:lnTo>
                <a:lnTo>
                  <a:pt x="77523" y="1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136748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BF9C07DA-E55B-46E5-84C9-A6A6F9CD5C8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11" t="9208" r="15315" b="19569"/>
          <a:stretch/>
        </p:blipFill>
        <p:spPr bwMode="auto">
          <a:xfrm>
            <a:off x="-1" y="0"/>
            <a:ext cx="9906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E91F732-E0C1-40B1-99A9-21A47B433410}"/>
              </a:ext>
            </a:extLst>
          </p:cNvPr>
          <p:cNvSpPr/>
          <p:nvPr userDrawn="1"/>
        </p:nvSpPr>
        <p:spPr>
          <a:xfrm>
            <a:off x="-3299" y="1"/>
            <a:ext cx="9906000" cy="6857999"/>
          </a:xfrm>
          <a:prstGeom prst="rect">
            <a:avLst/>
          </a:prstGeom>
          <a:solidFill>
            <a:schemeClr val="accent5">
              <a:lumMod val="5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B724DE-CB97-44EE-A87E-150981381C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7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/>
          <p:nvPr/>
        </p:nvSpPr>
        <p:spPr>
          <a:xfrm flipH="1">
            <a:off x="-10326" y="5200483"/>
            <a:ext cx="1367044" cy="1672859"/>
          </a:xfrm>
          <a:custGeom>
            <a:avLst/>
            <a:gdLst/>
            <a:ahLst/>
            <a:cxnLst/>
            <a:rect l="l" t="t" r="r" b="b"/>
            <a:pathLst>
              <a:path w="19980" h="19980" extrusionOk="0">
                <a:moveTo>
                  <a:pt x="19979" y="1"/>
                </a:moveTo>
                <a:lnTo>
                  <a:pt x="1" y="19979"/>
                </a:lnTo>
                <a:lnTo>
                  <a:pt x="9954" y="19979"/>
                </a:lnTo>
                <a:lnTo>
                  <a:pt x="19979" y="9954"/>
                </a:lnTo>
                <a:lnTo>
                  <a:pt x="199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chemeClr val="accent1"/>
              </a:solidFill>
            </a:endParaRPr>
          </a:p>
        </p:txBody>
      </p:sp>
      <p:sp>
        <p:nvSpPr>
          <p:cNvPr id="138" name="Google Shape;138;p17"/>
          <p:cNvSpPr/>
          <p:nvPr/>
        </p:nvSpPr>
        <p:spPr>
          <a:xfrm flipH="1">
            <a:off x="11546" y="6276499"/>
            <a:ext cx="990111" cy="606484"/>
          </a:xfrm>
          <a:custGeom>
            <a:avLst/>
            <a:gdLst/>
            <a:ahLst/>
            <a:cxnLst/>
            <a:rect l="l" t="t" r="r" b="b"/>
            <a:pathLst>
              <a:path w="11919" h="5966" extrusionOk="0">
                <a:moveTo>
                  <a:pt x="5965" y="1"/>
                </a:moveTo>
                <a:lnTo>
                  <a:pt x="0" y="5966"/>
                </a:lnTo>
                <a:lnTo>
                  <a:pt x="1346" y="5966"/>
                </a:lnTo>
                <a:lnTo>
                  <a:pt x="5965" y="1358"/>
                </a:lnTo>
                <a:lnTo>
                  <a:pt x="10573" y="5966"/>
                </a:lnTo>
                <a:lnTo>
                  <a:pt x="11918" y="5966"/>
                </a:lnTo>
                <a:lnTo>
                  <a:pt x="596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39" name="Google Shape;139;p17"/>
          <p:cNvSpPr txBox="1">
            <a:spLocks noGrp="1"/>
          </p:cNvSpPr>
          <p:nvPr>
            <p:ph type="title"/>
          </p:nvPr>
        </p:nvSpPr>
        <p:spPr>
          <a:xfrm>
            <a:off x="1742594" y="3000267"/>
            <a:ext cx="2835950" cy="5684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subTitle" idx="1"/>
          </p:nvPr>
        </p:nvSpPr>
        <p:spPr>
          <a:xfrm>
            <a:off x="1742594" y="3728533"/>
            <a:ext cx="2835950" cy="1465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title" idx="2"/>
          </p:nvPr>
        </p:nvSpPr>
        <p:spPr>
          <a:xfrm>
            <a:off x="5327454" y="3000267"/>
            <a:ext cx="2835950" cy="5684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subTitle" idx="3"/>
          </p:nvPr>
        </p:nvSpPr>
        <p:spPr>
          <a:xfrm>
            <a:off x="5327454" y="3728533"/>
            <a:ext cx="2835950" cy="1465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5732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 txBox="1">
            <a:spLocks noGrp="1"/>
          </p:cNvSpPr>
          <p:nvPr>
            <p:ph type="title"/>
          </p:nvPr>
        </p:nvSpPr>
        <p:spPr>
          <a:xfrm>
            <a:off x="773446" y="495733"/>
            <a:ext cx="715032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9"/>
          <p:cNvSpPr/>
          <p:nvPr/>
        </p:nvSpPr>
        <p:spPr>
          <a:xfrm>
            <a:off x="8668076" y="5376117"/>
            <a:ext cx="1237932" cy="1523608"/>
          </a:xfrm>
          <a:custGeom>
            <a:avLst/>
            <a:gdLst/>
            <a:ahLst/>
            <a:cxnLst/>
            <a:rect l="l" t="t" r="r" b="b"/>
            <a:pathLst>
              <a:path w="19980" h="19980" extrusionOk="0">
                <a:moveTo>
                  <a:pt x="19979" y="1"/>
                </a:moveTo>
                <a:lnTo>
                  <a:pt x="1" y="19979"/>
                </a:lnTo>
                <a:lnTo>
                  <a:pt x="9954" y="19979"/>
                </a:lnTo>
                <a:lnTo>
                  <a:pt x="19979" y="9954"/>
                </a:lnTo>
                <a:lnTo>
                  <a:pt x="19979" y="1"/>
                </a:lnTo>
                <a:close/>
              </a:path>
            </a:pathLst>
          </a:custGeom>
          <a:solidFill>
            <a:srgbClr val="80BF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chemeClr val="accent1"/>
              </a:solidFill>
            </a:endParaRPr>
          </a:p>
        </p:txBody>
      </p:sp>
      <p:sp>
        <p:nvSpPr>
          <p:cNvPr id="224" name="Google Shape;224;p29"/>
          <p:cNvSpPr/>
          <p:nvPr/>
        </p:nvSpPr>
        <p:spPr>
          <a:xfrm>
            <a:off x="8989616" y="6356179"/>
            <a:ext cx="896626" cy="552372"/>
          </a:xfrm>
          <a:custGeom>
            <a:avLst/>
            <a:gdLst/>
            <a:ahLst/>
            <a:cxnLst/>
            <a:rect l="l" t="t" r="r" b="b"/>
            <a:pathLst>
              <a:path w="11919" h="5966" extrusionOk="0">
                <a:moveTo>
                  <a:pt x="5965" y="1"/>
                </a:moveTo>
                <a:lnTo>
                  <a:pt x="0" y="5966"/>
                </a:lnTo>
                <a:lnTo>
                  <a:pt x="1346" y="5966"/>
                </a:lnTo>
                <a:lnTo>
                  <a:pt x="5965" y="1358"/>
                </a:lnTo>
                <a:lnTo>
                  <a:pt x="10573" y="5966"/>
                </a:lnTo>
                <a:lnTo>
                  <a:pt x="11918" y="5966"/>
                </a:lnTo>
                <a:lnTo>
                  <a:pt x="596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</p:spTree>
    <p:extLst>
      <p:ext uri="{BB962C8B-B14F-4D97-AF65-F5344CB8AC3E}">
        <p14:creationId xmlns:p14="http://schemas.microsoft.com/office/powerpoint/2010/main" val="1265953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/>
          <p:nvPr/>
        </p:nvSpPr>
        <p:spPr>
          <a:xfrm rot="10800000">
            <a:off x="6643932" y="35"/>
            <a:ext cx="3262068" cy="4024300"/>
          </a:xfrm>
          <a:custGeom>
            <a:avLst/>
            <a:gdLst/>
            <a:ahLst/>
            <a:cxnLst/>
            <a:rect l="l" t="t" r="r" b="b"/>
            <a:pathLst>
              <a:path w="60782" h="60925" extrusionOk="0">
                <a:moveTo>
                  <a:pt x="0" y="0"/>
                </a:moveTo>
                <a:lnTo>
                  <a:pt x="0" y="60925"/>
                </a:lnTo>
                <a:lnTo>
                  <a:pt x="60781" y="60925"/>
                </a:lnTo>
                <a:lnTo>
                  <a:pt x="0" y="0"/>
                </a:lnTo>
                <a:close/>
              </a:path>
            </a:pathLst>
          </a:custGeom>
          <a:solidFill>
            <a:srgbClr val="80BF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76" name="Google Shape;76;p10"/>
          <p:cNvSpPr/>
          <p:nvPr/>
        </p:nvSpPr>
        <p:spPr>
          <a:xfrm rot="10800000">
            <a:off x="5971964" y="-3"/>
            <a:ext cx="2557940" cy="1574513"/>
          </a:xfrm>
          <a:custGeom>
            <a:avLst/>
            <a:gdLst/>
            <a:ahLst/>
            <a:cxnLst/>
            <a:rect l="l" t="t" r="r" b="b"/>
            <a:pathLst>
              <a:path w="47662" h="23837" extrusionOk="0">
                <a:moveTo>
                  <a:pt x="23825" y="0"/>
                </a:moveTo>
                <a:lnTo>
                  <a:pt x="0" y="23837"/>
                </a:lnTo>
                <a:lnTo>
                  <a:pt x="5394" y="23837"/>
                </a:lnTo>
                <a:lnTo>
                  <a:pt x="23825" y="5406"/>
                </a:lnTo>
                <a:lnTo>
                  <a:pt x="42268" y="23837"/>
                </a:lnTo>
                <a:lnTo>
                  <a:pt x="47661" y="23837"/>
                </a:lnTo>
                <a:lnTo>
                  <a:pt x="23825" y="0"/>
                </a:lnTo>
                <a:close/>
              </a:path>
            </a:pathLst>
          </a:custGeom>
          <a:solidFill>
            <a:srgbClr val="AFE5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0" name="Google Shape;80;p10"/>
          <p:cNvSpPr txBox="1">
            <a:spLocks noGrp="1"/>
          </p:cNvSpPr>
          <p:nvPr>
            <p:ph type="title"/>
          </p:nvPr>
        </p:nvSpPr>
        <p:spPr>
          <a:xfrm flipH="1">
            <a:off x="1328589" y="3001800"/>
            <a:ext cx="7248800" cy="81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subTitle" idx="1"/>
          </p:nvPr>
        </p:nvSpPr>
        <p:spPr>
          <a:xfrm flipH="1">
            <a:off x="2221852" y="4024433"/>
            <a:ext cx="5462275" cy="71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2663527" y="1803400"/>
            <a:ext cx="4578925" cy="112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None/>
              <a:defRPr sz="6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500"/>
              <a:buNone/>
              <a:defRPr sz="6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500"/>
              <a:buNone/>
              <a:defRPr sz="6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500"/>
              <a:buNone/>
              <a:defRPr sz="6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500"/>
              <a:buNone/>
              <a:defRPr sz="6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500"/>
              <a:buNone/>
              <a:defRPr sz="6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500"/>
              <a:buNone/>
              <a:defRPr sz="6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500"/>
              <a:buNone/>
              <a:defRPr sz="6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500"/>
              <a:buNone/>
              <a:defRPr sz="65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69867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4293-E60B-4C74-911A-5BCAD8C6A3F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3495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4293-E60B-4C74-911A-5BCAD8C6A3F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9251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4293-E60B-4C74-911A-5BCAD8C6A3F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7118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4293-E60B-4C74-911A-5BCAD8C6A3F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32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4293-E60B-4C74-911A-5BCAD8C6A3F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3420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4293-E60B-4C74-911A-5BCAD8C6A3F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715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4293-E60B-4C74-911A-5BCAD8C6A3F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2184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54293-E60B-4C74-911A-5BCAD8C6A3F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9827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0" r:id="rId12"/>
    <p:sldLayoutId id="2147483673" r:id="rId13"/>
    <p:sldLayoutId id="2147483674" r:id="rId14"/>
    <p:sldLayoutId id="2147483679" r:id="rId15"/>
    <p:sldLayoutId id="2147483675" r:id="rId16"/>
    <p:sldLayoutId id="2147483676" r:id="rId17"/>
    <p:sldLayoutId id="2147483677" r:id="rId18"/>
    <p:sldLayoutId id="2147483678" r:id="rId19"/>
    <p:sldLayoutId id="2147483681" r:id="rId20"/>
    <p:sldLayoutId id="2147483682" r:id="rId21"/>
    <p:sldLayoutId id="2147483683" r:id="rId22"/>
    <p:sldLayoutId id="2147483684" r:id="rId23"/>
    <p:sldLayoutId id="2147483685" r:id="rId24"/>
  </p:sldLayoutIdLst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48.svg"/><Relationship Id="rId5" Type="http://schemas.openxmlformats.org/officeDocument/2006/relationships/image" Target="../media/image54.png"/><Relationship Id="rId10" Type="http://schemas.openxmlformats.org/officeDocument/2006/relationships/image" Target="../media/image47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jpg"/><Relationship Id="rId4" Type="http://schemas.openxmlformats.org/officeDocument/2006/relationships/image" Target="../media/image27.png"/><Relationship Id="rId9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6597CC93-86EB-42BE-8B47-5C7200969419}"/>
              </a:ext>
            </a:extLst>
          </p:cNvPr>
          <p:cNvSpPr/>
          <p:nvPr/>
        </p:nvSpPr>
        <p:spPr>
          <a:xfrm>
            <a:off x="-1" y="-68094"/>
            <a:ext cx="9962915" cy="6945306"/>
          </a:xfrm>
          <a:prstGeom prst="rect">
            <a:avLst/>
          </a:prstGeom>
          <a:solidFill>
            <a:srgbClr val="E6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6600F7-53F2-47E3-92A0-010E04D052DB}"/>
              </a:ext>
            </a:extLst>
          </p:cNvPr>
          <p:cNvSpPr/>
          <p:nvPr/>
        </p:nvSpPr>
        <p:spPr>
          <a:xfrm>
            <a:off x="-1" y="-68094"/>
            <a:ext cx="9962915" cy="6945306"/>
          </a:xfrm>
          <a:prstGeom prst="rect">
            <a:avLst/>
          </a:prstGeom>
          <a:solidFill>
            <a:srgbClr val="A6D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6A8032-BD00-4C34-891D-FF2143550FE7}"/>
              </a:ext>
            </a:extLst>
          </p:cNvPr>
          <p:cNvSpPr/>
          <p:nvPr/>
        </p:nvSpPr>
        <p:spPr>
          <a:xfrm>
            <a:off x="-1" y="5888978"/>
            <a:ext cx="9962915" cy="988234"/>
          </a:xfrm>
          <a:prstGeom prst="rect">
            <a:avLst/>
          </a:prstGeom>
          <a:solidFill>
            <a:srgbClr val="80B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6" name="Google Shape;84;p1">
            <a:extLst>
              <a:ext uri="{FF2B5EF4-FFF2-40B4-BE49-F238E27FC236}">
                <a16:creationId xmlns:a16="http://schemas.microsoft.com/office/drawing/2014/main" id="{0328691D-15A5-45E7-B5E9-2A11ADEC325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8048"/>
          <a:stretch/>
        </p:blipFill>
        <p:spPr>
          <a:xfrm>
            <a:off x="4981456" y="915915"/>
            <a:ext cx="5415064" cy="49772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33193A7-5954-4E26-AE24-114FDF0708FF}"/>
              </a:ext>
            </a:extLst>
          </p:cNvPr>
          <p:cNvGrpSpPr/>
          <p:nvPr/>
        </p:nvGrpSpPr>
        <p:grpSpPr>
          <a:xfrm>
            <a:off x="678723" y="465182"/>
            <a:ext cx="5200868" cy="670044"/>
            <a:chOff x="4058775" y="6261785"/>
            <a:chExt cx="5643849" cy="727114"/>
          </a:xfrm>
          <a:effectLst/>
        </p:grpSpPr>
        <p:pic>
          <p:nvPicPr>
            <p:cNvPr id="21" name="Picture 22">
              <a:extLst>
                <a:ext uri="{FF2B5EF4-FFF2-40B4-BE49-F238E27FC236}">
                  <a16:creationId xmlns:a16="http://schemas.microsoft.com/office/drawing/2014/main" id="{47765004-26D7-4896-8506-50AC1C3FC196}"/>
                </a:ext>
              </a:extLst>
            </p:cNvPr>
            <p:cNvPicPr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58775" y="6261785"/>
              <a:ext cx="560183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61">
              <a:extLst>
                <a:ext uri="{FF2B5EF4-FFF2-40B4-BE49-F238E27FC236}">
                  <a16:creationId xmlns:a16="http://schemas.microsoft.com/office/drawing/2014/main" id="{FFA51D2E-5922-43CC-A2A4-8566C98BB6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8958" y="6337616"/>
              <a:ext cx="5083666" cy="651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d-ID" sz="1100" b="1" dirty="0">
                  <a:latin typeface="Trebuchet MS" panose="020B0603020202020204" pitchFamily="34" charset="0"/>
                </a:rPr>
                <a:t>KEMENTERIAN PEKERJAAN UMUM DAN PERUMAHAN RAKYAT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b="1" dirty="0">
                  <a:latin typeface="Trebuchet MS" panose="020B0603020202020204" pitchFamily="34" charset="0"/>
                </a:rPr>
                <a:t>DIREKTORAT JENDERAL PERUMAHAN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id-ID" sz="1100" b="1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575273" y="4234134"/>
            <a:ext cx="437772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Disampaikan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Pada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Pembukaan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Rapat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Sinkronisasi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Program Pusat-Daerah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Bidang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Perumahan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Tahun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2023</a:t>
            </a:r>
          </a:p>
          <a:p>
            <a:endParaRPr lang="en-US" sz="1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Banyumas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| 12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Oktober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2021</a:t>
            </a:r>
          </a:p>
        </p:txBody>
      </p:sp>
      <p:sp>
        <p:nvSpPr>
          <p:cNvPr id="3088" name="Rectangle 1"/>
          <p:cNvSpPr>
            <a:spLocks noChangeArrowheads="1"/>
          </p:cNvSpPr>
          <p:nvPr/>
        </p:nvSpPr>
        <p:spPr bwMode="auto">
          <a:xfrm>
            <a:off x="575273" y="1440517"/>
            <a:ext cx="581579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i-FI" altLang="en-US" sz="3200" dirty="0">
                <a:latin typeface="Century Gothic" pitchFamily="34" charset="0"/>
              </a:rPr>
              <a:t>ARAHAN </a:t>
            </a:r>
          </a:p>
          <a:p>
            <a:pPr>
              <a:lnSpc>
                <a:spcPct val="90000"/>
              </a:lnSpc>
            </a:pPr>
            <a:r>
              <a:rPr lang="fi-FI" altLang="en-US" sz="3200" b="1" dirty="0">
                <a:latin typeface="Century Gothic" pitchFamily="34" charset="0"/>
              </a:rPr>
              <a:t>DIREKTUR SISTEM DAN STRATEGI PENYELENGGARAAN PERUMAHAN</a:t>
            </a:r>
          </a:p>
        </p:txBody>
      </p:sp>
      <p:sp>
        <p:nvSpPr>
          <p:cNvPr id="5" name="AutoShape 12" descr="Importance of Location in Real Estate - Confident Group">
            <a:extLst>
              <a:ext uri="{FF2B5EF4-FFF2-40B4-BE49-F238E27FC236}">
                <a16:creationId xmlns:a16="http://schemas.microsoft.com/office/drawing/2014/main" id="{99696E3B-0B55-4504-993A-D3A3F7733A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4CCF77A-A380-4C0C-B328-5C566F670E06}"/>
              </a:ext>
            </a:extLst>
          </p:cNvPr>
          <p:cNvSpPr txBox="1"/>
          <p:nvPr/>
        </p:nvSpPr>
        <p:spPr>
          <a:xfrm>
            <a:off x="1654959" y="4675608"/>
            <a:ext cx="659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>
                <a:latin typeface="Century Gothic" panose="020B0502020202020204" pitchFamily="34" charset="0"/>
              </a:rPr>
              <a:t>KERANGKA PENDANAAN TA 2023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F6721AB-6308-4B5A-8EB6-0ADCEBB231F7}"/>
              </a:ext>
            </a:extLst>
          </p:cNvPr>
          <p:cNvSpPr/>
          <p:nvPr/>
        </p:nvSpPr>
        <p:spPr>
          <a:xfrm>
            <a:off x="4511675" y="2973808"/>
            <a:ext cx="882650" cy="17018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1897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8">
            <a:extLst>
              <a:ext uri="{FF2B5EF4-FFF2-40B4-BE49-F238E27FC236}">
                <a16:creationId xmlns:a16="http://schemas.microsoft.com/office/drawing/2014/main" id="{83CE13CA-9B20-4278-A591-C5A9C9F78796}"/>
              </a:ext>
            </a:extLst>
          </p:cNvPr>
          <p:cNvSpPr txBox="1">
            <a:spLocks/>
          </p:cNvSpPr>
          <p:nvPr/>
        </p:nvSpPr>
        <p:spPr>
          <a:xfrm>
            <a:off x="961641" y="103950"/>
            <a:ext cx="8518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Tx/>
              <a:buNone/>
              <a:tabLst/>
              <a:defRPr kumimoji="0" sz="2000" b="1" i="0" u="none" strike="noStrike" kern="0" cap="none" spc="270" normalizeH="0">
                <a:ln>
                  <a:noFill/>
                </a:ln>
                <a:solidFill>
                  <a:prstClr val="black"/>
                </a:solidFill>
                <a:effectLst>
                  <a:outerShdw blurRad="50800" dist="63500" dir="2700000" algn="tl" rotWithShape="0">
                    <a:prstClr val="white">
                      <a:alpha val="5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</a:defRPr>
            </a:lvl1pPr>
            <a:lvl2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2pPr>
            <a:lvl3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3pPr>
            <a:lvl4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4pPr>
            <a:lvl5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5pPr>
            <a:lvl6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6pPr>
            <a:lvl7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7pPr>
            <a:lvl8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8pPr>
            <a:lvl9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9pPr>
          </a:lstStyle>
          <a:p>
            <a:r>
              <a:rPr lang="en-ID" dirty="0"/>
              <a:t>PAGU DAN OUTPUT </a:t>
            </a:r>
          </a:p>
          <a:p>
            <a:r>
              <a:rPr lang="en-ID" b="0" dirty="0"/>
              <a:t>DITJEN PERUMAHAN TAHUN 2020-2024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EF28A71-F0D6-4672-BF2D-3E7827530E99}"/>
              </a:ext>
            </a:extLst>
          </p:cNvPr>
          <p:cNvGrpSpPr/>
          <p:nvPr/>
        </p:nvGrpSpPr>
        <p:grpSpPr>
          <a:xfrm>
            <a:off x="1696450" y="1322168"/>
            <a:ext cx="6616344" cy="5259083"/>
            <a:chOff x="1696450" y="1322168"/>
            <a:chExt cx="6616344" cy="493259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C6143D7-B4F1-4F23-9872-C062EE54E180}"/>
                </a:ext>
              </a:extLst>
            </p:cNvPr>
            <p:cNvGrpSpPr/>
            <p:nvPr/>
          </p:nvGrpSpPr>
          <p:grpSpPr>
            <a:xfrm>
              <a:off x="3936365" y="1682520"/>
              <a:ext cx="2110244" cy="1959513"/>
              <a:chOff x="4024134" y="1596189"/>
              <a:chExt cx="2520000" cy="2340000"/>
            </a:xfrm>
            <a:solidFill>
              <a:schemeClr val="accent4"/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33" name="Flowchart: Alternate Process 32">
                <a:extLst>
                  <a:ext uri="{FF2B5EF4-FFF2-40B4-BE49-F238E27FC236}">
                    <a16:creationId xmlns:a16="http://schemas.microsoft.com/office/drawing/2014/main" id="{9AEE6F35-C3A3-4BF4-91C7-2600736D8571}"/>
                  </a:ext>
                </a:extLst>
              </p:cNvPr>
              <p:cNvSpPr/>
              <p:nvPr/>
            </p:nvSpPr>
            <p:spPr>
              <a:xfrm>
                <a:off x="4024134" y="1596189"/>
                <a:ext cx="2520000" cy="2340000"/>
              </a:xfrm>
              <a:prstGeom prst="flowChartAlternateProcess">
                <a:avLst/>
              </a:prstGeom>
              <a:solidFill>
                <a:srgbClr val="FFDE8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5752">
                  <a:defRPr/>
                </a:pPr>
                <a:endParaRPr lang="en-US" sz="1507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7DB7A0-65B0-4BCE-BB3E-C5AA49B03C54}"/>
                  </a:ext>
                </a:extLst>
              </p:cNvPr>
              <p:cNvSpPr txBox="1"/>
              <p:nvPr/>
            </p:nvSpPr>
            <p:spPr>
              <a:xfrm>
                <a:off x="4159901" y="1823428"/>
                <a:ext cx="2199503" cy="39212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ctr" defTabSz="765752">
                  <a:defRPr/>
                </a:pPr>
                <a:r>
                  <a:rPr lang="en-US" sz="1675" b="1" dirty="0" err="1">
                    <a:latin typeface="Century Gothic" panose="020B0502020202020204" pitchFamily="34" charset="0"/>
                  </a:rPr>
                  <a:t>Pagu</a:t>
                </a:r>
                <a:r>
                  <a:rPr lang="en-US" sz="1675" b="1" dirty="0">
                    <a:latin typeface="Century Gothic" panose="020B0502020202020204" pitchFamily="34" charset="0"/>
                  </a:rPr>
                  <a:t> 2020-2024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EF08B01-FB4E-412D-87ED-599DEF3FBD06}"/>
                  </a:ext>
                </a:extLst>
              </p:cNvPr>
              <p:cNvSpPr txBox="1"/>
              <p:nvPr/>
            </p:nvSpPr>
            <p:spPr>
              <a:xfrm>
                <a:off x="4151470" y="2411867"/>
                <a:ext cx="2199503" cy="114275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ctr" defTabSz="765752">
                  <a:defRPr/>
                </a:pPr>
                <a:r>
                  <a:rPr lang="en-US" sz="3015" b="1" dirty="0">
                    <a:latin typeface="Century Gothic" panose="020B0502020202020204" pitchFamily="34" charset="0"/>
                  </a:rPr>
                  <a:t>Rp 57,13 </a:t>
                </a:r>
                <a:r>
                  <a:rPr lang="en-US" sz="3015" b="1" dirty="0" err="1">
                    <a:latin typeface="Century Gothic" panose="020B0502020202020204" pitchFamily="34" charset="0"/>
                  </a:rPr>
                  <a:t>Triliun</a:t>
                </a:r>
                <a:endParaRPr lang="en-US" sz="3015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42" name="Flowchart: Alternate Process 41">
              <a:extLst>
                <a:ext uri="{FF2B5EF4-FFF2-40B4-BE49-F238E27FC236}">
                  <a16:creationId xmlns:a16="http://schemas.microsoft.com/office/drawing/2014/main" id="{FC861BA0-813D-4C5B-936E-8FED2248D3EF}"/>
                </a:ext>
              </a:extLst>
            </p:cNvPr>
            <p:cNvSpPr/>
            <p:nvPr/>
          </p:nvSpPr>
          <p:spPr>
            <a:xfrm>
              <a:off x="3942530" y="4214334"/>
              <a:ext cx="2110244" cy="1959513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5752">
                <a:defRPr/>
              </a:pPr>
              <a:endParaRPr lang="en-US" sz="1507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BEA32F5-1278-4BF3-B965-3601BAC30D6C}"/>
                </a:ext>
              </a:extLst>
            </p:cNvPr>
            <p:cNvSpPr txBox="1"/>
            <p:nvPr/>
          </p:nvSpPr>
          <p:spPr>
            <a:xfrm>
              <a:off x="4008381" y="4721303"/>
              <a:ext cx="1973753" cy="449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</a:defRPr>
              </a:lvl1pPr>
            </a:lstStyle>
            <a:p>
              <a:pPr defTabSz="382865">
                <a:defRPr/>
              </a:pPr>
              <a:r>
                <a:rPr lang="en-US" sz="1256" dirty="0" err="1">
                  <a:solidFill>
                    <a:schemeClr val="tx1"/>
                  </a:solidFill>
                </a:rPr>
                <a:t>Dukungan</a:t>
              </a:r>
              <a:r>
                <a:rPr lang="en-US" sz="1256" dirty="0">
                  <a:solidFill>
                    <a:schemeClr val="tx1"/>
                  </a:solidFill>
                </a:rPr>
                <a:t> </a:t>
              </a:r>
              <a:r>
                <a:rPr lang="en-US" sz="1256" dirty="0" err="1">
                  <a:solidFill>
                    <a:schemeClr val="tx1"/>
                  </a:solidFill>
                </a:rPr>
                <a:t>Manajemen</a:t>
              </a:r>
              <a:r>
                <a:rPr lang="en-US" sz="1256" dirty="0">
                  <a:solidFill>
                    <a:schemeClr val="tx1"/>
                  </a:solidFill>
                </a:rPr>
                <a:t> dan Output Non-</a:t>
              </a:r>
              <a:r>
                <a:rPr lang="en-US" sz="1256" dirty="0" err="1">
                  <a:solidFill>
                    <a:schemeClr val="tx1"/>
                  </a:solidFill>
                </a:rPr>
                <a:t>Fisik</a:t>
              </a:r>
              <a:r>
                <a:rPr lang="en-US" sz="1256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79F8A78-7E94-4830-AE84-4EDF447BBB51}"/>
                </a:ext>
              </a:extLst>
            </p:cNvPr>
            <p:cNvSpPr txBox="1"/>
            <p:nvPr/>
          </p:nvSpPr>
          <p:spPr>
            <a:xfrm>
              <a:off x="4068566" y="5315386"/>
              <a:ext cx="1841861" cy="93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65752">
                <a:defRPr/>
              </a:pPr>
              <a:r>
                <a:rPr lang="en-US" sz="2954" b="1" dirty="0">
                  <a:latin typeface="Century Gothic" panose="020B0502020202020204" pitchFamily="34" charset="0"/>
                </a:rPr>
                <a:t>Rp 4,81 T</a:t>
              </a:r>
            </a:p>
            <a:p>
              <a:pPr algn="ctr" defTabSz="765752">
                <a:defRPr/>
              </a:pPr>
              <a:endParaRPr lang="en-US" sz="2954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E635A7A4-F181-40A4-AA62-88C1DEBAE10D}"/>
                </a:ext>
              </a:extLst>
            </p:cNvPr>
            <p:cNvSpPr/>
            <p:nvPr/>
          </p:nvSpPr>
          <p:spPr>
            <a:xfrm rot="10800000">
              <a:off x="4616805" y="3869395"/>
              <a:ext cx="755811" cy="689876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5752">
                <a:defRPr/>
              </a:pPr>
              <a:endParaRPr lang="en-ID" sz="1131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7" name="Picture 86">
              <a:extLst>
                <a:ext uri="{FF2B5EF4-FFF2-40B4-BE49-F238E27FC236}">
                  <a16:creationId xmlns:a16="http://schemas.microsoft.com/office/drawing/2014/main" id="{162B4C3E-10F1-4F69-8105-BA8D5B3ED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6579" y="3982915"/>
              <a:ext cx="457357" cy="458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64EEEDCF-ACE3-4014-8522-6970C37A65E7}"/>
                </a:ext>
              </a:extLst>
            </p:cNvPr>
            <p:cNvGrpSpPr/>
            <p:nvPr/>
          </p:nvGrpSpPr>
          <p:grpSpPr>
            <a:xfrm>
              <a:off x="1696450" y="1322168"/>
              <a:ext cx="2110244" cy="2334056"/>
              <a:chOff x="1331639" y="1030003"/>
              <a:chExt cx="2286098" cy="2528562"/>
            </a:xfrm>
          </p:grpSpPr>
          <p:sp>
            <p:nvSpPr>
              <p:cNvPr id="7" name="Flowchart: Alternate Process 6">
                <a:extLst>
                  <a:ext uri="{FF2B5EF4-FFF2-40B4-BE49-F238E27FC236}">
                    <a16:creationId xmlns:a16="http://schemas.microsoft.com/office/drawing/2014/main" id="{BE31AEA7-CC0F-4448-BA12-A20486B6C8D0}"/>
                  </a:ext>
                </a:extLst>
              </p:cNvPr>
              <p:cNvSpPr/>
              <p:nvPr/>
            </p:nvSpPr>
            <p:spPr>
              <a:xfrm>
                <a:off x="1331639" y="1435761"/>
                <a:ext cx="2286098" cy="2122804"/>
              </a:xfrm>
              <a:prstGeom prst="flowChartAlternateProcess">
                <a:avLst/>
              </a:prstGeom>
              <a:solidFill>
                <a:srgbClr val="80BFD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5752">
                  <a:defRPr/>
                </a:pPr>
                <a:endParaRPr lang="en-US" sz="1507" dirty="0">
                  <a:solidFill>
                    <a:prstClr val="white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C9AFD9-000C-41E2-AB75-B88B17CA1549}"/>
                  </a:ext>
                </a:extLst>
              </p:cNvPr>
              <p:cNvSpPr txBox="1"/>
              <p:nvPr/>
            </p:nvSpPr>
            <p:spPr>
              <a:xfrm>
                <a:off x="1459353" y="1815681"/>
                <a:ext cx="1995349" cy="48654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765752">
                  <a:defRPr/>
                </a:pPr>
                <a:r>
                  <a:rPr lang="en-US" sz="1256" b="1" dirty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Pembangunan</a:t>
                </a:r>
              </a:p>
              <a:p>
                <a:pPr algn="ctr" defTabSz="765752">
                  <a:defRPr/>
                </a:pPr>
                <a:r>
                  <a:rPr lang="en-US" sz="1256" b="1" dirty="0" err="1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Rumah</a:t>
                </a:r>
                <a:r>
                  <a:rPr lang="en-US" sz="1256" b="1" dirty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256" b="1" dirty="0" err="1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Susun</a:t>
                </a:r>
                <a:endParaRPr lang="en-US" sz="1256" b="1" dirty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4F9B27-1AD4-4A86-802E-AAAAF2AECEB9}"/>
                  </a:ext>
                </a:extLst>
              </p:cNvPr>
              <p:cNvSpPr txBox="1"/>
              <p:nvPr/>
            </p:nvSpPr>
            <p:spPr>
              <a:xfrm>
                <a:off x="1345777" y="2385144"/>
                <a:ext cx="2248672" cy="96788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765752">
                  <a:defRPr/>
                </a:pPr>
                <a:r>
                  <a:rPr lang="en-US" sz="2345" b="1" dirty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Rp 18,52 T*</a:t>
                </a:r>
              </a:p>
              <a:p>
                <a:pPr algn="ctr" defTabSz="765752">
                  <a:defRPr/>
                </a:pPr>
                <a:r>
                  <a:rPr lang="en-US" sz="2345" b="1" dirty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51.340 Unit*</a:t>
                </a:r>
              </a:p>
              <a:p>
                <a:pPr algn="ctr" defTabSz="765752">
                  <a:defRPr/>
                </a:pPr>
                <a:r>
                  <a:rPr lang="en-US" sz="900" dirty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*) </a:t>
                </a:r>
                <a:r>
                  <a:rPr lang="en-US" sz="900" dirty="0" err="1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termasuk</a:t>
                </a:r>
                <a:r>
                  <a:rPr lang="en-US" sz="900" dirty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900" dirty="0" err="1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pembayaran</a:t>
                </a:r>
                <a:r>
                  <a:rPr lang="en-US" sz="900" dirty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 AP KPBU</a:t>
                </a:r>
                <a:endParaRPr lang="en-US" sz="2345" dirty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" name="Flowchart: Connector 35">
                <a:extLst>
                  <a:ext uri="{FF2B5EF4-FFF2-40B4-BE49-F238E27FC236}">
                    <a16:creationId xmlns:a16="http://schemas.microsoft.com/office/drawing/2014/main" id="{BEE05F0C-4377-4105-A6E5-186008B9A903}"/>
                  </a:ext>
                </a:extLst>
              </p:cNvPr>
              <p:cNvSpPr/>
              <p:nvPr/>
            </p:nvSpPr>
            <p:spPr>
              <a:xfrm rot="10800000">
                <a:off x="2083040" y="1030003"/>
                <a:ext cx="818795" cy="747365"/>
              </a:xfrm>
              <a:prstGeom prst="flowChartConnector">
                <a:avLst/>
              </a:prstGeom>
              <a:solidFill>
                <a:srgbClr val="FFF2CC"/>
              </a:solidFill>
              <a:ln w="1905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5752">
                  <a:defRPr/>
                </a:pPr>
                <a:endParaRPr lang="en-ID" sz="113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0" name="object 6">
                <a:extLst>
                  <a:ext uri="{FF2B5EF4-FFF2-40B4-BE49-F238E27FC236}">
                    <a16:creationId xmlns:a16="http://schemas.microsoft.com/office/drawing/2014/main" id="{23C43C32-B67D-4F6E-A2FD-EF141C954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0546" y="1159765"/>
                <a:ext cx="263782" cy="486839"/>
              </a:xfrm>
              <a:prstGeom prst="rect">
                <a:avLst/>
              </a:prstGeom>
              <a:blipFill dpi="0" rotWithShape="1">
                <a:blip r:embed="rId4" cstate="print">
                  <a:biLevel thresh="75000"/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artisticPhotocopy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844083" eaLnBrk="1" hangingPunct="1">
                  <a:defRPr/>
                </a:pPr>
                <a:endParaRPr lang="id-ID" altLang="en-US" sz="1246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5B8C744D-A1F5-4541-9B3D-BD6803543577}"/>
                </a:ext>
              </a:extLst>
            </p:cNvPr>
            <p:cNvGrpSpPr/>
            <p:nvPr/>
          </p:nvGrpSpPr>
          <p:grpSpPr>
            <a:xfrm>
              <a:off x="6185163" y="1359013"/>
              <a:ext cx="2116146" cy="2304452"/>
              <a:chOff x="6194411" y="1069915"/>
              <a:chExt cx="2292492" cy="2496490"/>
            </a:xfrm>
          </p:grpSpPr>
          <p:sp>
            <p:nvSpPr>
              <p:cNvPr id="28" name="Flowchart: Alternate Process 27">
                <a:extLst>
                  <a:ext uri="{FF2B5EF4-FFF2-40B4-BE49-F238E27FC236}">
                    <a16:creationId xmlns:a16="http://schemas.microsoft.com/office/drawing/2014/main" id="{54A9C913-FD1D-481D-8065-378A4049C28D}"/>
                  </a:ext>
                </a:extLst>
              </p:cNvPr>
              <p:cNvSpPr/>
              <p:nvPr/>
            </p:nvSpPr>
            <p:spPr>
              <a:xfrm>
                <a:off x="6200805" y="1443599"/>
                <a:ext cx="2286098" cy="2122806"/>
              </a:xfrm>
              <a:prstGeom prst="flowChartAlternateProcess">
                <a:avLst/>
              </a:prstGeom>
              <a:solidFill>
                <a:srgbClr val="80BFD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5752">
                  <a:defRPr/>
                </a:pPr>
                <a:endParaRPr lang="en-US" sz="1507" dirty="0">
                  <a:solidFill>
                    <a:prstClr val="white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4382A4-EE8D-447B-9D7C-629A46BC07E4}"/>
                  </a:ext>
                </a:extLst>
              </p:cNvPr>
              <p:cNvSpPr txBox="1"/>
              <p:nvPr/>
            </p:nvSpPr>
            <p:spPr>
              <a:xfrm>
                <a:off x="6339049" y="1824696"/>
                <a:ext cx="1995349" cy="29018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1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 pitchFamily="34" charset="0"/>
                  </a:defRPr>
                </a:lvl1pPr>
              </a:lstStyle>
              <a:p>
                <a:pPr defTabSz="382865">
                  <a:defRPr/>
                </a:pPr>
                <a:r>
                  <a:rPr lang="en-US" sz="1256" dirty="0" err="1"/>
                  <a:t>Rumah</a:t>
                </a:r>
                <a:r>
                  <a:rPr lang="en-US" sz="1256" dirty="0"/>
                  <a:t> </a:t>
                </a:r>
                <a:r>
                  <a:rPr lang="en-US" sz="1256" dirty="0" err="1"/>
                  <a:t>Swadaya</a:t>
                </a:r>
                <a:endParaRPr lang="en-US" sz="1256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1B34314-2B4D-4C31-B5CF-21955C9F0C73}"/>
                  </a:ext>
                </a:extLst>
              </p:cNvPr>
              <p:cNvSpPr txBox="1"/>
              <p:nvPr/>
            </p:nvSpPr>
            <p:spPr>
              <a:xfrm>
                <a:off x="6194411" y="2336145"/>
                <a:ext cx="2279387" cy="82715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765752">
                  <a:defRPr/>
                </a:pPr>
                <a:r>
                  <a:rPr lang="en-US" sz="2345" b="1" dirty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Rp 27,6 T</a:t>
                </a:r>
              </a:p>
              <a:p>
                <a:pPr algn="ctr" defTabSz="765752">
                  <a:defRPr/>
                </a:pPr>
                <a:r>
                  <a:rPr lang="en-US" sz="2345" b="1" dirty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813.660 Unit</a:t>
                </a:r>
              </a:p>
            </p:txBody>
          </p:sp>
          <p:sp>
            <p:nvSpPr>
              <p:cNvPr id="31" name="Flowchart: Connector 30">
                <a:extLst>
                  <a:ext uri="{FF2B5EF4-FFF2-40B4-BE49-F238E27FC236}">
                    <a16:creationId xmlns:a16="http://schemas.microsoft.com/office/drawing/2014/main" id="{81B09827-D7EF-4990-9F87-D34FCFEA71CE}"/>
                  </a:ext>
                </a:extLst>
              </p:cNvPr>
              <p:cNvSpPr/>
              <p:nvPr/>
            </p:nvSpPr>
            <p:spPr>
              <a:xfrm rot="10800000">
                <a:off x="6933308" y="1069915"/>
                <a:ext cx="818795" cy="747366"/>
              </a:xfrm>
              <a:prstGeom prst="flowChartConnector">
                <a:avLst/>
              </a:prstGeom>
              <a:solidFill>
                <a:srgbClr val="FFF2CC"/>
              </a:solidFill>
              <a:ln w="1905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5752">
                  <a:defRPr/>
                </a:pPr>
                <a:endParaRPr lang="en-ID" sz="1131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32" name="Graphic 79">
                <a:extLst>
                  <a:ext uri="{FF2B5EF4-FFF2-40B4-BE49-F238E27FC236}">
                    <a16:creationId xmlns:a16="http://schemas.microsoft.com/office/drawing/2014/main" id="{96333DC9-728F-40E6-80A2-2C6F270C7B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02123" y="1204562"/>
                <a:ext cx="470335" cy="4088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BC104FDC-B268-4EF6-9BF4-EA8F4BB022BC}"/>
                </a:ext>
              </a:extLst>
            </p:cNvPr>
            <p:cNvGrpSpPr/>
            <p:nvPr/>
          </p:nvGrpSpPr>
          <p:grpSpPr>
            <a:xfrm>
              <a:off x="1696450" y="3865416"/>
              <a:ext cx="2110244" cy="2304451"/>
              <a:chOff x="1331639" y="3785186"/>
              <a:chExt cx="2286098" cy="2496489"/>
            </a:xfrm>
          </p:grpSpPr>
          <p:sp>
            <p:nvSpPr>
              <p:cNvPr id="11" name="Flowchart: Alternate Process 10">
                <a:extLst>
                  <a:ext uri="{FF2B5EF4-FFF2-40B4-BE49-F238E27FC236}">
                    <a16:creationId xmlns:a16="http://schemas.microsoft.com/office/drawing/2014/main" id="{EB3A702C-A29B-485B-BC8B-96954748820D}"/>
                  </a:ext>
                </a:extLst>
              </p:cNvPr>
              <p:cNvSpPr/>
              <p:nvPr/>
            </p:nvSpPr>
            <p:spPr>
              <a:xfrm>
                <a:off x="1331639" y="4158870"/>
                <a:ext cx="2286098" cy="2122805"/>
              </a:xfrm>
              <a:prstGeom prst="flowChartAlternateProcess">
                <a:avLst/>
              </a:prstGeom>
              <a:solidFill>
                <a:srgbClr val="80BFD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5752">
                  <a:defRPr/>
                </a:pPr>
                <a:endParaRPr lang="en-US" sz="1507" dirty="0">
                  <a:solidFill>
                    <a:prstClr val="white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0ADE06-C7FB-46DF-BA8C-100E5BB5DFCC}"/>
                  </a:ext>
                </a:extLst>
              </p:cNvPr>
              <p:cNvSpPr txBox="1"/>
              <p:nvPr/>
            </p:nvSpPr>
            <p:spPr>
              <a:xfrm>
                <a:off x="1469883" y="4539966"/>
                <a:ext cx="1995349" cy="48654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1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 pitchFamily="34" charset="0"/>
                  </a:defRPr>
                </a:lvl1pPr>
              </a:lstStyle>
              <a:p>
                <a:pPr defTabSz="382865">
                  <a:defRPr/>
                </a:pPr>
                <a:r>
                  <a:rPr lang="en-US" sz="1256" dirty="0" err="1"/>
                  <a:t>Bantuan</a:t>
                </a:r>
                <a:r>
                  <a:rPr lang="en-US" sz="1256" dirty="0"/>
                  <a:t> PSU</a:t>
                </a:r>
              </a:p>
              <a:p>
                <a:pPr defTabSz="382865">
                  <a:defRPr/>
                </a:pPr>
                <a:r>
                  <a:rPr lang="en-US" sz="1256" dirty="0" err="1"/>
                  <a:t>Rumah</a:t>
                </a:r>
                <a:r>
                  <a:rPr lang="en-US" sz="1256" dirty="0"/>
                  <a:t> </a:t>
                </a:r>
                <a:r>
                  <a:rPr lang="en-US" sz="1256" dirty="0" err="1"/>
                  <a:t>Umum</a:t>
                </a:r>
                <a:endParaRPr lang="en-US" sz="1256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BF6823A-9EDC-4439-89FC-06D9C5AE2FDD}"/>
                  </a:ext>
                </a:extLst>
              </p:cNvPr>
              <p:cNvSpPr txBox="1"/>
              <p:nvPr/>
            </p:nvSpPr>
            <p:spPr>
              <a:xfrm>
                <a:off x="1331639" y="5164097"/>
                <a:ext cx="2286098" cy="82715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765752">
                  <a:defRPr/>
                </a:pPr>
                <a:r>
                  <a:rPr lang="en-US" sz="2345" b="1" dirty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Rp 3,43 T</a:t>
                </a:r>
              </a:p>
              <a:p>
                <a:pPr algn="ctr" defTabSz="765752">
                  <a:defRPr/>
                </a:pPr>
                <a:r>
                  <a:rPr lang="en-US" sz="2345" b="1" dirty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262.345 Unit</a:t>
                </a:r>
              </a:p>
            </p:txBody>
          </p:sp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id="{FE50D95F-F8BB-4D56-ABCF-A85391DF419E}"/>
                  </a:ext>
                </a:extLst>
              </p:cNvPr>
              <p:cNvSpPr/>
              <p:nvPr/>
            </p:nvSpPr>
            <p:spPr>
              <a:xfrm rot="10800000">
                <a:off x="2054517" y="3785186"/>
                <a:ext cx="818795" cy="747366"/>
              </a:xfrm>
              <a:prstGeom prst="flowChartConnector">
                <a:avLst/>
              </a:prstGeom>
              <a:solidFill>
                <a:srgbClr val="FFF2CC"/>
              </a:solidFill>
              <a:ln w="1905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5752">
                  <a:defRPr/>
                </a:pPr>
                <a:endParaRPr lang="en-ID" sz="1131">
                  <a:solidFill>
                    <a:prstClr val="white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1CA58285-3AF4-4B8B-954A-9B306B60A3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2587" y="3927545"/>
                <a:ext cx="463885" cy="403203"/>
              </a:xfrm>
              <a:prstGeom prst="rect">
                <a:avLst/>
              </a:prstGeom>
              <a:blipFill dpi="0" rotWithShape="1">
                <a:blip r:embed="rId8" cstate="print">
                  <a:biLevel thresh="75000"/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artisticPhotocopy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765752" eaLnBrk="1" hangingPunct="1">
                  <a:defRPr/>
                </a:pPr>
                <a:endParaRPr lang="id-ID" altLang="en-US" sz="1131">
                  <a:solidFill>
                    <a:prstClr val="black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0605B3D1-9935-42DF-9B0D-E7DB4E34E6BB}"/>
                </a:ext>
              </a:extLst>
            </p:cNvPr>
            <p:cNvGrpSpPr/>
            <p:nvPr/>
          </p:nvGrpSpPr>
          <p:grpSpPr>
            <a:xfrm>
              <a:off x="6202550" y="3878401"/>
              <a:ext cx="2110244" cy="2304450"/>
              <a:chOff x="6213247" y="3799256"/>
              <a:chExt cx="2286098" cy="2496489"/>
            </a:xfrm>
          </p:grpSpPr>
          <p:sp>
            <p:nvSpPr>
              <p:cNvPr id="49" name="Flowchart: Alternate Process 48">
                <a:extLst>
                  <a:ext uri="{FF2B5EF4-FFF2-40B4-BE49-F238E27FC236}">
                    <a16:creationId xmlns:a16="http://schemas.microsoft.com/office/drawing/2014/main" id="{2518FBBE-47FC-4E49-BA3A-7ED2DC171799}"/>
                  </a:ext>
                </a:extLst>
              </p:cNvPr>
              <p:cNvSpPr/>
              <p:nvPr/>
            </p:nvSpPr>
            <p:spPr>
              <a:xfrm>
                <a:off x="6213247" y="4172940"/>
                <a:ext cx="2286098" cy="2122805"/>
              </a:xfrm>
              <a:prstGeom prst="flowChartAlternateProcess">
                <a:avLst/>
              </a:prstGeom>
              <a:solidFill>
                <a:srgbClr val="80BFD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5752">
                  <a:defRPr/>
                </a:pPr>
                <a:endParaRPr lang="en-US" sz="1507" dirty="0">
                  <a:solidFill>
                    <a:prstClr val="white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68EFE76-3DD3-4681-AE42-97B0A021E4D1}"/>
                  </a:ext>
                </a:extLst>
              </p:cNvPr>
              <p:cNvSpPr txBox="1"/>
              <p:nvPr/>
            </p:nvSpPr>
            <p:spPr>
              <a:xfrm>
                <a:off x="6340233" y="4554036"/>
                <a:ext cx="1995349" cy="48654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1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 pitchFamily="34" charset="0"/>
                  </a:defRPr>
                </a:lvl1pPr>
              </a:lstStyle>
              <a:p>
                <a:pPr defTabSz="382865">
                  <a:defRPr/>
                </a:pPr>
                <a:r>
                  <a:rPr lang="en-US" sz="1256" dirty="0"/>
                  <a:t>Pembangunan</a:t>
                </a:r>
              </a:p>
              <a:p>
                <a:pPr defTabSz="382865">
                  <a:defRPr/>
                </a:pPr>
                <a:r>
                  <a:rPr lang="en-US" sz="1256" dirty="0" err="1"/>
                  <a:t>Rumah</a:t>
                </a:r>
                <a:r>
                  <a:rPr lang="en-US" sz="1256" dirty="0"/>
                  <a:t> </a:t>
                </a:r>
                <a:r>
                  <a:rPr lang="en-US" sz="1256" dirty="0" err="1"/>
                  <a:t>Khusus</a:t>
                </a:r>
                <a:endParaRPr lang="en-US" sz="1256" dirty="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EFE4605-963B-4BD0-B99E-0BCA603908D7}"/>
                  </a:ext>
                </a:extLst>
              </p:cNvPr>
              <p:cNvSpPr txBox="1"/>
              <p:nvPr/>
            </p:nvSpPr>
            <p:spPr>
              <a:xfrm>
                <a:off x="6340232" y="5178167"/>
                <a:ext cx="1995349" cy="82715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765752">
                  <a:defRPr/>
                </a:pPr>
                <a:r>
                  <a:rPr lang="en-US" sz="2345" b="1" dirty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Rp 2,77 T</a:t>
                </a:r>
              </a:p>
              <a:p>
                <a:pPr algn="ctr" defTabSz="765752">
                  <a:defRPr/>
                </a:pPr>
                <a:r>
                  <a:rPr lang="en-US" sz="2345" b="1" dirty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10.000 Unit</a:t>
                </a:r>
              </a:p>
            </p:txBody>
          </p:sp>
          <p:sp>
            <p:nvSpPr>
              <p:cNvPr id="52" name="Flowchart: Connector 51">
                <a:extLst>
                  <a:ext uri="{FF2B5EF4-FFF2-40B4-BE49-F238E27FC236}">
                    <a16:creationId xmlns:a16="http://schemas.microsoft.com/office/drawing/2014/main" id="{03C3D18E-4C33-4203-AB98-B47A9533494E}"/>
                  </a:ext>
                </a:extLst>
              </p:cNvPr>
              <p:cNvSpPr/>
              <p:nvPr/>
            </p:nvSpPr>
            <p:spPr>
              <a:xfrm rot="10800000">
                <a:off x="6944118" y="3799256"/>
                <a:ext cx="818795" cy="747366"/>
              </a:xfrm>
              <a:prstGeom prst="flowChartConnector">
                <a:avLst/>
              </a:prstGeom>
              <a:solidFill>
                <a:srgbClr val="FFF2CC"/>
              </a:solidFill>
              <a:ln w="1905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5752">
                  <a:defRPr/>
                </a:pPr>
                <a:endParaRPr lang="en-ID" sz="1131">
                  <a:solidFill>
                    <a:prstClr val="white"/>
                  </a:solidFill>
                  <a:latin typeface="Arial Narrow" panose="020B0606020202030204" pitchFamily="34" charset="0"/>
                </a:endParaRPr>
              </a:p>
            </p:txBody>
          </p:sp>
          <p:pic>
            <p:nvPicPr>
              <p:cNvPr id="53" name="Graphic 78">
                <a:extLst>
                  <a:ext uri="{FF2B5EF4-FFF2-40B4-BE49-F238E27FC236}">
                    <a16:creationId xmlns:a16="http://schemas.microsoft.com/office/drawing/2014/main" id="{09FD106B-996B-40D4-B951-465E88647F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02123" y="3948969"/>
                <a:ext cx="490233" cy="439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97FBBA-C04F-4B29-9C5C-EE6BE0D86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5655B-ADAB-4646-AB35-9AA94C05E500}" type="slidenum">
              <a:rPr kumimoji="0" lang="id-ID" altLang="id-ID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d-ID" altLang="id-ID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1" name="Slide Number Placeholder 2">
            <a:extLst>
              <a:ext uri="{FF2B5EF4-FFF2-40B4-BE49-F238E27FC236}">
                <a16:creationId xmlns:a16="http://schemas.microsoft.com/office/drawing/2014/main" id="{FAB56090-BF68-4324-BFBD-B4CA3114F6BD}"/>
              </a:ext>
            </a:extLst>
          </p:cNvPr>
          <p:cNvSpPr txBox="1">
            <a:spLocks/>
          </p:cNvSpPr>
          <p:nvPr/>
        </p:nvSpPr>
        <p:spPr>
          <a:xfrm>
            <a:off x="7525885" y="6508752"/>
            <a:ext cx="22288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defRPr/>
            </a:pPr>
            <a:fld id="{C345655B-ADAB-4646-AB35-9AA94C05E500}" type="slidenum">
              <a:rPr lang="id-ID" altLang="id-ID" sz="12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pPr algn="r" defTabSz="914400">
                <a:defRPr/>
              </a:pPr>
              <a:t>11</a:t>
            </a:fld>
            <a:endParaRPr lang="id-ID" altLang="id-ID" sz="1200" b="1" dirty="0">
              <a:solidFill>
                <a:schemeClr val="accent6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C874F0D-5D88-4F57-B01A-B7019C5BA732}"/>
              </a:ext>
            </a:extLst>
          </p:cNvPr>
          <p:cNvGrpSpPr/>
          <p:nvPr/>
        </p:nvGrpSpPr>
        <p:grpSpPr>
          <a:xfrm>
            <a:off x="-45720" y="279660"/>
            <a:ext cx="1007361" cy="513280"/>
            <a:chOff x="0" y="165186"/>
            <a:chExt cx="704998" cy="714191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8E61D3E-A9F9-45C4-BFAA-CECF4F6B0D01}"/>
                </a:ext>
              </a:extLst>
            </p:cNvPr>
            <p:cNvSpPr/>
            <p:nvPr/>
          </p:nvSpPr>
          <p:spPr>
            <a:xfrm>
              <a:off x="0" y="165186"/>
              <a:ext cx="533400" cy="714191"/>
            </a:xfrm>
            <a:prstGeom prst="rect">
              <a:avLst/>
            </a:prstGeom>
            <a:solidFill>
              <a:srgbClr val="80B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18EBB7B-8F82-40C8-BE44-BFF41AF632F2}"/>
                </a:ext>
              </a:extLst>
            </p:cNvPr>
            <p:cNvSpPr/>
            <p:nvPr/>
          </p:nvSpPr>
          <p:spPr>
            <a:xfrm>
              <a:off x="573027" y="165186"/>
              <a:ext cx="131971" cy="714191"/>
            </a:xfrm>
            <a:prstGeom prst="rect">
              <a:avLst/>
            </a:prstGeom>
            <a:solidFill>
              <a:srgbClr val="E6F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111475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F28A71-F0D6-4672-BF2D-3E7827530E99}"/>
              </a:ext>
            </a:extLst>
          </p:cNvPr>
          <p:cNvGrpSpPr/>
          <p:nvPr/>
        </p:nvGrpSpPr>
        <p:grpSpPr>
          <a:xfrm>
            <a:off x="1696450" y="1322168"/>
            <a:ext cx="6616344" cy="5259083"/>
            <a:chOff x="1696450" y="1322168"/>
            <a:chExt cx="6616344" cy="493259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C6143D7-B4F1-4F23-9872-C062EE54E180}"/>
                </a:ext>
              </a:extLst>
            </p:cNvPr>
            <p:cNvGrpSpPr/>
            <p:nvPr/>
          </p:nvGrpSpPr>
          <p:grpSpPr>
            <a:xfrm>
              <a:off x="3936365" y="1682520"/>
              <a:ext cx="2110244" cy="1959513"/>
              <a:chOff x="4024134" y="1596189"/>
              <a:chExt cx="2520000" cy="2340000"/>
            </a:xfrm>
            <a:solidFill>
              <a:schemeClr val="accent4"/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33" name="Flowchart: Alternate Process 32">
                <a:extLst>
                  <a:ext uri="{FF2B5EF4-FFF2-40B4-BE49-F238E27FC236}">
                    <a16:creationId xmlns:a16="http://schemas.microsoft.com/office/drawing/2014/main" id="{9AEE6F35-C3A3-4BF4-91C7-2600736D8571}"/>
                  </a:ext>
                </a:extLst>
              </p:cNvPr>
              <p:cNvSpPr/>
              <p:nvPr/>
            </p:nvSpPr>
            <p:spPr>
              <a:xfrm>
                <a:off x="4024134" y="1596189"/>
                <a:ext cx="2520000" cy="2340000"/>
              </a:xfrm>
              <a:prstGeom prst="flowChartAlternateProcess">
                <a:avLst/>
              </a:prstGeom>
              <a:solidFill>
                <a:srgbClr val="FFDE8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5752">
                  <a:defRPr/>
                </a:pPr>
                <a:endParaRPr lang="en-US" sz="1507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7DB7A0-65B0-4BCE-BB3E-C5AA49B03C54}"/>
                  </a:ext>
                </a:extLst>
              </p:cNvPr>
              <p:cNvSpPr txBox="1"/>
              <p:nvPr/>
            </p:nvSpPr>
            <p:spPr>
              <a:xfrm>
                <a:off x="4159901" y="1823428"/>
                <a:ext cx="2199503" cy="65497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Century Gothic" panose="020B0502020202020204" pitchFamily="34" charset="0"/>
                  </a:rPr>
                  <a:t>Pagu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entury Gothic" panose="020B0502020202020204" pitchFamily="34" charset="0"/>
                  </a:rPr>
                  <a:t> </a:t>
                </a:r>
                <a:r>
                  <a:rPr kumimoji="0" lang="en-US" sz="1600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Century Gothic" panose="020B0502020202020204" pitchFamily="34" charset="0"/>
                  </a:rPr>
                  <a:t>Kebutuhan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entury Gothic" panose="020B0502020202020204" pitchFamily="34" charset="0"/>
                  </a:rPr>
                  <a:t> TA 2023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EF08B01-FB4E-412D-87ED-599DEF3FBD06}"/>
                  </a:ext>
                </a:extLst>
              </p:cNvPr>
              <p:cNvSpPr txBox="1"/>
              <p:nvPr/>
            </p:nvSpPr>
            <p:spPr>
              <a:xfrm>
                <a:off x="4151470" y="2411867"/>
                <a:ext cx="2199503" cy="114275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ctr" defTabSz="765752">
                  <a:defRPr/>
                </a:pPr>
                <a:r>
                  <a:rPr lang="en-US" sz="3015" b="1" dirty="0">
                    <a:latin typeface="Century Gothic" panose="020B0502020202020204" pitchFamily="34" charset="0"/>
                  </a:rPr>
                  <a:t>Rp 14,76 </a:t>
                </a:r>
                <a:r>
                  <a:rPr lang="en-US" sz="3015" b="1" dirty="0" err="1">
                    <a:latin typeface="Century Gothic" panose="020B0502020202020204" pitchFamily="34" charset="0"/>
                  </a:rPr>
                  <a:t>Triliun</a:t>
                </a:r>
                <a:endParaRPr lang="en-US" sz="3015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42" name="Flowchart: Alternate Process 41">
              <a:extLst>
                <a:ext uri="{FF2B5EF4-FFF2-40B4-BE49-F238E27FC236}">
                  <a16:creationId xmlns:a16="http://schemas.microsoft.com/office/drawing/2014/main" id="{FC861BA0-813D-4C5B-936E-8FED2248D3EF}"/>
                </a:ext>
              </a:extLst>
            </p:cNvPr>
            <p:cNvSpPr/>
            <p:nvPr/>
          </p:nvSpPr>
          <p:spPr>
            <a:xfrm>
              <a:off x="3942530" y="4214334"/>
              <a:ext cx="2110244" cy="1959513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5752">
                <a:defRPr/>
              </a:pPr>
              <a:endParaRPr lang="en-US" sz="1507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BEA32F5-1278-4BF3-B965-3601BAC30D6C}"/>
                </a:ext>
              </a:extLst>
            </p:cNvPr>
            <p:cNvSpPr txBox="1"/>
            <p:nvPr/>
          </p:nvSpPr>
          <p:spPr>
            <a:xfrm>
              <a:off x="4008381" y="4721303"/>
              <a:ext cx="1973753" cy="44912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</a:defRPr>
              </a:lvl1pPr>
            </a:lstStyle>
            <a:p>
              <a:pPr defTabSz="382865">
                <a:defRPr/>
              </a:pPr>
              <a:r>
                <a:rPr lang="en-US" sz="1256" dirty="0" err="1">
                  <a:solidFill>
                    <a:schemeClr val="tx1"/>
                  </a:solidFill>
                </a:rPr>
                <a:t>Dukungan</a:t>
              </a:r>
              <a:r>
                <a:rPr lang="en-US" sz="1256" dirty="0">
                  <a:solidFill>
                    <a:schemeClr val="tx1"/>
                  </a:solidFill>
                </a:rPr>
                <a:t> </a:t>
              </a:r>
              <a:r>
                <a:rPr lang="en-US" sz="1256" dirty="0" err="1">
                  <a:solidFill>
                    <a:schemeClr val="tx1"/>
                  </a:solidFill>
                </a:rPr>
                <a:t>Manajemen</a:t>
              </a:r>
              <a:r>
                <a:rPr lang="en-US" sz="1256" dirty="0">
                  <a:solidFill>
                    <a:schemeClr val="tx1"/>
                  </a:solidFill>
                </a:rPr>
                <a:t> dan Output Non-</a:t>
              </a:r>
              <a:r>
                <a:rPr lang="en-US" sz="1256" dirty="0" err="1">
                  <a:solidFill>
                    <a:schemeClr val="tx1"/>
                  </a:solidFill>
                </a:rPr>
                <a:t>Fisik</a:t>
              </a:r>
              <a:r>
                <a:rPr lang="en-US" sz="1256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79F8A78-7E94-4830-AE84-4EDF447BBB51}"/>
                </a:ext>
              </a:extLst>
            </p:cNvPr>
            <p:cNvSpPr txBox="1"/>
            <p:nvPr/>
          </p:nvSpPr>
          <p:spPr>
            <a:xfrm>
              <a:off x="4068566" y="5315386"/>
              <a:ext cx="1841861" cy="93937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 defTabSz="765752">
                <a:defRPr/>
              </a:pPr>
              <a:r>
                <a:rPr lang="en-US" sz="2954" b="1" dirty="0">
                  <a:latin typeface="Century Gothic" panose="020B0502020202020204" pitchFamily="34" charset="0"/>
                </a:rPr>
                <a:t>Rp 0,66 T</a:t>
              </a:r>
            </a:p>
            <a:p>
              <a:pPr algn="ctr" defTabSz="765752">
                <a:defRPr/>
              </a:pPr>
              <a:endParaRPr lang="en-US" sz="2954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E635A7A4-F181-40A4-AA62-88C1DEBAE10D}"/>
                </a:ext>
              </a:extLst>
            </p:cNvPr>
            <p:cNvSpPr/>
            <p:nvPr/>
          </p:nvSpPr>
          <p:spPr>
            <a:xfrm rot="10800000">
              <a:off x="4616805" y="3869395"/>
              <a:ext cx="755811" cy="689876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5752">
                <a:defRPr/>
              </a:pPr>
              <a:endParaRPr lang="en-ID" sz="1131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7" name="Picture 86">
              <a:extLst>
                <a:ext uri="{FF2B5EF4-FFF2-40B4-BE49-F238E27FC236}">
                  <a16:creationId xmlns:a16="http://schemas.microsoft.com/office/drawing/2014/main" id="{162B4C3E-10F1-4F69-8105-BA8D5B3ED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6579" y="3982915"/>
              <a:ext cx="457357" cy="458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64EEEDCF-ACE3-4014-8522-6970C37A65E7}"/>
                </a:ext>
              </a:extLst>
            </p:cNvPr>
            <p:cNvGrpSpPr/>
            <p:nvPr/>
          </p:nvGrpSpPr>
          <p:grpSpPr>
            <a:xfrm>
              <a:off x="1696450" y="1322168"/>
              <a:ext cx="2110244" cy="2334056"/>
              <a:chOff x="1331639" y="1030003"/>
              <a:chExt cx="2286098" cy="2528562"/>
            </a:xfrm>
          </p:grpSpPr>
          <p:sp>
            <p:nvSpPr>
              <p:cNvPr id="7" name="Flowchart: Alternate Process 6">
                <a:extLst>
                  <a:ext uri="{FF2B5EF4-FFF2-40B4-BE49-F238E27FC236}">
                    <a16:creationId xmlns:a16="http://schemas.microsoft.com/office/drawing/2014/main" id="{BE31AEA7-CC0F-4448-BA12-A20486B6C8D0}"/>
                  </a:ext>
                </a:extLst>
              </p:cNvPr>
              <p:cNvSpPr/>
              <p:nvPr/>
            </p:nvSpPr>
            <p:spPr>
              <a:xfrm>
                <a:off x="1331639" y="1435761"/>
                <a:ext cx="2286098" cy="2122804"/>
              </a:xfrm>
              <a:prstGeom prst="flowChartAlternateProcess">
                <a:avLst/>
              </a:prstGeom>
              <a:solidFill>
                <a:srgbClr val="80BFD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5752">
                  <a:defRPr/>
                </a:pPr>
                <a:endParaRPr lang="en-US" sz="1507" dirty="0">
                  <a:solidFill>
                    <a:prstClr val="white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C9AFD9-000C-41E2-AB75-B88B17CA1549}"/>
                  </a:ext>
                </a:extLst>
              </p:cNvPr>
              <p:cNvSpPr txBox="1"/>
              <p:nvPr/>
            </p:nvSpPr>
            <p:spPr>
              <a:xfrm>
                <a:off x="1459353" y="1815681"/>
                <a:ext cx="1995349" cy="51875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765752">
                  <a:defRPr/>
                </a:pPr>
                <a:r>
                  <a:rPr lang="en-US" sz="1256" b="1" dirty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Pembangunan</a:t>
                </a:r>
              </a:p>
              <a:p>
                <a:pPr algn="ctr" defTabSz="765752">
                  <a:defRPr/>
                </a:pPr>
                <a:r>
                  <a:rPr lang="en-US" sz="1256" b="1" dirty="0" err="1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Rumah</a:t>
                </a:r>
                <a:r>
                  <a:rPr lang="en-US" sz="1256" b="1" dirty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256" b="1" dirty="0" err="1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Susun</a:t>
                </a:r>
                <a:endParaRPr lang="en-US" sz="1256" b="1" dirty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4F9B27-1AD4-4A86-802E-AAAAF2AECEB9}"/>
                  </a:ext>
                </a:extLst>
              </p:cNvPr>
              <p:cNvSpPr txBox="1"/>
              <p:nvPr/>
            </p:nvSpPr>
            <p:spPr>
              <a:xfrm>
                <a:off x="1345777" y="2385144"/>
                <a:ext cx="2248672" cy="96788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765752">
                  <a:defRPr/>
                </a:pPr>
                <a:r>
                  <a:rPr lang="en-US" sz="2345" b="1" dirty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Rp 5,52 T</a:t>
                </a:r>
              </a:p>
              <a:p>
                <a:pPr algn="ctr" defTabSz="765752">
                  <a:defRPr/>
                </a:pPr>
                <a:r>
                  <a:rPr lang="en-US" sz="2345" b="1" dirty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15.900 Unit</a:t>
                </a:r>
              </a:p>
              <a:p>
                <a:pPr algn="ctr" defTabSz="765752">
                  <a:defRPr/>
                </a:pPr>
                <a:r>
                  <a:rPr lang="en-US" sz="900" dirty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*) </a:t>
                </a:r>
                <a:r>
                  <a:rPr lang="en-US" sz="900" dirty="0" err="1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termasuk</a:t>
                </a:r>
                <a:r>
                  <a:rPr lang="en-US" sz="900" dirty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900" dirty="0" err="1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pembayaran</a:t>
                </a:r>
                <a:r>
                  <a:rPr lang="en-US" sz="900" dirty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 AP KPBU</a:t>
                </a:r>
                <a:endParaRPr lang="en-US" sz="2345" dirty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" name="Flowchart: Connector 35">
                <a:extLst>
                  <a:ext uri="{FF2B5EF4-FFF2-40B4-BE49-F238E27FC236}">
                    <a16:creationId xmlns:a16="http://schemas.microsoft.com/office/drawing/2014/main" id="{BEE05F0C-4377-4105-A6E5-186008B9A903}"/>
                  </a:ext>
                </a:extLst>
              </p:cNvPr>
              <p:cNvSpPr/>
              <p:nvPr/>
            </p:nvSpPr>
            <p:spPr>
              <a:xfrm rot="10800000">
                <a:off x="2083040" y="1030003"/>
                <a:ext cx="818795" cy="747365"/>
              </a:xfrm>
              <a:prstGeom prst="flowChartConnector">
                <a:avLst/>
              </a:prstGeom>
              <a:solidFill>
                <a:srgbClr val="FFF2CC"/>
              </a:solidFill>
              <a:ln w="1905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5752">
                  <a:defRPr/>
                </a:pPr>
                <a:endParaRPr lang="en-ID" sz="113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0" name="object 6">
                <a:extLst>
                  <a:ext uri="{FF2B5EF4-FFF2-40B4-BE49-F238E27FC236}">
                    <a16:creationId xmlns:a16="http://schemas.microsoft.com/office/drawing/2014/main" id="{23C43C32-B67D-4F6E-A2FD-EF141C954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0546" y="1159765"/>
                <a:ext cx="263782" cy="486839"/>
              </a:xfrm>
              <a:prstGeom prst="rect">
                <a:avLst/>
              </a:prstGeom>
              <a:blipFill dpi="0" rotWithShape="1">
                <a:blip r:embed="rId4" cstate="print">
                  <a:biLevel thresh="75000"/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artisticPhotocopy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844083" eaLnBrk="1" hangingPunct="1">
                  <a:defRPr/>
                </a:pPr>
                <a:endParaRPr lang="id-ID" altLang="en-US" sz="1246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5B8C744D-A1F5-4541-9B3D-BD6803543577}"/>
                </a:ext>
              </a:extLst>
            </p:cNvPr>
            <p:cNvGrpSpPr/>
            <p:nvPr/>
          </p:nvGrpSpPr>
          <p:grpSpPr>
            <a:xfrm>
              <a:off x="6185163" y="1359013"/>
              <a:ext cx="2116146" cy="2304452"/>
              <a:chOff x="6194411" y="1069915"/>
              <a:chExt cx="2292492" cy="2496490"/>
            </a:xfrm>
          </p:grpSpPr>
          <p:sp>
            <p:nvSpPr>
              <p:cNvPr id="28" name="Flowchart: Alternate Process 27">
                <a:extLst>
                  <a:ext uri="{FF2B5EF4-FFF2-40B4-BE49-F238E27FC236}">
                    <a16:creationId xmlns:a16="http://schemas.microsoft.com/office/drawing/2014/main" id="{54A9C913-FD1D-481D-8065-378A4049C28D}"/>
                  </a:ext>
                </a:extLst>
              </p:cNvPr>
              <p:cNvSpPr/>
              <p:nvPr/>
            </p:nvSpPr>
            <p:spPr>
              <a:xfrm>
                <a:off x="6200805" y="1443599"/>
                <a:ext cx="2286098" cy="2122806"/>
              </a:xfrm>
              <a:prstGeom prst="flowChartAlternateProcess">
                <a:avLst/>
              </a:prstGeom>
              <a:solidFill>
                <a:srgbClr val="80BFD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5752">
                  <a:defRPr/>
                </a:pPr>
                <a:endParaRPr lang="en-US" sz="1507" dirty="0">
                  <a:solidFill>
                    <a:prstClr val="white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4382A4-EE8D-447B-9D7C-629A46BC07E4}"/>
                  </a:ext>
                </a:extLst>
              </p:cNvPr>
              <p:cNvSpPr txBox="1"/>
              <p:nvPr/>
            </p:nvSpPr>
            <p:spPr>
              <a:xfrm>
                <a:off x="6339049" y="1824696"/>
                <a:ext cx="1995349" cy="30939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1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 pitchFamily="34" charset="0"/>
                  </a:defRPr>
                </a:lvl1pPr>
              </a:lstStyle>
              <a:p>
                <a:pPr defTabSz="382865">
                  <a:defRPr/>
                </a:pPr>
                <a:r>
                  <a:rPr lang="en-US" sz="1256" dirty="0" err="1"/>
                  <a:t>Rumah</a:t>
                </a:r>
                <a:r>
                  <a:rPr lang="en-US" sz="1256" dirty="0"/>
                  <a:t> </a:t>
                </a:r>
                <a:r>
                  <a:rPr lang="en-US" sz="1256" dirty="0" err="1"/>
                  <a:t>Swadaya</a:t>
                </a:r>
                <a:endParaRPr lang="en-US" sz="1256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1B34314-2B4D-4C31-B5CF-21955C9F0C73}"/>
                  </a:ext>
                </a:extLst>
              </p:cNvPr>
              <p:cNvSpPr txBox="1"/>
              <p:nvPr/>
            </p:nvSpPr>
            <p:spPr>
              <a:xfrm>
                <a:off x="6194411" y="2336145"/>
                <a:ext cx="2279387" cy="82715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765752">
                  <a:defRPr/>
                </a:pPr>
                <a:r>
                  <a:rPr lang="en-US" sz="2345" b="1" dirty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Rp 7,04 T</a:t>
                </a:r>
              </a:p>
              <a:p>
                <a:pPr algn="ctr" defTabSz="765752">
                  <a:defRPr/>
                </a:pPr>
                <a:r>
                  <a:rPr lang="en-US" sz="2345" b="1" dirty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177.925 Unit</a:t>
                </a:r>
              </a:p>
            </p:txBody>
          </p:sp>
          <p:sp>
            <p:nvSpPr>
              <p:cNvPr id="31" name="Flowchart: Connector 30">
                <a:extLst>
                  <a:ext uri="{FF2B5EF4-FFF2-40B4-BE49-F238E27FC236}">
                    <a16:creationId xmlns:a16="http://schemas.microsoft.com/office/drawing/2014/main" id="{81B09827-D7EF-4990-9F87-D34FCFEA71CE}"/>
                  </a:ext>
                </a:extLst>
              </p:cNvPr>
              <p:cNvSpPr/>
              <p:nvPr/>
            </p:nvSpPr>
            <p:spPr>
              <a:xfrm rot="10800000">
                <a:off x="6933308" y="1069915"/>
                <a:ext cx="818795" cy="747366"/>
              </a:xfrm>
              <a:prstGeom prst="flowChartConnector">
                <a:avLst/>
              </a:prstGeom>
              <a:solidFill>
                <a:srgbClr val="FFF2CC"/>
              </a:solidFill>
              <a:ln w="1905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5752">
                  <a:defRPr/>
                </a:pPr>
                <a:endParaRPr lang="en-ID" sz="1131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32" name="Graphic 79">
                <a:extLst>
                  <a:ext uri="{FF2B5EF4-FFF2-40B4-BE49-F238E27FC236}">
                    <a16:creationId xmlns:a16="http://schemas.microsoft.com/office/drawing/2014/main" id="{96333DC9-728F-40E6-80A2-2C6F270C7B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02123" y="1204562"/>
                <a:ext cx="470335" cy="4088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BC104FDC-B268-4EF6-9BF4-EA8F4BB022BC}"/>
                </a:ext>
              </a:extLst>
            </p:cNvPr>
            <p:cNvGrpSpPr/>
            <p:nvPr/>
          </p:nvGrpSpPr>
          <p:grpSpPr>
            <a:xfrm>
              <a:off x="1696450" y="3865416"/>
              <a:ext cx="2110244" cy="2304451"/>
              <a:chOff x="1331639" y="3785186"/>
              <a:chExt cx="2286098" cy="2496489"/>
            </a:xfrm>
          </p:grpSpPr>
          <p:sp>
            <p:nvSpPr>
              <p:cNvPr id="11" name="Flowchart: Alternate Process 10">
                <a:extLst>
                  <a:ext uri="{FF2B5EF4-FFF2-40B4-BE49-F238E27FC236}">
                    <a16:creationId xmlns:a16="http://schemas.microsoft.com/office/drawing/2014/main" id="{EB3A702C-A29B-485B-BC8B-96954748820D}"/>
                  </a:ext>
                </a:extLst>
              </p:cNvPr>
              <p:cNvSpPr/>
              <p:nvPr/>
            </p:nvSpPr>
            <p:spPr>
              <a:xfrm>
                <a:off x="1331639" y="4158870"/>
                <a:ext cx="2286098" cy="2122805"/>
              </a:xfrm>
              <a:prstGeom prst="flowChartAlternateProcess">
                <a:avLst/>
              </a:prstGeom>
              <a:solidFill>
                <a:srgbClr val="80BFD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5752">
                  <a:defRPr/>
                </a:pPr>
                <a:endParaRPr lang="en-US" sz="1507" dirty="0">
                  <a:solidFill>
                    <a:prstClr val="white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0ADE06-C7FB-46DF-BA8C-100E5BB5DFCC}"/>
                  </a:ext>
                </a:extLst>
              </p:cNvPr>
              <p:cNvSpPr txBox="1"/>
              <p:nvPr/>
            </p:nvSpPr>
            <p:spPr>
              <a:xfrm>
                <a:off x="1469883" y="4539966"/>
                <a:ext cx="1995349" cy="51875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1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 pitchFamily="34" charset="0"/>
                  </a:defRPr>
                </a:lvl1pPr>
              </a:lstStyle>
              <a:p>
                <a:pPr defTabSz="382865">
                  <a:defRPr/>
                </a:pPr>
                <a:r>
                  <a:rPr lang="en-US" sz="1256" dirty="0" err="1"/>
                  <a:t>Bantuan</a:t>
                </a:r>
                <a:r>
                  <a:rPr lang="en-US" sz="1256" dirty="0"/>
                  <a:t> PSU</a:t>
                </a:r>
              </a:p>
              <a:p>
                <a:pPr defTabSz="382865">
                  <a:defRPr/>
                </a:pPr>
                <a:r>
                  <a:rPr lang="en-US" sz="1256" dirty="0" err="1"/>
                  <a:t>Rumah</a:t>
                </a:r>
                <a:r>
                  <a:rPr lang="en-US" sz="1256" dirty="0"/>
                  <a:t> </a:t>
                </a:r>
                <a:r>
                  <a:rPr lang="en-US" sz="1256" dirty="0" err="1"/>
                  <a:t>Umum</a:t>
                </a:r>
                <a:endParaRPr lang="en-US" sz="1256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BF6823A-9EDC-4439-89FC-06D9C5AE2FDD}"/>
                  </a:ext>
                </a:extLst>
              </p:cNvPr>
              <p:cNvSpPr txBox="1"/>
              <p:nvPr/>
            </p:nvSpPr>
            <p:spPr>
              <a:xfrm>
                <a:off x="1331639" y="5164097"/>
                <a:ext cx="2286098" cy="82715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765752">
                  <a:defRPr/>
                </a:pPr>
                <a:r>
                  <a:rPr lang="en-US" sz="2345" b="1" dirty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Rp 1,01 T</a:t>
                </a:r>
              </a:p>
              <a:p>
                <a:pPr algn="ctr" defTabSz="765752">
                  <a:defRPr/>
                </a:pPr>
                <a:r>
                  <a:rPr lang="en-US" sz="2345" b="1" dirty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70.000 Unit</a:t>
                </a:r>
              </a:p>
            </p:txBody>
          </p:sp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id="{FE50D95F-F8BB-4D56-ABCF-A85391DF419E}"/>
                  </a:ext>
                </a:extLst>
              </p:cNvPr>
              <p:cNvSpPr/>
              <p:nvPr/>
            </p:nvSpPr>
            <p:spPr>
              <a:xfrm rot="10800000">
                <a:off x="2054517" y="3785186"/>
                <a:ext cx="818795" cy="747366"/>
              </a:xfrm>
              <a:prstGeom prst="flowChartConnector">
                <a:avLst/>
              </a:prstGeom>
              <a:solidFill>
                <a:srgbClr val="FFF2CC"/>
              </a:solidFill>
              <a:ln w="1905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5752">
                  <a:defRPr/>
                </a:pPr>
                <a:endParaRPr lang="en-ID" sz="1131">
                  <a:solidFill>
                    <a:prstClr val="white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1CA58285-3AF4-4B8B-954A-9B306B60A3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2587" y="3927545"/>
                <a:ext cx="463885" cy="403203"/>
              </a:xfrm>
              <a:prstGeom prst="rect">
                <a:avLst/>
              </a:prstGeom>
              <a:blipFill dpi="0" rotWithShape="1">
                <a:blip r:embed="rId8" cstate="print">
                  <a:biLevel thresh="75000"/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artisticPhotocopy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765752" eaLnBrk="1" hangingPunct="1">
                  <a:defRPr/>
                </a:pPr>
                <a:endParaRPr lang="id-ID" altLang="en-US" sz="1131">
                  <a:solidFill>
                    <a:prstClr val="black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0605B3D1-9935-42DF-9B0D-E7DB4E34E6BB}"/>
                </a:ext>
              </a:extLst>
            </p:cNvPr>
            <p:cNvGrpSpPr/>
            <p:nvPr/>
          </p:nvGrpSpPr>
          <p:grpSpPr>
            <a:xfrm>
              <a:off x="6202550" y="3878401"/>
              <a:ext cx="2110244" cy="2304450"/>
              <a:chOff x="6213247" y="3799256"/>
              <a:chExt cx="2286098" cy="2496489"/>
            </a:xfrm>
          </p:grpSpPr>
          <p:sp>
            <p:nvSpPr>
              <p:cNvPr id="49" name="Flowchart: Alternate Process 48">
                <a:extLst>
                  <a:ext uri="{FF2B5EF4-FFF2-40B4-BE49-F238E27FC236}">
                    <a16:creationId xmlns:a16="http://schemas.microsoft.com/office/drawing/2014/main" id="{2518FBBE-47FC-4E49-BA3A-7ED2DC171799}"/>
                  </a:ext>
                </a:extLst>
              </p:cNvPr>
              <p:cNvSpPr/>
              <p:nvPr/>
            </p:nvSpPr>
            <p:spPr>
              <a:xfrm>
                <a:off x="6213247" y="4172940"/>
                <a:ext cx="2286098" cy="2122805"/>
              </a:xfrm>
              <a:prstGeom prst="flowChartAlternateProcess">
                <a:avLst/>
              </a:prstGeom>
              <a:solidFill>
                <a:srgbClr val="80BFD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5752">
                  <a:defRPr/>
                </a:pPr>
                <a:endParaRPr lang="en-US" sz="1507" dirty="0">
                  <a:solidFill>
                    <a:prstClr val="white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68EFE76-3DD3-4681-AE42-97B0A021E4D1}"/>
                  </a:ext>
                </a:extLst>
              </p:cNvPr>
              <p:cNvSpPr txBox="1"/>
              <p:nvPr/>
            </p:nvSpPr>
            <p:spPr>
              <a:xfrm>
                <a:off x="6340233" y="4554036"/>
                <a:ext cx="1995349" cy="51875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1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 pitchFamily="34" charset="0"/>
                  </a:defRPr>
                </a:lvl1pPr>
              </a:lstStyle>
              <a:p>
                <a:pPr defTabSz="382865">
                  <a:defRPr/>
                </a:pPr>
                <a:r>
                  <a:rPr lang="en-US" sz="1256" dirty="0"/>
                  <a:t>Pembangunan</a:t>
                </a:r>
              </a:p>
              <a:p>
                <a:pPr defTabSz="382865">
                  <a:defRPr/>
                </a:pPr>
                <a:r>
                  <a:rPr lang="en-US" sz="1256" dirty="0" err="1"/>
                  <a:t>Rumah</a:t>
                </a:r>
                <a:r>
                  <a:rPr lang="en-US" sz="1256" dirty="0"/>
                  <a:t> </a:t>
                </a:r>
                <a:r>
                  <a:rPr lang="en-US" sz="1256" dirty="0" err="1"/>
                  <a:t>Khusus</a:t>
                </a:r>
                <a:endParaRPr lang="en-US" sz="1256" dirty="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EFE4605-963B-4BD0-B99E-0BCA603908D7}"/>
                  </a:ext>
                </a:extLst>
              </p:cNvPr>
              <p:cNvSpPr txBox="1"/>
              <p:nvPr/>
            </p:nvSpPr>
            <p:spPr>
              <a:xfrm>
                <a:off x="6340232" y="5178167"/>
                <a:ext cx="1995349" cy="82715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765752">
                  <a:defRPr/>
                </a:pPr>
                <a:r>
                  <a:rPr lang="en-US" sz="2345" b="1" dirty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Rp 0,52 T</a:t>
                </a:r>
              </a:p>
              <a:p>
                <a:pPr algn="ctr" defTabSz="765752">
                  <a:defRPr/>
                </a:pPr>
                <a:r>
                  <a:rPr lang="en-US" sz="2345" b="1" dirty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2.138 Unit</a:t>
                </a:r>
              </a:p>
            </p:txBody>
          </p:sp>
          <p:sp>
            <p:nvSpPr>
              <p:cNvPr id="52" name="Flowchart: Connector 51">
                <a:extLst>
                  <a:ext uri="{FF2B5EF4-FFF2-40B4-BE49-F238E27FC236}">
                    <a16:creationId xmlns:a16="http://schemas.microsoft.com/office/drawing/2014/main" id="{03C3D18E-4C33-4203-AB98-B47A9533494E}"/>
                  </a:ext>
                </a:extLst>
              </p:cNvPr>
              <p:cNvSpPr/>
              <p:nvPr/>
            </p:nvSpPr>
            <p:spPr>
              <a:xfrm rot="10800000">
                <a:off x="6944118" y="3799256"/>
                <a:ext cx="818795" cy="747366"/>
              </a:xfrm>
              <a:prstGeom prst="flowChartConnector">
                <a:avLst/>
              </a:prstGeom>
              <a:solidFill>
                <a:srgbClr val="FFF2CC"/>
              </a:solidFill>
              <a:ln w="1905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5752">
                  <a:defRPr/>
                </a:pPr>
                <a:endParaRPr lang="en-ID" sz="1131">
                  <a:solidFill>
                    <a:prstClr val="white"/>
                  </a:solidFill>
                  <a:latin typeface="Arial Narrow" panose="020B0606020202030204" pitchFamily="34" charset="0"/>
                </a:endParaRPr>
              </a:p>
            </p:txBody>
          </p:sp>
          <p:pic>
            <p:nvPicPr>
              <p:cNvPr id="53" name="Graphic 78">
                <a:extLst>
                  <a:ext uri="{FF2B5EF4-FFF2-40B4-BE49-F238E27FC236}">
                    <a16:creationId xmlns:a16="http://schemas.microsoft.com/office/drawing/2014/main" id="{09FD106B-996B-40D4-B951-465E88647F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02123" y="3948969"/>
                <a:ext cx="490233" cy="439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97FBBA-C04F-4B29-9C5C-EE6BE0D86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5655B-ADAB-4646-AB35-9AA94C05E500}" type="slidenum">
              <a:rPr kumimoji="0" lang="id-ID" altLang="id-ID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d-ID" altLang="id-ID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1" name="Slide Number Placeholder 2">
            <a:extLst>
              <a:ext uri="{FF2B5EF4-FFF2-40B4-BE49-F238E27FC236}">
                <a16:creationId xmlns:a16="http://schemas.microsoft.com/office/drawing/2014/main" id="{FAB56090-BF68-4324-BFBD-B4CA3114F6BD}"/>
              </a:ext>
            </a:extLst>
          </p:cNvPr>
          <p:cNvSpPr txBox="1">
            <a:spLocks/>
          </p:cNvSpPr>
          <p:nvPr/>
        </p:nvSpPr>
        <p:spPr>
          <a:xfrm>
            <a:off x="7525885" y="6508752"/>
            <a:ext cx="22288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defRPr/>
            </a:pPr>
            <a:fld id="{C345655B-ADAB-4646-AB35-9AA94C05E500}" type="slidenum">
              <a:rPr lang="id-ID" altLang="id-ID" sz="12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pPr algn="r" defTabSz="914400">
                <a:defRPr/>
              </a:pPr>
              <a:t>12</a:t>
            </a:fld>
            <a:endParaRPr lang="id-ID" altLang="id-ID" sz="1200" b="1" dirty="0">
              <a:solidFill>
                <a:schemeClr val="accent6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object 8">
            <a:extLst>
              <a:ext uri="{FF2B5EF4-FFF2-40B4-BE49-F238E27FC236}">
                <a16:creationId xmlns:a16="http://schemas.microsoft.com/office/drawing/2014/main" id="{0469922A-C9DF-4D63-A247-482A03CAF98A}"/>
              </a:ext>
            </a:extLst>
          </p:cNvPr>
          <p:cNvSpPr txBox="1">
            <a:spLocks/>
          </p:cNvSpPr>
          <p:nvPr/>
        </p:nvSpPr>
        <p:spPr>
          <a:xfrm>
            <a:off x="961641" y="103950"/>
            <a:ext cx="8518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Tx/>
              <a:buNone/>
              <a:tabLst/>
              <a:defRPr kumimoji="0" sz="2000" b="1" i="0" u="none" strike="noStrike" kern="0" cap="none" spc="270" normalizeH="0">
                <a:ln>
                  <a:noFill/>
                </a:ln>
                <a:solidFill>
                  <a:prstClr val="black"/>
                </a:solidFill>
                <a:effectLst>
                  <a:outerShdw blurRad="50800" dist="63500" dir="2700000" algn="tl" rotWithShape="0">
                    <a:prstClr val="white">
                      <a:alpha val="5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</a:defRPr>
            </a:lvl1pPr>
            <a:lvl2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2pPr>
            <a:lvl3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3pPr>
            <a:lvl4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4pPr>
            <a:lvl5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5pPr>
            <a:lvl6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6pPr>
            <a:lvl7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7pPr>
            <a:lvl8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8pPr>
            <a:lvl9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9pPr>
          </a:lstStyle>
          <a:p>
            <a:r>
              <a:rPr lang="en-ID" dirty="0"/>
              <a:t>INDIKASI KEBUTUHAN TARGET &amp; ANGGARAN </a:t>
            </a:r>
          </a:p>
          <a:p>
            <a:r>
              <a:rPr lang="en-ID" b="0" dirty="0"/>
              <a:t>DITJEN PERUMAHAN TAHUN 2023 SESUAI RENSTRA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809EB34-0CC6-4738-A49B-0507D3C03FA1}"/>
              </a:ext>
            </a:extLst>
          </p:cNvPr>
          <p:cNvGrpSpPr/>
          <p:nvPr/>
        </p:nvGrpSpPr>
        <p:grpSpPr>
          <a:xfrm>
            <a:off x="-45720" y="279660"/>
            <a:ext cx="1007361" cy="513280"/>
            <a:chOff x="0" y="165186"/>
            <a:chExt cx="704998" cy="714191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62734B3-7134-4BEC-9561-5D3C5A50EF67}"/>
                </a:ext>
              </a:extLst>
            </p:cNvPr>
            <p:cNvSpPr/>
            <p:nvPr/>
          </p:nvSpPr>
          <p:spPr>
            <a:xfrm>
              <a:off x="0" y="165186"/>
              <a:ext cx="533400" cy="714191"/>
            </a:xfrm>
            <a:prstGeom prst="rect">
              <a:avLst/>
            </a:prstGeom>
            <a:solidFill>
              <a:srgbClr val="80B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CA54059-1D68-4DBD-B56B-DC48FE3454BC}"/>
                </a:ext>
              </a:extLst>
            </p:cNvPr>
            <p:cNvSpPr/>
            <p:nvPr/>
          </p:nvSpPr>
          <p:spPr>
            <a:xfrm>
              <a:off x="573027" y="165186"/>
              <a:ext cx="131971" cy="714191"/>
            </a:xfrm>
            <a:prstGeom prst="rect">
              <a:avLst/>
            </a:prstGeom>
            <a:solidFill>
              <a:srgbClr val="E6F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99593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4CCF77A-A380-4C0C-B328-5C566F670E06}"/>
              </a:ext>
            </a:extLst>
          </p:cNvPr>
          <p:cNvSpPr txBox="1"/>
          <p:nvPr/>
        </p:nvSpPr>
        <p:spPr>
          <a:xfrm>
            <a:off x="1654959" y="4675608"/>
            <a:ext cx="6596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>
                <a:latin typeface="Century Gothic" panose="020B0502020202020204" pitchFamily="34" charset="0"/>
              </a:rPr>
              <a:t>ALUR PEMROGRAMAN DAN PENGANGGARAN TAHUNAN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F6721AB-6308-4B5A-8EB6-0ADCEBB231F7}"/>
              </a:ext>
            </a:extLst>
          </p:cNvPr>
          <p:cNvSpPr/>
          <p:nvPr/>
        </p:nvSpPr>
        <p:spPr>
          <a:xfrm>
            <a:off x="4511675" y="2973808"/>
            <a:ext cx="882650" cy="17018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9327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">
            <a:extLst>
              <a:ext uri="{FF2B5EF4-FFF2-40B4-BE49-F238E27FC236}">
                <a16:creationId xmlns:a16="http://schemas.microsoft.com/office/drawing/2014/main" id="{3F52DE94-F9BC-4A71-A1DE-5D5F8FC4E078}"/>
              </a:ext>
            </a:extLst>
          </p:cNvPr>
          <p:cNvSpPr/>
          <p:nvPr/>
        </p:nvSpPr>
        <p:spPr>
          <a:xfrm>
            <a:off x="2589675" y="1928806"/>
            <a:ext cx="6693148" cy="4664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39" h="20345" extrusionOk="0">
                <a:moveTo>
                  <a:pt x="14967" y="1408"/>
                </a:moveTo>
                <a:cubicBezTo>
                  <a:pt x="12925" y="533"/>
                  <a:pt x="10749" y="221"/>
                  <a:pt x="8542" y="96"/>
                </a:cubicBezTo>
                <a:cubicBezTo>
                  <a:pt x="6471" y="-8"/>
                  <a:pt x="3934" y="-279"/>
                  <a:pt x="2163" y="1033"/>
                </a:cubicBezTo>
                <a:cubicBezTo>
                  <a:pt x="-209" y="2804"/>
                  <a:pt x="-194" y="6532"/>
                  <a:pt x="196" y="9136"/>
                </a:cubicBezTo>
                <a:cubicBezTo>
                  <a:pt x="526" y="11406"/>
                  <a:pt x="1217" y="13614"/>
                  <a:pt x="2088" y="15739"/>
                </a:cubicBezTo>
                <a:cubicBezTo>
                  <a:pt x="2658" y="17134"/>
                  <a:pt x="3213" y="18821"/>
                  <a:pt x="4549" y="19696"/>
                </a:cubicBezTo>
                <a:cubicBezTo>
                  <a:pt x="7071" y="21321"/>
                  <a:pt x="9548" y="19530"/>
                  <a:pt x="11754" y="18301"/>
                </a:cubicBezTo>
                <a:cubicBezTo>
                  <a:pt x="13285" y="17447"/>
                  <a:pt x="14937" y="16822"/>
                  <a:pt x="16483" y="15968"/>
                </a:cubicBezTo>
                <a:cubicBezTo>
                  <a:pt x="18014" y="15114"/>
                  <a:pt x="19470" y="13989"/>
                  <a:pt x="20295" y="12469"/>
                </a:cubicBezTo>
                <a:cubicBezTo>
                  <a:pt x="21391" y="10448"/>
                  <a:pt x="21226" y="7886"/>
                  <a:pt x="20130" y="5866"/>
                </a:cubicBezTo>
                <a:cubicBezTo>
                  <a:pt x="19034" y="3824"/>
                  <a:pt x="17113" y="2325"/>
                  <a:pt x="14967" y="1408"/>
                </a:cubicBezTo>
                <a:close/>
              </a:path>
            </a:pathLst>
          </a:custGeom>
          <a:solidFill>
            <a:srgbClr val="E6F5F6">
              <a:alpha val="69804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 sz="3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6A6C1B-02A2-489E-B46D-E542B1F30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68" y="297723"/>
            <a:ext cx="4397378" cy="620926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C1A201-76F7-4568-8EEB-244019955871}"/>
              </a:ext>
            </a:extLst>
          </p:cNvPr>
          <p:cNvSpPr txBox="1"/>
          <p:nvPr/>
        </p:nvSpPr>
        <p:spPr>
          <a:xfrm>
            <a:off x="5671930" y="2132386"/>
            <a:ext cx="3936199" cy="1074599"/>
          </a:xfrm>
          <a:prstGeom prst="roundRect">
            <a:avLst>
              <a:gd name="adj" fmla="val 9886"/>
            </a:avLst>
          </a:prstGeom>
          <a:solidFill>
            <a:srgbClr val="AFE5E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Ruang </a:t>
            </a:r>
            <a:r>
              <a:rPr lang="en-US" sz="1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Lingkup</a:t>
            </a:r>
            <a:r>
              <a:rPr lang="en-US" sz="1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i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No: 11/SE/Dr/2020 </a:t>
            </a:r>
            <a:r>
              <a:rPr lang="en-US" sz="1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sz="1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umum</a:t>
            </a:r>
            <a:r>
              <a:rPr lang="en-US" sz="1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mencakup</a:t>
            </a:r>
            <a:r>
              <a:rPr lang="en-US" sz="1200" b="1" i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en-US" sz="1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1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Penyusunan</a:t>
            </a:r>
            <a:r>
              <a:rPr lang="en-US" sz="1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arahan</a:t>
            </a:r>
            <a:r>
              <a:rPr lang="en-US" sz="1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program </a:t>
            </a:r>
            <a:r>
              <a:rPr lang="en-US" sz="1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ditjen</a:t>
            </a:r>
            <a:r>
              <a:rPr lang="en-US" sz="1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perumahan</a:t>
            </a:r>
            <a:r>
              <a:rPr lang="en-US" sz="1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1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Tahapan</a:t>
            </a:r>
            <a:r>
              <a:rPr lang="en-US" sz="1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pemrograman</a:t>
            </a:r>
            <a:r>
              <a:rPr lang="en-US" sz="1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penganggararn</a:t>
            </a:r>
            <a:r>
              <a:rPr lang="en-US" sz="1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kegiatan</a:t>
            </a:r>
            <a:r>
              <a:rPr lang="en-US" sz="1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tahunan</a:t>
            </a:r>
            <a:endParaRPr lang="en-US" sz="12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6ED5F8-C124-4EE0-9855-49C12EBD7764}"/>
              </a:ext>
            </a:extLst>
          </p:cNvPr>
          <p:cNvSpPr txBox="1"/>
          <p:nvPr/>
        </p:nvSpPr>
        <p:spPr>
          <a:xfrm>
            <a:off x="5420967" y="1079792"/>
            <a:ext cx="421483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SE No: 11/SE/Dr/2020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tentang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Pedoman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Pemrograman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Penganggaran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Kegiatan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Direktorat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Jenderal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Perumahan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CEEF68-DEA3-4AA8-9D1B-156BFA8247E3}"/>
              </a:ext>
            </a:extLst>
          </p:cNvPr>
          <p:cNvSpPr txBox="1"/>
          <p:nvPr/>
        </p:nvSpPr>
        <p:spPr>
          <a:xfrm>
            <a:off x="6057901" y="547000"/>
            <a:ext cx="3613946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defTabSz="914400">
              <a:lnSpc>
                <a:spcPct val="100000"/>
              </a:lnSpc>
              <a:spcBef>
                <a:spcPts val="0"/>
              </a:spcBef>
              <a:buClr>
                <a:srgbClr val="F3F3F3"/>
              </a:buClr>
              <a:buSzPts val="2400"/>
              <a:buNone/>
              <a:defRPr sz="2000" b="1" kern="0" spc="270">
                <a:solidFill>
                  <a:prstClr val="black"/>
                </a:solidFill>
                <a:effectLst>
                  <a:outerShdw blurRad="50800" dist="63500" dir="2700000" algn="tl" rotWithShape="0">
                    <a:prstClr val="white">
                      <a:alpha val="50000"/>
                    </a:prstClr>
                  </a:outerShdw>
                </a:effectLst>
                <a:latin typeface="Century Gothic" panose="020B0502020202020204" pitchFamily="34" charset="0"/>
              </a:defRPr>
            </a:lvl1pPr>
            <a:lvl2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2pPr>
            <a:lvl3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3pPr>
            <a:lvl4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4pPr>
            <a:lvl5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5pPr>
            <a:lvl6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6pPr>
            <a:lvl7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7pPr>
            <a:lvl8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8pPr>
            <a:lvl9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9pPr>
          </a:lstStyle>
          <a:p>
            <a:r>
              <a:rPr lang="en-ID" dirty="0"/>
              <a:t>LANDASAN KEBIJAKAN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16838B-4774-4B38-A5AC-BACA4F5ECE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433" y="4465008"/>
            <a:ext cx="2469696" cy="24696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E9EBFE-2E7B-4BC9-9044-DF70E1909222}"/>
              </a:ext>
            </a:extLst>
          </p:cNvPr>
          <p:cNvSpPr txBox="1"/>
          <p:nvPr/>
        </p:nvSpPr>
        <p:spPr>
          <a:xfrm>
            <a:off x="5671930" y="3420192"/>
            <a:ext cx="3936199" cy="683835"/>
          </a:xfrm>
          <a:prstGeom prst="roundRect">
            <a:avLst>
              <a:gd name="adj" fmla="val 9886"/>
            </a:avLst>
          </a:prstGeom>
          <a:noFill/>
          <a:ln>
            <a:solidFill>
              <a:schemeClr val="accent3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Sedang</a:t>
            </a:r>
            <a:r>
              <a:rPr lang="en-US" sz="1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disusun</a:t>
            </a:r>
            <a:r>
              <a:rPr lang="en-US" sz="1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perubahan</a:t>
            </a:r>
            <a:r>
              <a:rPr lang="en-US" sz="1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1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menambahkan</a:t>
            </a:r>
            <a:r>
              <a:rPr lang="en-US" sz="1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tusi</a:t>
            </a:r>
            <a:r>
              <a:rPr lang="en-US" sz="1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Balai</a:t>
            </a:r>
            <a:r>
              <a:rPr lang="en-US" sz="1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Pelaksana</a:t>
            </a:r>
            <a:r>
              <a:rPr lang="en-US" sz="1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Penyediaan</a:t>
            </a:r>
            <a:r>
              <a:rPr lang="en-US" sz="1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Perumahan</a:t>
            </a:r>
            <a:r>
              <a:rPr lang="en-US" sz="1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1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alur</a:t>
            </a:r>
            <a:r>
              <a:rPr lang="en-US" sz="1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pemrograman</a:t>
            </a:r>
            <a:r>
              <a:rPr lang="en-US" sz="1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penganggaran</a:t>
            </a:r>
            <a:endParaRPr lang="en-US" sz="12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46F9401-9072-45AB-A795-C390A5788F72}"/>
              </a:ext>
            </a:extLst>
          </p:cNvPr>
          <p:cNvSpPr txBox="1">
            <a:spLocks/>
          </p:cNvSpPr>
          <p:nvPr/>
        </p:nvSpPr>
        <p:spPr>
          <a:xfrm>
            <a:off x="7373485" y="6356352"/>
            <a:ext cx="22288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defRPr/>
            </a:pPr>
            <a:fld id="{C345655B-ADAB-4646-AB35-9AA94C05E500}" type="slidenum">
              <a:rPr lang="id-ID" altLang="id-ID" sz="12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pPr algn="r" defTabSz="914400">
                <a:defRPr/>
              </a:pPr>
              <a:t>14</a:t>
            </a:fld>
            <a:endParaRPr lang="id-ID" altLang="id-ID" sz="1200" b="1" dirty="0">
              <a:solidFill>
                <a:schemeClr val="accent6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14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>
            <a:extLst>
              <a:ext uri="{FF2B5EF4-FFF2-40B4-BE49-F238E27FC236}">
                <a16:creationId xmlns:a16="http://schemas.microsoft.com/office/drawing/2014/main" id="{2B344B60-CFF8-4608-B17A-52201503E10A}"/>
              </a:ext>
            </a:extLst>
          </p:cNvPr>
          <p:cNvSpPr txBox="1"/>
          <p:nvPr/>
        </p:nvSpPr>
        <p:spPr>
          <a:xfrm>
            <a:off x="1007361" y="179621"/>
            <a:ext cx="9390712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defTabSz="914400">
              <a:lnSpc>
                <a:spcPct val="100000"/>
              </a:lnSpc>
              <a:spcBef>
                <a:spcPts val="0"/>
              </a:spcBef>
              <a:buClr>
                <a:srgbClr val="F3F3F3"/>
              </a:buClr>
              <a:buSzPts val="2400"/>
              <a:buNone/>
              <a:defRPr sz="2000" b="1" kern="0" spc="270">
                <a:solidFill>
                  <a:prstClr val="black"/>
                </a:solidFill>
                <a:effectLst>
                  <a:outerShdw blurRad="50800" dist="63500" dir="2700000" algn="tl" rotWithShape="0">
                    <a:prstClr val="white">
                      <a:alpha val="50000"/>
                    </a:prstClr>
                  </a:outerShdw>
                </a:effectLst>
                <a:latin typeface="Century Gothic" panose="020B0502020202020204" pitchFamily="34" charset="0"/>
              </a:defRPr>
            </a:lvl1pPr>
            <a:lvl2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2pPr>
            <a:lvl3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3pPr>
            <a:lvl4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4pPr>
            <a:lvl5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5pPr>
            <a:lvl6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6pPr>
            <a:lvl7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7pPr>
            <a:lvl8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8pPr>
            <a:lvl9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9pPr>
          </a:lstStyle>
          <a:p>
            <a:r>
              <a:rPr lang="en-ID" dirty="0"/>
              <a:t>PENYUSUNAN ARAHAN PROGRAM</a:t>
            </a:r>
            <a:endParaRPr lang="en-US" dirty="0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C10366C-CB1F-4372-A158-8B474B0EF99B}"/>
              </a:ext>
            </a:extLst>
          </p:cNvPr>
          <p:cNvGrpSpPr/>
          <p:nvPr/>
        </p:nvGrpSpPr>
        <p:grpSpPr>
          <a:xfrm>
            <a:off x="2440771" y="1750424"/>
            <a:ext cx="6167650" cy="3139326"/>
            <a:chOff x="3012358" y="2052648"/>
            <a:chExt cx="5616064" cy="2837101"/>
          </a:xfrm>
        </p:grpSpPr>
        <p:grpSp>
          <p:nvGrpSpPr>
            <p:cNvPr id="6" name="Google Shape;5505;p63">
              <a:extLst>
                <a:ext uri="{FF2B5EF4-FFF2-40B4-BE49-F238E27FC236}">
                  <a16:creationId xmlns:a16="http://schemas.microsoft.com/office/drawing/2014/main" id="{FC9FAD93-5109-4D4C-B1B1-694F2BC8BA69}"/>
                </a:ext>
              </a:extLst>
            </p:cNvPr>
            <p:cNvGrpSpPr/>
            <p:nvPr/>
          </p:nvGrpSpPr>
          <p:grpSpPr>
            <a:xfrm flipV="1">
              <a:off x="5446091" y="2997189"/>
              <a:ext cx="863395" cy="999565"/>
              <a:chOff x="4943575" y="2516350"/>
              <a:chExt cx="98675" cy="81700"/>
            </a:xfrm>
            <a:solidFill>
              <a:srgbClr val="999999"/>
            </a:solidFill>
          </p:grpSpPr>
          <p:sp>
            <p:nvSpPr>
              <p:cNvPr id="7" name="Google Shape;5506;p63">
                <a:extLst>
                  <a:ext uri="{FF2B5EF4-FFF2-40B4-BE49-F238E27FC236}">
                    <a16:creationId xmlns:a16="http://schemas.microsoft.com/office/drawing/2014/main" id="{6154595D-73D2-4E53-9F81-D9DD9CD79B9C}"/>
                  </a:ext>
                </a:extLst>
              </p:cNvPr>
              <p:cNvSpPr/>
              <p:nvPr/>
            </p:nvSpPr>
            <p:spPr>
              <a:xfrm>
                <a:off x="5036450" y="2554750"/>
                <a:ext cx="580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93" extrusionOk="0">
                    <a:moveTo>
                      <a:pt x="130" y="0"/>
                    </a:moveTo>
                    <a:cubicBezTo>
                      <a:pt x="51" y="0"/>
                      <a:pt x="0" y="101"/>
                      <a:pt x="65" y="166"/>
                    </a:cubicBezTo>
                    <a:cubicBezTo>
                      <a:pt x="83" y="184"/>
                      <a:pt x="106" y="192"/>
                      <a:pt x="129" y="192"/>
                    </a:cubicBezTo>
                    <a:cubicBezTo>
                      <a:pt x="179" y="192"/>
                      <a:pt x="229" y="153"/>
                      <a:pt x="224" y="94"/>
                    </a:cubicBezTo>
                    <a:cubicBezTo>
                      <a:pt x="231" y="44"/>
                      <a:pt x="188" y="0"/>
                      <a:pt x="1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Google Shape;5507;p63">
                <a:extLst>
                  <a:ext uri="{FF2B5EF4-FFF2-40B4-BE49-F238E27FC236}">
                    <a16:creationId xmlns:a16="http://schemas.microsoft.com/office/drawing/2014/main" id="{E80D8364-4709-4E23-B664-3974A653FF69}"/>
                  </a:ext>
                </a:extLst>
              </p:cNvPr>
              <p:cNvSpPr/>
              <p:nvPr/>
            </p:nvSpPr>
            <p:spPr>
              <a:xfrm>
                <a:off x="5028150" y="2547175"/>
                <a:ext cx="56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89" extrusionOk="0">
                    <a:moveTo>
                      <a:pt x="123" y="0"/>
                    </a:moveTo>
                    <a:cubicBezTo>
                      <a:pt x="37" y="0"/>
                      <a:pt x="0" y="101"/>
                      <a:pt x="58" y="159"/>
                    </a:cubicBezTo>
                    <a:cubicBezTo>
                      <a:pt x="79" y="180"/>
                      <a:pt x="103" y="189"/>
                      <a:pt x="126" y="189"/>
                    </a:cubicBezTo>
                    <a:cubicBezTo>
                      <a:pt x="177" y="189"/>
                      <a:pt x="224" y="146"/>
                      <a:pt x="224" y="87"/>
                    </a:cubicBezTo>
                    <a:cubicBezTo>
                      <a:pt x="217" y="36"/>
                      <a:pt x="181" y="0"/>
                      <a:pt x="1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Google Shape;5508;p63">
                <a:extLst>
                  <a:ext uri="{FF2B5EF4-FFF2-40B4-BE49-F238E27FC236}">
                    <a16:creationId xmlns:a16="http://schemas.microsoft.com/office/drawing/2014/main" id="{941911EE-4595-4AEA-A669-DA77DBEF90D1}"/>
                  </a:ext>
                </a:extLst>
              </p:cNvPr>
              <p:cNvSpPr/>
              <p:nvPr/>
            </p:nvSpPr>
            <p:spPr>
              <a:xfrm>
                <a:off x="5028150" y="2554750"/>
                <a:ext cx="56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93" extrusionOk="0">
                    <a:moveTo>
                      <a:pt x="123" y="0"/>
                    </a:moveTo>
                    <a:cubicBezTo>
                      <a:pt x="44" y="0"/>
                      <a:pt x="0" y="101"/>
                      <a:pt x="58" y="166"/>
                    </a:cubicBezTo>
                    <a:cubicBezTo>
                      <a:pt x="76" y="184"/>
                      <a:pt x="99" y="192"/>
                      <a:pt x="123" y="192"/>
                    </a:cubicBezTo>
                    <a:cubicBezTo>
                      <a:pt x="173" y="192"/>
                      <a:pt x="224" y="153"/>
                      <a:pt x="224" y="94"/>
                    </a:cubicBezTo>
                    <a:cubicBezTo>
                      <a:pt x="224" y="44"/>
                      <a:pt x="181" y="0"/>
                      <a:pt x="1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Google Shape;5509;p63">
                <a:extLst>
                  <a:ext uri="{FF2B5EF4-FFF2-40B4-BE49-F238E27FC236}">
                    <a16:creationId xmlns:a16="http://schemas.microsoft.com/office/drawing/2014/main" id="{63DAA2B0-BDAB-4BB9-A89F-5A7340A1EB8A}"/>
                  </a:ext>
                </a:extLst>
              </p:cNvPr>
              <p:cNvSpPr/>
              <p:nvPr/>
            </p:nvSpPr>
            <p:spPr>
              <a:xfrm>
                <a:off x="5028150" y="2562500"/>
                <a:ext cx="562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92" extrusionOk="0">
                    <a:moveTo>
                      <a:pt x="123" y="0"/>
                    </a:moveTo>
                    <a:cubicBezTo>
                      <a:pt x="37" y="0"/>
                      <a:pt x="0" y="101"/>
                      <a:pt x="58" y="166"/>
                    </a:cubicBezTo>
                    <a:cubicBezTo>
                      <a:pt x="77" y="183"/>
                      <a:pt x="100" y="191"/>
                      <a:pt x="122" y="191"/>
                    </a:cubicBezTo>
                    <a:cubicBezTo>
                      <a:pt x="174" y="191"/>
                      <a:pt x="224" y="148"/>
                      <a:pt x="224" y="87"/>
                    </a:cubicBezTo>
                    <a:cubicBezTo>
                      <a:pt x="217" y="37"/>
                      <a:pt x="181" y="0"/>
                      <a:pt x="1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Google Shape;5510;p63">
                <a:extLst>
                  <a:ext uri="{FF2B5EF4-FFF2-40B4-BE49-F238E27FC236}">
                    <a16:creationId xmlns:a16="http://schemas.microsoft.com/office/drawing/2014/main" id="{45900177-E478-41C5-9E3A-1734DBAD1C39}"/>
                  </a:ext>
                </a:extLst>
              </p:cNvPr>
              <p:cNvSpPr/>
              <p:nvPr/>
            </p:nvSpPr>
            <p:spPr>
              <a:xfrm>
                <a:off x="5019725" y="2539400"/>
                <a:ext cx="55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90" extrusionOk="0">
                    <a:moveTo>
                      <a:pt x="120" y="1"/>
                    </a:moveTo>
                    <a:cubicBezTo>
                      <a:pt x="39" y="1"/>
                      <a:pt x="0" y="104"/>
                      <a:pt x="56" y="160"/>
                    </a:cubicBezTo>
                    <a:cubicBezTo>
                      <a:pt x="77" y="181"/>
                      <a:pt x="101" y="190"/>
                      <a:pt x="125" y="190"/>
                    </a:cubicBezTo>
                    <a:cubicBezTo>
                      <a:pt x="175" y="190"/>
                      <a:pt x="222" y="149"/>
                      <a:pt x="222" y="95"/>
                    </a:cubicBezTo>
                    <a:cubicBezTo>
                      <a:pt x="222" y="37"/>
                      <a:pt x="179" y="1"/>
                      <a:pt x="128" y="1"/>
                    </a:cubicBezTo>
                    <a:cubicBezTo>
                      <a:pt x="126" y="1"/>
                      <a:pt x="123" y="1"/>
                      <a:pt x="1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Google Shape;5511;p63">
                <a:extLst>
                  <a:ext uri="{FF2B5EF4-FFF2-40B4-BE49-F238E27FC236}">
                    <a16:creationId xmlns:a16="http://schemas.microsoft.com/office/drawing/2014/main" id="{1DC1DAA2-55A2-41CC-BB29-146351D63BC5}"/>
                  </a:ext>
                </a:extLst>
              </p:cNvPr>
              <p:cNvSpPr/>
              <p:nvPr/>
            </p:nvSpPr>
            <p:spPr>
              <a:xfrm>
                <a:off x="5019675" y="2547175"/>
                <a:ext cx="56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89" extrusionOk="0">
                    <a:moveTo>
                      <a:pt x="130" y="0"/>
                    </a:moveTo>
                    <a:cubicBezTo>
                      <a:pt x="44" y="0"/>
                      <a:pt x="0" y="101"/>
                      <a:pt x="58" y="159"/>
                    </a:cubicBezTo>
                    <a:cubicBezTo>
                      <a:pt x="79" y="180"/>
                      <a:pt x="103" y="189"/>
                      <a:pt x="126" y="189"/>
                    </a:cubicBezTo>
                    <a:cubicBezTo>
                      <a:pt x="177" y="189"/>
                      <a:pt x="224" y="146"/>
                      <a:pt x="224" y="87"/>
                    </a:cubicBezTo>
                    <a:cubicBezTo>
                      <a:pt x="217" y="36"/>
                      <a:pt x="181" y="0"/>
                      <a:pt x="1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Google Shape;5512;p63">
                <a:extLst>
                  <a:ext uri="{FF2B5EF4-FFF2-40B4-BE49-F238E27FC236}">
                    <a16:creationId xmlns:a16="http://schemas.microsoft.com/office/drawing/2014/main" id="{7C9A8EC0-8DBF-48D5-915F-EFAE17E1C1B5}"/>
                  </a:ext>
                </a:extLst>
              </p:cNvPr>
              <p:cNvSpPr/>
              <p:nvPr/>
            </p:nvSpPr>
            <p:spPr>
              <a:xfrm>
                <a:off x="5019675" y="2554750"/>
                <a:ext cx="56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93" extrusionOk="0">
                    <a:moveTo>
                      <a:pt x="130" y="0"/>
                    </a:moveTo>
                    <a:cubicBezTo>
                      <a:pt x="44" y="0"/>
                      <a:pt x="0" y="101"/>
                      <a:pt x="58" y="166"/>
                    </a:cubicBezTo>
                    <a:cubicBezTo>
                      <a:pt x="79" y="184"/>
                      <a:pt x="102" y="192"/>
                      <a:pt x="126" y="192"/>
                    </a:cubicBezTo>
                    <a:cubicBezTo>
                      <a:pt x="177" y="192"/>
                      <a:pt x="224" y="153"/>
                      <a:pt x="224" y="94"/>
                    </a:cubicBezTo>
                    <a:cubicBezTo>
                      <a:pt x="224" y="44"/>
                      <a:pt x="181" y="0"/>
                      <a:pt x="1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Google Shape;5513;p63">
                <a:extLst>
                  <a:ext uri="{FF2B5EF4-FFF2-40B4-BE49-F238E27FC236}">
                    <a16:creationId xmlns:a16="http://schemas.microsoft.com/office/drawing/2014/main" id="{E970999B-3FFE-4F90-94E2-F1DA0896B7B4}"/>
                  </a:ext>
                </a:extLst>
              </p:cNvPr>
              <p:cNvSpPr/>
              <p:nvPr/>
            </p:nvSpPr>
            <p:spPr>
              <a:xfrm>
                <a:off x="5019675" y="2562500"/>
                <a:ext cx="562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92" extrusionOk="0">
                    <a:moveTo>
                      <a:pt x="130" y="0"/>
                    </a:moveTo>
                    <a:cubicBezTo>
                      <a:pt x="44" y="0"/>
                      <a:pt x="0" y="101"/>
                      <a:pt x="58" y="166"/>
                    </a:cubicBezTo>
                    <a:cubicBezTo>
                      <a:pt x="77" y="183"/>
                      <a:pt x="100" y="191"/>
                      <a:pt x="122" y="191"/>
                    </a:cubicBezTo>
                    <a:cubicBezTo>
                      <a:pt x="174" y="191"/>
                      <a:pt x="224" y="148"/>
                      <a:pt x="224" y="87"/>
                    </a:cubicBezTo>
                    <a:cubicBezTo>
                      <a:pt x="217" y="37"/>
                      <a:pt x="181" y="0"/>
                      <a:pt x="1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Google Shape;5514;p63">
                <a:extLst>
                  <a:ext uri="{FF2B5EF4-FFF2-40B4-BE49-F238E27FC236}">
                    <a16:creationId xmlns:a16="http://schemas.microsoft.com/office/drawing/2014/main" id="{6FB4E20D-E82B-4074-A448-4EAD1FA899A5}"/>
                  </a:ext>
                </a:extLst>
              </p:cNvPr>
              <p:cNvSpPr/>
              <p:nvPr/>
            </p:nvSpPr>
            <p:spPr>
              <a:xfrm>
                <a:off x="5019725" y="2570225"/>
                <a:ext cx="55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90" extrusionOk="0">
                    <a:moveTo>
                      <a:pt x="139" y="1"/>
                    </a:moveTo>
                    <a:cubicBezTo>
                      <a:pt x="136" y="1"/>
                      <a:pt x="132" y="1"/>
                      <a:pt x="128" y="2"/>
                    </a:cubicBezTo>
                    <a:cubicBezTo>
                      <a:pt x="126" y="1"/>
                      <a:pt x="123" y="1"/>
                      <a:pt x="120" y="1"/>
                    </a:cubicBezTo>
                    <a:cubicBezTo>
                      <a:pt x="39" y="1"/>
                      <a:pt x="0" y="104"/>
                      <a:pt x="56" y="160"/>
                    </a:cubicBezTo>
                    <a:cubicBezTo>
                      <a:pt x="77" y="181"/>
                      <a:pt x="101" y="190"/>
                      <a:pt x="124" y="190"/>
                    </a:cubicBezTo>
                    <a:cubicBezTo>
                      <a:pt x="175" y="190"/>
                      <a:pt x="222" y="147"/>
                      <a:pt x="222" y="88"/>
                    </a:cubicBezTo>
                    <a:cubicBezTo>
                      <a:pt x="215" y="41"/>
                      <a:pt x="184" y="1"/>
                      <a:pt x="13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Google Shape;5515;p63">
                <a:extLst>
                  <a:ext uri="{FF2B5EF4-FFF2-40B4-BE49-F238E27FC236}">
                    <a16:creationId xmlns:a16="http://schemas.microsoft.com/office/drawing/2014/main" id="{F8BB1888-B145-4546-BE10-B7568E4AE9F2}"/>
                  </a:ext>
                </a:extLst>
              </p:cNvPr>
              <p:cNvSpPr/>
              <p:nvPr/>
            </p:nvSpPr>
            <p:spPr>
              <a:xfrm>
                <a:off x="5011200" y="2531675"/>
                <a:ext cx="5750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96" extrusionOk="0">
                    <a:moveTo>
                      <a:pt x="130" y="0"/>
                    </a:moveTo>
                    <a:cubicBezTo>
                      <a:pt x="44" y="0"/>
                      <a:pt x="1" y="108"/>
                      <a:pt x="65" y="166"/>
                    </a:cubicBezTo>
                    <a:cubicBezTo>
                      <a:pt x="84" y="187"/>
                      <a:pt x="107" y="195"/>
                      <a:pt x="130" y="195"/>
                    </a:cubicBezTo>
                    <a:cubicBezTo>
                      <a:pt x="180" y="195"/>
                      <a:pt x="229" y="153"/>
                      <a:pt x="224" y="94"/>
                    </a:cubicBezTo>
                    <a:cubicBezTo>
                      <a:pt x="224" y="43"/>
                      <a:pt x="181" y="0"/>
                      <a:pt x="1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Google Shape;5516;p63">
                <a:extLst>
                  <a:ext uri="{FF2B5EF4-FFF2-40B4-BE49-F238E27FC236}">
                    <a16:creationId xmlns:a16="http://schemas.microsoft.com/office/drawing/2014/main" id="{94033259-CA66-4926-8655-A19F50BA508C}"/>
                  </a:ext>
                </a:extLst>
              </p:cNvPr>
              <p:cNvSpPr/>
              <p:nvPr/>
            </p:nvSpPr>
            <p:spPr>
              <a:xfrm>
                <a:off x="5011250" y="2539400"/>
                <a:ext cx="55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90" extrusionOk="0">
                    <a:moveTo>
                      <a:pt x="120" y="1"/>
                    </a:moveTo>
                    <a:cubicBezTo>
                      <a:pt x="39" y="1"/>
                      <a:pt x="0" y="104"/>
                      <a:pt x="56" y="160"/>
                    </a:cubicBezTo>
                    <a:cubicBezTo>
                      <a:pt x="77" y="181"/>
                      <a:pt x="101" y="190"/>
                      <a:pt x="125" y="190"/>
                    </a:cubicBezTo>
                    <a:cubicBezTo>
                      <a:pt x="175" y="190"/>
                      <a:pt x="222" y="149"/>
                      <a:pt x="222" y="95"/>
                    </a:cubicBezTo>
                    <a:cubicBezTo>
                      <a:pt x="222" y="37"/>
                      <a:pt x="179" y="1"/>
                      <a:pt x="128" y="1"/>
                    </a:cubicBezTo>
                    <a:cubicBezTo>
                      <a:pt x="126" y="1"/>
                      <a:pt x="123" y="1"/>
                      <a:pt x="1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Google Shape;5517;p63">
                <a:extLst>
                  <a:ext uri="{FF2B5EF4-FFF2-40B4-BE49-F238E27FC236}">
                    <a16:creationId xmlns:a16="http://schemas.microsoft.com/office/drawing/2014/main" id="{9CC8D6C3-1AAF-490C-BB13-4995062EB589}"/>
                  </a:ext>
                </a:extLst>
              </p:cNvPr>
              <p:cNvSpPr/>
              <p:nvPr/>
            </p:nvSpPr>
            <p:spPr>
              <a:xfrm>
                <a:off x="5011200" y="2547175"/>
                <a:ext cx="57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89" extrusionOk="0">
                    <a:moveTo>
                      <a:pt x="130" y="0"/>
                    </a:moveTo>
                    <a:cubicBezTo>
                      <a:pt x="44" y="0"/>
                      <a:pt x="1" y="101"/>
                      <a:pt x="65" y="159"/>
                    </a:cubicBezTo>
                    <a:cubicBezTo>
                      <a:pt x="84" y="180"/>
                      <a:pt x="107" y="189"/>
                      <a:pt x="130" y="189"/>
                    </a:cubicBezTo>
                    <a:cubicBezTo>
                      <a:pt x="180" y="189"/>
                      <a:pt x="229" y="146"/>
                      <a:pt x="224" y="87"/>
                    </a:cubicBezTo>
                    <a:cubicBezTo>
                      <a:pt x="224" y="36"/>
                      <a:pt x="181" y="0"/>
                      <a:pt x="1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Google Shape;5518;p63">
                <a:extLst>
                  <a:ext uri="{FF2B5EF4-FFF2-40B4-BE49-F238E27FC236}">
                    <a16:creationId xmlns:a16="http://schemas.microsoft.com/office/drawing/2014/main" id="{C215DA73-EDCC-45AE-B721-2EA3F69473B5}"/>
                  </a:ext>
                </a:extLst>
              </p:cNvPr>
              <p:cNvSpPr/>
              <p:nvPr/>
            </p:nvSpPr>
            <p:spPr>
              <a:xfrm>
                <a:off x="5011200" y="2554750"/>
                <a:ext cx="56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93" extrusionOk="0">
                    <a:moveTo>
                      <a:pt x="130" y="0"/>
                    </a:moveTo>
                    <a:cubicBezTo>
                      <a:pt x="44" y="0"/>
                      <a:pt x="1" y="101"/>
                      <a:pt x="58" y="166"/>
                    </a:cubicBezTo>
                    <a:cubicBezTo>
                      <a:pt x="79" y="184"/>
                      <a:pt x="103" y="192"/>
                      <a:pt x="126" y="192"/>
                    </a:cubicBezTo>
                    <a:cubicBezTo>
                      <a:pt x="177" y="192"/>
                      <a:pt x="224" y="153"/>
                      <a:pt x="224" y="94"/>
                    </a:cubicBezTo>
                    <a:cubicBezTo>
                      <a:pt x="224" y="44"/>
                      <a:pt x="181" y="0"/>
                      <a:pt x="1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Google Shape;5519;p63">
                <a:extLst>
                  <a:ext uri="{FF2B5EF4-FFF2-40B4-BE49-F238E27FC236}">
                    <a16:creationId xmlns:a16="http://schemas.microsoft.com/office/drawing/2014/main" id="{F4ED7DD5-BB3F-4E34-B1FF-EDAED76508C5}"/>
                  </a:ext>
                </a:extLst>
              </p:cNvPr>
              <p:cNvSpPr/>
              <p:nvPr/>
            </p:nvSpPr>
            <p:spPr>
              <a:xfrm>
                <a:off x="5011200" y="2562500"/>
                <a:ext cx="5750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92" extrusionOk="0">
                    <a:moveTo>
                      <a:pt x="130" y="0"/>
                    </a:moveTo>
                    <a:cubicBezTo>
                      <a:pt x="44" y="0"/>
                      <a:pt x="1" y="101"/>
                      <a:pt x="65" y="166"/>
                    </a:cubicBezTo>
                    <a:cubicBezTo>
                      <a:pt x="82" y="183"/>
                      <a:pt x="104" y="191"/>
                      <a:pt x="126" y="191"/>
                    </a:cubicBezTo>
                    <a:cubicBezTo>
                      <a:pt x="177" y="191"/>
                      <a:pt x="229" y="148"/>
                      <a:pt x="224" y="87"/>
                    </a:cubicBezTo>
                    <a:cubicBezTo>
                      <a:pt x="224" y="37"/>
                      <a:pt x="181" y="0"/>
                      <a:pt x="1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Google Shape;5520;p63">
                <a:extLst>
                  <a:ext uri="{FF2B5EF4-FFF2-40B4-BE49-F238E27FC236}">
                    <a16:creationId xmlns:a16="http://schemas.microsoft.com/office/drawing/2014/main" id="{ABCAAD21-1A31-4FE8-B7AA-A7F6D52F13C6}"/>
                  </a:ext>
                </a:extLst>
              </p:cNvPr>
              <p:cNvSpPr/>
              <p:nvPr/>
            </p:nvSpPr>
            <p:spPr>
              <a:xfrm>
                <a:off x="5011250" y="2570225"/>
                <a:ext cx="570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228" h="190" extrusionOk="0">
                    <a:moveTo>
                      <a:pt x="139" y="1"/>
                    </a:moveTo>
                    <a:cubicBezTo>
                      <a:pt x="136" y="1"/>
                      <a:pt x="132" y="1"/>
                      <a:pt x="128" y="2"/>
                    </a:cubicBezTo>
                    <a:cubicBezTo>
                      <a:pt x="126" y="1"/>
                      <a:pt x="123" y="1"/>
                      <a:pt x="120" y="1"/>
                    </a:cubicBezTo>
                    <a:cubicBezTo>
                      <a:pt x="39" y="1"/>
                      <a:pt x="1" y="104"/>
                      <a:pt x="63" y="160"/>
                    </a:cubicBezTo>
                    <a:cubicBezTo>
                      <a:pt x="82" y="181"/>
                      <a:pt x="105" y="190"/>
                      <a:pt x="128" y="190"/>
                    </a:cubicBezTo>
                    <a:cubicBezTo>
                      <a:pt x="178" y="190"/>
                      <a:pt x="227" y="147"/>
                      <a:pt x="222" y="88"/>
                    </a:cubicBezTo>
                    <a:cubicBezTo>
                      <a:pt x="222" y="41"/>
                      <a:pt x="185" y="1"/>
                      <a:pt x="13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Google Shape;5521;p63">
                <a:extLst>
                  <a:ext uri="{FF2B5EF4-FFF2-40B4-BE49-F238E27FC236}">
                    <a16:creationId xmlns:a16="http://schemas.microsoft.com/office/drawing/2014/main" id="{CF4EADF8-81B6-42D0-9D53-3B789EC0297F}"/>
                  </a:ext>
                </a:extLst>
              </p:cNvPr>
              <p:cNvSpPr/>
              <p:nvPr/>
            </p:nvSpPr>
            <p:spPr>
              <a:xfrm>
                <a:off x="5011200" y="2577825"/>
                <a:ext cx="56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93" extrusionOk="0">
                    <a:moveTo>
                      <a:pt x="130" y="1"/>
                    </a:moveTo>
                    <a:cubicBezTo>
                      <a:pt x="44" y="1"/>
                      <a:pt x="1" y="101"/>
                      <a:pt x="58" y="166"/>
                    </a:cubicBezTo>
                    <a:cubicBezTo>
                      <a:pt x="79" y="185"/>
                      <a:pt x="103" y="193"/>
                      <a:pt x="126" y="193"/>
                    </a:cubicBezTo>
                    <a:cubicBezTo>
                      <a:pt x="177" y="193"/>
                      <a:pt x="224" y="154"/>
                      <a:pt x="224" y="94"/>
                    </a:cubicBezTo>
                    <a:cubicBezTo>
                      <a:pt x="224" y="44"/>
                      <a:pt x="181" y="1"/>
                      <a:pt x="1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Google Shape;5522;p63">
                <a:extLst>
                  <a:ext uri="{FF2B5EF4-FFF2-40B4-BE49-F238E27FC236}">
                    <a16:creationId xmlns:a16="http://schemas.microsoft.com/office/drawing/2014/main" id="{84330360-77E8-4455-8126-B1B6C20702C9}"/>
                  </a:ext>
                </a:extLst>
              </p:cNvPr>
              <p:cNvSpPr/>
              <p:nvPr/>
            </p:nvSpPr>
            <p:spPr>
              <a:xfrm>
                <a:off x="5002725" y="2524100"/>
                <a:ext cx="5750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91" extrusionOk="0">
                    <a:moveTo>
                      <a:pt x="130" y="0"/>
                    </a:moveTo>
                    <a:cubicBezTo>
                      <a:pt x="44" y="0"/>
                      <a:pt x="1" y="101"/>
                      <a:pt x="65" y="166"/>
                    </a:cubicBezTo>
                    <a:cubicBezTo>
                      <a:pt x="83" y="183"/>
                      <a:pt x="104" y="191"/>
                      <a:pt x="126" y="191"/>
                    </a:cubicBezTo>
                    <a:cubicBezTo>
                      <a:pt x="177" y="191"/>
                      <a:pt x="229" y="148"/>
                      <a:pt x="224" y="87"/>
                    </a:cubicBezTo>
                    <a:cubicBezTo>
                      <a:pt x="224" y="36"/>
                      <a:pt x="181" y="0"/>
                      <a:pt x="1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Google Shape;5523;p63">
                <a:extLst>
                  <a:ext uri="{FF2B5EF4-FFF2-40B4-BE49-F238E27FC236}">
                    <a16:creationId xmlns:a16="http://schemas.microsoft.com/office/drawing/2014/main" id="{47BDF5E6-61F8-4D91-859F-5A6FFB13B5F9}"/>
                  </a:ext>
                </a:extLst>
              </p:cNvPr>
              <p:cNvSpPr/>
              <p:nvPr/>
            </p:nvSpPr>
            <p:spPr>
              <a:xfrm>
                <a:off x="5002725" y="2531675"/>
                <a:ext cx="5750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96" extrusionOk="0">
                    <a:moveTo>
                      <a:pt x="130" y="0"/>
                    </a:moveTo>
                    <a:cubicBezTo>
                      <a:pt x="44" y="0"/>
                      <a:pt x="1" y="108"/>
                      <a:pt x="65" y="166"/>
                    </a:cubicBezTo>
                    <a:cubicBezTo>
                      <a:pt x="84" y="187"/>
                      <a:pt x="107" y="195"/>
                      <a:pt x="130" y="195"/>
                    </a:cubicBezTo>
                    <a:cubicBezTo>
                      <a:pt x="180" y="195"/>
                      <a:pt x="229" y="153"/>
                      <a:pt x="224" y="94"/>
                    </a:cubicBezTo>
                    <a:cubicBezTo>
                      <a:pt x="224" y="43"/>
                      <a:pt x="181" y="0"/>
                      <a:pt x="1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Google Shape;5524;p63">
                <a:extLst>
                  <a:ext uri="{FF2B5EF4-FFF2-40B4-BE49-F238E27FC236}">
                    <a16:creationId xmlns:a16="http://schemas.microsoft.com/office/drawing/2014/main" id="{7A389904-7090-420B-BD2C-543A18E4C97F}"/>
                  </a:ext>
                </a:extLst>
              </p:cNvPr>
              <p:cNvSpPr/>
              <p:nvPr/>
            </p:nvSpPr>
            <p:spPr>
              <a:xfrm>
                <a:off x="5002775" y="2539400"/>
                <a:ext cx="55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90" extrusionOk="0">
                    <a:moveTo>
                      <a:pt x="120" y="1"/>
                    </a:moveTo>
                    <a:cubicBezTo>
                      <a:pt x="39" y="1"/>
                      <a:pt x="0" y="104"/>
                      <a:pt x="56" y="160"/>
                    </a:cubicBezTo>
                    <a:cubicBezTo>
                      <a:pt x="77" y="181"/>
                      <a:pt x="101" y="190"/>
                      <a:pt x="125" y="190"/>
                    </a:cubicBezTo>
                    <a:cubicBezTo>
                      <a:pt x="175" y="190"/>
                      <a:pt x="222" y="149"/>
                      <a:pt x="222" y="95"/>
                    </a:cubicBezTo>
                    <a:cubicBezTo>
                      <a:pt x="222" y="37"/>
                      <a:pt x="179" y="1"/>
                      <a:pt x="128" y="1"/>
                    </a:cubicBezTo>
                    <a:cubicBezTo>
                      <a:pt x="126" y="1"/>
                      <a:pt x="123" y="1"/>
                      <a:pt x="1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Google Shape;5525;p63">
                <a:extLst>
                  <a:ext uri="{FF2B5EF4-FFF2-40B4-BE49-F238E27FC236}">
                    <a16:creationId xmlns:a16="http://schemas.microsoft.com/office/drawing/2014/main" id="{EC486676-BE44-46F9-A0D8-E39328B9FECD}"/>
                  </a:ext>
                </a:extLst>
              </p:cNvPr>
              <p:cNvSpPr/>
              <p:nvPr/>
            </p:nvSpPr>
            <p:spPr>
              <a:xfrm>
                <a:off x="5002725" y="2547175"/>
                <a:ext cx="57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89" extrusionOk="0">
                    <a:moveTo>
                      <a:pt x="130" y="0"/>
                    </a:moveTo>
                    <a:cubicBezTo>
                      <a:pt x="44" y="0"/>
                      <a:pt x="1" y="101"/>
                      <a:pt x="65" y="159"/>
                    </a:cubicBezTo>
                    <a:cubicBezTo>
                      <a:pt x="84" y="180"/>
                      <a:pt x="107" y="189"/>
                      <a:pt x="130" y="189"/>
                    </a:cubicBezTo>
                    <a:cubicBezTo>
                      <a:pt x="180" y="189"/>
                      <a:pt x="229" y="146"/>
                      <a:pt x="224" y="87"/>
                    </a:cubicBezTo>
                    <a:cubicBezTo>
                      <a:pt x="224" y="36"/>
                      <a:pt x="181" y="0"/>
                      <a:pt x="1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Google Shape;5526;p63">
                <a:extLst>
                  <a:ext uri="{FF2B5EF4-FFF2-40B4-BE49-F238E27FC236}">
                    <a16:creationId xmlns:a16="http://schemas.microsoft.com/office/drawing/2014/main" id="{39BFA5BC-6EF1-4DE7-BD9B-B6EB3C24E30F}"/>
                  </a:ext>
                </a:extLst>
              </p:cNvPr>
              <p:cNvSpPr/>
              <p:nvPr/>
            </p:nvSpPr>
            <p:spPr>
              <a:xfrm>
                <a:off x="5002725" y="2554750"/>
                <a:ext cx="56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93" extrusionOk="0">
                    <a:moveTo>
                      <a:pt x="130" y="0"/>
                    </a:moveTo>
                    <a:cubicBezTo>
                      <a:pt x="44" y="0"/>
                      <a:pt x="1" y="101"/>
                      <a:pt x="58" y="166"/>
                    </a:cubicBezTo>
                    <a:cubicBezTo>
                      <a:pt x="79" y="184"/>
                      <a:pt x="103" y="192"/>
                      <a:pt x="126" y="192"/>
                    </a:cubicBezTo>
                    <a:cubicBezTo>
                      <a:pt x="177" y="192"/>
                      <a:pt x="224" y="153"/>
                      <a:pt x="224" y="94"/>
                    </a:cubicBezTo>
                    <a:cubicBezTo>
                      <a:pt x="224" y="44"/>
                      <a:pt x="181" y="0"/>
                      <a:pt x="1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Google Shape;5527;p63">
                <a:extLst>
                  <a:ext uri="{FF2B5EF4-FFF2-40B4-BE49-F238E27FC236}">
                    <a16:creationId xmlns:a16="http://schemas.microsoft.com/office/drawing/2014/main" id="{B0E78C6F-423E-46A5-A416-39EE93E9BA6B}"/>
                  </a:ext>
                </a:extLst>
              </p:cNvPr>
              <p:cNvSpPr/>
              <p:nvPr/>
            </p:nvSpPr>
            <p:spPr>
              <a:xfrm>
                <a:off x="5002725" y="2562500"/>
                <a:ext cx="5750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92" extrusionOk="0">
                    <a:moveTo>
                      <a:pt x="130" y="0"/>
                    </a:moveTo>
                    <a:cubicBezTo>
                      <a:pt x="44" y="0"/>
                      <a:pt x="1" y="101"/>
                      <a:pt x="65" y="166"/>
                    </a:cubicBezTo>
                    <a:cubicBezTo>
                      <a:pt x="83" y="183"/>
                      <a:pt x="104" y="191"/>
                      <a:pt x="126" y="191"/>
                    </a:cubicBezTo>
                    <a:cubicBezTo>
                      <a:pt x="177" y="191"/>
                      <a:pt x="229" y="148"/>
                      <a:pt x="224" y="87"/>
                    </a:cubicBezTo>
                    <a:cubicBezTo>
                      <a:pt x="224" y="37"/>
                      <a:pt x="181" y="0"/>
                      <a:pt x="1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Google Shape;5528;p63">
                <a:extLst>
                  <a:ext uri="{FF2B5EF4-FFF2-40B4-BE49-F238E27FC236}">
                    <a16:creationId xmlns:a16="http://schemas.microsoft.com/office/drawing/2014/main" id="{0EF6B59F-DFDA-4476-8289-0874D24F4233}"/>
                  </a:ext>
                </a:extLst>
              </p:cNvPr>
              <p:cNvSpPr/>
              <p:nvPr/>
            </p:nvSpPr>
            <p:spPr>
              <a:xfrm>
                <a:off x="5002775" y="2570225"/>
                <a:ext cx="570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228" h="190" extrusionOk="0">
                    <a:moveTo>
                      <a:pt x="139" y="1"/>
                    </a:moveTo>
                    <a:cubicBezTo>
                      <a:pt x="136" y="1"/>
                      <a:pt x="132" y="1"/>
                      <a:pt x="128" y="2"/>
                    </a:cubicBezTo>
                    <a:cubicBezTo>
                      <a:pt x="126" y="1"/>
                      <a:pt x="123" y="1"/>
                      <a:pt x="120" y="1"/>
                    </a:cubicBezTo>
                    <a:cubicBezTo>
                      <a:pt x="39" y="1"/>
                      <a:pt x="1" y="104"/>
                      <a:pt x="63" y="160"/>
                    </a:cubicBezTo>
                    <a:cubicBezTo>
                      <a:pt x="82" y="181"/>
                      <a:pt x="105" y="190"/>
                      <a:pt x="128" y="190"/>
                    </a:cubicBezTo>
                    <a:cubicBezTo>
                      <a:pt x="178" y="190"/>
                      <a:pt x="227" y="147"/>
                      <a:pt x="222" y="88"/>
                    </a:cubicBezTo>
                    <a:cubicBezTo>
                      <a:pt x="222" y="41"/>
                      <a:pt x="185" y="1"/>
                      <a:pt x="13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Google Shape;5529;p63">
                <a:extLst>
                  <a:ext uri="{FF2B5EF4-FFF2-40B4-BE49-F238E27FC236}">
                    <a16:creationId xmlns:a16="http://schemas.microsoft.com/office/drawing/2014/main" id="{FB925A99-F6F4-4C67-AAA0-654B07FE82BC}"/>
                  </a:ext>
                </a:extLst>
              </p:cNvPr>
              <p:cNvSpPr/>
              <p:nvPr/>
            </p:nvSpPr>
            <p:spPr>
              <a:xfrm>
                <a:off x="5002725" y="2577825"/>
                <a:ext cx="56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93" extrusionOk="0">
                    <a:moveTo>
                      <a:pt x="130" y="1"/>
                    </a:moveTo>
                    <a:cubicBezTo>
                      <a:pt x="44" y="1"/>
                      <a:pt x="1" y="101"/>
                      <a:pt x="58" y="166"/>
                    </a:cubicBezTo>
                    <a:cubicBezTo>
                      <a:pt x="79" y="185"/>
                      <a:pt x="103" y="193"/>
                      <a:pt x="126" y="193"/>
                    </a:cubicBezTo>
                    <a:cubicBezTo>
                      <a:pt x="177" y="193"/>
                      <a:pt x="224" y="154"/>
                      <a:pt x="224" y="94"/>
                    </a:cubicBezTo>
                    <a:cubicBezTo>
                      <a:pt x="224" y="44"/>
                      <a:pt x="181" y="1"/>
                      <a:pt x="1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Google Shape;5530;p63">
                <a:extLst>
                  <a:ext uri="{FF2B5EF4-FFF2-40B4-BE49-F238E27FC236}">
                    <a16:creationId xmlns:a16="http://schemas.microsoft.com/office/drawing/2014/main" id="{9587C2AE-C58B-41FF-988D-11BDB0E981B8}"/>
                  </a:ext>
                </a:extLst>
              </p:cNvPr>
              <p:cNvSpPr/>
              <p:nvPr/>
            </p:nvSpPr>
            <p:spPr>
              <a:xfrm>
                <a:off x="5002725" y="2585575"/>
                <a:ext cx="5750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92" extrusionOk="0">
                    <a:moveTo>
                      <a:pt x="130" y="1"/>
                    </a:moveTo>
                    <a:cubicBezTo>
                      <a:pt x="44" y="1"/>
                      <a:pt x="1" y="102"/>
                      <a:pt x="65" y="167"/>
                    </a:cubicBezTo>
                    <a:cubicBezTo>
                      <a:pt x="83" y="184"/>
                      <a:pt x="104" y="191"/>
                      <a:pt x="126" y="191"/>
                    </a:cubicBezTo>
                    <a:cubicBezTo>
                      <a:pt x="177" y="191"/>
                      <a:pt x="229" y="148"/>
                      <a:pt x="224" y="87"/>
                    </a:cubicBezTo>
                    <a:cubicBezTo>
                      <a:pt x="224" y="37"/>
                      <a:pt x="181" y="1"/>
                      <a:pt x="1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Google Shape;5531;p63">
                <a:extLst>
                  <a:ext uri="{FF2B5EF4-FFF2-40B4-BE49-F238E27FC236}">
                    <a16:creationId xmlns:a16="http://schemas.microsoft.com/office/drawing/2014/main" id="{D6F5DF6F-B43D-4CCA-AB1B-79C7DBC831D7}"/>
                  </a:ext>
                </a:extLst>
              </p:cNvPr>
              <p:cNvSpPr/>
              <p:nvPr/>
            </p:nvSpPr>
            <p:spPr>
              <a:xfrm>
                <a:off x="4994250" y="2516350"/>
                <a:ext cx="56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93" extrusionOk="0">
                    <a:moveTo>
                      <a:pt x="130" y="0"/>
                    </a:moveTo>
                    <a:cubicBezTo>
                      <a:pt x="44" y="0"/>
                      <a:pt x="1" y="101"/>
                      <a:pt x="65" y="166"/>
                    </a:cubicBezTo>
                    <a:cubicBezTo>
                      <a:pt x="84" y="184"/>
                      <a:pt x="106" y="192"/>
                      <a:pt x="128" y="192"/>
                    </a:cubicBezTo>
                    <a:cubicBezTo>
                      <a:pt x="177" y="192"/>
                      <a:pt x="224" y="153"/>
                      <a:pt x="224" y="94"/>
                    </a:cubicBezTo>
                    <a:cubicBezTo>
                      <a:pt x="224" y="43"/>
                      <a:pt x="181" y="0"/>
                      <a:pt x="1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Google Shape;5532;p63">
                <a:extLst>
                  <a:ext uri="{FF2B5EF4-FFF2-40B4-BE49-F238E27FC236}">
                    <a16:creationId xmlns:a16="http://schemas.microsoft.com/office/drawing/2014/main" id="{FC6DE4CA-0B1A-4ADD-AA6E-9B10B88B8E23}"/>
                  </a:ext>
                </a:extLst>
              </p:cNvPr>
              <p:cNvSpPr/>
              <p:nvPr/>
            </p:nvSpPr>
            <p:spPr>
              <a:xfrm>
                <a:off x="4994250" y="2524100"/>
                <a:ext cx="5750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91" extrusionOk="0">
                    <a:moveTo>
                      <a:pt x="130" y="0"/>
                    </a:moveTo>
                    <a:cubicBezTo>
                      <a:pt x="44" y="0"/>
                      <a:pt x="1" y="101"/>
                      <a:pt x="65" y="166"/>
                    </a:cubicBezTo>
                    <a:cubicBezTo>
                      <a:pt x="83" y="183"/>
                      <a:pt x="104" y="191"/>
                      <a:pt x="126" y="191"/>
                    </a:cubicBezTo>
                    <a:cubicBezTo>
                      <a:pt x="177" y="191"/>
                      <a:pt x="229" y="148"/>
                      <a:pt x="224" y="87"/>
                    </a:cubicBezTo>
                    <a:cubicBezTo>
                      <a:pt x="224" y="36"/>
                      <a:pt x="181" y="0"/>
                      <a:pt x="1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Google Shape;5533;p63">
                <a:extLst>
                  <a:ext uri="{FF2B5EF4-FFF2-40B4-BE49-F238E27FC236}">
                    <a16:creationId xmlns:a16="http://schemas.microsoft.com/office/drawing/2014/main" id="{336C94C5-3B05-44B0-AEE0-FA58BA2A3C52}"/>
                  </a:ext>
                </a:extLst>
              </p:cNvPr>
              <p:cNvSpPr/>
              <p:nvPr/>
            </p:nvSpPr>
            <p:spPr>
              <a:xfrm>
                <a:off x="4994250" y="2531675"/>
                <a:ext cx="5750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96" extrusionOk="0">
                    <a:moveTo>
                      <a:pt x="130" y="0"/>
                    </a:moveTo>
                    <a:cubicBezTo>
                      <a:pt x="44" y="0"/>
                      <a:pt x="1" y="108"/>
                      <a:pt x="65" y="166"/>
                    </a:cubicBezTo>
                    <a:cubicBezTo>
                      <a:pt x="84" y="187"/>
                      <a:pt x="107" y="195"/>
                      <a:pt x="130" y="195"/>
                    </a:cubicBezTo>
                    <a:cubicBezTo>
                      <a:pt x="180" y="195"/>
                      <a:pt x="229" y="153"/>
                      <a:pt x="224" y="94"/>
                    </a:cubicBezTo>
                    <a:cubicBezTo>
                      <a:pt x="224" y="43"/>
                      <a:pt x="181" y="0"/>
                      <a:pt x="1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Google Shape;5534;p63">
                <a:extLst>
                  <a:ext uri="{FF2B5EF4-FFF2-40B4-BE49-F238E27FC236}">
                    <a16:creationId xmlns:a16="http://schemas.microsoft.com/office/drawing/2014/main" id="{D382F066-E41C-495B-B482-7A12E47AA385}"/>
                  </a:ext>
                </a:extLst>
              </p:cNvPr>
              <p:cNvSpPr/>
              <p:nvPr/>
            </p:nvSpPr>
            <p:spPr>
              <a:xfrm>
                <a:off x="4994300" y="2539400"/>
                <a:ext cx="55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90" extrusionOk="0">
                    <a:moveTo>
                      <a:pt x="120" y="1"/>
                    </a:moveTo>
                    <a:cubicBezTo>
                      <a:pt x="39" y="1"/>
                      <a:pt x="1" y="104"/>
                      <a:pt x="63" y="160"/>
                    </a:cubicBezTo>
                    <a:cubicBezTo>
                      <a:pt x="82" y="181"/>
                      <a:pt x="105" y="190"/>
                      <a:pt x="127" y="190"/>
                    </a:cubicBezTo>
                    <a:cubicBezTo>
                      <a:pt x="175" y="190"/>
                      <a:pt x="222" y="149"/>
                      <a:pt x="222" y="95"/>
                    </a:cubicBezTo>
                    <a:cubicBezTo>
                      <a:pt x="222" y="37"/>
                      <a:pt x="179" y="1"/>
                      <a:pt x="128" y="1"/>
                    </a:cubicBezTo>
                    <a:cubicBezTo>
                      <a:pt x="126" y="1"/>
                      <a:pt x="123" y="1"/>
                      <a:pt x="1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Google Shape;5535;p63">
                <a:extLst>
                  <a:ext uri="{FF2B5EF4-FFF2-40B4-BE49-F238E27FC236}">
                    <a16:creationId xmlns:a16="http://schemas.microsoft.com/office/drawing/2014/main" id="{B3080615-8052-4C0F-9924-9714D1D1B012}"/>
                  </a:ext>
                </a:extLst>
              </p:cNvPr>
              <p:cNvSpPr/>
              <p:nvPr/>
            </p:nvSpPr>
            <p:spPr>
              <a:xfrm>
                <a:off x="4994250" y="2547175"/>
                <a:ext cx="57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89" extrusionOk="0">
                    <a:moveTo>
                      <a:pt x="130" y="0"/>
                    </a:moveTo>
                    <a:cubicBezTo>
                      <a:pt x="44" y="0"/>
                      <a:pt x="1" y="101"/>
                      <a:pt x="65" y="159"/>
                    </a:cubicBezTo>
                    <a:cubicBezTo>
                      <a:pt x="84" y="180"/>
                      <a:pt x="107" y="189"/>
                      <a:pt x="130" y="189"/>
                    </a:cubicBezTo>
                    <a:cubicBezTo>
                      <a:pt x="180" y="189"/>
                      <a:pt x="229" y="146"/>
                      <a:pt x="224" y="87"/>
                    </a:cubicBezTo>
                    <a:cubicBezTo>
                      <a:pt x="224" y="36"/>
                      <a:pt x="181" y="0"/>
                      <a:pt x="1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Google Shape;5536;p63">
                <a:extLst>
                  <a:ext uri="{FF2B5EF4-FFF2-40B4-BE49-F238E27FC236}">
                    <a16:creationId xmlns:a16="http://schemas.microsoft.com/office/drawing/2014/main" id="{8D482F9B-EDDD-4CEF-ACC7-5FE5F500263C}"/>
                  </a:ext>
                </a:extLst>
              </p:cNvPr>
              <p:cNvSpPr/>
              <p:nvPr/>
            </p:nvSpPr>
            <p:spPr>
              <a:xfrm>
                <a:off x="4994250" y="2554750"/>
                <a:ext cx="56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93" extrusionOk="0">
                    <a:moveTo>
                      <a:pt x="130" y="0"/>
                    </a:moveTo>
                    <a:cubicBezTo>
                      <a:pt x="44" y="0"/>
                      <a:pt x="1" y="101"/>
                      <a:pt x="65" y="166"/>
                    </a:cubicBezTo>
                    <a:cubicBezTo>
                      <a:pt x="84" y="184"/>
                      <a:pt x="106" y="192"/>
                      <a:pt x="128" y="192"/>
                    </a:cubicBezTo>
                    <a:cubicBezTo>
                      <a:pt x="177" y="192"/>
                      <a:pt x="224" y="153"/>
                      <a:pt x="224" y="94"/>
                    </a:cubicBezTo>
                    <a:cubicBezTo>
                      <a:pt x="224" y="44"/>
                      <a:pt x="181" y="0"/>
                      <a:pt x="1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Google Shape;5537;p63">
                <a:extLst>
                  <a:ext uri="{FF2B5EF4-FFF2-40B4-BE49-F238E27FC236}">
                    <a16:creationId xmlns:a16="http://schemas.microsoft.com/office/drawing/2014/main" id="{6F09917D-DFD0-4BF0-A48A-9454B8EF1F86}"/>
                  </a:ext>
                </a:extLst>
              </p:cNvPr>
              <p:cNvSpPr/>
              <p:nvPr/>
            </p:nvSpPr>
            <p:spPr>
              <a:xfrm>
                <a:off x="4994250" y="2562500"/>
                <a:ext cx="5750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92" extrusionOk="0">
                    <a:moveTo>
                      <a:pt x="130" y="0"/>
                    </a:moveTo>
                    <a:cubicBezTo>
                      <a:pt x="44" y="0"/>
                      <a:pt x="1" y="101"/>
                      <a:pt x="65" y="166"/>
                    </a:cubicBezTo>
                    <a:cubicBezTo>
                      <a:pt x="83" y="183"/>
                      <a:pt x="104" y="191"/>
                      <a:pt x="126" y="191"/>
                    </a:cubicBezTo>
                    <a:cubicBezTo>
                      <a:pt x="177" y="191"/>
                      <a:pt x="229" y="148"/>
                      <a:pt x="224" y="87"/>
                    </a:cubicBezTo>
                    <a:cubicBezTo>
                      <a:pt x="224" y="37"/>
                      <a:pt x="181" y="0"/>
                      <a:pt x="1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Google Shape;5538;p63">
                <a:extLst>
                  <a:ext uri="{FF2B5EF4-FFF2-40B4-BE49-F238E27FC236}">
                    <a16:creationId xmlns:a16="http://schemas.microsoft.com/office/drawing/2014/main" id="{9FDA92C3-FFA7-48D9-96B9-777D4A895AD6}"/>
                  </a:ext>
                </a:extLst>
              </p:cNvPr>
              <p:cNvSpPr/>
              <p:nvPr/>
            </p:nvSpPr>
            <p:spPr>
              <a:xfrm>
                <a:off x="4994300" y="2570225"/>
                <a:ext cx="570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228" h="190" extrusionOk="0">
                    <a:moveTo>
                      <a:pt x="139" y="1"/>
                    </a:moveTo>
                    <a:cubicBezTo>
                      <a:pt x="136" y="1"/>
                      <a:pt x="132" y="1"/>
                      <a:pt x="128" y="2"/>
                    </a:cubicBezTo>
                    <a:cubicBezTo>
                      <a:pt x="126" y="1"/>
                      <a:pt x="123" y="1"/>
                      <a:pt x="120" y="1"/>
                    </a:cubicBezTo>
                    <a:cubicBezTo>
                      <a:pt x="39" y="1"/>
                      <a:pt x="1" y="104"/>
                      <a:pt x="63" y="160"/>
                    </a:cubicBezTo>
                    <a:cubicBezTo>
                      <a:pt x="82" y="181"/>
                      <a:pt x="105" y="190"/>
                      <a:pt x="128" y="190"/>
                    </a:cubicBezTo>
                    <a:cubicBezTo>
                      <a:pt x="178" y="190"/>
                      <a:pt x="227" y="147"/>
                      <a:pt x="222" y="88"/>
                    </a:cubicBezTo>
                    <a:cubicBezTo>
                      <a:pt x="222" y="41"/>
                      <a:pt x="185" y="1"/>
                      <a:pt x="13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Google Shape;5539;p63">
                <a:extLst>
                  <a:ext uri="{FF2B5EF4-FFF2-40B4-BE49-F238E27FC236}">
                    <a16:creationId xmlns:a16="http://schemas.microsoft.com/office/drawing/2014/main" id="{3BC146C8-9417-43E9-BDC2-63E778418581}"/>
                  </a:ext>
                </a:extLst>
              </p:cNvPr>
              <p:cNvSpPr/>
              <p:nvPr/>
            </p:nvSpPr>
            <p:spPr>
              <a:xfrm>
                <a:off x="4994250" y="2577825"/>
                <a:ext cx="56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93" extrusionOk="0">
                    <a:moveTo>
                      <a:pt x="130" y="1"/>
                    </a:moveTo>
                    <a:cubicBezTo>
                      <a:pt x="44" y="1"/>
                      <a:pt x="1" y="101"/>
                      <a:pt x="65" y="166"/>
                    </a:cubicBezTo>
                    <a:cubicBezTo>
                      <a:pt x="84" y="185"/>
                      <a:pt x="106" y="193"/>
                      <a:pt x="128" y="193"/>
                    </a:cubicBezTo>
                    <a:cubicBezTo>
                      <a:pt x="177" y="193"/>
                      <a:pt x="224" y="154"/>
                      <a:pt x="224" y="94"/>
                    </a:cubicBezTo>
                    <a:cubicBezTo>
                      <a:pt x="224" y="44"/>
                      <a:pt x="181" y="1"/>
                      <a:pt x="1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Google Shape;5540;p63">
                <a:extLst>
                  <a:ext uri="{FF2B5EF4-FFF2-40B4-BE49-F238E27FC236}">
                    <a16:creationId xmlns:a16="http://schemas.microsoft.com/office/drawing/2014/main" id="{5179BAFD-49CE-4FB1-AB9E-70BF9BB2B421}"/>
                  </a:ext>
                </a:extLst>
              </p:cNvPr>
              <p:cNvSpPr/>
              <p:nvPr/>
            </p:nvSpPr>
            <p:spPr>
              <a:xfrm>
                <a:off x="4994250" y="2585575"/>
                <a:ext cx="5750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92" extrusionOk="0">
                    <a:moveTo>
                      <a:pt x="130" y="1"/>
                    </a:moveTo>
                    <a:cubicBezTo>
                      <a:pt x="44" y="1"/>
                      <a:pt x="1" y="102"/>
                      <a:pt x="65" y="167"/>
                    </a:cubicBezTo>
                    <a:cubicBezTo>
                      <a:pt x="83" y="184"/>
                      <a:pt x="104" y="191"/>
                      <a:pt x="126" y="191"/>
                    </a:cubicBezTo>
                    <a:cubicBezTo>
                      <a:pt x="177" y="191"/>
                      <a:pt x="229" y="148"/>
                      <a:pt x="224" y="87"/>
                    </a:cubicBezTo>
                    <a:cubicBezTo>
                      <a:pt x="224" y="37"/>
                      <a:pt x="181" y="1"/>
                      <a:pt x="1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Google Shape;5541;p63">
                <a:extLst>
                  <a:ext uri="{FF2B5EF4-FFF2-40B4-BE49-F238E27FC236}">
                    <a16:creationId xmlns:a16="http://schemas.microsoft.com/office/drawing/2014/main" id="{F6008777-1720-4562-B285-29F9CB70C235}"/>
                  </a:ext>
                </a:extLst>
              </p:cNvPr>
              <p:cNvSpPr/>
              <p:nvPr/>
            </p:nvSpPr>
            <p:spPr>
              <a:xfrm>
                <a:off x="4994250" y="2593150"/>
                <a:ext cx="5750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96" extrusionOk="0">
                    <a:moveTo>
                      <a:pt x="130" y="1"/>
                    </a:moveTo>
                    <a:cubicBezTo>
                      <a:pt x="44" y="1"/>
                      <a:pt x="1" y="109"/>
                      <a:pt x="65" y="166"/>
                    </a:cubicBezTo>
                    <a:cubicBezTo>
                      <a:pt x="84" y="187"/>
                      <a:pt x="107" y="196"/>
                      <a:pt x="130" y="196"/>
                    </a:cubicBezTo>
                    <a:cubicBezTo>
                      <a:pt x="180" y="196"/>
                      <a:pt x="229" y="154"/>
                      <a:pt x="224" y="94"/>
                    </a:cubicBezTo>
                    <a:cubicBezTo>
                      <a:pt x="224" y="44"/>
                      <a:pt x="181" y="1"/>
                      <a:pt x="1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Google Shape;5542;p63">
                <a:extLst>
                  <a:ext uri="{FF2B5EF4-FFF2-40B4-BE49-F238E27FC236}">
                    <a16:creationId xmlns:a16="http://schemas.microsoft.com/office/drawing/2014/main" id="{A39542EF-D75E-400C-83E5-2EE0EA45A2B4}"/>
                  </a:ext>
                </a:extLst>
              </p:cNvPr>
              <p:cNvSpPr/>
              <p:nvPr/>
            </p:nvSpPr>
            <p:spPr>
              <a:xfrm>
                <a:off x="4985775" y="2531675"/>
                <a:ext cx="5750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96" extrusionOk="0">
                    <a:moveTo>
                      <a:pt x="130" y="0"/>
                    </a:moveTo>
                    <a:cubicBezTo>
                      <a:pt x="44" y="0"/>
                      <a:pt x="1" y="108"/>
                      <a:pt x="65" y="166"/>
                    </a:cubicBezTo>
                    <a:cubicBezTo>
                      <a:pt x="86" y="187"/>
                      <a:pt x="110" y="195"/>
                      <a:pt x="133" y="195"/>
                    </a:cubicBezTo>
                    <a:cubicBezTo>
                      <a:pt x="183" y="195"/>
                      <a:pt x="229" y="153"/>
                      <a:pt x="224" y="94"/>
                    </a:cubicBezTo>
                    <a:cubicBezTo>
                      <a:pt x="224" y="43"/>
                      <a:pt x="181" y="0"/>
                      <a:pt x="1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Google Shape;5543;p63">
                <a:extLst>
                  <a:ext uri="{FF2B5EF4-FFF2-40B4-BE49-F238E27FC236}">
                    <a16:creationId xmlns:a16="http://schemas.microsoft.com/office/drawing/2014/main" id="{41CAEB68-10C2-4A3A-B963-4796DB9BAE71}"/>
                  </a:ext>
                </a:extLst>
              </p:cNvPr>
              <p:cNvSpPr/>
              <p:nvPr/>
            </p:nvSpPr>
            <p:spPr>
              <a:xfrm>
                <a:off x="4985825" y="2539400"/>
                <a:ext cx="55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90" extrusionOk="0">
                    <a:moveTo>
                      <a:pt x="120" y="1"/>
                    </a:moveTo>
                    <a:cubicBezTo>
                      <a:pt x="39" y="1"/>
                      <a:pt x="1" y="104"/>
                      <a:pt x="63" y="160"/>
                    </a:cubicBezTo>
                    <a:cubicBezTo>
                      <a:pt x="82" y="181"/>
                      <a:pt x="105" y="190"/>
                      <a:pt x="127" y="190"/>
                    </a:cubicBezTo>
                    <a:cubicBezTo>
                      <a:pt x="175" y="190"/>
                      <a:pt x="222" y="149"/>
                      <a:pt x="222" y="95"/>
                    </a:cubicBezTo>
                    <a:cubicBezTo>
                      <a:pt x="222" y="37"/>
                      <a:pt x="179" y="1"/>
                      <a:pt x="128" y="1"/>
                    </a:cubicBezTo>
                    <a:cubicBezTo>
                      <a:pt x="126" y="1"/>
                      <a:pt x="123" y="1"/>
                      <a:pt x="1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Google Shape;5544;p63">
                <a:extLst>
                  <a:ext uri="{FF2B5EF4-FFF2-40B4-BE49-F238E27FC236}">
                    <a16:creationId xmlns:a16="http://schemas.microsoft.com/office/drawing/2014/main" id="{B97B5555-2BA7-4116-A5CC-C587225B60EF}"/>
                  </a:ext>
                </a:extLst>
              </p:cNvPr>
              <p:cNvSpPr/>
              <p:nvPr/>
            </p:nvSpPr>
            <p:spPr>
              <a:xfrm>
                <a:off x="4985775" y="2547175"/>
                <a:ext cx="57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89" extrusionOk="0">
                    <a:moveTo>
                      <a:pt x="130" y="0"/>
                    </a:moveTo>
                    <a:cubicBezTo>
                      <a:pt x="44" y="0"/>
                      <a:pt x="1" y="101"/>
                      <a:pt x="65" y="159"/>
                    </a:cubicBezTo>
                    <a:cubicBezTo>
                      <a:pt x="86" y="180"/>
                      <a:pt x="110" y="189"/>
                      <a:pt x="133" y="189"/>
                    </a:cubicBezTo>
                    <a:cubicBezTo>
                      <a:pt x="183" y="189"/>
                      <a:pt x="229" y="146"/>
                      <a:pt x="224" y="87"/>
                    </a:cubicBezTo>
                    <a:cubicBezTo>
                      <a:pt x="224" y="36"/>
                      <a:pt x="181" y="0"/>
                      <a:pt x="1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Google Shape;5545;p63">
                <a:extLst>
                  <a:ext uri="{FF2B5EF4-FFF2-40B4-BE49-F238E27FC236}">
                    <a16:creationId xmlns:a16="http://schemas.microsoft.com/office/drawing/2014/main" id="{048C3036-FD0E-49DB-9FB5-F1DE12D08775}"/>
                  </a:ext>
                </a:extLst>
              </p:cNvPr>
              <p:cNvSpPr/>
              <p:nvPr/>
            </p:nvSpPr>
            <p:spPr>
              <a:xfrm>
                <a:off x="4985775" y="2554750"/>
                <a:ext cx="56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93" extrusionOk="0">
                    <a:moveTo>
                      <a:pt x="130" y="0"/>
                    </a:moveTo>
                    <a:cubicBezTo>
                      <a:pt x="44" y="0"/>
                      <a:pt x="1" y="101"/>
                      <a:pt x="65" y="166"/>
                    </a:cubicBezTo>
                    <a:cubicBezTo>
                      <a:pt x="84" y="184"/>
                      <a:pt x="106" y="192"/>
                      <a:pt x="128" y="192"/>
                    </a:cubicBezTo>
                    <a:cubicBezTo>
                      <a:pt x="177" y="192"/>
                      <a:pt x="224" y="153"/>
                      <a:pt x="224" y="94"/>
                    </a:cubicBezTo>
                    <a:cubicBezTo>
                      <a:pt x="224" y="44"/>
                      <a:pt x="181" y="0"/>
                      <a:pt x="1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Google Shape;5546;p63">
                <a:extLst>
                  <a:ext uri="{FF2B5EF4-FFF2-40B4-BE49-F238E27FC236}">
                    <a16:creationId xmlns:a16="http://schemas.microsoft.com/office/drawing/2014/main" id="{1331C493-C063-4DCB-9BA2-01D66770DC20}"/>
                  </a:ext>
                </a:extLst>
              </p:cNvPr>
              <p:cNvSpPr/>
              <p:nvPr/>
            </p:nvSpPr>
            <p:spPr>
              <a:xfrm>
                <a:off x="4985775" y="2562500"/>
                <a:ext cx="5750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92" extrusionOk="0">
                    <a:moveTo>
                      <a:pt x="130" y="0"/>
                    </a:moveTo>
                    <a:cubicBezTo>
                      <a:pt x="44" y="0"/>
                      <a:pt x="1" y="101"/>
                      <a:pt x="65" y="166"/>
                    </a:cubicBezTo>
                    <a:cubicBezTo>
                      <a:pt x="85" y="183"/>
                      <a:pt x="107" y="191"/>
                      <a:pt x="129" y="191"/>
                    </a:cubicBezTo>
                    <a:cubicBezTo>
                      <a:pt x="181" y="191"/>
                      <a:pt x="229" y="148"/>
                      <a:pt x="224" y="87"/>
                    </a:cubicBezTo>
                    <a:cubicBezTo>
                      <a:pt x="224" y="37"/>
                      <a:pt x="181" y="0"/>
                      <a:pt x="1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Google Shape;5547;p63">
                <a:extLst>
                  <a:ext uri="{FF2B5EF4-FFF2-40B4-BE49-F238E27FC236}">
                    <a16:creationId xmlns:a16="http://schemas.microsoft.com/office/drawing/2014/main" id="{609D63C5-0C50-4AF6-8F4A-7CC5F3CC134C}"/>
                  </a:ext>
                </a:extLst>
              </p:cNvPr>
              <p:cNvSpPr/>
              <p:nvPr/>
            </p:nvSpPr>
            <p:spPr>
              <a:xfrm>
                <a:off x="4985825" y="2570225"/>
                <a:ext cx="570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228" h="190" extrusionOk="0">
                    <a:moveTo>
                      <a:pt x="139" y="1"/>
                    </a:moveTo>
                    <a:cubicBezTo>
                      <a:pt x="136" y="1"/>
                      <a:pt x="132" y="1"/>
                      <a:pt x="128" y="2"/>
                    </a:cubicBezTo>
                    <a:cubicBezTo>
                      <a:pt x="126" y="1"/>
                      <a:pt x="123" y="1"/>
                      <a:pt x="120" y="1"/>
                    </a:cubicBezTo>
                    <a:cubicBezTo>
                      <a:pt x="39" y="1"/>
                      <a:pt x="1" y="104"/>
                      <a:pt x="63" y="160"/>
                    </a:cubicBezTo>
                    <a:cubicBezTo>
                      <a:pt x="84" y="181"/>
                      <a:pt x="108" y="190"/>
                      <a:pt x="131" y="190"/>
                    </a:cubicBezTo>
                    <a:cubicBezTo>
                      <a:pt x="181" y="190"/>
                      <a:pt x="227" y="147"/>
                      <a:pt x="222" y="88"/>
                    </a:cubicBezTo>
                    <a:cubicBezTo>
                      <a:pt x="222" y="41"/>
                      <a:pt x="185" y="1"/>
                      <a:pt x="13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Google Shape;5548;p63">
                <a:extLst>
                  <a:ext uri="{FF2B5EF4-FFF2-40B4-BE49-F238E27FC236}">
                    <a16:creationId xmlns:a16="http://schemas.microsoft.com/office/drawing/2014/main" id="{2DF75EA5-F986-4076-A593-7B31D5CFFBDA}"/>
                  </a:ext>
                </a:extLst>
              </p:cNvPr>
              <p:cNvSpPr/>
              <p:nvPr/>
            </p:nvSpPr>
            <p:spPr>
              <a:xfrm>
                <a:off x="4985775" y="2577825"/>
                <a:ext cx="56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93" extrusionOk="0">
                    <a:moveTo>
                      <a:pt x="130" y="1"/>
                    </a:moveTo>
                    <a:cubicBezTo>
                      <a:pt x="44" y="1"/>
                      <a:pt x="1" y="101"/>
                      <a:pt x="65" y="166"/>
                    </a:cubicBezTo>
                    <a:cubicBezTo>
                      <a:pt x="84" y="185"/>
                      <a:pt x="106" y="193"/>
                      <a:pt x="128" y="193"/>
                    </a:cubicBezTo>
                    <a:cubicBezTo>
                      <a:pt x="177" y="193"/>
                      <a:pt x="224" y="154"/>
                      <a:pt x="224" y="94"/>
                    </a:cubicBezTo>
                    <a:cubicBezTo>
                      <a:pt x="224" y="44"/>
                      <a:pt x="181" y="1"/>
                      <a:pt x="1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Google Shape;5549;p63">
                <a:extLst>
                  <a:ext uri="{FF2B5EF4-FFF2-40B4-BE49-F238E27FC236}">
                    <a16:creationId xmlns:a16="http://schemas.microsoft.com/office/drawing/2014/main" id="{5A6780CD-5BF6-42BB-8525-54CB6D282ABA}"/>
                  </a:ext>
                </a:extLst>
              </p:cNvPr>
              <p:cNvSpPr/>
              <p:nvPr/>
            </p:nvSpPr>
            <p:spPr>
              <a:xfrm>
                <a:off x="4977300" y="2531675"/>
                <a:ext cx="5750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96" extrusionOk="0">
                    <a:moveTo>
                      <a:pt x="130" y="0"/>
                    </a:moveTo>
                    <a:cubicBezTo>
                      <a:pt x="44" y="0"/>
                      <a:pt x="1" y="108"/>
                      <a:pt x="65" y="166"/>
                    </a:cubicBezTo>
                    <a:cubicBezTo>
                      <a:pt x="86" y="187"/>
                      <a:pt x="110" y="195"/>
                      <a:pt x="133" y="195"/>
                    </a:cubicBezTo>
                    <a:cubicBezTo>
                      <a:pt x="183" y="195"/>
                      <a:pt x="229" y="153"/>
                      <a:pt x="224" y="94"/>
                    </a:cubicBezTo>
                    <a:cubicBezTo>
                      <a:pt x="224" y="43"/>
                      <a:pt x="181" y="0"/>
                      <a:pt x="1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Google Shape;5550;p63">
                <a:extLst>
                  <a:ext uri="{FF2B5EF4-FFF2-40B4-BE49-F238E27FC236}">
                    <a16:creationId xmlns:a16="http://schemas.microsoft.com/office/drawing/2014/main" id="{6B5C1C02-6869-42E1-9F58-0A879F46CA96}"/>
                  </a:ext>
                </a:extLst>
              </p:cNvPr>
              <p:cNvSpPr/>
              <p:nvPr/>
            </p:nvSpPr>
            <p:spPr>
              <a:xfrm>
                <a:off x="4977350" y="2539400"/>
                <a:ext cx="55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90" extrusionOk="0">
                    <a:moveTo>
                      <a:pt x="120" y="1"/>
                    </a:moveTo>
                    <a:cubicBezTo>
                      <a:pt x="39" y="1"/>
                      <a:pt x="1" y="104"/>
                      <a:pt x="63" y="160"/>
                    </a:cubicBezTo>
                    <a:cubicBezTo>
                      <a:pt x="82" y="181"/>
                      <a:pt x="105" y="190"/>
                      <a:pt x="127" y="190"/>
                    </a:cubicBezTo>
                    <a:cubicBezTo>
                      <a:pt x="175" y="190"/>
                      <a:pt x="222" y="149"/>
                      <a:pt x="222" y="95"/>
                    </a:cubicBezTo>
                    <a:cubicBezTo>
                      <a:pt x="222" y="37"/>
                      <a:pt x="179" y="1"/>
                      <a:pt x="128" y="1"/>
                    </a:cubicBezTo>
                    <a:cubicBezTo>
                      <a:pt x="126" y="1"/>
                      <a:pt x="123" y="1"/>
                      <a:pt x="1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Google Shape;5551;p63">
                <a:extLst>
                  <a:ext uri="{FF2B5EF4-FFF2-40B4-BE49-F238E27FC236}">
                    <a16:creationId xmlns:a16="http://schemas.microsoft.com/office/drawing/2014/main" id="{D229737F-0233-4195-8D3D-2271BB14C4FA}"/>
                  </a:ext>
                </a:extLst>
              </p:cNvPr>
              <p:cNvSpPr/>
              <p:nvPr/>
            </p:nvSpPr>
            <p:spPr>
              <a:xfrm>
                <a:off x="4977300" y="2547175"/>
                <a:ext cx="57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89" extrusionOk="0">
                    <a:moveTo>
                      <a:pt x="130" y="0"/>
                    </a:moveTo>
                    <a:cubicBezTo>
                      <a:pt x="44" y="0"/>
                      <a:pt x="1" y="101"/>
                      <a:pt x="65" y="159"/>
                    </a:cubicBezTo>
                    <a:cubicBezTo>
                      <a:pt x="86" y="180"/>
                      <a:pt x="110" y="189"/>
                      <a:pt x="133" y="189"/>
                    </a:cubicBezTo>
                    <a:cubicBezTo>
                      <a:pt x="183" y="189"/>
                      <a:pt x="229" y="146"/>
                      <a:pt x="224" y="87"/>
                    </a:cubicBezTo>
                    <a:cubicBezTo>
                      <a:pt x="224" y="36"/>
                      <a:pt x="181" y="0"/>
                      <a:pt x="1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Google Shape;5552;p63">
                <a:extLst>
                  <a:ext uri="{FF2B5EF4-FFF2-40B4-BE49-F238E27FC236}">
                    <a16:creationId xmlns:a16="http://schemas.microsoft.com/office/drawing/2014/main" id="{A6BC344C-851E-47EE-AB66-77A6DB1E5B0F}"/>
                  </a:ext>
                </a:extLst>
              </p:cNvPr>
              <p:cNvSpPr/>
              <p:nvPr/>
            </p:nvSpPr>
            <p:spPr>
              <a:xfrm>
                <a:off x="4977300" y="2554750"/>
                <a:ext cx="56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93" extrusionOk="0">
                    <a:moveTo>
                      <a:pt x="130" y="0"/>
                    </a:moveTo>
                    <a:cubicBezTo>
                      <a:pt x="44" y="0"/>
                      <a:pt x="1" y="101"/>
                      <a:pt x="65" y="166"/>
                    </a:cubicBezTo>
                    <a:cubicBezTo>
                      <a:pt x="84" y="184"/>
                      <a:pt x="106" y="192"/>
                      <a:pt x="128" y="192"/>
                    </a:cubicBezTo>
                    <a:cubicBezTo>
                      <a:pt x="177" y="192"/>
                      <a:pt x="224" y="153"/>
                      <a:pt x="224" y="94"/>
                    </a:cubicBezTo>
                    <a:cubicBezTo>
                      <a:pt x="224" y="44"/>
                      <a:pt x="181" y="0"/>
                      <a:pt x="1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Google Shape;5553;p63">
                <a:extLst>
                  <a:ext uri="{FF2B5EF4-FFF2-40B4-BE49-F238E27FC236}">
                    <a16:creationId xmlns:a16="http://schemas.microsoft.com/office/drawing/2014/main" id="{42F1D066-5D0C-4FC3-BA44-7D2CDE4DCB78}"/>
                  </a:ext>
                </a:extLst>
              </p:cNvPr>
              <p:cNvSpPr/>
              <p:nvPr/>
            </p:nvSpPr>
            <p:spPr>
              <a:xfrm>
                <a:off x="4977300" y="2562500"/>
                <a:ext cx="5750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92" extrusionOk="0">
                    <a:moveTo>
                      <a:pt x="130" y="0"/>
                    </a:moveTo>
                    <a:cubicBezTo>
                      <a:pt x="44" y="0"/>
                      <a:pt x="1" y="101"/>
                      <a:pt x="65" y="166"/>
                    </a:cubicBezTo>
                    <a:cubicBezTo>
                      <a:pt x="85" y="183"/>
                      <a:pt x="107" y="191"/>
                      <a:pt x="129" y="191"/>
                    </a:cubicBezTo>
                    <a:cubicBezTo>
                      <a:pt x="181" y="191"/>
                      <a:pt x="229" y="148"/>
                      <a:pt x="224" y="87"/>
                    </a:cubicBezTo>
                    <a:cubicBezTo>
                      <a:pt x="224" y="37"/>
                      <a:pt x="181" y="0"/>
                      <a:pt x="1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Google Shape;5554;p63">
                <a:extLst>
                  <a:ext uri="{FF2B5EF4-FFF2-40B4-BE49-F238E27FC236}">
                    <a16:creationId xmlns:a16="http://schemas.microsoft.com/office/drawing/2014/main" id="{D50AB6E0-C25E-4A2C-B72D-A3C98743D303}"/>
                  </a:ext>
                </a:extLst>
              </p:cNvPr>
              <p:cNvSpPr/>
              <p:nvPr/>
            </p:nvSpPr>
            <p:spPr>
              <a:xfrm>
                <a:off x="4977350" y="2570225"/>
                <a:ext cx="570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228" h="190" extrusionOk="0">
                    <a:moveTo>
                      <a:pt x="139" y="1"/>
                    </a:moveTo>
                    <a:cubicBezTo>
                      <a:pt x="136" y="1"/>
                      <a:pt x="132" y="1"/>
                      <a:pt x="128" y="2"/>
                    </a:cubicBezTo>
                    <a:cubicBezTo>
                      <a:pt x="126" y="1"/>
                      <a:pt x="123" y="1"/>
                      <a:pt x="120" y="1"/>
                    </a:cubicBezTo>
                    <a:cubicBezTo>
                      <a:pt x="39" y="1"/>
                      <a:pt x="1" y="104"/>
                      <a:pt x="63" y="160"/>
                    </a:cubicBezTo>
                    <a:cubicBezTo>
                      <a:pt x="84" y="181"/>
                      <a:pt x="108" y="190"/>
                      <a:pt x="131" y="190"/>
                    </a:cubicBezTo>
                    <a:cubicBezTo>
                      <a:pt x="181" y="190"/>
                      <a:pt x="227" y="147"/>
                      <a:pt x="222" y="88"/>
                    </a:cubicBezTo>
                    <a:cubicBezTo>
                      <a:pt x="222" y="41"/>
                      <a:pt x="185" y="1"/>
                      <a:pt x="13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Google Shape;5555;p63">
                <a:extLst>
                  <a:ext uri="{FF2B5EF4-FFF2-40B4-BE49-F238E27FC236}">
                    <a16:creationId xmlns:a16="http://schemas.microsoft.com/office/drawing/2014/main" id="{11BF38C5-462E-4B13-BA20-056F617204C3}"/>
                  </a:ext>
                </a:extLst>
              </p:cNvPr>
              <p:cNvSpPr/>
              <p:nvPr/>
            </p:nvSpPr>
            <p:spPr>
              <a:xfrm>
                <a:off x="4977300" y="2577825"/>
                <a:ext cx="56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93" extrusionOk="0">
                    <a:moveTo>
                      <a:pt x="130" y="1"/>
                    </a:moveTo>
                    <a:cubicBezTo>
                      <a:pt x="44" y="1"/>
                      <a:pt x="1" y="101"/>
                      <a:pt x="65" y="166"/>
                    </a:cubicBezTo>
                    <a:cubicBezTo>
                      <a:pt x="84" y="185"/>
                      <a:pt x="106" y="193"/>
                      <a:pt x="128" y="193"/>
                    </a:cubicBezTo>
                    <a:cubicBezTo>
                      <a:pt x="177" y="193"/>
                      <a:pt x="224" y="154"/>
                      <a:pt x="224" y="94"/>
                    </a:cubicBezTo>
                    <a:cubicBezTo>
                      <a:pt x="224" y="44"/>
                      <a:pt x="181" y="1"/>
                      <a:pt x="1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Google Shape;5556;p63">
                <a:extLst>
                  <a:ext uri="{FF2B5EF4-FFF2-40B4-BE49-F238E27FC236}">
                    <a16:creationId xmlns:a16="http://schemas.microsoft.com/office/drawing/2014/main" id="{607AF07B-A759-40D6-A133-49A59A2DA862}"/>
                  </a:ext>
                </a:extLst>
              </p:cNvPr>
              <p:cNvSpPr/>
              <p:nvPr/>
            </p:nvSpPr>
            <p:spPr>
              <a:xfrm>
                <a:off x="4968825" y="2531675"/>
                <a:ext cx="5750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96" extrusionOk="0">
                    <a:moveTo>
                      <a:pt x="130" y="0"/>
                    </a:moveTo>
                    <a:cubicBezTo>
                      <a:pt x="44" y="0"/>
                      <a:pt x="1" y="108"/>
                      <a:pt x="66" y="166"/>
                    </a:cubicBezTo>
                    <a:cubicBezTo>
                      <a:pt x="86" y="187"/>
                      <a:pt x="110" y="195"/>
                      <a:pt x="133" y="195"/>
                    </a:cubicBezTo>
                    <a:cubicBezTo>
                      <a:pt x="183" y="195"/>
                      <a:pt x="229" y="153"/>
                      <a:pt x="224" y="94"/>
                    </a:cubicBezTo>
                    <a:cubicBezTo>
                      <a:pt x="224" y="43"/>
                      <a:pt x="181" y="0"/>
                      <a:pt x="1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Google Shape;5557;p63">
                <a:extLst>
                  <a:ext uri="{FF2B5EF4-FFF2-40B4-BE49-F238E27FC236}">
                    <a16:creationId xmlns:a16="http://schemas.microsoft.com/office/drawing/2014/main" id="{FE6EE1F9-7C5D-4058-9F9E-5E52C19A2FF3}"/>
                  </a:ext>
                </a:extLst>
              </p:cNvPr>
              <p:cNvSpPr/>
              <p:nvPr/>
            </p:nvSpPr>
            <p:spPr>
              <a:xfrm>
                <a:off x="4968875" y="2539400"/>
                <a:ext cx="570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228" h="190" extrusionOk="0">
                    <a:moveTo>
                      <a:pt x="121" y="1"/>
                    </a:moveTo>
                    <a:cubicBezTo>
                      <a:pt x="46" y="1"/>
                      <a:pt x="1" y="104"/>
                      <a:pt x="64" y="160"/>
                    </a:cubicBezTo>
                    <a:cubicBezTo>
                      <a:pt x="82" y="181"/>
                      <a:pt x="106" y="190"/>
                      <a:pt x="129" y="190"/>
                    </a:cubicBezTo>
                    <a:cubicBezTo>
                      <a:pt x="179" y="190"/>
                      <a:pt x="227" y="149"/>
                      <a:pt x="222" y="95"/>
                    </a:cubicBezTo>
                    <a:cubicBezTo>
                      <a:pt x="222" y="37"/>
                      <a:pt x="186" y="1"/>
                      <a:pt x="128" y="1"/>
                    </a:cubicBezTo>
                    <a:cubicBezTo>
                      <a:pt x="126" y="1"/>
                      <a:pt x="123" y="1"/>
                      <a:pt x="12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Google Shape;5558;p63">
                <a:extLst>
                  <a:ext uri="{FF2B5EF4-FFF2-40B4-BE49-F238E27FC236}">
                    <a16:creationId xmlns:a16="http://schemas.microsoft.com/office/drawing/2014/main" id="{8381D0B5-6A7F-4852-96E1-6714C1CC4CEE}"/>
                  </a:ext>
                </a:extLst>
              </p:cNvPr>
              <p:cNvSpPr/>
              <p:nvPr/>
            </p:nvSpPr>
            <p:spPr>
              <a:xfrm>
                <a:off x="4968825" y="2547175"/>
                <a:ext cx="57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89" extrusionOk="0">
                    <a:moveTo>
                      <a:pt x="130" y="0"/>
                    </a:moveTo>
                    <a:cubicBezTo>
                      <a:pt x="44" y="0"/>
                      <a:pt x="1" y="101"/>
                      <a:pt x="66" y="159"/>
                    </a:cubicBezTo>
                    <a:cubicBezTo>
                      <a:pt x="86" y="180"/>
                      <a:pt x="110" y="189"/>
                      <a:pt x="133" y="189"/>
                    </a:cubicBezTo>
                    <a:cubicBezTo>
                      <a:pt x="183" y="189"/>
                      <a:pt x="229" y="146"/>
                      <a:pt x="224" y="87"/>
                    </a:cubicBezTo>
                    <a:cubicBezTo>
                      <a:pt x="224" y="36"/>
                      <a:pt x="181" y="0"/>
                      <a:pt x="1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" name="Google Shape;5559;p63">
                <a:extLst>
                  <a:ext uri="{FF2B5EF4-FFF2-40B4-BE49-F238E27FC236}">
                    <a16:creationId xmlns:a16="http://schemas.microsoft.com/office/drawing/2014/main" id="{05CB5DA8-53CC-49DB-B07D-4E1A7E5B91DF}"/>
                  </a:ext>
                </a:extLst>
              </p:cNvPr>
              <p:cNvSpPr/>
              <p:nvPr/>
            </p:nvSpPr>
            <p:spPr>
              <a:xfrm>
                <a:off x="4968825" y="2554750"/>
                <a:ext cx="580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93" extrusionOk="0">
                    <a:moveTo>
                      <a:pt x="130" y="0"/>
                    </a:moveTo>
                    <a:cubicBezTo>
                      <a:pt x="51" y="0"/>
                      <a:pt x="1" y="101"/>
                      <a:pt x="66" y="166"/>
                    </a:cubicBezTo>
                    <a:cubicBezTo>
                      <a:pt x="84" y="184"/>
                      <a:pt x="107" y="192"/>
                      <a:pt x="130" y="192"/>
                    </a:cubicBezTo>
                    <a:cubicBezTo>
                      <a:pt x="180" y="192"/>
                      <a:pt x="229" y="153"/>
                      <a:pt x="224" y="94"/>
                    </a:cubicBezTo>
                    <a:cubicBezTo>
                      <a:pt x="231" y="44"/>
                      <a:pt x="188" y="0"/>
                      <a:pt x="1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Google Shape;5560;p63">
                <a:extLst>
                  <a:ext uri="{FF2B5EF4-FFF2-40B4-BE49-F238E27FC236}">
                    <a16:creationId xmlns:a16="http://schemas.microsoft.com/office/drawing/2014/main" id="{742CB559-40F4-4339-8E09-59738F825DC3}"/>
                  </a:ext>
                </a:extLst>
              </p:cNvPr>
              <p:cNvSpPr/>
              <p:nvPr/>
            </p:nvSpPr>
            <p:spPr>
              <a:xfrm>
                <a:off x="4968825" y="2562500"/>
                <a:ext cx="5750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92" extrusionOk="0">
                    <a:moveTo>
                      <a:pt x="130" y="0"/>
                    </a:moveTo>
                    <a:cubicBezTo>
                      <a:pt x="44" y="0"/>
                      <a:pt x="1" y="101"/>
                      <a:pt x="66" y="166"/>
                    </a:cubicBezTo>
                    <a:cubicBezTo>
                      <a:pt x="85" y="183"/>
                      <a:pt x="107" y="191"/>
                      <a:pt x="129" y="191"/>
                    </a:cubicBezTo>
                    <a:cubicBezTo>
                      <a:pt x="181" y="191"/>
                      <a:pt x="229" y="148"/>
                      <a:pt x="224" y="87"/>
                    </a:cubicBezTo>
                    <a:cubicBezTo>
                      <a:pt x="224" y="37"/>
                      <a:pt x="181" y="0"/>
                      <a:pt x="1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Google Shape;5561;p63">
                <a:extLst>
                  <a:ext uri="{FF2B5EF4-FFF2-40B4-BE49-F238E27FC236}">
                    <a16:creationId xmlns:a16="http://schemas.microsoft.com/office/drawing/2014/main" id="{6E28A81B-9B78-4946-8671-481032D49488}"/>
                  </a:ext>
                </a:extLst>
              </p:cNvPr>
              <p:cNvSpPr/>
              <p:nvPr/>
            </p:nvSpPr>
            <p:spPr>
              <a:xfrm>
                <a:off x="4968875" y="2570225"/>
                <a:ext cx="570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228" h="190" extrusionOk="0">
                    <a:moveTo>
                      <a:pt x="139" y="1"/>
                    </a:moveTo>
                    <a:cubicBezTo>
                      <a:pt x="136" y="1"/>
                      <a:pt x="132" y="1"/>
                      <a:pt x="128" y="2"/>
                    </a:cubicBezTo>
                    <a:cubicBezTo>
                      <a:pt x="126" y="1"/>
                      <a:pt x="123" y="1"/>
                      <a:pt x="120" y="1"/>
                    </a:cubicBezTo>
                    <a:cubicBezTo>
                      <a:pt x="39" y="1"/>
                      <a:pt x="1" y="104"/>
                      <a:pt x="64" y="160"/>
                    </a:cubicBezTo>
                    <a:cubicBezTo>
                      <a:pt x="84" y="181"/>
                      <a:pt x="108" y="190"/>
                      <a:pt x="131" y="190"/>
                    </a:cubicBezTo>
                    <a:cubicBezTo>
                      <a:pt x="181" y="190"/>
                      <a:pt x="227" y="147"/>
                      <a:pt x="222" y="88"/>
                    </a:cubicBezTo>
                    <a:cubicBezTo>
                      <a:pt x="222" y="41"/>
                      <a:pt x="185" y="1"/>
                      <a:pt x="13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Google Shape;5562;p63">
                <a:extLst>
                  <a:ext uri="{FF2B5EF4-FFF2-40B4-BE49-F238E27FC236}">
                    <a16:creationId xmlns:a16="http://schemas.microsoft.com/office/drawing/2014/main" id="{6AB69FEB-3416-482D-AB3C-62EBEAA276E8}"/>
                  </a:ext>
                </a:extLst>
              </p:cNvPr>
              <p:cNvSpPr/>
              <p:nvPr/>
            </p:nvSpPr>
            <p:spPr>
              <a:xfrm>
                <a:off x="4968825" y="2577825"/>
                <a:ext cx="580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93" extrusionOk="0">
                    <a:moveTo>
                      <a:pt x="130" y="1"/>
                    </a:moveTo>
                    <a:cubicBezTo>
                      <a:pt x="51" y="1"/>
                      <a:pt x="1" y="101"/>
                      <a:pt x="66" y="166"/>
                    </a:cubicBezTo>
                    <a:cubicBezTo>
                      <a:pt x="84" y="185"/>
                      <a:pt x="107" y="193"/>
                      <a:pt x="130" y="193"/>
                    </a:cubicBezTo>
                    <a:cubicBezTo>
                      <a:pt x="180" y="193"/>
                      <a:pt x="229" y="154"/>
                      <a:pt x="224" y="94"/>
                    </a:cubicBezTo>
                    <a:cubicBezTo>
                      <a:pt x="231" y="44"/>
                      <a:pt x="188" y="1"/>
                      <a:pt x="1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Google Shape;5563;p63">
                <a:extLst>
                  <a:ext uri="{FF2B5EF4-FFF2-40B4-BE49-F238E27FC236}">
                    <a16:creationId xmlns:a16="http://schemas.microsoft.com/office/drawing/2014/main" id="{1A09F012-E879-4A17-9F1F-09AE7961105F}"/>
                  </a:ext>
                </a:extLst>
              </p:cNvPr>
              <p:cNvSpPr/>
              <p:nvPr/>
            </p:nvSpPr>
            <p:spPr>
              <a:xfrm>
                <a:off x="4960525" y="2531675"/>
                <a:ext cx="5625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96" extrusionOk="0">
                    <a:moveTo>
                      <a:pt x="123" y="0"/>
                    </a:moveTo>
                    <a:cubicBezTo>
                      <a:pt x="37" y="0"/>
                      <a:pt x="1" y="108"/>
                      <a:pt x="59" y="166"/>
                    </a:cubicBezTo>
                    <a:cubicBezTo>
                      <a:pt x="79" y="187"/>
                      <a:pt x="103" y="195"/>
                      <a:pt x="126" y="195"/>
                    </a:cubicBezTo>
                    <a:cubicBezTo>
                      <a:pt x="177" y="195"/>
                      <a:pt x="224" y="153"/>
                      <a:pt x="224" y="94"/>
                    </a:cubicBezTo>
                    <a:cubicBezTo>
                      <a:pt x="217" y="43"/>
                      <a:pt x="181" y="0"/>
                      <a:pt x="1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Google Shape;5564;p63">
                <a:extLst>
                  <a:ext uri="{FF2B5EF4-FFF2-40B4-BE49-F238E27FC236}">
                    <a16:creationId xmlns:a16="http://schemas.microsoft.com/office/drawing/2014/main" id="{9907BA3B-E245-4B7E-BD03-F96187DC9E7E}"/>
                  </a:ext>
                </a:extLst>
              </p:cNvPr>
              <p:cNvSpPr/>
              <p:nvPr/>
            </p:nvSpPr>
            <p:spPr>
              <a:xfrm>
                <a:off x="4960575" y="2539400"/>
                <a:ext cx="55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90" extrusionOk="0">
                    <a:moveTo>
                      <a:pt x="114" y="1"/>
                    </a:moveTo>
                    <a:cubicBezTo>
                      <a:pt x="39" y="1"/>
                      <a:pt x="1" y="104"/>
                      <a:pt x="57" y="160"/>
                    </a:cubicBezTo>
                    <a:cubicBezTo>
                      <a:pt x="75" y="181"/>
                      <a:pt x="99" y="190"/>
                      <a:pt x="122" y="190"/>
                    </a:cubicBezTo>
                    <a:cubicBezTo>
                      <a:pt x="172" y="190"/>
                      <a:pt x="222" y="149"/>
                      <a:pt x="222" y="95"/>
                    </a:cubicBezTo>
                    <a:cubicBezTo>
                      <a:pt x="222" y="37"/>
                      <a:pt x="179" y="1"/>
                      <a:pt x="121" y="1"/>
                    </a:cubicBezTo>
                    <a:cubicBezTo>
                      <a:pt x="119" y="1"/>
                      <a:pt x="116" y="1"/>
                      <a:pt x="1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Google Shape;5565;p63">
                <a:extLst>
                  <a:ext uri="{FF2B5EF4-FFF2-40B4-BE49-F238E27FC236}">
                    <a16:creationId xmlns:a16="http://schemas.microsoft.com/office/drawing/2014/main" id="{435EBE44-E97A-40B6-BA52-08962FB2A556}"/>
                  </a:ext>
                </a:extLst>
              </p:cNvPr>
              <p:cNvSpPr/>
              <p:nvPr/>
            </p:nvSpPr>
            <p:spPr>
              <a:xfrm>
                <a:off x="4960525" y="2547175"/>
                <a:ext cx="56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89" extrusionOk="0">
                    <a:moveTo>
                      <a:pt x="123" y="0"/>
                    </a:moveTo>
                    <a:cubicBezTo>
                      <a:pt x="37" y="0"/>
                      <a:pt x="1" y="101"/>
                      <a:pt x="59" y="159"/>
                    </a:cubicBezTo>
                    <a:cubicBezTo>
                      <a:pt x="79" y="180"/>
                      <a:pt x="103" y="189"/>
                      <a:pt x="126" y="189"/>
                    </a:cubicBezTo>
                    <a:cubicBezTo>
                      <a:pt x="177" y="189"/>
                      <a:pt x="224" y="146"/>
                      <a:pt x="224" y="87"/>
                    </a:cubicBezTo>
                    <a:cubicBezTo>
                      <a:pt x="217" y="36"/>
                      <a:pt x="181" y="0"/>
                      <a:pt x="1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Google Shape;5566;p63">
                <a:extLst>
                  <a:ext uri="{FF2B5EF4-FFF2-40B4-BE49-F238E27FC236}">
                    <a16:creationId xmlns:a16="http://schemas.microsoft.com/office/drawing/2014/main" id="{7DE833AF-1016-4663-8231-91AC78DFF473}"/>
                  </a:ext>
                </a:extLst>
              </p:cNvPr>
              <p:cNvSpPr/>
              <p:nvPr/>
            </p:nvSpPr>
            <p:spPr>
              <a:xfrm>
                <a:off x="4960525" y="2554750"/>
                <a:ext cx="56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93" extrusionOk="0">
                    <a:moveTo>
                      <a:pt x="123" y="0"/>
                    </a:moveTo>
                    <a:cubicBezTo>
                      <a:pt x="44" y="0"/>
                      <a:pt x="1" y="101"/>
                      <a:pt x="59" y="166"/>
                    </a:cubicBezTo>
                    <a:cubicBezTo>
                      <a:pt x="77" y="184"/>
                      <a:pt x="100" y="192"/>
                      <a:pt x="123" y="192"/>
                    </a:cubicBezTo>
                    <a:cubicBezTo>
                      <a:pt x="173" y="192"/>
                      <a:pt x="224" y="153"/>
                      <a:pt x="224" y="94"/>
                    </a:cubicBezTo>
                    <a:cubicBezTo>
                      <a:pt x="224" y="44"/>
                      <a:pt x="181" y="0"/>
                      <a:pt x="1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Google Shape;5567;p63">
                <a:extLst>
                  <a:ext uri="{FF2B5EF4-FFF2-40B4-BE49-F238E27FC236}">
                    <a16:creationId xmlns:a16="http://schemas.microsoft.com/office/drawing/2014/main" id="{BFEB765C-C471-4829-9FDB-90E3140B1054}"/>
                  </a:ext>
                </a:extLst>
              </p:cNvPr>
              <p:cNvSpPr/>
              <p:nvPr/>
            </p:nvSpPr>
            <p:spPr>
              <a:xfrm>
                <a:off x="4960525" y="2562500"/>
                <a:ext cx="562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92" extrusionOk="0">
                    <a:moveTo>
                      <a:pt x="123" y="0"/>
                    </a:moveTo>
                    <a:cubicBezTo>
                      <a:pt x="37" y="0"/>
                      <a:pt x="1" y="101"/>
                      <a:pt x="59" y="166"/>
                    </a:cubicBezTo>
                    <a:cubicBezTo>
                      <a:pt x="78" y="183"/>
                      <a:pt x="100" y="191"/>
                      <a:pt x="122" y="191"/>
                    </a:cubicBezTo>
                    <a:cubicBezTo>
                      <a:pt x="174" y="191"/>
                      <a:pt x="224" y="148"/>
                      <a:pt x="224" y="87"/>
                    </a:cubicBezTo>
                    <a:cubicBezTo>
                      <a:pt x="217" y="37"/>
                      <a:pt x="181" y="0"/>
                      <a:pt x="1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Google Shape;5568;p63">
                <a:extLst>
                  <a:ext uri="{FF2B5EF4-FFF2-40B4-BE49-F238E27FC236}">
                    <a16:creationId xmlns:a16="http://schemas.microsoft.com/office/drawing/2014/main" id="{CE993936-011D-45DD-8B98-B8E255D0F068}"/>
                  </a:ext>
                </a:extLst>
              </p:cNvPr>
              <p:cNvSpPr/>
              <p:nvPr/>
            </p:nvSpPr>
            <p:spPr>
              <a:xfrm>
                <a:off x="4960575" y="2570225"/>
                <a:ext cx="55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90" extrusionOk="0">
                    <a:moveTo>
                      <a:pt x="134" y="1"/>
                    </a:moveTo>
                    <a:cubicBezTo>
                      <a:pt x="130" y="1"/>
                      <a:pt x="126" y="1"/>
                      <a:pt x="121" y="2"/>
                    </a:cubicBezTo>
                    <a:cubicBezTo>
                      <a:pt x="119" y="1"/>
                      <a:pt x="116" y="1"/>
                      <a:pt x="113" y="1"/>
                    </a:cubicBezTo>
                    <a:cubicBezTo>
                      <a:pt x="33" y="1"/>
                      <a:pt x="1" y="104"/>
                      <a:pt x="57" y="160"/>
                    </a:cubicBezTo>
                    <a:cubicBezTo>
                      <a:pt x="77" y="181"/>
                      <a:pt x="101" y="190"/>
                      <a:pt x="124" y="190"/>
                    </a:cubicBezTo>
                    <a:cubicBezTo>
                      <a:pt x="175" y="190"/>
                      <a:pt x="222" y="147"/>
                      <a:pt x="222" y="88"/>
                    </a:cubicBezTo>
                    <a:cubicBezTo>
                      <a:pt x="216" y="41"/>
                      <a:pt x="184" y="1"/>
                      <a:pt x="1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0" name="Google Shape;5569;p63">
                <a:extLst>
                  <a:ext uri="{FF2B5EF4-FFF2-40B4-BE49-F238E27FC236}">
                    <a16:creationId xmlns:a16="http://schemas.microsoft.com/office/drawing/2014/main" id="{B924D79B-03DB-4E81-A01C-F95B23B572B2}"/>
                  </a:ext>
                </a:extLst>
              </p:cNvPr>
              <p:cNvSpPr/>
              <p:nvPr/>
            </p:nvSpPr>
            <p:spPr>
              <a:xfrm>
                <a:off x="4960525" y="2577825"/>
                <a:ext cx="56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93" extrusionOk="0">
                    <a:moveTo>
                      <a:pt x="123" y="1"/>
                    </a:moveTo>
                    <a:cubicBezTo>
                      <a:pt x="44" y="1"/>
                      <a:pt x="1" y="101"/>
                      <a:pt x="59" y="166"/>
                    </a:cubicBezTo>
                    <a:cubicBezTo>
                      <a:pt x="77" y="185"/>
                      <a:pt x="100" y="193"/>
                      <a:pt x="123" y="193"/>
                    </a:cubicBezTo>
                    <a:cubicBezTo>
                      <a:pt x="173" y="193"/>
                      <a:pt x="224" y="154"/>
                      <a:pt x="224" y="94"/>
                    </a:cubicBezTo>
                    <a:cubicBezTo>
                      <a:pt x="224" y="44"/>
                      <a:pt x="181" y="1"/>
                      <a:pt x="12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Google Shape;5570;p63">
                <a:extLst>
                  <a:ext uri="{FF2B5EF4-FFF2-40B4-BE49-F238E27FC236}">
                    <a16:creationId xmlns:a16="http://schemas.microsoft.com/office/drawing/2014/main" id="{D3701A19-603F-48B5-BCE6-560492DE8DD0}"/>
                  </a:ext>
                </a:extLst>
              </p:cNvPr>
              <p:cNvSpPr/>
              <p:nvPr/>
            </p:nvSpPr>
            <p:spPr>
              <a:xfrm>
                <a:off x="4952050" y="2531675"/>
                <a:ext cx="5625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96" extrusionOk="0">
                    <a:moveTo>
                      <a:pt x="131" y="0"/>
                    </a:moveTo>
                    <a:cubicBezTo>
                      <a:pt x="44" y="0"/>
                      <a:pt x="1" y="108"/>
                      <a:pt x="59" y="166"/>
                    </a:cubicBezTo>
                    <a:cubicBezTo>
                      <a:pt x="79" y="187"/>
                      <a:pt x="103" y="195"/>
                      <a:pt x="126" y="195"/>
                    </a:cubicBezTo>
                    <a:cubicBezTo>
                      <a:pt x="177" y="195"/>
                      <a:pt x="224" y="153"/>
                      <a:pt x="224" y="94"/>
                    </a:cubicBezTo>
                    <a:cubicBezTo>
                      <a:pt x="217" y="43"/>
                      <a:pt x="181" y="0"/>
                      <a:pt x="1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2" name="Google Shape;5571;p63">
                <a:extLst>
                  <a:ext uri="{FF2B5EF4-FFF2-40B4-BE49-F238E27FC236}">
                    <a16:creationId xmlns:a16="http://schemas.microsoft.com/office/drawing/2014/main" id="{87EF9F4A-3842-4C7E-A2BE-E7B4165A5F2B}"/>
                  </a:ext>
                </a:extLst>
              </p:cNvPr>
              <p:cNvSpPr/>
              <p:nvPr/>
            </p:nvSpPr>
            <p:spPr>
              <a:xfrm>
                <a:off x="4952100" y="2539400"/>
                <a:ext cx="55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90" extrusionOk="0">
                    <a:moveTo>
                      <a:pt x="120" y="1"/>
                    </a:moveTo>
                    <a:cubicBezTo>
                      <a:pt x="39" y="1"/>
                      <a:pt x="1" y="104"/>
                      <a:pt x="57" y="160"/>
                    </a:cubicBezTo>
                    <a:cubicBezTo>
                      <a:pt x="77" y="181"/>
                      <a:pt x="102" y="190"/>
                      <a:pt x="125" y="190"/>
                    </a:cubicBezTo>
                    <a:cubicBezTo>
                      <a:pt x="176" y="190"/>
                      <a:pt x="222" y="149"/>
                      <a:pt x="222" y="95"/>
                    </a:cubicBezTo>
                    <a:cubicBezTo>
                      <a:pt x="222" y="37"/>
                      <a:pt x="179" y="1"/>
                      <a:pt x="129" y="1"/>
                    </a:cubicBezTo>
                    <a:cubicBezTo>
                      <a:pt x="126" y="1"/>
                      <a:pt x="123" y="1"/>
                      <a:pt x="1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" name="Google Shape;5572;p63">
                <a:extLst>
                  <a:ext uri="{FF2B5EF4-FFF2-40B4-BE49-F238E27FC236}">
                    <a16:creationId xmlns:a16="http://schemas.microsoft.com/office/drawing/2014/main" id="{829A42E6-3C36-4844-B7CC-5BA28BD24E3D}"/>
                  </a:ext>
                </a:extLst>
              </p:cNvPr>
              <p:cNvSpPr/>
              <p:nvPr/>
            </p:nvSpPr>
            <p:spPr>
              <a:xfrm>
                <a:off x="4952050" y="2547175"/>
                <a:ext cx="56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89" extrusionOk="0">
                    <a:moveTo>
                      <a:pt x="131" y="0"/>
                    </a:moveTo>
                    <a:cubicBezTo>
                      <a:pt x="44" y="0"/>
                      <a:pt x="1" y="101"/>
                      <a:pt x="59" y="159"/>
                    </a:cubicBezTo>
                    <a:cubicBezTo>
                      <a:pt x="79" y="180"/>
                      <a:pt x="103" y="189"/>
                      <a:pt x="126" y="189"/>
                    </a:cubicBezTo>
                    <a:cubicBezTo>
                      <a:pt x="177" y="189"/>
                      <a:pt x="224" y="146"/>
                      <a:pt x="224" y="87"/>
                    </a:cubicBezTo>
                    <a:cubicBezTo>
                      <a:pt x="217" y="36"/>
                      <a:pt x="181" y="0"/>
                      <a:pt x="1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Google Shape;5573;p63">
                <a:extLst>
                  <a:ext uri="{FF2B5EF4-FFF2-40B4-BE49-F238E27FC236}">
                    <a16:creationId xmlns:a16="http://schemas.microsoft.com/office/drawing/2014/main" id="{9F624A78-E7B2-488A-AD3E-E56506F1AA71}"/>
                  </a:ext>
                </a:extLst>
              </p:cNvPr>
              <p:cNvSpPr/>
              <p:nvPr/>
            </p:nvSpPr>
            <p:spPr>
              <a:xfrm>
                <a:off x="4952050" y="2554750"/>
                <a:ext cx="56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93" extrusionOk="0">
                    <a:moveTo>
                      <a:pt x="131" y="0"/>
                    </a:moveTo>
                    <a:cubicBezTo>
                      <a:pt x="44" y="0"/>
                      <a:pt x="1" y="101"/>
                      <a:pt x="59" y="166"/>
                    </a:cubicBezTo>
                    <a:cubicBezTo>
                      <a:pt x="79" y="184"/>
                      <a:pt x="103" y="192"/>
                      <a:pt x="126" y="192"/>
                    </a:cubicBezTo>
                    <a:cubicBezTo>
                      <a:pt x="177" y="192"/>
                      <a:pt x="224" y="153"/>
                      <a:pt x="224" y="94"/>
                    </a:cubicBezTo>
                    <a:cubicBezTo>
                      <a:pt x="224" y="44"/>
                      <a:pt x="181" y="0"/>
                      <a:pt x="1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" name="Google Shape;5574;p63">
                <a:extLst>
                  <a:ext uri="{FF2B5EF4-FFF2-40B4-BE49-F238E27FC236}">
                    <a16:creationId xmlns:a16="http://schemas.microsoft.com/office/drawing/2014/main" id="{7755572B-F974-4518-9897-348710F11882}"/>
                  </a:ext>
                </a:extLst>
              </p:cNvPr>
              <p:cNvSpPr/>
              <p:nvPr/>
            </p:nvSpPr>
            <p:spPr>
              <a:xfrm>
                <a:off x="4952050" y="2562500"/>
                <a:ext cx="562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92" extrusionOk="0">
                    <a:moveTo>
                      <a:pt x="131" y="0"/>
                    </a:moveTo>
                    <a:cubicBezTo>
                      <a:pt x="44" y="0"/>
                      <a:pt x="1" y="101"/>
                      <a:pt x="59" y="166"/>
                    </a:cubicBezTo>
                    <a:cubicBezTo>
                      <a:pt x="78" y="183"/>
                      <a:pt x="100" y="191"/>
                      <a:pt x="122" y="191"/>
                    </a:cubicBezTo>
                    <a:cubicBezTo>
                      <a:pt x="174" y="191"/>
                      <a:pt x="224" y="148"/>
                      <a:pt x="224" y="87"/>
                    </a:cubicBezTo>
                    <a:cubicBezTo>
                      <a:pt x="217" y="37"/>
                      <a:pt x="181" y="0"/>
                      <a:pt x="1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Google Shape;5575;p63">
                <a:extLst>
                  <a:ext uri="{FF2B5EF4-FFF2-40B4-BE49-F238E27FC236}">
                    <a16:creationId xmlns:a16="http://schemas.microsoft.com/office/drawing/2014/main" id="{14E5A50C-C99C-4D55-A20F-454E08A3DC25}"/>
                  </a:ext>
                </a:extLst>
              </p:cNvPr>
              <p:cNvSpPr/>
              <p:nvPr/>
            </p:nvSpPr>
            <p:spPr>
              <a:xfrm>
                <a:off x="4952100" y="2570225"/>
                <a:ext cx="55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90" extrusionOk="0">
                    <a:moveTo>
                      <a:pt x="140" y="1"/>
                    </a:moveTo>
                    <a:cubicBezTo>
                      <a:pt x="136" y="1"/>
                      <a:pt x="132" y="1"/>
                      <a:pt x="129" y="2"/>
                    </a:cubicBezTo>
                    <a:cubicBezTo>
                      <a:pt x="126" y="1"/>
                      <a:pt x="123" y="1"/>
                      <a:pt x="120" y="1"/>
                    </a:cubicBezTo>
                    <a:cubicBezTo>
                      <a:pt x="39" y="1"/>
                      <a:pt x="1" y="104"/>
                      <a:pt x="57" y="160"/>
                    </a:cubicBezTo>
                    <a:cubicBezTo>
                      <a:pt x="77" y="181"/>
                      <a:pt x="101" y="190"/>
                      <a:pt x="124" y="190"/>
                    </a:cubicBezTo>
                    <a:cubicBezTo>
                      <a:pt x="175" y="190"/>
                      <a:pt x="222" y="147"/>
                      <a:pt x="222" y="88"/>
                    </a:cubicBezTo>
                    <a:cubicBezTo>
                      <a:pt x="216" y="41"/>
                      <a:pt x="184" y="1"/>
                      <a:pt x="14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" name="Google Shape;5576;p63">
                <a:extLst>
                  <a:ext uri="{FF2B5EF4-FFF2-40B4-BE49-F238E27FC236}">
                    <a16:creationId xmlns:a16="http://schemas.microsoft.com/office/drawing/2014/main" id="{09DF6C4A-CA89-4532-B9C8-5392709AB2EC}"/>
                  </a:ext>
                </a:extLst>
              </p:cNvPr>
              <p:cNvSpPr/>
              <p:nvPr/>
            </p:nvSpPr>
            <p:spPr>
              <a:xfrm>
                <a:off x="4952050" y="2577825"/>
                <a:ext cx="56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93" extrusionOk="0">
                    <a:moveTo>
                      <a:pt x="131" y="1"/>
                    </a:moveTo>
                    <a:cubicBezTo>
                      <a:pt x="44" y="1"/>
                      <a:pt x="1" y="101"/>
                      <a:pt x="59" y="166"/>
                    </a:cubicBezTo>
                    <a:cubicBezTo>
                      <a:pt x="79" y="185"/>
                      <a:pt x="103" y="193"/>
                      <a:pt x="126" y="193"/>
                    </a:cubicBezTo>
                    <a:cubicBezTo>
                      <a:pt x="177" y="193"/>
                      <a:pt x="224" y="154"/>
                      <a:pt x="224" y="94"/>
                    </a:cubicBezTo>
                    <a:cubicBezTo>
                      <a:pt x="224" y="44"/>
                      <a:pt x="181" y="1"/>
                      <a:pt x="13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" name="Google Shape;5577;p63">
                <a:extLst>
                  <a:ext uri="{FF2B5EF4-FFF2-40B4-BE49-F238E27FC236}">
                    <a16:creationId xmlns:a16="http://schemas.microsoft.com/office/drawing/2014/main" id="{35269DB7-5E96-4465-977A-5E74C222668A}"/>
                  </a:ext>
                </a:extLst>
              </p:cNvPr>
              <p:cNvSpPr/>
              <p:nvPr/>
            </p:nvSpPr>
            <p:spPr>
              <a:xfrm>
                <a:off x="4943575" y="2531675"/>
                <a:ext cx="5750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96" extrusionOk="0">
                    <a:moveTo>
                      <a:pt x="131" y="0"/>
                    </a:moveTo>
                    <a:cubicBezTo>
                      <a:pt x="44" y="0"/>
                      <a:pt x="1" y="108"/>
                      <a:pt x="66" y="166"/>
                    </a:cubicBezTo>
                    <a:cubicBezTo>
                      <a:pt x="84" y="187"/>
                      <a:pt x="107" y="195"/>
                      <a:pt x="130" y="195"/>
                    </a:cubicBezTo>
                    <a:cubicBezTo>
                      <a:pt x="180" y="195"/>
                      <a:pt x="229" y="153"/>
                      <a:pt x="224" y="94"/>
                    </a:cubicBezTo>
                    <a:cubicBezTo>
                      <a:pt x="224" y="43"/>
                      <a:pt x="181" y="0"/>
                      <a:pt x="1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Google Shape;5578;p63">
                <a:extLst>
                  <a:ext uri="{FF2B5EF4-FFF2-40B4-BE49-F238E27FC236}">
                    <a16:creationId xmlns:a16="http://schemas.microsoft.com/office/drawing/2014/main" id="{B8BDEBC9-688B-4A1D-9CBC-9360A39C6E2E}"/>
                  </a:ext>
                </a:extLst>
              </p:cNvPr>
              <p:cNvSpPr/>
              <p:nvPr/>
            </p:nvSpPr>
            <p:spPr>
              <a:xfrm>
                <a:off x="4943625" y="2539400"/>
                <a:ext cx="55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90" extrusionOk="0">
                    <a:moveTo>
                      <a:pt x="121" y="1"/>
                    </a:moveTo>
                    <a:cubicBezTo>
                      <a:pt x="39" y="1"/>
                      <a:pt x="1" y="104"/>
                      <a:pt x="57" y="160"/>
                    </a:cubicBezTo>
                    <a:cubicBezTo>
                      <a:pt x="77" y="181"/>
                      <a:pt x="102" y="190"/>
                      <a:pt x="125" y="190"/>
                    </a:cubicBezTo>
                    <a:cubicBezTo>
                      <a:pt x="176" y="190"/>
                      <a:pt x="222" y="149"/>
                      <a:pt x="222" y="95"/>
                    </a:cubicBezTo>
                    <a:cubicBezTo>
                      <a:pt x="222" y="37"/>
                      <a:pt x="179" y="1"/>
                      <a:pt x="129" y="1"/>
                    </a:cubicBezTo>
                    <a:cubicBezTo>
                      <a:pt x="126" y="1"/>
                      <a:pt x="123" y="1"/>
                      <a:pt x="12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" name="Google Shape;5579;p63">
                <a:extLst>
                  <a:ext uri="{FF2B5EF4-FFF2-40B4-BE49-F238E27FC236}">
                    <a16:creationId xmlns:a16="http://schemas.microsoft.com/office/drawing/2014/main" id="{2BEE6531-9868-44F4-A387-299CE93777E4}"/>
                  </a:ext>
                </a:extLst>
              </p:cNvPr>
              <p:cNvSpPr/>
              <p:nvPr/>
            </p:nvSpPr>
            <p:spPr>
              <a:xfrm>
                <a:off x="4943575" y="2547175"/>
                <a:ext cx="57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89" extrusionOk="0">
                    <a:moveTo>
                      <a:pt x="131" y="0"/>
                    </a:moveTo>
                    <a:cubicBezTo>
                      <a:pt x="44" y="0"/>
                      <a:pt x="1" y="101"/>
                      <a:pt x="66" y="159"/>
                    </a:cubicBezTo>
                    <a:cubicBezTo>
                      <a:pt x="84" y="180"/>
                      <a:pt x="107" y="189"/>
                      <a:pt x="130" y="189"/>
                    </a:cubicBezTo>
                    <a:cubicBezTo>
                      <a:pt x="180" y="189"/>
                      <a:pt x="229" y="146"/>
                      <a:pt x="224" y="87"/>
                    </a:cubicBezTo>
                    <a:cubicBezTo>
                      <a:pt x="224" y="36"/>
                      <a:pt x="181" y="0"/>
                      <a:pt x="1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1" name="Google Shape;5580;p63">
                <a:extLst>
                  <a:ext uri="{FF2B5EF4-FFF2-40B4-BE49-F238E27FC236}">
                    <a16:creationId xmlns:a16="http://schemas.microsoft.com/office/drawing/2014/main" id="{0DD6D22C-FFEE-4677-8733-9A507CC14C55}"/>
                  </a:ext>
                </a:extLst>
              </p:cNvPr>
              <p:cNvSpPr/>
              <p:nvPr/>
            </p:nvSpPr>
            <p:spPr>
              <a:xfrm>
                <a:off x="4943575" y="2554750"/>
                <a:ext cx="56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93" extrusionOk="0">
                    <a:moveTo>
                      <a:pt x="131" y="0"/>
                    </a:moveTo>
                    <a:cubicBezTo>
                      <a:pt x="44" y="0"/>
                      <a:pt x="1" y="101"/>
                      <a:pt x="59" y="166"/>
                    </a:cubicBezTo>
                    <a:cubicBezTo>
                      <a:pt x="79" y="184"/>
                      <a:pt x="103" y="192"/>
                      <a:pt x="126" y="192"/>
                    </a:cubicBezTo>
                    <a:cubicBezTo>
                      <a:pt x="177" y="192"/>
                      <a:pt x="224" y="153"/>
                      <a:pt x="224" y="94"/>
                    </a:cubicBezTo>
                    <a:cubicBezTo>
                      <a:pt x="224" y="44"/>
                      <a:pt x="181" y="0"/>
                      <a:pt x="1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oogle Shape;5581;p63">
                <a:extLst>
                  <a:ext uri="{FF2B5EF4-FFF2-40B4-BE49-F238E27FC236}">
                    <a16:creationId xmlns:a16="http://schemas.microsoft.com/office/drawing/2014/main" id="{D9929720-33A4-437D-820A-616BEB55B712}"/>
                  </a:ext>
                </a:extLst>
              </p:cNvPr>
              <p:cNvSpPr/>
              <p:nvPr/>
            </p:nvSpPr>
            <p:spPr>
              <a:xfrm>
                <a:off x="4943575" y="2562500"/>
                <a:ext cx="5750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92" extrusionOk="0">
                    <a:moveTo>
                      <a:pt x="131" y="0"/>
                    </a:moveTo>
                    <a:cubicBezTo>
                      <a:pt x="44" y="0"/>
                      <a:pt x="1" y="101"/>
                      <a:pt x="66" y="166"/>
                    </a:cubicBezTo>
                    <a:cubicBezTo>
                      <a:pt x="83" y="183"/>
                      <a:pt x="104" y="191"/>
                      <a:pt x="126" y="191"/>
                    </a:cubicBezTo>
                    <a:cubicBezTo>
                      <a:pt x="177" y="191"/>
                      <a:pt x="230" y="148"/>
                      <a:pt x="224" y="87"/>
                    </a:cubicBezTo>
                    <a:cubicBezTo>
                      <a:pt x="224" y="37"/>
                      <a:pt x="181" y="0"/>
                      <a:pt x="1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3" name="Google Shape;5582;p63">
                <a:extLst>
                  <a:ext uri="{FF2B5EF4-FFF2-40B4-BE49-F238E27FC236}">
                    <a16:creationId xmlns:a16="http://schemas.microsoft.com/office/drawing/2014/main" id="{E8ADDDFE-4173-494F-8759-B40BFBD7490C}"/>
                  </a:ext>
                </a:extLst>
              </p:cNvPr>
              <p:cNvSpPr/>
              <p:nvPr/>
            </p:nvSpPr>
            <p:spPr>
              <a:xfrm>
                <a:off x="4943625" y="2570225"/>
                <a:ext cx="570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228" h="190" extrusionOk="0">
                    <a:moveTo>
                      <a:pt x="140" y="1"/>
                    </a:moveTo>
                    <a:cubicBezTo>
                      <a:pt x="136" y="1"/>
                      <a:pt x="132" y="1"/>
                      <a:pt x="129" y="2"/>
                    </a:cubicBezTo>
                    <a:cubicBezTo>
                      <a:pt x="126" y="1"/>
                      <a:pt x="123" y="1"/>
                      <a:pt x="121" y="1"/>
                    </a:cubicBezTo>
                    <a:cubicBezTo>
                      <a:pt x="39" y="1"/>
                      <a:pt x="1" y="104"/>
                      <a:pt x="64" y="160"/>
                    </a:cubicBezTo>
                    <a:cubicBezTo>
                      <a:pt x="82" y="181"/>
                      <a:pt x="105" y="190"/>
                      <a:pt x="128" y="190"/>
                    </a:cubicBezTo>
                    <a:cubicBezTo>
                      <a:pt x="178" y="190"/>
                      <a:pt x="227" y="147"/>
                      <a:pt x="222" y="88"/>
                    </a:cubicBezTo>
                    <a:cubicBezTo>
                      <a:pt x="222" y="41"/>
                      <a:pt x="185" y="1"/>
                      <a:pt x="14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4" name="Google Shape;5583;p63">
                <a:extLst>
                  <a:ext uri="{FF2B5EF4-FFF2-40B4-BE49-F238E27FC236}">
                    <a16:creationId xmlns:a16="http://schemas.microsoft.com/office/drawing/2014/main" id="{AF3D089D-E43E-4E9C-BA8C-DD4B3A809747}"/>
                  </a:ext>
                </a:extLst>
              </p:cNvPr>
              <p:cNvSpPr/>
              <p:nvPr/>
            </p:nvSpPr>
            <p:spPr>
              <a:xfrm>
                <a:off x="4943575" y="2577825"/>
                <a:ext cx="562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93" extrusionOk="0">
                    <a:moveTo>
                      <a:pt x="131" y="1"/>
                    </a:moveTo>
                    <a:cubicBezTo>
                      <a:pt x="44" y="1"/>
                      <a:pt x="1" y="101"/>
                      <a:pt x="59" y="166"/>
                    </a:cubicBezTo>
                    <a:cubicBezTo>
                      <a:pt x="79" y="185"/>
                      <a:pt x="103" y="193"/>
                      <a:pt x="126" y="193"/>
                    </a:cubicBezTo>
                    <a:cubicBezTo>
                      <a:pt x="177" y="193"/>
                      <a:pt x="224" y="154"/>
                      <a:pt x="224" y="94"/>
                    </a:cubicBezTo>
                    <a:cubicBezTo>
                      <a:pt x="224" y="44"/>
                      <a:pt x="181" y="1"/>
                      <a:pt x="13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 defTabSz="371475">
                  <a:defRPr/>
                </a:pPr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669B8948-3843-4093-B2BB-06FF9BA70012}"/>
                </a:ext>
              </a:extLst>
            </p:cNvPr>
            <p:cNvGrpSpPr/>
            <p:nvPr/>
          </p:nvGrpSpPr>
          <p:grpSpPr>
            <a:xfrm>
              <a:off x="3012358" y="2059221"/>
              <a:ext cx="2365265" cy="2830528"/>
              <a:chOff x="-230409" y="1659463"/>
              <a:chExt cx="2911095" cy="3483727"/>
            </a:xfrm>
          </p:grpSpPr>
          <p:sp>
            <p:nvSpPr>
              <p:cNvPr id="101" name="Rectangle: Diagonal Corners Rounded 100">
                <a:extLst>
                  <a:ext uri="{FF2B5EF4-FFF2-40B4-BE49-F238E27FC236}">
                    <a16:creationId xmlns:a16="http://schemas.microsoft.com/office/drawing/2014/main" id="{EA0F22C1-D9A2-4DA9-9610-C81D926CE967}"/>
                  </a:ext>
                </a:extLst>
              </p:cNvPr>
              <p:cNvSpPr/>
              <p:nvPr/>
            </p:nvSpPr>
            <p:spPr>
              <a:xfrm>
                <a:off x="-230409" y="1659463"/>
                <a:ext cx="2879718" cy="3483727"/>
              </a:xfrm>
              <a:prstGeom prst="round2DiagRect">
                <a:avLst/>
              </a:prstGeom>
              <a:solidFill>
                <a:srgbClr val="E6F5F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1E9F28-FFA3-49B2-B882-2B3778938E41}"/>
                  </a:ext>
                </a:extLst>
              </p:cNvPr>
              <p:cNvSpPr txBox="1"/>
              <p:nvPr/>
            </p:nvSpPr>
            <p:spPr>
              <a:xfrm>
                <a:off x="12289" y="3001730"/>
                <a:ext cx="2668397" cy="80504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ctr" fontAlgn="base">
                  <a:spcBef>
                    <a:spcPct val="0"/>
                  </a:spcBef>
                  <a:spcAft>
                    <a:spcPct val="0"/>
                  </a:spcAft>
                  <a:defRPr sz="1200" kern="0">
                    <a:solidFill>
                      <a:schemeClr val="bg1"/>
                    </a:solidFill>
                    <a:effectLst/>
                    <a:cs typeface="Calibri" pitchFamily="34" charset="0"/>
                  </a:defRPr>
                </a:lvl1pPr>
              </a:lstStyle>
              <a:p>
                <a:pPr algn="l"/>
                <a:r>
                  <a:rPr lang="en-US" sz="1400" dirty="0" err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Sesuai</a:t>
                </a:r>
                <a:r>
                  <a: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1400" dirty="0" err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dengan</a:t>
                </a:r>
                <a:r>
                  <a: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1600" b="1" dirty="0" err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Rencana</a:t>
                </a:r>
                <a:r>
                  <a:rPr lang="en-US" sz="16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1600" b="1" dirty="0" err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Strategis</a:t>
                </a:r>
                <a:r>
                  <a:rPr lang="en-US" sz="16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1600" b="1" dirty="0" err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Ditjen</a:t>
                </a:r>
                <a:r>
                  <a:rPr lang="en-US" sz="16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Perumahan 2020-2024</a:t>
                </a:r>
                <a:r>
                  <a: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,</a:t>
                </a: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C70CC5-1235-487E-8F12-7D51C31D17AC}"/>
                  </a:ext>
                </a:extLst>
              </p:cNvPr>
              <p:cNvSpPr txBox="1"/>
              <p:nvPr/>
            </p:nvSpPr>
            <p:spPr>
              <a:xfrm>
                <a:off x="909" y="3992723"/>
                <a:ext cx="2658834" cy="79195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fontAlgn="base">
                  <a:spcBef>
                    <a:spcPct val="0"/>
                  </a:spcBef>
                  <a:spcAft>
                    <a:spcPct val="0"/>
                  </a:spcAft>
                  <a:defRPr sz="1200" kern="0">
                    <a:solidFill>
                      <a:schemeClr val="bg1"/>
                    </a:solidFill>
                    <a:effectLst/>
                    <a:cs typeface="Calibri" pitchFamily="34" charset="0"/>
                  </a:defRPr>
                </a:lvl1pPr>
              </a:lstStyle>
              <a:p>
                <a:r>
                  <a:rPr lang="en-US" sz="1400" dirty="0" err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Direktif</a:t>
                </a:r>
                <a:r>
                  <a: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1400" dirty="0" err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Presiden</a:t>
                </a:r>
                <a:r>
                  <a: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, </a:t>
                </a:r>
                <a:r>
                  <a:rPr lang="en-US" sz="1400" dirty="0" err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direktif</a:t>
                </a:r>
                <a:r>
                  <a: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1400" dirty="0" err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menteri</a:t>
                </a:r>
                <a:r>
                  <a: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, dan/</a:t>
                </a:r>
                <a:r>
                  <a:rPr lang="en-US" sz="1400" dirty="0" err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atau</a:t>
                </a:r>
                <a:r>
                  <a: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1400" dirty="0" err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usulan</a:t>
                </a:r>
                <a:r>
                  <a: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1400" dirty="0" err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aspirasi</a:t>
                </a:r>
                <a:r>
                  <a: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, </a:t>
                </a:r>
                <a:r>
                  <a:rPr lang="en-US" sz="1400" dirty="0" err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Proyek</a:t>
                </a:r>
                <a:r>
                  <a: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1400" dirty="0" err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Strategis</a:t>
                </a:r>
                <a:r>
                  <a: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Nasional, </a:t>
                </a:r>
                <a:r>
                  <a:rPr lang="en-US" sz="1400" dirty="0" err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Kegiatan</a:t>
                </a:r>
                <a:r>
                  <a: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1400" dirty="0" err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Prioritas</a:t>
                </a:r>
                <a:r>
                  <a: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Nasional.</a:t>
                </a: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A9006457-B44C-4F89-B95C-B67D95208D8F}"/>
                  </a:ext>
                </a:extLst>
              </p:cNvPr>
              <p:cNvSpPr/>
              <p:nvPr/>
            </p:nvSpPr>
            <p:spPr>
              <a:xfrm>
                <a:off x="-19296" y="1828621"/>
                <a:ext cx="2669169" cy="473994"/>
              </a:xfrm>
              <a:prstGeom prst="rect">
                <a:avLst/>
              </a:prstGeom>
              <a:solidFill>
                <a:srgbClr val="AFE5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1475">
                  <a:defRPr/>
                </a:pPr>
                <a:r>
                  <a:rPr lang="en-ID" sz="1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DASAR PENETAPAN PROGRAM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82646111-B452-4946-8490-87F5B21CEE78}"/>
                  </a:ext>
                </a:extLst>
              </p:cNvPr>
              <p:cNvSpPr txBox="1"/>
              <p:nvPr/>
            </p:nvSpPr>
            <p:spPr>
              <a:xfrm>
                <a:off x="21934" y="2628631"/>
                <a:ext cx="2026334" cy="342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Memenuhi</a:t>
                </a: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kriteria</a:t>
                </a: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7B32995B-0CCF-4D37-82C9-E70D16D26519}"/>
                </a:ext>
              </a:extLst>
            </p:cNvPr>
            <p:cNvGrpSpPr/>
            <p:nvPr/>
          </p:nvGrpSpPr>
          <p:grpSpPr>
            <a:xfrm>
              <a:off x="6284212" y="2052648"/>
              <a:ext cx="2344210" cy="2830528"/>
              <a:chOff x="8629146" y="1651373"/>
              <a:chExt cx="2885182" cy="3483727"/>
            </a:xfrm>
          </p:grpSpPr>
          <p:sp>
            <p:nvSpPr>
              <p:cNvPr id="191" name="Rectangle: Diagonal Corners Rounded 190">
                <a:extLst>
                  <a:ext uri="{FF2B5EF4-FFF2-40B4-BE49-F238E27FC236}">
                    <a16:creationId xmlns:a16="http://schemas.microsoft.com/office/drawing/2014/main" id="{56046A82-CA70-4040-A81B-F9F9F66F479C}"/>
                  </a:ext>
                </a:extLst>
              </p:cNvPr>
              <p:cNvSpPr/>
              <p:nvPr/>
            </p:nvSpPr>
            <p:spPr>
              <a:xfrm>
                <a:off x="8629146" y="1651373"/>
                <a:ext cx="2885182" cy="3483727"/>
              </a:xfrm>
              <a:prstGeom prst="round2DiagRect">
                <a:avLst/>
              </a:prstGeom>
              <a:solidFill>
                <a:srgbClr val="E6F5F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EA1E0FD7-4943-408B-8D6C-16795C3B3514}"/>
                  </a:ext>
                </a:extLst>
              </p:cNvPr>
              <p:cNvGrpSpPr/>
              <p:nvPr/>
            </p:nvGrpSpPr>
            <p:grpSpPr>
              <a:xfrm>
                <a:off x="8819287" y="1823831"/>
                <a:ext cx="2695040" cy="3134303"/>
                <a:chOff x="4343512" y="2025461"/>
                <a:chExt cx="2498832" cy="2282955"/>
              </a:xfrm>
            </p:grpSpPr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809A8ECE-D3BF-4660-A0C5-E920EBEA5BA9}"/>
                    </a:ext>
                  </a:extLst>
                </p:cNvPr>
                <p:cNvSpPr/>
                <p:nvPr/>
              </p:nvSpPr>
              <p:spPr>
                <a:xfrm>
                  <a:off x="4354287" y="2025461"/>
                  <a:ext cx="2488057" cy="360629"/>
                </a:xfrm>
                <a:prstGeom prst="rect">
                  <a:avLst/>
                </a:prstGeom>
                <a:solidFill>
                  <a:srgbClr val="AFE5E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71475">
                    <a:defRPr/>
                  </a:pPr>
                  <a:r>
                    <a:rPr lang="en-ID" sz="1400" b="1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PENYUSUNAN PROGRAM/KEGIATAN</a:t>
                  </a:r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7BEAA037-08E1-42F8-AE2F-6C5ADCD08D90}"/>
                    </a:ext>
                  </a:extLst>
                </p:cNvPr>
                <p:cNvSpPr txBox="1"/>
                <p:nvPr/>
              </p:nvSpPr>
              <p:spPr>
                <a:xfrm>
                  <a:off x="4343512" y="2514988"/>
                  <a:ext cx="2039786" cy="179342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ctr" defTabSz="457200">
                    <a:defRPr sz="1400" b="0"/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pPr algn="l"/>
                  <a:r>
                    <a:rPr lang="en-US" dirty="0" err="1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Arahan</a:t>
                  </a:r>
                  <a:r>
                    <a:rPr lang="en-US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program yang </a:t>
                  </a:r>
                  <a:r>
                    <a:rPr lang="en-US" dirty="0" err="1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memenuhi</a:t>
                  </a:r>
                  <a:r>
                    <a:rPr lang="en-US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kriteria</a:t>
                  </a:r>
                  <a:r>
                    <a:rPr lang="en-US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selanjutnya</a:t>
                  </a:r>
                  <a:r>
                    <a:rPr lang="en-US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diusulkan</a:t>
                  </a:r>
                  <a:r>
                    <a:rPr lang="en-US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melalui</a:t>
                  </a:r>
                  <a:r>
                    <a:rPr lang="en-US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1600" b="1" dirty="0" err="1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Sistem</a:t>
                  </a:r>
                  <a:r>
                    <a:rPr lang="en-US" sz="1600" b="1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1600" b="1" dirty="0" err="1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Informasi</a:t>
                  </a:r>
                  <a:r>
                    <a:rPr lang="en-US" sz="1600" b="1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1600" b="1" dirty="0" err="1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Bantuan</a:t>
                  </a:r>
                  <a:r>
                    <a:rPr lang="en-US" sz="1600" b="1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1600" b="1" dirty="0" err="1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Perumahan</a:t>
                  </a:r>
                  <a:r>
                    <a:rPr lang="en-US" sz="1600" b="1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(SIBARU) </a:t>
                  </a:r>
                  <a:r>
                    <a:rPr lang="en-US" dirty="0" err="1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beserta</a:t>
                  </a:r>
                  <a:r>
                    <a:rPr lang="en-US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kelengkapan</a:t>
                  </a:r>
                  <a:r>
                    <a:rPr lang="en-US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dokumen</a:t>
                  </a:r>
                  <a:r>
                    <a:rPr lang="en-US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pendukungnya</a:t>
                  </a:r>
                  <a:endPara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95" name="object 41">
            <a:extLst>
              <a:ext uri="{FF2B5EF4-FFF2-40B4-BE49-F238E27FC236}">
                <a16:creationId xmlns:a16="http://schemas.microsoft.com/office/drawing/2014/main" id="{C3CB1F74-C1C9-4F7D-8395-C02486ADDF99}"/>
              </a:ext>
            </a:extLst>
          </p:cNvPr>
          <p:cNvSpPr txBox="1"/>
          <p:nvPr/>
        </p:nvSpPr>
        <p:spPr>
          <a:xfrm>
            <a:off x="1090488" y="521523"/>
            <a:ext cx="5735448" cy="195248"/>
          </a:xfrm>
          <a:prstGeom prst="rect">
            <a:avLst/>
          </a:prstGeom>
        </p:spPr>
        <p:txBody>
          <a:bodyPr vert="horz" wrap="square" lIns="0" tIns="10480" rIns="0" bIns="0" rtlCol="0">
            <a:spAutoFit/>
          </a:bodyPr>
          <a:lstStyle/>
          <a:p>
            <a:pPr marL="8384">
              <a:spcBef>
                <a:spcPts val="83"/>
              </a:spcBef>
            </a:pPr>
            <a:r>
              <a:rPr lang="en-ID" sz="1200" spc="10" dirty="0" err="1">
                <a:latin typeface="Calibri" panose="020F0502020204030204" pitchFamily="34" charset="0"/>
                <a:cs typeface="Calibri" panose="020F0502020204030204" pitchFamily="34" charset="0"/>
              </a:rPr>
              <a:t>Sesuai</a:t>
            </a:r>
            <a:r>
              <a:rPr lang="en-ID" sz="1200" spc="1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ID" sz="1200" spc="10" dirty="0" err="1">
                <a:latin typeface="Calibri" panose="020F0502020204030204" pitchFamily="34" charset="0"/>
                <a:cs typeface="Calibri" panose="020F0502020204030204" pitchFamily="34" charset="0"/>
              </a:rPr>
              <a:t>Pemrograman</a:t>
            </a:r>
            <a:r>
              <a:rPr lang="en-ID" sz="1200" spc="1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200" spc="10" dirty="0" err="1">
                <a:latin typeface="Calibri" panose="020F0502020204030204" pitchFamily="34" charset="0"/>
                <a:cs typeface="Calibri" panose="020F0502020204030204" pitchFamily="34" charset="0"/>
              </a:rPr>
              <a:t>Penganggaran</a:t>
            </a:r>
            <a:r>
              <a:rPr lang="en-ID" sz="1200" spc="10" dirty="0">
                <a:latin typeface="Calibri" panose="020F0502020204030204" pitchFamily="34" charset="0"/>
                <a:cs typeface="Calibri" panose="020F0502020204030204" pitchFamily="34" charset="0"/>
              </a:rPr>
              <a:t> No 11/SE/Dr/2020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Slide Number Placeholder 2">
            <a:extLst>
              <a:ext uri="{FF2B5EF4-FFF2-40B4-BE49-F238E27FC236}">
                <a16:creationId xmlns:a16="http://schemas.microsoft.com/office/drawing/2014/main" id="{5B637901-3CF3-41E4-9010-3CC78E9F8A64}"/>
              </a:ext>
            </a:extLst>
          </p:cNvPr>
          <p:cNvSpPr txBox="1">
            <a:spLocks/>
          </p:cNvSpPr>
          <p:nvPr/>
        </p:nvSpPr>
        <p:spPr>
          <a:xfrm>
            <a:off x="7373485" y="6356352"/>
            <a:ext cx="22288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defRPr/>
            </a:pPr>
            <a:fld id="{C345655B-ADAB-4646-AB35-9AA94C05E500}" type="slidenum">
              <a:rPr lang="id-ID" altLang="id-ID" sz="12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pPr algn="r" defTabSz="914400">
                <a:defRPr/>
              </a:pPr>
              <a:t>15</a:t>
            </a:fld>
            <a:endParaRPr lang="id-ID" altLang="id-ID" sz="1200" b="1" dirty="0">
              <a:solidFill>
                <a:schemeClr val="accent6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B7BCD6D6-D5E6-48C6-B7E3-C23E48CCAA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754" y="4671651"/>
            <a:ext cx="2804718" cy="2134390"/>
          </a:xfrm>
          <a:prstGeom prst="rect">
            <a:avLst/>
          </a:prstGeom>
        </p:spPr>
      </p:pic>
      <p:grpSp>
        <p:nvGrpSpPr>
          <p:cNvPr id="100" name="Group 99">
            <a:extLst>
              <a:ext uri="{FF2B5EF4-FFF2-40B4-BE49-F238E27FC236}">
                <a16:creationId xmlns:a16="http://schemas.microsoft.com/office/drawing/2014/main" id="{27BFF571-7590-4AF7-8208-350ACEF6440F}"/>
              </a:ext>
            </a:extLst>
          </p:cNvPr>
          <p:cNvGrpSpPr/>
          <p:nvPr/>
        </p:nvGrpSpPr>
        <p:grpSpPr>
          <a:xfrm>
            <a:off x="-45720" y="279660"/>
            <a:ext cx="1007361" cy="513280"/>
            <a:chOff x="0" y="165186"/>
            <a:chExt cx="704998" cy="714191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97E4971-1C3F-4C6A-983A-037A867C52F9}"/>
                </a:ext>
              </a:extLst>
            </p:cNvPr>
            <p:cNvSpPr/>
            <p:nvPr/>
          </p:nvSpPr>
          <p:spPr>
            <a:xfrm>
              <a:off x="0" y="165186"/>
              <a:ext cx="533400" cy="714191"/>
            </a:xfrm>
            <a:prstGeom prst="rect">
              <a:avLst/>
            </a:prstGeom>
            <a:solidFill>
              <a:srgbClr val="80B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4989CD26-8815-42BE-8100-715FA370B822}"/>
                </a:ext>
              </a:extLst>
            </p:cNvPr>
            <p:cNvSpPr/>
            <p:nvPr/>
          </p:nvSpPr>
          <p:spPr>
            <a:xfrm>
              <a:off x="573027" y="165186"/>
              <a:ext cx="131971" cy="714191"/>
            </a:xfrm>
            <a:prstGeom prst="rect">
              <a:avLst/>
            </a:prstGeom>
            <a:solidFill>
              <a:srgbClr val="E6F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314644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24B13F0F-E4B5-4C76-880D-1DA3C7895EE2}"/>
              </a:ext>
            </a:extLst>
          </p:cNvPr>
          <p:cNvSpPr/>
          <p:nvPr/>
        </p:nvSpPr>
        <p:spPr>
          <a:xfrm flipH="1">
            <a:off x="4826973" y="3204087"/>
            <a:ext cx="51999" cy="2225627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EA179A8-022A-4CD5-A5AC-3F41AE34D652}"/>
              </a:ext>
            </a:extLst>
          </p:cNvPr>
          <p:cNvSpPr txBox="1"/>
          <p:nvPr/>
        </p:nvSpPr>
        <p:spPr>
          <a:xfrm>
            <a:off x="544749" y="110498"/>
            <a:ext cx="924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Tx/>
              <a:buNone/>
              <a:tabLst/>
              <a:defRPr kumimoji="0" sz="2000" b="1" i="0" u="none" strike="noStrike" kern="0" cap="none" spc="270" normalizeH="0">
                <a:ln>
                  <a:noFill/>
                </a:ln>
                <a:solidFill>
                  <a:prstClr val="black"/>
                </a:solidFill>
                <a:effectLst>
                  <a:outerShdw blurRad="50800" dist="63500" dir="2700000" algn="tl" rotWithShape="0">
                    <a:prstClr val="white">
                      <a:alpha val="5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ALUR PROSES PEMROGRAMAN DAN PENGANGGARAN </a:t>
            </a:r>
            <a:r>
              <a:rPr lang="en-US" b="0" dirty="0"/>
              <a:t>TAHUNAN DITJEN PERUMAHAN</a:t>
            </a:r>
          </a:p>
        </p:txBody>
      </p:sp>
      <p:sp>
        <p:nvSpPr>
          <p:cNvPr id="74" name="Slide Number Placeholder 2">
            <a:extLst>
              <a:ext uri="{FF2B5EF4-FFF2-40B4-BE49-F238E27FC236}">
                <a16:creationId xmlns:a16="http://schemas.microsoft.com/office/drawing/2014/main" id="{FF31DE4A-DAD7-4A2D-9ECD-B492D786E1E1}"/>
              </a:ext>
            </a:extLst>
          </p:cNvPr>
          <p:cNvSpPr txBox="1">
            <a:spLocks/>
          </p:cNvSpPr>
          <p:nvPr/>
        </p:nvSpPr>
        <p:spPr>
          <a:xfrm>
            <a:off x="7373485" y="6356352"/>
            <a:ext cx="22288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defRPr/>
            </a:pPr>
            <a:fld id="{C345655B-ADAB-4646-AB35-9AA94C05E500}" type="slidenum">
              <a:rPr lang="id-ID" altLang="id-ID" sz="12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pPr algn="r" defTabSz="914400">
                <a:defRPr/>
              </a:pPr>
              <a:t>16</a:t>
            </a:fld>
            <a:endParaRPr lang="id-ID" altLang="id-ID" sz="1200" b="1" dirty="0">
              <a:solidFill>
                <a:schemeClr val="accent6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ED88B0-AF5D-4B22-B847-5FA5C970F603}"/>
              </a:ext>
            </a:extLst>
          </p:cNvPr>
          <p:cNvGrpSpPr/>
          <p:nvPr/>
        </p:nvGrpSpPr>
        <p:grpSpPr>
          <a:xfrm>
            <a:off x="963117" y="963918"/>
            <a:ext cx="8254875" cy="5858079"/>
            <a:chOff x="-565761" y="1371779"/>
            <a:chExt cx="8254875" cy="5858079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16A0612-0408-47B3-A192-A340B9D50584}"/>
                </a:ext>
              </a:extLst>
            </p:cNvPr>
            <p:cNvSpPr/>
            <p:nvPr/>
          </p:nvSpPr>
          <p:spPr>
            <a:xfrm>
              <a:off x="3120406" y="5123411"/>
              <a:ext cx="391939" cy="391938"/>
            </a:xfrm>
            <a:prstGeom prst="ellipse">
              <a:avLst/>
            </a:prstGeom>
            <a:solidFill>
              <a:srgbClr val="FFDE81"/>
            </a:solidFill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A4B42D3-C29C-403E-8818-7AB67C08C6ED}"/>
                </a:ext>
              </a:extLst>
            </p:cNvPr>
            <p:cNvSpPr/>
            <p:nvPr/>
          </p:nvSpPr>
          <p:spPr>
            <a:xfrm>
              <a:off x="3108804" y="4525766"/>
              <a:ext cx="391939" cy="391938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E4D30F1-6A90-4D17-B48E-434C6DB124DB}"/>
                </a:ext>
              </a:extLst>
            </p:cNvPr>
            <p:cNvSpPr/>
            <p:nvPr/>
          </p:nvSpPr>
          <p:spPr>
            <a:xfrm>
              <a:off x="3108804" y="3948975"/>
              <a:ext cx="391939" cy="391937"/>
            </a:xfrm>
            <a:prstGeom prst="ellipse">
              <a:avLst/>
            </a:prstGeom>
            <a:solidFill>
              <a:srgbClr val="FFDE81"/>
            </a:solidFill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4423EB6-8A66-4E70-BCB1-A3B8C19B6A96}"/>
                </a:ext>
              </a:extLst>
            </p:cNvPr>
            <p:cNvSpPr/>
            <p:nvPr/>
          </p:nvSpPr>
          <p:spPr>
            <a:xfrm>
              <a:off x="3113487" y="3285122"/>
              <a:ext cx="391939" cy="391938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C3A27B-C0E5-41AD-9616-D7D490BCFA71}"/>
                </a:ext>
              </a:extLst>
            </p:cNvPr>
            <p:cNvSpPr/>
            <p:nvPr/>
          </p:nvSpPr>
          <p:spPr>
            <a:xfrm>
              <a:off x="3108804" y="5723527"/>
              <a:ext cx="391939" cy="391938"/>
            </a:xfrm>
            <a:prstGeom prst="ellipse">
              <a:avLst/>
            </a:prstGeom>
            <a:solidFill>
              <a:srgbClr val="FFDE81"/>
            </a:solidFill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B13F0F-E4B5-4C76-880D-1DA3C7895EE2}"/>
                </a:ext>
              </a:extLst>
            </p:cNvPr>
            <p:cNvSpPr/>
            <p:nvPr/>
          </p:nvSpPr>
          <p:spPr>
            <a:xfrm flipH="1">
              <a:off x="3279456" y="1625930"/>
              <a:ext cx="47490" cy="1647464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DFE0A1B-A0B9-4520-A192-4DB4047F70D9}"/>
                </a:ext>
              </a:extLst>
            </p:cNvPr>
            <p:cNvSpPr/>
            <p:nvPr/>
          </p:nvSpPr>
          <p:spPr>
            <a:xfrm>
              <a:off x="3108804" y="2669049"/>
              <a:ext cx="391939" cy="391938"/>
            </a:xfrm>
            <a:prstGeom prst="ellipse">
              <a:avLst/>
            </a:prstGeom>
            <a:solidFill>
              <a:srgbClr val="7F7F7F"/>
            </a:solidFill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2446676-0571-42FF-A88C-35C51F810EF0}"/>
                </a:ext>
              </a:extLst>
            </p:cNvPr>
            <p:cNvSpPr/>
            <p:nvPr/>
          </p:nvSpPr>
          <p:spPr>
            <a:xfrm>
              <a:off x="3108802" y="2026359"/>
              <a:ext cx="391939" cy="391938"/>
            </a:xfrm>
            <a:prstGeom prst="ellipse">
              <a:avLst/>
            </a:prstGeom>
            <a:solidFill>
              <a:srgbClr val="7F7F7F"/>
            </a:solidFill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F33B361-CE77-44F7-850C-5220DE513AB6}"/>
                </a:ext>
              </a:extLst>
            </p:cNvPr>
            <p:cNvSpPr/>
            <p:nvPr/>
          </p:nvSpPr>
          <p:spPr>
            <a:xfrm>
              <a:off x="3108804" y="1395433"/>
              <a:ext cx="391939" cy="391937"/>
            </a:xfrm>
            <a:prstGeom prst="ellipse">
              <a:avLst/>
            </a:prstGeom>
            <a:solidFill>
              <a:srgbClr val="FFDE81"/>
            </a:solidFill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65215FD-F4F7-4026-8C37-83B019CE23D8}"/>
                </a:ext>
              </a:extLst>
            </p:cNvPr>
            <p:cNvGrpSpPr/>
            <p:nvPr/>
          </p:nvGrpSpPr>
          <p:grpSpPr>
            <a:xfrm>
              <a:off x="3084093" y="2024080"/>
              <a:ext cx="1017684" cy="369332"/>
              <a:chOff x="5866974" y="725915"/>
              <a:chExt cx="1143426" cy="414967"/>
            </a:xfrm>
          </p:grpSpPr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281B7CC4-AF13-4085-B6AC-784428F22271}"/>
                  </a:ext>
                </a:extLst>
              </p:cNvPr>
              <p:cNvCxnSpPr/>
              <p:nvPr/>
            </p:nvCxnSpPr>
            <p:spPr>
              <a:xfrm>
                <a:off x="6302405" y="944595"/>
                <a:ext cx="707995" cy="0"/>
              </a:xfrm>
              <a:prstGeom prst="line">
                <a:avLst/>
              </a:prstGeom>
              <a:ln w="19050">
                <a:solidFill>
                  <a:srgbClr val="7F7F7F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DE055AE-210A-4BF8-9874-0DD523620A54}"/>
                  </a:ext>
                </a:extLst>
              </p:cNvPr>
              <p:cNvSpPr txBox="1"/>
              <p:nvPr/>
            </p:nvSpPr>
            <p:spPr>
              <a:xfrm>
                <a:off x="5866974" y="725915"/>
                <a:ext cx="470438" cy="41496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02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C9F4DAB-73A5-4325-9C57-444B62BC27D5}"/>
                </a:ext>
              </a:extLst>
            </p:cNvPr>
            <p:cNvGrpSpPr/>
            <p:nvPr/>
          </p:nvGrpSpPr>
          <p:grpSpPr>
            <a:xfrm>
              <a:off x="2495611" y="2678021"/>
              <a:ext cx="1030768" cy="369332"/>
              <a:chOff x="5175310" y="1564003"/>
              <a:chExt cx="1158129" cy="414967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63E8381-54D6-4FE1-880A-7BD8C2561936}"/>
                  </a:ext>
                </a:extLst>
              </p:cNvPr>
              <p:cNvCxnSpPr/>
              <p:nvPr/>
            </p:nvCxnSpPr>
            <p:spPr>
              <a:xfrm>
                <a:off x="5175310" y="1780540"/>
                <a:ext cx="707995" cy="0"/>
              </a:xfrm>
              <a:prstGeom prst="line">
                <a:avLst/>
              </a:prstGeom>
              <a:ln w="19050">
                <a:solidFill>
                  <a:srgbClr val="7F7F7F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A7FEA91-1D82-4C62-815D-5BCB6CE03694}"/>
                  </a:ext>
                </a:extLst>
              </p:cNvPr>
              <p:cNvSpPr txBox="1"/>
              <p:nvPr/>
            </p:nvSpPr>
            <p:spPr>
              <a:xfrm>
                <a:off x="5863000" y="1564003"/>
                <a:ext cx="470439" cy="41496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03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4CAA877-B972-4CA9-A93B-98B1FD527009}"/>
                </a:ext>
              </a:extLst>
            </p:cNvPr>
            <p:cNvGrpSpPr/>
            <p:nvPr/>
          </p:nvGrpSpPr>
          <p:grpSpPr>
            <a:xfrm>
              <a:off x="3107024" y="3285240"/>
              <a:ext cx="994754" cy="369332"/>
              <a:chOff x="5892737" y="2318821"/>
              <a:chExt cx="1117663" cy="414967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B0BD5C7F-4C72-4E15-9A02-D7CD6789E37F}"/>
                  </a:ext>
                </a:extLst>
              </p:cNvPr>
              <p:cNvCxnSpPr/>
              <p:nvPr/>
            </p:nvCxnSpPr>
            <p:spPr>
              <a:xfrm>
                <a:off x="6302405" y="2555681"/>
                <a:ext cx="707995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E83D173-3F11-49E8-BBC3-0029D7D34B09}"/>
                  </a:ext>
                </a:extLst>
              </p:cNvPr>
              <p:cNvSpPr txBox="1"/>
              <p:nvPr/>
            </p:nvSpPr>
            <p:spPr>
              <a:xfrm>
                <a:off x="5892737" y="2318821"/>
                <a:ext cx="470438" cy="41496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04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06A099F-41CF-47C1-99BE-6F57851F3966}"/>
                </a:ext>
              </a:extLst>
            </p:cNvPr>
            <p:cNvGrpSpPr/>
            <p:nvPr/>
          </p:nvGrpSpPr>
          <p:grpSpPr>
            <a:xfrm>
              <a:off x="2501397" y="3959043"/>
              <a:ext cx="1014612" cy="369332"/>
              <a:chOff x="5181812" y="3085773"/>
              <a:chExt cx="1139977" cy="414967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2D7FFB15-6C73-4B67-8CB1-5EF1C99BD34F}"/>
                  </a:ext>
                </a:extLst>
              </p:cNvPr>
              <p:cNvCxnSpPr/>
              <p:nvPr/>
            </p:nvCxnSpPr>
            <p:spPr>
              <a:xfrm>
                <a:off x="5181812" y="3288995"/>
                <a:ext cx="707995" cy="0"/>
              </a:xfrm>
              <a:prstGeom prst="line">
                <a:avLst/>
              </a:prstGeom>
              <a:ln w="19050">
                <a:solidFill>
                  <a:srgbClr val="FFDE8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DD54863-57CA-4D1F-AC15-E8ED885A9996}"/>
                  </a:ext>
                </a:extLst>
              </p:cNvPr>
              <p:cNvSpPr txBox="1"/>
              <p:nvPr/>
            </p:nvSpPr>
            <p:spPr>
              <a:xfrm>
                <a:off x="5851351" y="3085773"/>
                <a:ext cx="470438" cy="41496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05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29A0B8C-9F60-4073-A9FA-62364C374335}"/>
                </a:ext>
              </a:extLst>
            </p:cNvPr>
            <p:cNvGrpSpPr/>
            <p:nvPr/>
          </p:nvGrpSpPr>
          <p:grpSpPr>
            <a:xfrm>
              <a:off x="3108087" y="4538321"/>
              <a:ext cx="993686" cy="369332"/>
              <a:chOff x="5893936" y="3964112"/>
              <a:chExt cx="1116464" cy="414967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C5D1C007-CA71-498D-A258-8F88D54D0597}"/>
                  </a:ext>
                </a:extLst>
              </p:cNvPr>
              <p:cNvCxnSpPr/>
              <p:nvPr/>
            </p:nvCxnSpPr>
            <p:spPr>
              <a:xfrm>
                <a:off x="6302405" y="4176745"/>
                <a:ext cx="707995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F0F604E-86D6-40FA-B041-212E2AF5D5C9}"/>
                  </a:ext>
                </a:extLst>
              </p:cNvPr>
              <p:cNvSpPr txBox="1"/>
              <p:nvPr/>
            </p:nvSpPr>
            <p:spPr>
              <a:xfrm>
                <a:off x="5893936" y="3964112"/>
                <a:ext cx="470438" cy="41496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06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9CDEC3B-AFEE-44FB-B23B-57D2A926CA63}"/>
                </a:ext>
              </a:extLst>
            </p:cNvPr>
            <p:cNvGrpSpPr/>
            <p:nvPr/>
          </p:nvGrpSpPr>
          <p:grpSpPr>
            <a:xfrm>
              <a:off x="2495610" y="5140772"/>
              <a:ext cx="1037233" cy="369332"/>
              <a:chOff x="5175310" y="4774280"/>
              <a:chExt cx="1165393" cy="414967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AA28B5CA-3F0C-475D-8461-5646AB91D764}"/>
                  </a:ext>
                </a:extLst>
              </p:cNvPr>
              <p:cNvCxnSpPr/>
              <p:nvPr/>
            </p:nvCxnSpPr>
            <p:spPr>
              <a:xfrm>
                <a:off x="5175310" y="4977193"/>
                <a:ext cx="707995" cy="0"/>
              </a:xfrm>
              <a:prstGeom prst="line">
                <a:avLst/>
              </a:prstGeom>
              <a:ln w="19050">
                <a:solidFill>
                  <a:srgbClr val="FFDE8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43E1649-95DA-4E5E-98EC-2295D54DC40E}"/>
                  </a:ext>
                </a:extLst>
              </p:cNvPr>
              <p:cNvSpPr txBox="1"/>
              <p:nvPr/>
            </p:nvSpPr>
            <p:spPr>
              <a:xfrm>
                <a:off x="5870264" y="4774280"/>
                <a:ext cx="470439" cy="41496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07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EB062E9-9D84-4425-A91D-5238D966C0F3}"/>
                </a:ext>
              </a:extLst>
            </p:cNvPr>
            <p:cNvGrpSpPr/>
            <p:nvPr/>
          </p:nvGrpSpPr>
          <p:grpSpPr>
            <a:xfrm>
              <a:off x="3107672" y="5721056"/>
              <a:ext cx="979835" cy="369332"/>
              <a:chOff x="5893473" y="5547139"/>
              <a:chExt cx="1100902" cy="414967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17B53146-20D9-4E3A-947A-3339E7C06C7A}"/>
                  </a:ext>
                </a:extLst>
              </p:cNvPr>
              <p:cNvCxnSpPr/>
              <p:nvPr/>
            </p:nvCxnSpPr>
            <p:spPr>
              <a:xfrm>
                <a:off x="6286380" y="5773671"/>
                <a:ext cx="707995" cy="0"/>
              </a:xfrm>
              <a:prstGeom prst="line">
                <a:avLst/>
              </a:prstGeom>
              <a:ln w="19050">
                <a:solidFill>
                  <a:srgbClr val="FFDE8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C26466D-5BA6-4C5E-827D-757690EF2F45}"/>
                  </a:ext>
                </a:extLst>
              </p:cNvPr>
              <p:cNvSpPr txBox="1"/>
              <p:nvPr/>
            </p:nvSpPr>
            <p:spPr>
              <a:xfrm>
                <a:off x="5893473" y="5547139"/>
                <a:ext cx="470438" cy="41496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08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B24FD71-5821-46A7-B185-C7162EDDAFB6}"/>
                </a:ext>
              </a:extLst>
            </p:cNvPr>
            <p:cNvGrpSpPr/>
            <p:nvPr/>
          </p:nvGrpSpPr>
          <p:grpSpPr>
            <a:xfrm>
              <a:off x="4228146" y="1921387"/>
              <a:ext cx="2827386" cy="1289051"/>
              <a:chOff x="6400683" y="1653566"/>
              <a:chExt cx="4305948" cy="2038109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DDA304E-3DD5-4580-B112-2030F11230CA}"/>
                  </a:ext>
                </a:extLst>
              </p:cNvPr>
              <p:cNvSpPr txBox="1"/>
              <p:nvPr/>
            </p:nvSpPr>
            <p:spPr>
              <a:xfrm>
                <a:off x="6400683" y="1653566"/>
                <a:ext cx="2159637" cy="53528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1600" b="1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Rakorbangwil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EFB8CFA-61F4-4D2B-A988-74867DDC3056}"/>
                  </a:ext>
                </a:extLst>
              </p:cNvPr>
              <p:cNvSpPr txBox="1"/>
              <p:nvPr/>
            </p:nvSpPr>
            <p:spPr>
              <a:xfrm>
                <a:off x="6402335" y="2085818"/>
                <a:ext cx="4304296" cy="1605857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r>
                  <a:rPr lang="sv-SE" sz="1000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Pembahasan usulan kegiatan berdasarkan Perencanaan Keterpaduan Pembangunan Kawasan dengan antar Sektor; </a:t>
                </a:r>
              </a:p>
              <a:p>
                <a:r>
                  <a:rPr lang="en-US" sz="1000" b="1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Output: </a:t>
                </a:r>
                <a:r>
                  <a:rPr lang="sv-SE" sz="1000" i="1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Longlist</a:t>
                </a:r>
                <a:r>
                  <a:rPr lang="sv-SE" sz="1000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 Usulan Arahan Program Ditjen Perumahan (T+2) yang akan digunakan sebagai bahan Konreg</a:t>
                </a:r>
                <a:r>
                  <a:rPr lang="en-US" sz="1000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AFF85A1-ADB8-41BD-8916-FB78334648C8}"/>
                </a:ext>
              </a:extLst>
            </p:cNvPr>
            <p:cNvGrpSpPr/>
            <p:nvPr/>
          </p:nvGrpSpPr>
          <p:grpSpPr>
            <a:xfrm>
              <a:off x="-548508" y="2603870"/>
              <a:ext cx="2929750" cy="1331025"/>
              <a:chOff x="900008" y="2291812"/>
              <a:chExt cx="1950284" cy="2104465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315B16A-C551-41A9-8481-6D23F0F1BF13}"/>
                  </a:ext>
                </a:extLst>
              </p:cNvPr>
              <p:cNvSpPr txBox="1"/>
              <p:nvPr/>
            </p:nvSpPr>
            <p:spPr>
              <a:xfrm>
                <a:off x="900008" y="2291812"/>
                <a:ext cx="1950284" cy="535284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r"/>
                <a:r>
                  <a:rPr lang="en-US" sz="1600" b="1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Konreg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E4D5BBB-5053-4961-A2C6-BD1573D9C957}"/>
                  </a:ext>
                </a:extLst>
              </p:cNvPr>
              <p:cNvSpPr txBox="1"/>
              <p:nvPr/>
            </p:nvSpPr>
            <p:spPr>
              <a:xfrm>
                <a:off x="1120304" y="2790425"/>
                <a:ext cx="1716118" cy="1605852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algn="r"/>
                <a:r>
                  <a:rPr lang="en-US" sz="1000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Penyusunan Indikatif Program dan Kegiatan Ditjen Perumahan</a:t>
                </a:r>
              </a:p>
              <a:p>
                <a:pPr algn="r"/>
                <a:r>
                  <a:rPr lang="en-US" sz="1000" b="1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Output:</a:t>
                </a:r>
                <a:r>
                  <a:rPr lang="en-US" sz="1000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 S</a:t>
                </a:r>
                <a:r>
                  <a:rPr lang="en-US" sz="1000" i="1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hortlist </a:t>
                </a:r>
                <a:r>
                  <a:rPr lang="en-US" sz="1000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usulan baseline/stok kegiatan per provinsi sesuai aplikasi SIPro yang dituangkan ke dalam Buku Profil Kegiatan Ditjen Perumahan (T+1)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57A1637-BCF6-4809-9041-0CFF11761568}"/>
                </a:ext>
              </a:extLst>
            </p:cNvPr>
            <p:cNvGrpSpPr/>
            <p:nvPr/>
          </p:nvGrpSpPr>
          <p:grpSpPr>
            <a:xfrm>
              <a:off x="4223407" y="3273394"/>
              <a:ext cx="3465707" cy="1015527"/>
              <a:chOff x="6403388" y="3061674"/>
              <a:chExt cx="2159635" cy="1605635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78A2BA9-E619-4E9F-9C01-2BEC507A7750}"/>
                  </a:ext>
                </a:extLst>
              </p:cNvPr>
              <p:cNvSpPr txBox="1"/>
              <p:nvPr/>
            </p:nvSpPr>
            <p:spPr>
              <a:xfrm>
                <a:off x="6403388" y="3061674"/>
                <a:ext cx="2159635" cy="535283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1600" b="1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Rakortekrenbang*/MM/Musrenbangnas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8483766-C7E4-42B0-A0F1-EA9006F0806F}"/>
                  </a:ext>
                </a:extLst>
              </p:cNvPr>
              <p:cNvSpPr txBox="1"/>
              <p:nvPr/>
            </p:nvSpPr>
            <p:spPr>
              <a:xfrm>
                <a:off x="6404518" y="3548081"/>
                <a:ext cx="1763152" cy="1119228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r>
                  <a:rPr lang="sv-SE" sz="1000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Pembahasan Rincian Program Ditjen Perumahan sesuai dengan program prioritas nasional dan menjaring masukan Pemda terhadap penyusunan Renja Kementerian PUPR 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0A4BDFB-6804-45FD-9532-92DD3E3651A4}"/>
                </a:ext>
              </a:extLst>
            </p:cNvPr>
            <p:cNvGrpSpPr/>
            <p:nvPr/>
          </p:nvGrpSpPr>
          <p:grpSpPr>
            <a:xfrm>
              <a:off x="4223407" y="4433344"/>
              <a:ext cx="3455688" cy="997323"/>
              <a:chOff x="6394677" y="4269372"/>
              <a:chExt cx="2159636" cy="1576860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8B7F4AB-337E-422A-A299-1CD53D756EBB}"/>
                  </a:ext>
                </a:extLst>
              </p:cNvPr>
              <p:cNvSpPr txBox="1"/>
              <p:nvPr/>
            </p:nvSpPr>
            <p:spPr>
              <a:xfrm>
                <a:off x="6394677" y="4269372"/>
                <a:ext cx="2159636" cy="53528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1600" b="1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Trilateral Meeting/ TM I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10731B5-9ABF-4262-AE8E-33AC77082366}"/>
                  </a:ext>
                </a:extLst>
              </p:cNvPr>
              <p:cNvSpPr txBox="1"/>
              <p:nvPr/>
            </p:nvSpPr>
            <p:spPr>
              <a:xfrm>
                <a:off x="6402335" y="4726999"/>
                <a:ext cx="1763151" cy="1119233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r>
                  <a:rPr lang="sv-SE" sz="1000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Penelaahan alokasi pagu indikatif dalam Rancangan Renja </a:t>
                </a:r>
              </a:p>
              <a:p>
                <a:r>
                  <a:rPr lang="sv-SE" sz="1000" b="1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Output: </a:t>
                </a:r>
                <a:r>
                  <a:rPr lang="sv-SE" sz="1000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alokasi anggaran berdasarkan pagu indikatif yang diinput ke dalam aplikasi KRISNA</a:t>
                </a:r>
                <a:endParaRPr lang="en-US" sz="1000" noProof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B34F7AE-C79B-4F1D-A9FF-349E625F31FB}"/>
                </a:ext>
              </a:extLst>
            </p:cNvPr>
            <p:cNvGrpSpPr/>
            <p:nvPr/>
          </p:nvGrpSpPr>
          <p:grpSpPr>
            <a:xfrm>
              <a:off x="-565761" y="3886125"/>
              <a:ext cx="2947004" cy="1297254"/>
              <a:chOff x="896754" y="3475537"/>
              <a:chExt cx="1950284" cy="2051072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C396A6D-A804-4F28-B223-A6503D99294F}"/>
                  </a:ext>
                </a:extLst>
              </p:cNvPr>
              <p:cNvSpPr txBox="1"/>
              <p:nvPr/>
            </p:nvSpPr>
            <p:spPr>
              <a:xfrm>
                <a:off x="896754" y="3475537"/>
                <a:ext cx="1950284" cy="535284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r"/>
                <a:r>
                  <a:rPr lang="en-US" sz="1600" b="1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Rakortek I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BBC8DC4-28FA-4968-AB5B-299BD7E030B5}"/>
                  </a:ext>
                </a:extLst>
              </p:cNvPr>
              <p:cNvSpPr txBox="1"/>
              <p:nvPr/>
            </p:nvSpPr>
            <p:spPr>
              <a:xfrm>
                <a:off x="1130922" y="3920757"/>
                <a:ext cx="1716116" cy="1605852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algn="r"/>
                <a:r>
                  <a:rPr lang="en-US" sz="1000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Penajaman program/kegiatan dalam rangka memastikan kesiapan </a:t>
                </a:r>
                <a:r>
                  <a:rPr lang="en-US" sz="1000" i="1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readiness criteria </a:t>
                </a:r>
                <a:r>
                  <a:rPr lang="en-US" sz="1000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dan dukungan Pemda dalam rencana pelaksanaan kegiatan TA (T+1).</a:t>
                </a:r>
              </a:p>
              <a:p>
                <a:pPr algn="r"/>
                <a:r>
                  <a:rPr lang="en-US" sz="1000" b="1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Output: </a:t>
                </a:r>
                <a:r>
                  <a:rPr lang="en-US" sz="1000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Rekapitulasi rincian program/kegiatan Ditjen Perumahan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5F7C266-FD81-45B3-9FBD-A6DF7A88E5E2}"/>
                </a:ext>
              </a:extLst>
            </p:cNvPr>
            <p:cNvGrpSpPr/>
            <p:nvPr/>
          </p:nvGrpSpPr>
          <p:grpSpPr>
            <a:xfrm>
              <a:off x="-545616" y="5139397"/>
              <a:ext cx="2924102" cy="1041382"/>
              <a:chOff x="900006" y="4493723"/>
              <a:chExt cx="1950284" cy="1646523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164E890-A0AA-4F8F-AD70-19E8DA493225}"/>
                  </a:ext>
                </a:extLst>
              </p:cNvPr>
              <p:cNvSpPr txBox="1"/>
              <p:nvPr/>
            </p:nvSpPr>
            <p:spPr>
              <a:xfrm>
                <a:off x="900006" y="4493723"/>
                <a:ext cx="1950284" cy="535286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r"/>
                <a:r>
                  <a:rPr lang="en-US" sz="1600" b="1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Rakortek II/ TM II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EC9B848-B033-4B9A-95BF-7D6280317053}"/>
                  </a:ext>
                </a:extLst>
              </p:cNvPr>
              <p:cNvSpPr txBox="1"/>
              <p:nvPr/>
            </p:nvSpPr>
            <p:spPr>
              <a:xfrm>
                <a:off x="1117907" y="5021012"/>
                <a:ext cx="1716117" cy="1119234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algn="r"/>
                <a:r>
                  <a:rPr lang="en-US" sz="1000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Dapat dilaksanakan kembali Rakortek II dan Trilateral Meeting II menyesuaikan dengan dinamika, kebijakan, serta hasil negosiasi perencanaan dengan pemangku kepentingan 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94A1D68-3D6A-4AE6-9215-40EAA47FB0B7}"/>
                </a:ext>
              </a:extLst>
            </p:cNvPr>
            <p:cNvGrpSpPr/>
            <p:nvPr/>
          </p:nvGrpSpPr>
          <p:grpSpPr>
            <a:xfrm>
              <a:off x="4225221" y="5601427"/>
              <a:ext cx="3450491" cy="1165770"/>
              <a:chOff x="6392412" y="4086479"/>
              <a:chExt cx="2159634" cy="1843184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EEF03B5-B5DA-47EE-9CDB-442C02324343}"/>
                  </a:ext>
                </a:extLst>
              </p:cNvPr>
              <p:cNvSpPr txBox="1"/>
              <p:nvPr/>
            </p:nvSpPr>
            <p:spPr>
              <a:xfrm>
                <a:off x="6392412" y="4086479"/>
                <a:ext cx="2159634" cy="583946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b="1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Penyusunan RKA-K/L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594C4DF-37A7-43C1-95D1-76A968D13948}"/>
                  </a:ext>
                </a:extLst>
              </p:cNvPr>
              <p:cNvSpPr txBox="1"/>
              <p:nvPr/>
            </p:nvSpPr>
            <p:spPr>
              <a:xfrm>
                <a:off x="6402335" y="4567123"/>
                <a:ext cx="1763151" cy="1362540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algn="just"/>
                <a:r>
                  <a:rPr lang="sv-SE" sz="1000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Diawali dengan pelaksanaan Bimtek Penyusunan RKA-K/L, penyusunan TOR dan RAB selanjutnya dilakukan penelaahan internal, penelitian oleh Biro PAKLN,  reviu APIP, dan penelaahan DJA</a:t>
                </a:r>
              </a:p>
              <a:p>
                <a:pPr algn="just"/>
                <a:r>
                  <a:rPr lang="sv-SE" sz="1000" b="1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Output: </a:t>
                </a:r>
                <a:r>
                  <a:rPr lang="sv-SE" sz="1000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Dokumen DIPA yang telah disetujui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6FCB213-9C63-446A-AF33-38F2E5297E3E}"/>
                </a:ext>
              </a:extLst>
            </p:cNvPr>
            <p:cNvGrpSpPr/>
            <p:nvPr/>
          </p:nvGrpSpPr>
          <p:grpSpPr>
            <a:xfrm>
              <a:off x="-436438" y="6361704"/>
              <a:ext cx="3769214" cy="868154"/>
              <a:chOff x="3155332" y="6268571"/>
              <a:chExt cx="4234930" cy="975425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0869D55-D522-4CBC-ABD0-0DBF6EF683EF}"/>
                  </a:ext>
                </a:extLst>
              </p:cNvPr>
              <p:cNvSpPr txBox="1"/>
              <p:nvPr/>
            </p:nvSpPr>
            <p:spPr>
              <a:xfrm>
                <a:off x="3422289" y="6268571"/>
                <a:ext cx="3967973" cy="276645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r>
                  <a:rPr lang="en-US" sz="1000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Pelaksanaan oleh Ditjen Perumahan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C959A2B-55C1-40B3-BE06-547DFFDFB08A}"/>
                  </a:ext>
                </a:extLst>
              </p:cNvPr>
              <p:cNvSpPr txBox="1"/>
              <p:nvPr/>
            </p:nvSpPr>
            <p:spPr>
              <a:xfrm>
                <a:off x="3422288" y="6500801"/>
                <a:ext cx="3967972" cy="276644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r>
                  <a:rPr lang="en-US" sz="1000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Pelaksanaan oleh Kementerian PUPR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2823D13-052A-49F8-8C23-0504DA61D583}"/>
                  </a:ext>
                </a:extLst>
              </p:cNvPr>
              <p:cNvSpPr txBox="1"/>
              <p:nvPr/>
            </p:nvSpPr>
            <p:spPr>
              <a:xfrm>
                <a:off x="3422288" y="6715754"/>
                <a:ext cx="3967972" cy="276644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r>
                  <a:rPr lang="en-US" sz="1000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Pelaksanaan oleh Bappenas</a:t>
                </a: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ABE280F-3EF3-4147-9268-98B82C05B0C8}"/>
                  </a:ext>
                </a:extLst>
              </p:cNvPr>
              <p:cNvSpPr/>
              <p:nvPr/>
            </p:nvSpPr>
            <p:spPr>
              <a:xfrm>
                <a:off x="3155332" y="6323012"/>
                <a:ext cx="167148" cy="167148"/>
              </a:xfrm>
              <a:prstGeom prst="ellipse">
                <a:avLst/>
              </a:prstGeom>
              <a:solidFill>
                <a:srgbClr val="FFDE8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15D1F1B5-D8B2-4938-B49E-0376406B5393}"/>
                  </a:ext>
                </a:extLst>
              </p:cNvPr>
              <p:cNvSpPr/>
              <p:nvPr/>
            </p:nvSpPr>
            <p:spPr>
              <a:xfrm>
                <a:off x="3155333" y="6553878"/>
                <a:ext cx="167148" cy="167148"/>
              </a:xfrm>
              <a:prstGeom prst="ellipse">
                <a:avLst/>
              </a:prstGeom>
              <a:solidFill>
                <a:srgbClr val="7F7F7F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2F54144-69AE-4FC3-8AE5-A3FFC1AE8844}"/>
                  </a:ext>
                </a:extLst>
              </p:cNvPr>
              <p:cNvSpPr/>
              <p:nvPr/>
            </p:nvSpPr>
            <p:spPr>
              <a:xfrm>
                <a:off x="3155333" y="6759143"/>
                <a:ext cx="167148" cy="167148"/>
              </a:xfrm>
              <a:prstGeom prst="ellipse">
                <a:avLst/>
              </a:prstGeom>
              <a:solidFill>
                <a:schemeClr val="accent3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91A9210-C320-48E8-8B35-54CC910322CD}"/>
                  </a:ext>
                </a:extLst>
              </p:cNvPr>
              <p:cNvSpPr txBox="1"/>
              <p:nvPr/>
            </p:nvSpPr>
            <p:spPr>
              <a:xfrm>
                <a:off x="3407593" y="6967352"/>
                <a:ext cx="3967972" cy="276644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r>
                  <a:rPr lang="en-US" sz="1000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*) Rakortekrenbang oleh Kemendagri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5604E0C-6B3D-4364-8BDD-0C32CCA0F872}"/>
                </a:ext>
              </a:extLst>
            </p:cNvPr>
            <p:cNvGrpSpPr/>
            <p:nvPr/>
          </p:nvGrpSpPr>
          <p:grpSpPr>
            <a:xfrm>
              <a:off x="2523850" y="1393717"/>
              <a:ext cx="976881" cy="369332"/>
              <a:chOff x="5207046" y="3072531"/>
              <a:chExt cx="1097586" cy="414967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4B21208-0BB0-46BF-B00C-9831E18E8FE7}"/>
                  </a:ext>
                </a:extLst>
              </p:cNvPr>
              <p:cNvCxnSpPr/>
              <p:nvPr/>
            </p:nvCxnSpPr>
            <p:spPr>
              <a:xfrm>
                <a:off x="5207046" y="3300236"/>
                <a:ext cx="707996" cy="0"/>
              </a:xfrm>
              <a:prstGeom prst="line">
                <a:avLst/>
              </a:prstGeom>
              <a:ln w="19050">
                <a:solidFill>
                  <a:srgbClr val="FFDE8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A9B8C2E-0618-4339-A294-E3936884B5B4}"/>
                  </a:ext>
                </a:extLst>
              </p:cNvPr>
              <p:cNvSpPr txBox="1"/>
              <p:nvPr/>
            </p:nvSpPr>
            <p:spPr>
              <a:xfrm>
                <a:off x="5834193" y="3072531"/>
                <a:ext cx="470439" cy="41496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01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71668CB-9C45-4C07-BCC5-028D65D91F49}"/>
                </a:ext>
              </a:extLst>
            </p:cNvPr>
            <p:cNvGrpSpPr/>
            <p:nvPr/>
          </p:nvGrpSpPr>
          <p:grpSpPr>
            <a:xfrm>
              <a:off x="-565761" y="1371779"/>
              <a:ext cx="2947004" cy="848653"/>
              <a:chOff x="896754" y="3537498"/>
              <a:chExt cx="1950284" cy="1341792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1B49829-4AD9-41BB-A2E5-B75EFF2FA980}"/>
                  </a:ext>
                </a:extLst>
              </p:cNvPr>
              <p:cNvSpPr txBox="1"/>
              <p:nvPr/>
            </p:nvSpPr>
            <p:spPr>
              <a:xfrm>
                <a:off x="896754" y="3537498"/>
                <a:ext cx="1950284" cy="535283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r"/>
                <a:r>
                  <a:rPr lang="en-US" sz="1600" b="1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Sinkronisasi Pusat-Daerah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06AC630-DF87-4D88-BCAA-1109A0983977}"/>
                  </a:ext>
                </a:extLst>
              </p:cNvPr>
              <p:cNvSpPr txBox="1"/>
              <p:nvPr/>
            </p:nvSpPr>
            <p:spPr>
              <a:xfrm>
                <a:off x="1130922" y="4003372"/>
                <a:ext cx="1716116" cy="875918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algn="r"/>
                <a:r>
                  <a:rPr lang="en-US" sz="1000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Sinkronisasi awal penyusunan program TA (T+2).</a:t>
                </a:r>
              </a:p>
              <a:p>
                <a:pPr algn="r"/>
                <a:r>
                  <a:rPr lang="en-US" sz="1000" b="1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Output: </a:t>
                </a:r>
                <a:r>
                  <a:rPr lang="en-US" sz="1000" noProof="1">
                    <a:latin typeface="Calibri" panose="020F0502020204030204" pitchFamily="34" charset="0"/>
                    <a:cs typeface="Calibri" panose="020F0502020204030204" pitchFamily="34" charset="0"/>
                  </a:rPr>
                  <a:t>Longlist usulan arahan program perumahan (T+2) sebagai bahan Rakorbangwil</a:t>
                </a:r>
              </a:p>
            </p:txBody>
          </p:sp>
        </p:grp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7120196E-5A91-4E94-B8A4-1F5934668547}"/>
              </a:ext>
            </a:extLst>
          </p:cNvPr>
          <p:cNvSpPr/>
          <p:nvPr/>
        </p:nvSpPr>
        <p:spPr>
          <a:xfrm>
            <a:off x="0" y="207801"/>
            <a:ext cx="544749" cy="513280"/>
          </a:xfrm>
          <a:prstGeom prst="rect">
            <a:avLst/>
          </a:prstGeom>
          <a:solidFill>
            <a:srgbClr val="80B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5538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00C0E89-D005-4DA5-9F08-FCF8686F5EF4}"/>
              </a:ext>
            </a:extLst>
          </p:cNvPr>
          <p:cNvSpPr/>
          <p:nvPr/>
        </p:nvSpPr>
        <p:spPr>
          <a:xfrm>
            <a:off x="463187" y="1439867"/>
            <a:ext cx="2173491" cy="5156610"/>
          </a:xfrm>
          <a:prstGeom prst="rect">
            <a:avLst/>
          </a:prstGeom>
          <a:solidFill>
            <a:srgbClr val="AFE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6C3077-01FD-47A8-8A2A-255EAD254A89}"/>
              </a:ext>
            </a:extLst>
          </p:cNvPr>
          <p:cNvSpPr txBox="1"/>
          <p:nvPr/>
        </p:nvSpPr>
        <p:spPr>
          <a:xfrm>
            <a:off x="489228" y="2479804"/>
            <a:ext cx="211313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SIBARU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adalah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aplikasi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yang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memproses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usulan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bantuan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perumahan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dari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penerima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bantuan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(mis.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Pemda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K/L,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Ponpes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dll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kepada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Menteri PUPR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Cq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Dirjen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Perumahan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secara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elektronik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dan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online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0FE9A06D-FD1A-4235-A746-2A6422D4A508}"/>
              </a:ext>
            </a:extLst>
          </p:cNvPr>
          <p:cNvSpPr/>
          <p:nvPr/>
        </p:nvSpPr>
        <p:spPr>
          <a:xfrm>
            <a:off x="4790296" y="1558406"/>
            <a:ext cx="3007546" cy="3580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08E8038D-8F63-43FA-BBB4-8ED5040CA57B}"/>
              </a:ext>
            </a:extLst>
          </p:cNvPr>
          <p:cNvSpPr/>
          <p:nvPr/>
        </p:nvSpPr>
        <p:spPr>
          <a:xfrm>
            <a:off x="5452134" y="5600022"/>
            <a:ext cx="18011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altLang="ko-KR" sz="105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맑은 고딕" panose="020B0503020000020004" pitchFamily="34" charset="-127"/>
                <a:cs typeface="+mn-cs"/>
              </a:rPr>
              <a:t>Data Progress</a:t>
            </a:r>
            <a:endParaRPr kumimoji="0" lang="ko-KR" altLang="en-US" sz="9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BA68040-D7A0-4DFD-8224-5C75BD070157}"/>
              </a:ext>
            </a:extLst>
          </p:cNvPr>
          <p:cNvSpPr/>
          <p:nvPr/>
        </p:nvSpPr>
        <p:spPr>
          <a:xfrm>
            <a:off x="5452134" y="5859916"/>
            <a:ext cx="1801165" cy="551522"/>
          </a:xfrm>
          <a:prstGeom prst="rect">
            <a:avLst/>
          </a:prstGeom>
          <a:solidFill>
            <a:srgbClr val="80B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 - Monitoring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6B53EFF-224D-47FA-B5C3-5576781DD68B}"/>
              </a:ext>
            </a:extLst>
          </p:cNvPr>
          <p:cNvSpPr txBox="1"/>
          <p:nvPr/>
        </p:nvSpPr>
        <p:spPr>
          <a:xfrm>
            <a:off x="4773788" y="1582782"/>
            <a:ext cx="2730279" cy="321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sibaru.perumahan.pu.go.id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41" name="Graphic 140" descr="Magnifying glass">
            <a:extLst>
              <a:ext uri="{FF2B5EF4-FFF2-40B4-BE49-F238E27FC236}">
                <a16:creationId xmlns:a16="http://schemas.microsoft.com/office/drawing/2014/main" id="{EEB3D326-2C2F-4BC3-B052-F8A66A1CCA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65478" y="1600679"/>
            <a:ext cx="310175" cy="310174"/>
          </a:xfrm>
          <a:prstGeom prst="rect">
            <a:avLst/>
          </a:prstGeom>
        </p:spPr>
      </p:pic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3B795B16-7A61-4328-9CFF-398411E63370}"/>
              </a:ext>
            </a:extLst>
          </p:cNvPr>
          <p:cNvSpPr/>
          <p:nvPr/>
        </p:nvSpPr>
        <p:spPr>
          <a:xfrm>
            <a:off x="4772830" y="1550936"/>
            <a:ext cx="3042522" cy="3756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3" name="Google Shape;5505;p63">
            <a:extLst>
              <a:ext uri="{FF2B5EF4-FFF2-40B4-BE49-F238E27FC236}">
                <a16:creationId xmlns:a16="http://schemas.microsoft.com/office/drawing/2014/main" id="{731B7CBF-B653-4EC7-88CA-96EB385A2C15}"/>
              </a:ext>
            </a:extLst>
          </p:cNvPr>
          <p:cNvGrpSpPr/>
          <p:nvPr/>
        </p:nvGrpSpPr>
        <p:grpSpPr>
          <a:xfrm rot="16200000">
            <a:off x="5864273" y="4730889"/>
            <a:ext cx="943506" cy="838010"/>
            <a:chOff x="4943575" y="2516350"/>
            <a:chExt cx="98675" cy="81700"/>
          </a:xfrm>
        </p:grpSpPr>
        <p:sp>
          <p:nvSpPr>
            <p:cNvPr id="144" name="Google Shape;5506;p63">
              <a:extLst>
                <a:ext uri="{FF2B5EF4-FFF2-40B4-BE49-F238E27FC236}">
                  <a16:creationId xmlns:a16="http://schemas.microsoft.com/office/drawing/2014/main" id="{7A09226E-6BB3-4988-AF13-48A2535E03D8}"/>
                </a:ext>
              </a:extLst>
            </p:cNvPr>
            <p:cNvSpPr/>
            <p:nvPr/>
          </p:nvSpPr>
          <p:spPr>
            <a:xfrm>
              <a:off x="5036450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0" y="101"/>
                    <a:pt x="65" y="166"/>
                  </a:cubicBezTo>
                  <a:cubicBezTo>
                    <a:pt x="83" y="184"/>
                    <a:pt x="106" y="192"/>
                    <a:pt x="129" y="192"/>
                  </a:cubicBezTo>
                  <a:cubicBezTo>
                    <a:pt x="179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Google Shape;5507;p63">
              <a:extLst>
                <a:ext uri="{FF2B5EF4-FFF2-40B4-BE49-F238E27FC236}">
                  <a16:creationId xmlns:a16="http://schemas.microsoft.com/office/drawing/2014/main" id="{487378C4-AC85-4C89-8FFC-EA50F2894C58}"/>
                </a:ext>
              </a:extLst>
            </p:cNvPr>
            <p:cNvSpPr/>
            <p:nvPr/>
          </p:nvSpPr>
          <p:spPr>
            <a:xfrm>
              <a:off x="50281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Google Shape;5508;p63">
              <a:extLst>
                <a:ext uri="{FF2B5EF4-FFF2-40B4-BE49-F238E27FC236}">
                  <a16:creationId xmlns:a16="http://schemas.microsoft.com/office/drawing/2014/main" id="{472CD78F-D45D-40A4-90CC-E83C3611DF8D}"/>
                </a:ext>
              </a:extLst>
            </p:cNvPr>
            <p:cNvSpPr/>
            <p:nvPr/>
          </p:nvSpPr>
          <p:spPr>
            <a:xfrm>
              <a:off x="50281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6" y="184"/>
                    <a:pt x="99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Google Shape;5509;p63">
              <a:extLst>
                <a:ext uri="{FF2B5EF4-FFF2-40B4-BE49-F238E27FC236}">
                  <a16:creationId xmlns:a16="http://schemas.microsoft.com/office/drawing/2014/main" id="{D0FBED83-0A22-4E7B-A82A-B071212908C7}"/>
                </a:ext>
              </a:extLst>
            </p:cNvPr>
            <p:cNvSpPr/>
            <p:nvPr/>
          </p:nvSpPr>
          <p:spPr>
            <a:xfrm>
              <a:off x="50281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Google Shape;5510;p63">
              <a:extLst>
                <a:ext uri="{FF2B5EF4-FFF2-40B4-BE49-F238E27FC236}">
                  <a16:creationId xmlns:a16="http://schemas.microsoft.com/office/drawing/2014/main" id="{803586C9-5044-4D87-A184-06F49A56857E}"/>
                </a:ext>
              </a:extLst>
            </p:cNvPr>
            <p:cNvSpPr/>
            <p:nvPr/>
          </p:nvSpPr>
          <p:spPr>
            <a:xfrm>
              <a:off x="50197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Google Shape;5511;p63">
              <a:extLst>
                <a:ext uri="{FF2B5EF4-FFF2-40B4-BE49-F238E27FC236}">
                  <a16:creationId xmlns:a16="http://schemas.microsoft.com/office/drawing/2014/main" id="{AAD35942-6BB6-4E26-94DE-FEE2305AA4A1}"/>
                </a:ext>
              </a:extLst>
            </p:cNvPr>
            <p:cNvSpPr/>
            <p:nvPr/>
          </p:nvSpPr>
          <p:spPr>
            <a:xfrm>
              <a:off x="501967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0" y="0"/>
                  </a:moveTo>
                  <a:cubicBezTo>
                    <a:pt x="44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Google Shape;5512;p63">
              <a:extLst>
                <a:ext uri="{FF2B5EF4-FFF2-40B4-BE49-F238E27FC236}">
                  <a16:creationId xmlns:a16="http://schemas.microsoft.com/office/drawing/2014/main" id="{879309BD-624C-4B6E-A3C3-8D861C8309AA}"/>
                </a:ext>
              </a:extLst>
            </p:cNvPr>
            <p:cNvSpPr/>
            <p:nvPr/>
          </p:nvSpPr>
          <p:spPr>
            <a:xfrm>
              <a:off x="50196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9" y="184"/>
                    <a:pt x="102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Google Shape;5513;p63">
              <a:extLst>
                <a:ext uri="{FF2B5EF4-FFF2-40B4-BE49-F238E27FC236}">
                  <a16:creationId xmlns:a16="http://schemas.microsoft.com/office/drawing/2014/main" id="{1DC842A1-5831-4432-BB84-776D485DF0B8}"/>
                </a:ext>
              </a:extLst>
            </p:cNvPr>
            <p:cNvSpPr/>
            <p:nvPr/>
          </p:nvSpPr>
          <p:spPr>
            <a:xfrm>
              <a:off x="501967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Google Shape;5514;p63">
              <a:extLst>
                <a:ext uri="{FF2B5EF4-FFF2-40B4-BE49-F238E27FC236}">
                  <a16:creationId xmlns:a16="http://schemas.microsoft.com/office/drawing/2014/main" id="{8BD5D1E6-5E00-48C7-B136-96BCBCAA1CDD}"/>
                </a:ext>
              </a:extLst>
            </p:cNvPr>
            <p:cNvSpPr/>
            <p:nvPr/>
          </p:nvSpPr>
          <p:spPr>
            <a:xfrm>
              <a:off x="501972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5" y="41"/>
                    <a:pt x="184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Google Shape;5515;p63">
              <a:extLst>
                <a:ext uri="{FF2B5EF4-FFF2-40B4-BE49-F238E27FC236}">
                  <a16:creationId xmlns:a16="http://schemas.microsoft.com/office/drawing/2014/main" id="{341A620B-CAA8-4819-9243-E85F73CF298D}"/>
                </a:ext>
              </a:extLst>
            </p:cNvPr>
            <p:cNvSpPr/>
            <p:nvPr/>
          </p:nvSpPr>
          <p:spPr>
            <a:xfrm>
              <a:off x="50112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Google Shape;5516;p63">
              <a:extLst>
                <a:ext uri="{FF2B5EF4-FFF2-40B4-BE49-F238E27FC236}">
                  <a16:creationId xmlns:a16="http://schemas.microsoft.com/office/drawing/2014/main" id="{D66AF6F5-F3ED-4F71-A48C-A7BEAABF066B}"/>
                </a:ext>
              </a:extLst>
            </p:cNvPr>
            <p:cNvSpPr/>
            <p:nvPr/>
          </p:nvSpPr>
          <p:spPr>
            <a:xfrm>
              <a:off x="50112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5517;p63">
              <a:extLst>
                <a:ext uri="{FF2B5EF4-FFF2-40B4-BE49-F238E27FC236}">
                  <a16:creationId xmlns:a16="http://schemas.microsoft.com/office/drawing/2014/main" id="{E592D696-9925-4109-B303-7551E86E9758}"/>
                </a:ext>
              </a:extLst>
            </p:cNvPr>
            <p:cNvSpPr/>
            <p:nvPr/>
          </p:nvSpPr>
          <p:spPr>
            <a:xfrm>
              <a:off x="50112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5518;p63">
              <a:extLst>
                <a:ext uri="{FF2B5EF4-FFF2-40B4-BE49-F238E27FC236}">
                  <a16:creationId xmlns:a16="http://schemas.microsoft.com/office/drawing/2014/main" id="{3DE94CE5-7088-4160-8265-DF983CD2318B}"/>
                </a:ext>
              </a:extLst>
            </p:cNvPr>
            <p:cNvSpPr/>
            <p:nvPr/>
          </p:nvSpPr>
          <p:spPr>
            <a:xfrm>
              <a:off x="50112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5519;p63">
              <a:extLst>
                <a:ext uri="{FF2B5EF4-FFF2-40B4-BE49-F238E27FC236}">
                  <a16:creationId xmlns:a16="http://schemas.microsoft.com/office/drawing/2014/main" id="{50001B38-845F-4DC0-B530-CE6622478EC9}"/>
                </a:ext>
              </a:extLst>
            </p:cNvPr>
            <p:cNvSpPr/>
            <p:nvPr/>
          </p:nvSpPr>
          <p:spPr>
            <a:xfrm>
              <a:off x="50112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2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5520;p63">
              <a:extLst>
                <a:ext uri="{FF2B5EF4-FFF2-40B4-BE49-F238E27FC236}">
                  <a16:creationId xmlns:a16="http://schemas.microsoft.com/office/drawing/2014/main" id="{0710533E-BBC3-4CE7-BBC7-8385DFB9D43A}"/>
                </a:ext>
              </a:extLst>
            </p:cNvPr>
            <p:cNvSpPr/>
            <p:nvPr/>
          </p:nvSpPr>
          <p:spPr>
            <a:xfrm>
              <a:off x="50112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5521;p63">
              <a:extLst>
                <a:ext uri="{FF2B5EF4-FFF2-40B4-BE49-F238E27FC236}">
                  <a16:creationId xmlns:a16="http://schemas.microsoft.com/office/drawing/2014/main" id="{0C115B96-B541-427F-A9B4-663015C3EE67}"/>
                </a:ext>
              </a:extLst>
            </p:cNvPr>
            <p:cNvSpPr/>
            <p:nvPr/>
          </p:nvSpPr>
          <p:spPr>
            <a:xfrm>
              <a:off x="50112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5522;p63">
              <a:extLst>
                <a:ext uri="{FF2B5EF4-FFF2-40B4-BE49-F238E27FC236}">
                  <a16:creationId xmlns:a16="http://schemas.microsoft.com/office/drawing/2014/main" id="{28E7C317-8DAA-4618-ABE4-188D77D0F9E7}"/>
                </a:ext>
              </a:extLst>
            </p:cNvPr>
            <p:cNvSpPr/>
            <p:nvPr/>
          </p:nvSpPr>
          <p:spPr>
            <a:xfrm>
              <a:off x="5002725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5523;p63">
              <a:extLst>
                <a:ext uri="{FF2B5EF4-FFF2-40B4-BE49-F238E27FC236}">
                  <a16:creationId xmlns:a16="http://schemas.microsoft.com/office/drawing/2014/main" id="{BBB10677-4A29-4E38-944B-D5942AECA38D}"/>
                </a:ext>
              </a:extLst>
            </p:cNvPr>
            <p:cNvSpPr/>
            <p:nvPr/>
          </p:nvSpPr>
          <p:spPr>
            <a:xfrm>
              <a:off x="50027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5524;p63">
              <a:extLst>
                <a:ext uri="{FF2B5EF4-FFF2-40B4-BE49-F238E27FC236}">
                  <a16:creationId xmlns:a16="http://schemas.microsoft.com/office/drawing/2014/main" id="{9D531FDC-3D1F-4282-8038-1456AD680405}"/>
                </a:ext>
              </a:extLst>
            </p:cNvPr>
            <p:cNvSpPr/>
            <p:nvPr/>
          </p:nvSpPr>
          <p:spPr>
            <a:xfrm>
              <a:off x="50027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5525;p63">
              <a:extLst>
                <a:ext uri="{FF2B5EF4-FFF2-40B4-BE49-F238E27FC236}">
                  <a16:creationId xmlns:a16="http://schemas.microsoft.com/office/drawing/2014/main" id="{F5FA9CEE-708F-4BCB-A19A-5707D5E004D9}"/>
                </a:ext>
              </a:extLst>
            </p:cNvPr>
            <p:cNvSpPr/>
            <p:nvPr/>
          </p:nvSpPr>
          <p:spPr>
            <a:xfrm>
              <a:off x="50027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5526;p63">
              <a:extLst>
                <a:ext uri="{FF2B5EF4-FFF2-40B4-BE49-F238E27FC236}">
                  <a16:creationId xmlns:a16="http://schemas.microsoft.com/office/drawing/2014/main" id="{25934623-1D96-4C49-9832-C8C93A996468}"/>
                </a:ext>
              </a:extLst>
            </p:cNvPr>
            <p:cNvSpPr/>
            <p:nvPr/>
          </p:nvSpPr>
          <p:spPr>
            <a:xfrm>
              <a:off x="50027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5527;p63">
              <a:extLst>
                <a:ext uri="{FF2B5EF4-FFF2-40B4-BE49-F238E27FC236}">
                  <a16:creationId xmlns:a16="http://schemas.microsoft.com/office/drawing/2014/main" id="{F8F56430-CDAB-4EB0-A52D-6FB9059049FB}"/>
                </a:ext>
              </a:extLst>
            </p:cNvPr>
            <p:cNvSpPr/>
            <p:nvPr/>
          </p:nvSpPr>
          <p:spPr>
            <a:xfrm>
              <a:off x="50027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5528;p63">
              <a:extLst>
                <a:ext uri="{FF2B5EF4-FFF2-40B4-BE49-F238E27FC236}">
                  <a16:creationId xmlns:a16="http://schemas.microsoft.com/office/drawing/2014/main" id="{89A4FEA9-D74E-44F7-9AE6-F42F73C7FCE1}"/>
                </a:ext>
              </a:extLst>
            </p:cNvPr>
            <p:cNvSpPr/>
            <p:nvPr/>
          </p:nvSpPr>
          <p:spPr>
            <a:xfrm>
              <a:off x="50027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5529;p63">
              <a:extLst>
                <a:ext uri="{FF2B5EF4-FFF2-40B4-BE49-F238E27FC236}">
                  <a16:creationId xmlns:a16="http://schemas.microsoft.com/office/drawing/2014/main" id="{1AF63724-E541-447A-85AB-2635CB86D59E}"/>
                </a:ext>
              </a:extLst>
            </p:cNvPr>
            <p:cNvSpPr/>
            <p:nvPr/>
          </p:nvSpPr>
          <p:spPr>
            <a:xfrm>
              <a:off x="50027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5530;p63">
              <a:extLst>
                <a:ext uri="{FF2B5EF4-FFF2-40B4-BE49-F238E27FC236}">
                  <a16:creationId xmlns:a16="http://schemas.microsoft.com/office/drawing/2014/main" id="{5FE362DE-2231-4A57-B8D8-BB123195BE42}"/>
                </a:ext>
              </a:extLst>
            </p:cNvPr>
            <p:cNvSpPr/>
            <p:nvPr/>
          </p:nvSpPr>
          <p:spPr>
            <a:xfrm>
              <a:off x="5002725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5531;p63">
              <a:extLst>
                <a:ext uri="{FF2B5EF4-FFF2-40B4-BE49-F238E27FC236}">
                  <a16:creationId xmlns:a16="http://schemas.microsoft.com/office/drawing/2014/main" id="{B2B5FE04-680C-468A-86F0-7E8522D9A41D}"/>
                </a:ext>
              </a:extLst>
            </p:cNvPr>
            <p:cNvSpPr/>
            <p:nvPr/>
          </p:nvSpPr>
          <p:spPr>
            <a:xfrm>
              <a:off x="4994250" y="25163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5532;p63">
              <a:extLst>
                <a:ext uri="{FF2B5EF4-FFF2-40B4-BE49-F238E27FC236}">
                  <a16:creationId xmlns:a16="http://schemas.microsoft.com/office/drawing/2014/main" id="{A5E9297D-AD3F-4039-8228-07B45DB0DFE8}"/>
                </a:ext>
              </a:extLst>
            </p:cNvPr>
            <p:cNvSpPr/>
            <p:nvPr/>
          </p:nvSpPr>
          <p:spPr>
            <a:xfrm>
              <a:off x="4994250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5533;p63">
              <a:extLst>
                <a:ext uri="{FF2B5EF4-FFF2-40B4-BE49-F238E27FC236}">
                  <a16:creationId xmlns:a16="http://schemas.microsoft.com/office/drawing/2014/main" id="{5FE7A12A-2A23-4744-AB2B-4B92FA04395E}"/>
                </a:ext>
              </a:extLst>
            </p:cNvPr>
            <p:cNvSpPr/>
            <p:nvPr/>
          </p:nvSpPr>
          <p:spPr>
            <a:xfrm>
              <a:off x="499425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5534;p63">
              <a:extLst>
                <a:ext uri="{FF2B5EF4-FFF2-40B4-BE49-F238E27FC236}">
                  <a16:creationId xmlns:a16="http://schemas.microsoft.com/office/drawing/2014/main" id="{996F763F-EED6-4E6A-9800-979CB549D662}"/>
                </a:ext>
              </a:extLst>
            </p:cNvPr>
            <p:cNvSpPr/>
            <p:nvPr/>
          </p:nvSpPr>
          <p:spPr>
            <a:xfrm>
              <a:off x="49943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5535;p63">
              <a:extLst>
                <a:ext uri="{FF2B5EF4-FFF2-40B4-BE49-F238E27FC236}">
                  <a16:creationId xmlns:a16="http://schemas.microsoft.com/office/drawing/2014/main" id="{B2672179-42DB-4FFC-8431-7AFF28B2CB34}"/>
                </a:ext>
              </a:extLst>
            </p:cNvPr>
            <p:cNvSpPr/>
            <p:nvPr/>
          </p:nvSpPr>
          <p:spPr>
            <a:xfrm>
              <a:off x="499425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5536;p63">
              <a:extLst>
                <a:ext uri="{FF2B5EF4-FFF2-40B4-BE49-F238E27FC236}">
                  <a16:creationId xmlns:a16="http://schemas.microsoft.com/office/drawing/2014/main" id="{7B68A7BB-3365-4A5A-8C62-468E1CD09E9A}"/>
                </a:ext>
              </a:extLst>
            </p:cNvPr>
            <p:cNvSpPr/>
            <p:nvPr/>
          </p:nvSpPr>
          <p:spPr>
            <a:xfrm>
              <a:off x="49942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5537;p63">
              <a:extLst>
                <a:ext uri="{FF2B5EF4-FFF2-40B4-BE49-F238E27FC236}">
                  <a16:creationId xmlns:a16="http://schemas.microsoft.com/office/drawing/2014/main" id="{99FA3042-65D0-41F2-8BC1-4695AC21A2B1}"/>
                </a:ext>
              </a:extLst>
            </p:cNvPr>
            <p:cNvSpPr/>
            <p:nvPr/>
          </p:nvSpPr>
          <p:spPr>
            <a:xfrm>
              <a:off x="499425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5538;p63">
              <a:extLst>
                <a:ext uri="{FF2B5EF4-FFF2-40B4-BE49-F238E27FC236}">
                  <a16:creationId xmlns:a16="http://schemas.microsoft.com/office/drawing/2014/main" id="{906D7BDD-8A69-4A74-9D80-0937738A3F44}"/>
                </a:ext>
              </a:extLst>
            </p:cNvPr>
            <p:cNvSpPr/>
            <p:nvPr/>
          </p:nvSpPr>
          <p:spPr>
            <a:xfrm>
              <a:off x="499430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5539;p63">
              <a:extLst>
                <a:ext uri="{FF2B5EF4-FFF2-40B4-BE49-F238E27FC236}">
                  <a16:creationId xmlns:a16="http://schemas.microsoft.com/office/drawing/2014/main" id="{63738B80-7EBC-44B5-87CC-3B4ECBE744E5}"/>
                </a:ext>
              </a:extLst>
            </p:cNvPr>
            <p:cNvSpPr/>
            <p:nvPr/>
          </p:nvSpPr>
          <p:spPr>
            <a:xfrm>
              <a:off x="49942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5540;p63">
              <a:extLst>
                <a:ext uri="{FF2B5EF4-FFF2-40B4-BE49-F238E27FC236}">
                  <a16:creationId xmlns:a16="http://schemas.microsoft.com/office/drawing/2014/main" id="{3D8D9170-4A25-41B7-9B3C-A0E5227755D7}"/>
                </a:ext>
              </a:extLst>
            </p:cNvPr>
            <p:cNvSpPr/>
            <p:nvPr/>
          </p:nvSpPr>
          <p:spPr>
            <a:xfrm>
              <a:off x="4994250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Google Shape;5541;p63">
              <a:extLst>
                <a:ext uri="{FF2B5EF4-FFF2-40B4-BE49-F238E27FC236}">
                  <a16:creationId xmlns:a16="http://schemas.microsoft.com/office/drawing/2014/main" id="{223B008A-2E30-4CBC-B94F-E3D24D1A90AD}"/>
                </a:ext>
              </a:extLst>
            </p:cNvPr>
            <p:cNvSpPr/>
            <p:nvPr/>
          </p:nvSpPr>
          <p:spPr>
            <a:xfrm>
              <a:off x="4994250" y="2593150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1"/>
                  </a:moveTo>
                  <a:cubicBezTo>
                    <a:pt x="44" y="1"/>
                    <a:pt x="1" y="109"/>
                    <a:pt x="65" y="166"/>
                  </a:cubicBezTo>
                  <a:cubicBezTo>
                    <a:pt x="84" y="187"/>
                    <a:pt x="107" y="196"/>
                    <a:pt x="130" y="196"/>
                  </a:cubicBezTo>
                  <a:cubicBezTo>
                    <a:pt x="180" y="196"/>
                    <a:pt x="229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Google Shape;5542;p63">
              <a:extLst>
                <a:ext uri="{FF2B5EF4-FFF2-40B4-BE49-F238E27FC236}">
                  <a16:creationId xmlns:a16="http://schemas.microsoft.com/office/drawing/2014/main" id="{EC0649C3-D7D3-4787-8BD5-B6F4FC571E3A}"/>
                </a:ext>
              </a:extLst>
            </p:cNvPr>
            <p:cNvSpPr/>
            <p:nvPr/>
          </p:nvSpPr>
          <p:spPr>
            <a:xfrm>
              <a:off x="49857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Google Shape;5543;p63">
              <a:extLst>
                <a:ext uri="{FF2B5EF4-FFF2-40B4-BE49-F238E27FC236}">
                  <a16:creationId xmlns:a16="http://schemas.microsoft.com/office/drawing/2014/main" id="{824EC202-504F-4C12-BBAE-3B74B256AFBD}"/>
                </a:ext>
              </a:extLst>
            </p:cNvPr>
            <p:cNvSpPr/>
            <p:nvPr/>
          </p:nvSpPr>
          <p:spPr>
            <a:xfrm>
              <a:off x="49858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Google Shape;5544;p63">
              <a:extLst>
                <a:ext uri="{FF2B5EF4-FFF2-40B4-BE49-F238E27FC236}">
                  <a16:creationId xmlns:a16="http://schemas.microsoft.com/office/drawing/2014/main" id="{3726FFA3-2E69-44FB-8EEA-4D896E5E06F4}"/>
                </a:ext>
              </a:extLst>
            </p:cNvPr>
            <p:cNvSpPr/>
            <p:nvPr/>
          </p:nvSpPr>
          <p:spPr>
            <a:xfrm>
              <a:off x="49857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Google Shape;5545;p63">
              <a:extLst>
                <a:ext uri="{FF2B5EF4-FFF2-40B4-BE49-F238E27FC236}">
                  <a16:creationId xmlns:a16="http://schemas.microsoft.com/office/drawing/2014/main" id="{893D7696-D4FF-4795-9F0A-6890964835DE}"/>
                </a:ext>
              </a:extLst>
            </p:cNvPr>
            <p:cNvSpPr/>
            <p:nvPr/>
          </p:nvSpPr>
          <p:spPr>
            <a:xfrm>
              <a:off x="49857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Google Shape;5546;p63">
              <a:extLst>
                <a:ext uri="{FF2B5EF4-FFF2-40B4-BE49-F238E27FC236}">
                  <a16:creationId xmlns:a16="http://schemas.microsoft.com/office/drawing/2014/main" id="{C18F907D-BDD6-447C-9F60-7A225772F282}"/>
                </a:ext>
              </a:extLst>
            </p:cNvPr>
            <p:cNvSpPr/>
            <p:nvPr/>
          </p:nvSpPr>
          <p:spPr>
            <a:xfrm>
              <a:off x="49857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Google Shape;5547;p63">
              <a:extLst>
                <a:ext uri="{FF2B5EF4-FFF2-40B4-BE49-F238E27FC236}">
                  <a16:creationId xmlns:a16="http://schemas.microsoft.com/office/drawing/2014/main" id="{ACB74222-ED07-4416-9A40-17836FB09CED}"/>
                </a:ext>
              </a:extLst>
            </p:cNvPr>
            <p:cNvSpPr/>
            <p:nvPr/>
          </p:nvSpPr>
          <p:spPr>
            <a:xfrm>
              <a:off x="49858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Google Shape;5548;p63">
              <a:extLst>
                <a:ext uri="{FF2B5EF4-FFF2-40B4-BE49-F238E27FC236}">
                  <a16:creationId xmlns:a16="http://schemas.microsoft.com/office/drawing/2014/main" id="{F5902077-8243-41E1-98F1-040776DC4504}"/>
                </a:ext>
              </a:extLst>
            </p:cNvPr>
            <p:cNvSpPr/>
            <p:nvPr/>
          </p:nvSpPr>
          <p:spPr>
            <a:xfrm>
              <a:off x="49857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Google Shape;5549;p63">
              <a:extLst>
                <a:ext uri="{FF2B5EF4-FFF2-40B4-BE49-F238E27FC236}">
                  <a16:creationId xmlns:a16="http://schemas.microsoft.com/office/drawing/2014/main" id="{8C116BBC-46FE-493E-8DFB-B6AEA5CDB10F}"/>
                </a:ext>
              </a:extLst>
            </p:cNvPr>
            <p:cNvSpPr/>
            <p:nvPr/>
          </p:nvSpPr>
          <p:spPr>
            <a:xfrm>
              <a:off x="49773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Google Shape;5550;p63">
              <a:extLst>
                <a:ext uri="{FF2B5EF4-FFF2-40B4-BE49-F238E27FC236}">
                  <a16:creationId xmlns:a16="http://schemas.microsoft.com/office/drawing/2014/main" id="{09E50906-1856-4CE8-AEA8-914FB5AE77DA}"/>
                </a:ext>
              </a:extLst>
            </p:cNvPr>
            <p:cNvSpPr/>
            <p:nvPr/>
          </p:nvSpPr>
          <p:spPr>
            <a:xfrm>
              <a:off x="49773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Google Shape;5551;p63">
              <a:extLst>
                <a:ext uri="{FF2B5EF4-FFF2-40B4-BE49-F238E27FC236}">
                  <a16:creationId xmlns:a16="http://schemas.microsoft.com/office/drawing/2014/main" id="{5EE1A7EC-F628-4402-A6F1-283A5C0C991E}"/>
                </a:ext>
              </a:extLst>
            </p:cNvPr>
            <p:cNvSpPr/>
            <p:nvPr/>
          </p:nvSpPr>
          <p:spPr>
            <a:xfrm>
              <a:off x="49773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Google Shape;5552;p63">
              <a:extLst>
                <a:ext uri="{FF2B5EF4-FFF2-40B4-BE49-F238E27FC236}">
                  <a16:creationId xmlns:a16="http://schemas.microsoft.com/office/drawing/2014/main" id="{FD61233E-BCB8-4304-9FAC-05461ED20A70}"/>
                </a:ext>
              </a:extLst>
            </p:cNvPr>
            <p:cNvSpPr/>
            <p:nvPr/>
          </p:nvSpPr>
          <p:spPr>
            <a:xfrm>
              <a:off x="49773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Google Shape;5553;p63">
              <a:extLst>
                <a:ext uri="{FF2B5EF4-FFF2-40B4-BE49-F238E27FC236}">
                  <a16:creationId xmlns:a16="http://schemas.microsoft.com/office/drawing/2014/main" id="{27B440FE-FEDE-4A12-A2E7-9399C79020BB}"/>
                </a:ext>
              </a:extLst>
            </p:cNvPr>
            <p:cNvSpPr/>
            <p:nvPr/>
          </p:nvSpPr>
          <p:spPr>
            <a:xfrm>
              <a:off x="49773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Google Shape;5554;p63">
              <a:extLst>
                <a:ext uri="{FF2B5EF4-FFF2-40B4-BE49-F238E27FC236}">
                  <a16:creationId xmlns:a16="http://schemas.microsoft.com/office/drawing/2014/main" id="{C4FDD59C-A300-48E0-A3F1-DFEC75EB0497}"/>
                </a:ext>
              </a:extLst>
            </p:cNvPr>
            <p:cNvSpPr/>
            <p:nvPr/>
          </p:nvSpPr>
          <p:spPr>
            <a:xfrm>
              <a:off x="49773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Google Shape;5555;p63">
              <a:extLst>
                <a:ext uri="{FF2B5EF4-FFF2-40B4-BE49-F238E27FC236}">
                  <a16:creationId xmlns:a16="http://schemas.microsoft.com/office/drawing/2014/main" id="{4101929C-D04B-49C9-B10C-06FEDEF3BC21}"/>
                </a:ext>
              </a:extLst>
            </p:cNvPr>
            <p:cNvSpPr/>
            <p:nvPr/>
          </p:nvSpPr>
          <p:spPr>
            <a:xfrm>
              <a:off x="49773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Google Shape;5556;p63">
              <a:extLst>
                <a:ext uri="{FF2B5EF4-FFF2-40B4-BE49-F238E27FC236}">
                  <a16:creationId xmlns:a16="http://schemas.microsoft.com/office/drawing/2014/main" id="{04F38862-85DB-4A72-9809-6005381C48FC}"/>
                </a:ext>
              </a:extLst>
            </p:cNvPr>
            <p:cNvSpPr/>
            <p:nvPr/>
          </p:nvSpPr>
          <p:spPr>
            <a:xfrm>
              <a:off x="49688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Google Shape;5557;p63">
              <a:extLst>
                <a:ext uri="{FF2B5EF4-FFF2-40B4-BE49-F238E27FC236}">
                  <a16:creationId xmlns:a16="http://schemas.microsoft.com/office/drawing/2014/main" id="{43A209A7-9FFB-41B9-BAFB-A7E7BC3416FC}"/>
                </a:ext>
              </a:extLst>
            </p:cNvPr>
            <p:cNvSpPr/>
            <p:nvPr/>
          </p:nvSpPr>
          <p:spPr>
            <a:xfrm>
              <a:off x="4968875" y="2539400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21" y="1"/>
                  </a:moveTo>
                  <a:cubicBezTo>
                    <a:pt x="46" y="1"/>
                    <a:pt x="1" y="104"/>
                    <a:pt x="64" y="160"/>
                  </a:cubicBezTo>
                  <a:cubicBezTo>
                    <a:pt x="82" y="181"/>
                    <a:pt x="106" y="190"/>
                    <a:pt x="129" y="190"/>
                  </a:cubicBezTo>
                  <a:cubicBezTo>
                    <a:pt x="179" y="190"/>
                    <a:pt x="227" y="149"/>
                    <a:pt x="222" y="95"/>
                  </a:cubicBezTo>
                  <a:cubicBezTo>
                    <a:pt x="222" y="37"/>
                    <a:pt x="186" y="1"/>
                    <a:pt x="128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Google Shape;5558;p63">
              <a:extLst>
                <a:ext uri="{FF2B5EF4-FFF2-40B4-BE49-F238E27FC236}">
                  <a16:creationId xmlns:a16="http://schemas.microsoft.com/office/drawing/2014/main" id="{092FFCAA-EDED-428C-83A3-91C66789406D}"/>
                </a:ext>
              </a:extLst>
            </p:cNvPr>
            <p:cNvSpPr/>
            <p:nvPr/>
          </p:nvSpPr>
          <p:spPr>
            <a:xfrm>
              <a:off x="49688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Google Shape;5559;p63">
              <a:extLst>
                <a:ext uri="{FF2B5EF4-FFF2-40B4-BE49-F238E27FC236}">
                  <a16:creationId xmlns:a16="http://schemas.microsoft.com/office/drawing/2014/main" id="{CE8B27DE-948B-4D89-8C9D-6A807CB99787}"/>
                </a:ext>
              </a:extLst>
            </p:cNvPr>
            <p:cNvSpPr/>
            <p:nvPr/>
          </p:nvSpPr>
          <p:spPr>
            <a:xfrm>
              <a:off x="4968825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1" y="101"/>
                    <a:pt x="66" y="166"/>
                  </a:cubicBezTo>
                  <a:cubicBezTo>
                    <a:pt x="84" y="184"/>
                    <a:pt x="107" y="192"/>
                    <a:pt x="130" y="192"/>
                  </a:cubicBezTo>
                  <a:cubicBezTo>
                    <a:pt x="180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Google Shape;5560;p63">
              <a:extLst>
                <a:ext uri="{FF2B5EF4-FFF2-40B4-BE49-F238E27FC236}">
                  <a16:creationId xmlns:a16="http://schemas.microsoft.com/office/drawing/2014/main" id="{BDD40A70-E9F5-47B0-B999-DB8054118CE6}"/>
                </a:ext>
              </a:extLst>
            </p:cNvPr>
            <p:cNvSpPr/>
            <p:nvPr/>
          </p:nvSpPr>
          <p:spPr>
            <a:xfrm>
              <a:off x="49688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Google Shape;5561;p63">
              <a:extLst>
                <a:ext uri="{FF2B5EF4-FFF2-40B4-BE49-F238E27FC236}">
                  <a16:creationId xmlns:a16="http://schemas.microsoft.com/office/drawing/2014/main" id="{905B914A-3A7D-45F6-A8EA-5AA89D7767D5}"/>
                </a:ext>
              </a:extLst>
            </p:cNvPr>
            <p:cNvSpPr/>
            <p:nvPr/>
          </p:nvSpPr>
          <p:spPr>
            <a:xfrm>
              <a:off x="49688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Google Shape;5562;p63">
              <a:extLst>
                <a:ext uri="{FF2B5EF4-FFF2-40B4-BE49-F238E27FC236}">
                  <a16:creationId xmlns:a16="http://schemas.microsoft.com/office/drawing/2014/main" id="{4D533C22-F035-4443-BC3F-746BD30EADAC}"/>
                </a:ext>
              </a:extLst>
            </p:cNvPr>
            <p:cNvSpPr/>
            <p:nvPr/>
          </p:nvSpPr>
          <p:spPr>
            <a:xfrm>
              <a:off x="4968825" y="2577825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1"/>
                  </a:moveTo>
                  <a:cubicBezTo>
                    <a:pt x="51" y="1"/>
                    <a:pt x="1" y="101"/>
                    <a:pt x="66" y="166"/>
                  </a:cubicBezTo>
                  <a:cubicBezTo>
                    <a:pt x="84" y="185"/>
                    <a:pt x="107" y="193"/>
                    <a:pt x="130" y="193"/>
                  </a:cubicBezTo>
                  <a:cubicBezTo>
                    <a:pt x="180" y="193"/>
                    <a:pt x="229" y="154"/>
                    <a:pt x="224" y="94"/>
                  </a:cubicBezTo>
                  <a:cubicBezTo>
                    <a:pt x="231" y="44"/>
                    <a:pt x="188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Google Shape;5563;p63">
              <a:extLst>
                <a:ext uri="{FF2B5EF4-FFF2-40B4-BE49-F238E27FC236}">
                  <a16:creationId xmlns:a16="http://schemas.microsoft.com/office/drawing/2014/main" id="{BB80F4D6-CC8A-400E-BDD0-BC59D50923A1}"/>
                </a:ext>
              </a:extLst>
            </p:cNvPr>
            <p:cNvSpPr/>
            <p:nvPr/>
          </p:nvSpPr>
          <p:spPr>
            <a:xfrm>
              <a:off x="4960525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23" y="0"/>
                  </a:moveTo>
                  <a:cubicBezTo>
                    <a:pt x="37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Google Shape;5564;p63">
              <a:extLst>
                <a:ext uri="{FF2B5EF4-FFF2-40B4-BE49-F238E27FC236}">
                  <a16:creationId xmlns:a16="http://schemas.microsoft.com/office/drawing/2014/main" id="{26EF7B84-9939-4200-AA46-9A7B9B04DAA1}"/>
                </a:ext>
              </a:extLst>
            </p:cNvPr>
            <p:cNvSpPr/>
            <p:nvPr/>
          </p:nvSpPr>
          <p:spPr>
            <a:xfrm>
              <a:off x="49605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14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5" y="181"/>
                    <a:pt x="99" y="190"/>
                    <a:pt x="122" y="190"/>
                  </a:cubicBezTo>
                  <a:cubicBezTo>
                    <a:pt x="172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1" y="1"/>
                  </a:cubicBezTo>
                  <a:cubicBezTo>
                    <a:pt x="119" y="1"/>
                    <a:pt x="116" y="1"/>
                    <a:pt x="11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Google Shape;5565;p63">
              <a:extLst>
                <a:ext uri="{FF2B5EF4-FFF2-40B4-BE49-F238E27FC236}">
                  <a16:creationId xmlns:a16="http://schemas.microsoft.com/office/drawing/2014/main" id="{C1A8736A-1BC7-4E06-ABB6-837A0FA88B24}"/>
                </a:ext>
              </a:extLst>
            </p:cNvPr>
            <p:cNvSpPr/>
            <p:nvPr/>
          </p:nvSpPr>
          <p:spPr>
            <a:xfrm>
              <a:off x="496052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Google Shape;5566;p63">
              <a:extLst>
                <a:ext uri="{FF2B5EF4-FFF2-40B4-BE49-F238E27FC236}">
                  <a16:creationId xmlns:a16="http://schemas.microsoft.com/office/drawing/2014/main" id="{B10B74BD-0E49-4973-BD0F-EA080B6E3F19}"/>
                </a:ext>
              </a:extLst>
            </p:cNvPr>
            <p:cNvSpPr/>
            <p:nvPr/>
          </p:nvSpPr>
          <p:spPr>
            <a:xfrm>
              <a:off x="49605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7" y="184"/>
                    <a:pt x="100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Google Shape;5567;p63">
              <a:extLst>
                <a:ext uri="{FF2B5EF4-FFF2-40B4-BE49-F238E27FC236}">
                  <a16:creationId xmlns:a16="http://schemas.microsoft.com/office/drawing/2014/main" id="{605A715E-0C5E-4050-A018-B63D41339F5A}"/>
                </a:ext>
              </a:extLst>
            </p:cNvPr>
            <p:cNvSpPr/>
            <p:nvPr/>
          </p:nvSpPr>
          <p:spPr>
            <a:xfrm>
              <a:off x="496052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Google Shape;5568;p63">
              <a:extLst>
                <a:ext uri="{FF2B5EF4-FFF2-40B4-BE49-F238E27FC236}">
                  <a16:creationId xmlns:a16="http://schemas.microsoft.com/office/drawing/2014/main" id="{55C67C7D-8723-46DE-9ED4-A547EDD87EF1}"/>
                </a:ext>
              </a:extLst>
            </p:cNvPr>
            <p:cNvSpPr/>
            <p:nvPr/>
          </p:nvSpPr>
          <p:spPr>
            <a:xfrm>
              <a:off x="496057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119" y="1"/>
                    <a:pt x="116" y="1"/>
                    <a:pt x="113" y="1"/>
                  </a:cubicBezTo>
                  <a:cubicBezTo>
                    <a:pt x="33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3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Google Shape;5569;p63">
              <a:extLst>
                <a:ext uri="{FF2B5EF4-FFF2-40B4-BE49-F238E27FC236}">
                  <a16:creationId xmlns:a16="http://schemas.microsoft.com/office/drawing/2014/main" id="{2C71D853-3EB6-4FD8-A764-12AD957A6E6F}"/>
                </a:ext>
              </a:extLst>
            </p:cNvPr>
            <p:cNvSpPr/>
            <p:nvPr/>
          </p:nvSpPr>
          <p:spPr>
            <a:xfrm>
              <a:off x="49605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7" y="185"/>
                    <a:pt x="100" y="193"/>
                    <a:pt x="123" y="193"/>
                  </a:cubicBezTo>
                  <a:cubicBezTo>
                    <a:pt x="173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2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Google Shape;5570;p63">
              <a:extLst>
                <a:ext uri="{FF2B5EF4-FFF2-40B4-BE49-F238E27FC236}">
                  <a16:creationId xmlns:a16="http://schemas.microsoft.com/office/drawing/2014/main" id="{1F1757AF-E81B-4E48-AA3D-767D7B826A94}"/>
                </a:ext>
              </a:extLst>
            </p:cNvPr>
            <p:cNvSpPr/>
            <p:nvPr/>
          </p:nvSpPr>
          <p:spPr>
            <a:xfrm>
              <a:off x="4952050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31" y="0"/>
                  </a:moveTo>
                  <a:cubicBezTo>
                    <a:pt x="44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Google Shape;5571;p63">
              <a:extLst>
                <a:ext uri="{FF2B5EF4-FFF2-40B4-BE49-F238E27FC236}">
                  <a16:creationId xmlns:a16="http://schemas.microsoft.com/office/drawing/2014/main" id="{C1975904-7C04-42F4-96FB-00821671DA85}"/>
                </a:ext>
              </a:extLst>
            </p:cNvPr>
            <p:cNvSpPr/>
            <p:nvPr/>
          </p:nvSpPr>
          <p:spPr>
            <a:xfrm>
              <a:off x="49521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Google Shape;5572;p63">
              <a:extLst>
                <a:ext uri="{FF2B5EF4-FFF2-40B4-BE49-F238E27FC236}">
                  <a16:creationId xmlns:a16="http://schemas.microsoft.com/office/drawing/2014/main" id="{70FCBD02-A6F9-49A5-925B-40FA90F413B9}"/>
                </a:ext>
              </a:extLst>
            </p:cNvPr>
            <p:cNvSpPr/>
            <p:nvPr/>
          </p:nvSpPr>
          <p:spPr>
            <a:xfrm>
              <a:off x="49520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1" y="0"/>
                  </a:moveTo>
                  <a:cubicBezTo>
                    <a:pt x="44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Google Shape;5573;p63">
              <a:extLst>
                <a:ext uri="{FF2B5EF4-FFF2-40B4-BE49-F238E27FC236}">
                  <a16:creationId xmlns:a16="http://schemas.microsoft.com/office/drawing/2014/main" id="{C7860414-BFEC-43E8-9F11-5D8A5183C0F3}"/>
                </a:ext>
              </a:extLst>
            </p:cNvPr>
            <p:cNvSpPr/>
            <p:nvPr/>
          </p:nvSpPr>
          <p:spPr>
            <a:xfrm>
              <a:off x="49520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Google Shape;5574;p63">
              <a:extLst>
                <a:ext uri="{FF2B5EF4-FFF2-40B4-BE49-F238E27FC236}">
                  <a16:creationId xmlns:a16="http://schemas.microsoft.com/office/drawing/2014/main" id="{4B5E6283-3375-4A0A-8A07-03CBD6BFA4E9}"/>
                </a:ext>
              </a:extLst>
            </p:cNvPr>
            <p:cNvSpPr/>
            <p:nvPr/>
          </p:nvSpPr>
          <p:spPr>
            <a:xfrm>
              <a:off x="49520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5575;p63">
              <a:extLst>
                <a:ext uri="{FF2B5EF4-FFF2-40B4-BE49-F238E27FC236}">
                  <a16:creationId xmlns:a16="http://schemas.microsoft.com/office/drawing/2014/main" id="{1C95B679-5147-44E3-8AF1-EECD0D936064}"/>
                </a:ext>
              </a:extLst>
            </p:cNvPr>
            <p:cNvSpPr/>
            <p:nvPr/>
          </p:nvSpPr>
          <p:spPr>
            <a:xfrm>
              <a:off x="4952100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4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Google Shape;5576;p63">
              <a:extLst>
                <a:ext uri="{FF2B5EF4-FFF2-40B4-BE49-F238E27FC236}">
                  <a16:creationId xmlns:a16="http://schemas.microsoft.com/office/drawing/2014/main" id="{CCC024B5-454E-4D66-8A40-6D94F7C56E37}"/>
                </a:ext>
              </a:extLst>
            </p:cNvPr>
            <p:cNvSpPr/>
            <p:nvPr/>
          </p:nvSpPr>
          <p:spPr>
            <a:xfrm>
              <a:off x="49520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Google Shape;5577;p63">
              <a:extLst>
                <a:ext uri="{FF2B5EF4-FFF2-40B4-BE49-F238E27FC236}">
                  <a16:creationId xmlns:a16="http://schemas.microsoft.com/office/drawing/2014/main" id="{EE1C37E3-3B1A-4903-8023-A482984FCE65}"/>
                </a:ext>
              </a:extLst>
            </p:cNvPr>
            <p:cNvSpPr/>
            <p:nvPr/>
          </p:nvSpPr>
          <p:spPr>
            <a:xfrm>
              <a:off x="49435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1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Google Shape;5578;p63">
              <a:extLst>
                <a:ext uri="{FF2B5EF4-FFF2-40B4-BE49-F238E27FC236}">
                  <a16:creationId xmlns:a16="http://schemas.microsoft.com/office/drawing/2014/main" id="{CBAF7908-9FA1-40EF-BC17-AA131AA68A08}"/>
                </a:ext>
              </a:extLst>
            </p:cNvPr>
            <p:cNvSpPr/>
            <p:nvPr/>
          </p:nvSpPr>
          <p:spPr>
            <a:xfrm>
              <a:off x="49436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1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Google Shape;5579;p63">
              <a:extLst>
                <a:ext uri="{FF2B5EF4-FFF2-40B4-BE49-F238E27FC236}">
                  <a16:creationId xmlns:a16="http://schemas.microsoft.com/office/drawing/2014/main" id="{B93EEF5F-F8EA-43C2-BA58-33A1E3AE9D7B}"/>
                </a:ext>
              </a:extLst>
            </p:cNvPr>
            <p:cNvSpPr/>
            <p:nvPr/>
          </p:nvSpPr>
          <p:spPr>
            <a:xfrm>
              <a:off x="49435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1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5580;p63">
              <a:extLst>
                <a:ext uri="{FF2B5EF4-FFF2-40B4-BE49-F238E27FC236}">
                  <a16:creationId xmlns:a16="http://schemas.microsoft.com/office/drawing/2014/main" id="{876B5EAA-7C51-4C3C-A6DF-07F46A529CF6}"/>
                </a:ext>
              </a:extLst>
            </p:cNvPr>
            <p:cNvSpPr/>
            <p:nvPr/>
          </p:nvSpPr>
          <p:spPr>
            <a:xfrm>
              <a:off x="49435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Google Shape;5581;p63">
              <a:extLst>
                <a:ext uri="{FF2B5EF4-FFF2-40B4-BE49-F238E27FC236}">
                  <a16:creationId xmlns:a16="http://schemas.microsoft.com/office/drawing/2014/main" id="{BE769476-C1B9-47CC-B176-E9444DC2F838}"/>
                </a:ext>
              </a:extLst>
            </p:cNvPr>
            <p:cNvSpPr/>
            <p:nvPr/>
          </p:nvSpPr>
          <p:spPr>
            <a:xfrm>
              <a:off x="49435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1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30" y="148"/>
                    <a:pt x="224" y="87"/>
                  </a:cubicBezTo>
                  <a:cubicBezTo>
                    <a:pt x="224" y="37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Google Shape;5582;p63">
              <a:extLst>
                <a:ext uri="{FF2B5EF4-FFF2-40B4-BE49-F238E27FC236}">
                  <a16:creationId xmlns:a16="http://schemas.microsoft.com/office/drawing/2014/main" id="{3E2178EA-F2AF-4946-A885-3BFA5A743818}"/>
                </a:ext>
              </a:extLst>
            </p:cNvPr>
            <p:cNvSpPr/>
            <p:nvPr/>
          </p:nvSpPr>
          <p:spPr>
            <a:xfrm>
              <a:off x="49436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1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4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Google Shape;5583;p63">
              <a:extLst>
                <a:ext uri="{FF2B5EF4-FFF2-40B4-BE49-F238E27FC236}">
                  <a16:creationId xmlns:a16="http://schemas.microsoft.com/office/drawing/2014/main" id="{333B5B31-E776-4B88-8C40-95E10C5DA581}"/>
                </a:ext>
              </a:extLst>
            </p:cNvPr>
            <p:cNvSpPr/>
            <p:nvPr/>
          </p:nvSpPr>
          <p:spPr>
            <a:xfrm>
              <a:off x="49435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673" name="Straight Connector 672">
            <a:extLst>
              <a:ext uri="{FF2B5EF4-FFF2-40B4-BE49-F238E27FC236}">
                <a16:creationId xmlns:a16="http://schemas.microsoft.com/office/drawing/2014/main" id="{AC967554-9B93-4FE9-8EED-CC26557B206B}"/>
              </a:ext>
            </a:extLst>
          </p:cNvPr>
          <p:cNvCxnSpPr/>
          <p:nvPr/>
        </p:nvCxnSpPr>
        <p:spPr>
          <a:xfrm>
            <a:off x="7432017" y="1610482"/>
            <a:ext cx="0" cy="26293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9" name="Group 688">
            <a:extLst>
              <a:ext uri="{FF2B5EF4-FFF2-40B4-BE49-F238E27FC236}">
                <a16:creationId xmlns:a16="http://schemas.microsoft.com/office/drawing/2014/main" id="{F4CB9460-5C7D-4160-8728-18B7AFA4BECB}"/>
              </a:ext>
            </a:extLst>
          </p:cNvPr>
          <p:cNvGrpSpPr/>
          <p:nvPr/>
        </p:nvGrpSpPr>
        <p:grpSpPr>
          <a:xfrm>
            <a:off x="2655527" y="1994988"/>
            <a:ext cx="7237393" cy="4159845"/>
            <a:chOff x="558135" y="1204272"/>
            <a:chExt cx="9241002" cy="5311467"/>
          </a:xfrm>
        </p:grpSpPr>
        <p:sp>
          <p:nvSpPr>
            <p:cNvPr id="693" name="Rectangle 18">
              <a:extLst>
                <a:ext uri="{FF2B5EF4-FFF2-40B4-BE49-F238E27FC236}">
                  <a16:creationId xmlns:a16="http://schemas.microsoft.com/office/drawing/2014/main" id="{1B18D9B3-4743-4970-B4E7-30F576843575}"/>
                </a:ext>
              </a:extLst>
            </p:cNvPr>
            <p:cNvSpPr/>
            <p:nvPr/>
          </p:nvSpPr>
          <p:spPr>
            <a:xfrm>
              <a:off x="2865793" y="3277789"/>
              <a:ext cx="1152128" cy="310721"/>
            </a:xfrm>
            <a:custGeom>
              <a:avLst/>
              <a:gdLst>
                <a:gd name="connsiteX0" fmla="*/ 0 w 1152128"/>
                <a:gd name="connsiteY0" fmla="*/ 0 h 302769"/>
                <a:gd name="connsiteX1" fmla="*/ 1152128 w 1152128"/>
                <a:gd name="connsiteY1" fmla="*/ 0 h 302769"/>
                <a:gd name="connsiteX2" fmla="*/ 1152128 w 1152128"/>
                <a:gd name="connsiteY2" fmla="*/ 302769 h 302769"/>
                <a:gd name="connsiteX3" fmla="*/ 0 w 1152128"/>
                <a:gd name="connsiteY3" fmla="*/ 302769 h 302769"/>
                <a:gd name="connsiteX4" fmla="*/ 0 w 1152128"/>
                <a:gd name="connsiteY4" fmla="*/ 0 h 302769"/>
                <a:gd name="connsiteX0" fmla="*/ 0 w 1152128"/>
                <a:gd name="connsiteY0" fmla="*/ 0 h 310721"/>
                <a:gd name="connsiteX1" fmla="*/ 1152128 w 1152128"/>
                <a:gd name="connsiteY1" fmla="*/ 0 h 310721"/>
                <a:gd name="connsiteX2" fmla="*/ 1152128 w 1152128"/>
                <a:gd name="connsiteY2" fmla="*/ 302769 h 310721"/>
                <a:gd name="connsiteX3" fmla="*/ 341907 w 1152128"/>
                <a:gd name="connsiteY3" fmla="*/ 310721 h 310721"/>
                <a:gd name="connsiteX4" fmla="*/ 0 w 1152128"/>
                <a:gd name="connsiteY4" fmla="*/ 0 h 310721"/>
                <a:gd name="connsiteX0" fmla="*/ 0 w 1152128"/>
                <a:gd name="connsiteY0" fmla="*/ 0 h 310721"/>
                <a:gd name="connsiteX1" fmla="*/ 1152128 w 1152128"/>
                <a:gd name="connsiteY1" fmla="*/ 0 h 310721"/>
                <a:gd name="connsiteX2" fmla="*/ 1152128 w 1152128"/>
                <a:gd name="connsiteY2" fmla="*/ 302769 h 310721"/>
                <a:gd name="connsiteX3" fmla="*/ 270345 w 1152128"/>
                <a:gd name="connsiteY3" fmla="*/ 310721 h 310721"/>
                <a:gd name="connsiteX4" fmla="*/ 0 w 1152128"/>
                <a:gd name="connsiteY4" fmla="*/ 0 h 310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2128" h="310721">
                  <a:moveTo>
                    <a:pt x="0" y="0"/>
                  </a:moveTo>
                  <a:lnTo>
                    <a:pt x="1152128" y="0"/>
                  </a:lnTo>
                  <a:lnTo>
                    <a:pt x="1152128" y="302769"/>
                  </a:lnTo>
                  <a:lnTo>
                    <a:pt x="270345" y="3107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94" name="Rectangle 26">
              <a:extLst>
                <a:ext uri="{FF2B5EF4-FFF2-40B4-BE49-F238E27FC236}">
                  <a16:creationId xmlns:a16="http://schemas.microsoft.com/office/drawing/2014/main" id="{AB6FB0B8-2080-4998-B472-AB99A212202A}"/>
                </a:ext>
              </a:extLst>
            </p:cNvPr>
            <p:cNvSpPr/>
            <p:nvPr/>
          </p:nvSpPr>
          <p:spPr>
            <a:xfrm>
              <a:off x="2101981" y="1794308"/>
              <a:ext cx="1066212" cy="302769"/>
            </a:xfrm>
            <a:custGeom>
              <a:avLst/>
              <a:gdLst>
                <a:gd name="connsiteX0" fmla="*/ 0 w 1066212"/>
                <a:gd name="connsiteY0" fmla="*/ 0 h 302769"/>
                <a:gd name="connsiteX1" fmla="*/ 1066212 w 1066212"/>
                <a:gd name="connsiteY1" fmla="*/ 0 h 302769"/>
                <a:gd name="connsiteX2" fmla="*/ 1066212 w 1066212"/>
                <a:gd name="connsiteY2" fmla="*/ 302769 h 302769"/>
                <a:gd name="connsiteX3" fmla="*/ 0 w 1066212"/>
                <a:gd name="connsiteY3" fmla="*/ 302769 h 302769"/>
                <a:gd name="connsiteX4" fmla="*/ 0 w 1066212"/>
                <a:gd name="connsiteY4" fmla="*/ 0 h 302769"/>
                <a:gd name="connsiteX0" fmla="*/ 0 w 1066212"/>
                <a:gd name="connsiteY0" fmla="*/ 0 h 302769"/>
                <a:gd name="connsiteX1" fmla="*/ 795868 w 1066212"/>
                <a:gd name="connsiteY1" fmla="*/ 23854 h 302769"/>
                <a:gd name="connsiteX2" fmla="*/ 1066212 w 1066212"/>
                <a:gd name="connsiteY2" fmla="*/ 302769 h 302769"/>
                <a:gd name="connsiteX3" fmla="*/ 0 w 1066212"/>
                <a:gd name="connsiteY3" fmla="*/ 302769 h 302769"/>
                <a:gd name="connsiteX4" fmla="*/ 0 w 1066212"/>
                <a:gd name="connsiteY4" fmla="*/ 0 h 302769"/>
                <a:gd name="connsiteX0" fmla="*/ 0 w 1066212"/>
                <a:gd name="connsiteY0" fmla="*/ 0 h 302769"/>
                <a:gd name="connsiteX1" fmla="*/ 795868 w 1066212"/>
                <a:gd name="connsiteY1" fmla="*/ 0 h 302769"/>
                <a:gd name="connsiteX2" fmla="*/ 1066212 w 1066212"/>
                <a:gd name="connsiteY2" fmla="*/ 302769 h 302769"/>
                <a:gd name="connsiteX3" fmla="*/ 0 w 1066212"/>
                <a:gd name="connsiteY3" fmla="*/ 302769 h 302769"/>
                <a:gd name="connsiteX4" fmla="*/ 0 w 1066212"/>
                <a:gd name="connsiteY4" fmla="*/ 0 h 30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212" h="302769">
                  <a:moveTo>
                    <a:pt x="0" y="0"/>
                  </a:moveTo>
                  <a:lnTo>
                    <a:pt x="795868" y="0"/>
                  </a:lnTo>
                  <a:lnTo>
                    <a:pt x="1066212" y="302769"/>
                  </a:lnTo>
                  <a:lnTo>
                    <a:pt x="0" y="302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95" name="Rectangle 694">
              <a:extLst>
                <a:ext uri="{FF2B5EF4-FFF2-40B4-BE49-F238E27FC236}">
                  <a16:creationId xmlns:a16="http://schemas.microsoft.com/office/drawing/2014/main" id="{97015DAC-46AC-4B14-A690-A484B0FFEF55}"/>
                </a:ext>
              </a:extLst>
            </p:cNvPr>
            <p:cNvSpPr/>
            <p:nvPr/>
          </p:nvSpPr>
          <p:spPr>
            <a:xfrm>
              <a:off x="2865793" y="2097077"/>
              <a:ext cx="302400" cy="1183189"/>
            </a:xfrm>
            <a:prstGeom prst="rect">
              <a:avLst/>
            </a:prstGeom>
            <a:solidFill>
              <a:srgbClr val="FFD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96" name="Rectangle 18">
              <a:extLst>
                <a:ext uri="{FF2B5EF4-FFF2-40B4-BE49-F238E27FC236}">
                  <a16:creationId xmlns:a16="http://schemas.microsoft.com/office/drawing/2014/main" id="{7B690687-826C-452A-9A47-2B573C681BE6}"/>
                </a:ext>
              </a:extLst>
            </p:cNvPr>
            <p:cNvSpPr/>
            <p:nvPr/>
          </p:nvSpPr>
          <p:spPr>
            <a:xfrm flipH="1">
              <a:off x="2059023" y="5590495"/>
              <a:ext cx="1152128" cy="310721"/>
            </a:xfrm>
            <a:custGeom>
              <a:avLst/>
              <a:gdLst>
                <a:gd name="connsiteX0" fmla="*/ 0 w 1152128"/>
                <a:gd name="connsiteY0" fmla="*/ 0 h 302769"/>
                <a:gd name="connsiteX1" fmla="*/ 1152128 w 1152128"/>
                <a:gd name="connsiteY1" fmla="*/ 0 h 302769"/>
                <a:gd name="connsiteX2" fmla="*/ 1152128 w 1152128"/>
                <a:gd name="connsiteY2" fmla="*/ 302769 h 302769"/>
                <a:gd name="connsiteX3" fmla="*/ 0 w 1152128"/>
                <a:gd name="connsiteY3" fmla="*/ 302769 h 302769"/>
                <a:gd name="connsiteX4" fmla="*/ 0 w 1152128"/>
                <a:gd name="connsiteY4" fmla="*/ 0 h 302769"/>
                <a:gd name="connsiteX0" fmla="*/ 0 w 1152128"/>
                <a:gd name="connsiteY0" fmla="*/ 0 h 310721"/>
                <a:gd name="connsiteX1" fmla="*/ 1152128 w 1152128"/>
                <a:gd name="connsiteY1" fmla="*/ 0 h 310721"/>
                <a:gd name="connsiteX2" fmla="*/ 1152128 w 1152128"/>
                <a:gd name="connsiteY2" fmla="*/ 302769 h 310721"/>
                <a:gd name="connsiteX3" fmla="*/ 341907 w 1152128"/>
                <a:gd name="connsiteY3" fmla="*/ 310721 h 310721"/>
                <a:gd name="connsiteX4" fmla="*/ 0 w 1152128"/>
                <a:gd name="connsiteY4" fmla="*/ 0 h 310721"/>
                <a:gd name="connsiteX0" fmla="*/ 0 w 1152128"/>
                <a:gd name="connsiteY0" fmla="*/ 0 h 310721"/>
                <a:gd name="connsiteX1" fmla="*/ 1152128 w 1152128"/>
                <a:gd name="connsiteY1" fmla="*/ 0 h 310721"/>
                <a:gd name="connsiteX2" fmla="*/ 1152128 w 1152128"/>
                <a:gd name="connsiteY2" fmla="*/ 302769 h 310721"/>
                <a:gd name="connsiteX3" fmla="*/ 270345 w 1152128"/>
                <a:gd name="connsiteY3" fmla="*/ 310721 h 310721"/>
                <a:gd name="connsiteX4" fmla="*/ 0 w 1152128"/>
                <a:gd name="connsiteY4" fmla="*/ 0 h 310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2128" h="310721">
                  <a:moveTo>
                    <a:pt x="0" y="0"/>
                  </a:moveTo>
                  <a:lnTo>
                    <a:pt x="1152128" y="0"/>
                  </a:lnTo>
                  <a:lnTo>
                    <a:pt x="1152128" y="302769"/>
                  </a:lnTo>
                  <a:lnTo>
                    <a:pt x="270345" y="3107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97" name="Rectangle 26">
              <a:extLst>
                <a:ext uri="{FF2B5EF4-FFF2-40B4-BE49-F238E27FC236}">
                  <a16:creationId xmlns:a16="http://schemas.microsoft.com/office/drawing/2014/main" id="{693F1527-586E-4EBA-857A-260193DF1D42}"/>
                </a:ext>
              </a:extLst>
            </p:cNvPr>
            <p:cNvSpPr/>
            <p:nvPr/>
          </p:nvSpPr>
          <p:spPr>
            <a:xfrm flipH="1">
              <a:off x="2908751" y="4068379"/>
              <a:ext cx="1066212" cy="302769"/>
            </a:xfrm>
            <a:custGeom>
              <a:avLst/>
              <a:gdLst>
                <a:gd name="connsiteX0" fmla="*/ 0 w 1066212"/>
                <a:gd name="connsiteY0" fmla="*/ 0 h 302769"/>
                <a:gd name="connsiteX1" fmla="*/ 1066212 w 1066212"/>
                <a:gd name="connsiteY1" fmla="*/ 0 h 302769"/>
                <a:gd name="connsiteX2" fmla="*/ 1066212 w 1066212"/>
                <a:gd name="connsiteY2" fmla="*/ 302769 h 302769"/>
                <a:gd name="connsiteX3" fmla="*/ 0 w 1066212"/>
                <a:gd name="connsiteY3" fmla="*/ 302769 h 302769"/>
                <a:gd name="connsiteX4" fmla="*/ 0 w 1066212"/>
                <a:gd name="connsiteY4" fmla="*/ 0 h 302769"/>
                <a:gd name="connsiteX0" fmla="*/ 0 w 1066212"/>
                <a:gd name="connsiteY0" fmla="*/ 0 h 302769"/>
                <a:gd name="connsiteX1" fmla="*/ 795868 w 1066212"/>
                <a:gd name="connsiteY1" fmla="*/ 23854 h 302769"/>
                <a:gd name="connsiteX2" fmla="*/ 1066212 w 1066212"/>
                <a:gd name="connsiteY2" fmla="*/ 302769 h 302769"/>
                <a:gd name="connsiteX3" fmla="*/ 0 w 1066212"/>
                <a:gd name="connsiteY3" fmla="*/ 302769 h 302769"/>
                <a:gd name="connsiteX4" fmla="*/ 0 w 1066212"/>
                <a:gd name="connsiteY4" fmla="*/ 0 h 302769"/>
                <a:gd name="connsiteX0" fmla="*/ 0 w 1066212"/>
                <a:gd name="connsiteY0" fmla="*/ 0 h 302769"/>
                <a:gd name="connsiteX1" fmla="*/ 795868 w 1066212"/>
                <a:gd name="connsiteY1" fmla="*/ 0 h 302769"/>
                <a:gd name="connsiteX2" fmla="*/ 1066212 w 1066212"/>
                <a:gd name="connsiteY2" fmla="*/ 302769 h 302769"/>
                <a:gd name="connsiteX3" fmla="*/ 0 w 1066212"/>
                <a:gd name="connsiteY3" fmla="*/ 302769 h 302769"/>
                <a:gd name="connsiteX4" fmla="*/ 0 w 1066212"/>
                <a:gd name="connsiteY4" fmla="*/ 0 h 30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212" h="302769">
                  <a:moveTo>
                    <a:pt x="0" y="0"/>
                  </a:moveTo>
                  <a:lnTo>
                    <a:pt x="795868" y="0"/>
                  </a:lnTo>
                  <a:lnTo>
                    <a:pt x="1066212" y="302769"/>
                  </a:lnTo>
                  <a:lnTo>
                    <a:pt x="0" y="302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98" name="Rectangle 697">
              <a:extLst>
                <a:ext uri="{FF2B5EF4-FFF2-40B4-BE49-F238E27FC236}">
                  <a16:creationId xmlns:a16="http://schemas.microsoft.com/office/drawing/2014/main" id="{B2362AAE-189C-4074-B496-09ED4250404D}"/>
                </a:ext>
              </a:extLst>
            </p:cNvPr>
            <p:cNvSpPr/>
            <p:nvPr/>
          </p:nvSpPr>
          <p:spPr>
            <a:xfrm flipH="1">
              <a:off x="2908750" y="4371147"/>
              <a:ext cx="297288" cy="1219348"/>
            </a:xfrm>
            <a:prstGeom prst="rect">
              <a:avLst/>
            </a:prstGeom>
            <a:solidFill>
              <a:srgbClr val="80B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99" name="Rectangle 698">
              <a:extLst>
                <a:ext uri="{FF2B5EF4-FFF2-40B4-BE49-F238E27FC236}">
                  <a16:creationId xmlns:a16="http://schemas.microsoft.com/office/drawing/2014/main" id="{C1F604E4-2BB2-471A-B937-318A1833EABA}"/>
                </a:ext>
              </a:extLst>
            </p:cNvPr>
            <p:cNvSpPr/>
            <p:nvPr/>
          </p:nvSpPr>
          <p:spPr>
            <a:xfrm>
              <a:off x="1412313" y="1586945"/>
              <a:ext cx="733400" cy="733400"/>
            </a:xfrm>
            <a:prstGeom prst="rect">
              <a:avLst/>
            </a:prstGeom>
            <a:solidFill>
              <a:srgbClr val="FFD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00" name="Rectangle 699">
              <a:extLst>
                <a:ext uri="{FF2B5EF4-FFF2-40B4-BE49-F238E27FC236}">
                  <a16:creationId xmlns:a16="http://schemas.microsoft.com/office/drawing/2014/main" id="{BB568F8C-5EFE-4C1A-9350-B77B71117CCF}"/>
                </a:ext>
              </a:extLst>
            </p:cNvPr>
            <p:cNvSpPr/>
            <p:nvPr/>
          </p:nvSpPr>
          <p:spPr>
            <a:xfrm>
              <a:off x="1412313" y="3461288"/>
              <a:ext cx="733400" cy="733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01" name="Rectangle 700">
              <a:extLst>
                <a:ext uri="{FF2B5EF4-FFF2-40B4-BE49-F238E27FC236}">
                  <a16:creationId xmlns:a16="http://schemas.microsoft.com/office/drawing/2014/main" id="{0DA91CD8-0192-4323-8987-0CF0338A2312}"/>
                </a:ext>
              </a:extLst>
            </p:cNvPr>
            <p:cNvSpPr/>
            <p:nvPr/>
          </p:nvSpPr>
          <p:spPr>
            <a:xfrm>
              <a:off x="1434447" y="5435846"/>
              <a:ext cx="733400" cy="733400"/>
            </a:xfrm>
            <a:prstGeom prst="rect">
              <a:avLst/>
            </a:prstGeom>
            <a:solidFill>
              <a:srgbClr val="80B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02" name="Rectangle 701">
              <a:extLst>
                <a:ext uri="{FF2B5EF4-FFF2-40B4-BE49-F238E27FC236}">
                  <a16:creationId xmlns:a16="http://schemas.microsoft.com/office/drawing/2014/main" id="{32FA8AC9-0929-4483-8CB6-074437C594BA}"/>
                </a:ext>
              </a:extLst>
            </p:cNvPr>
            <p:cNvSpPr/>
            <p:nvPr/>
          </p:nvSpPr>
          <p:spPr>
            <a:xfrm>
              <a:off x="2073705" y="3681201"/>
              <a:ext cx="1928760" cy="3027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03" name="Rectangle 18">
              <a:extLst>
                <a:ext uri="{FF2B5EF4-FFF2-40B4-BE49-F238E27FC236}">
                  <a16:creationId xmlns:a16="http://schemas.microsoft.com/office/drawing/2014/main" id="{1473A11B-F200-45C0-94DE-2BEB22BA4FA7}"/>
                </a:ext>
              </a:extLst>
            </p:cNvPr>
            <p:cNvSpPr/>
            <p:nvPr/>
          </p:nvSpPr>
          <p:spPr>
            <a:xfrm flipH="1">
              <a:off x="6557198" y="3277789"/>
              <a:ext cx="1152128" cy="310721"/>
            </a:xfrm>
            <a:custGeom>
              <a:avLst/>
              <a:gdLst>
                <a:gd name="connsiteX0" fmla="*/ 0 w 1152128"/>
                <a:gd name="connsiteY0" fmla="*/ 0 h 302769"/>
                <a:gd name="connsiteX1" fmla="*/ 1152128 w 1152128"/>
                <a:gd name="connsiteY1" fmla="*/ 0 h 302769"/>
                <a:gd name="connsiteX2" fmla="*/ 1152128 w 1152128"/>
                <a:gd name="connsiteY2" fmla="*/ 302769 h 302769"/>
                <a:gd name="connsiteX3" fmla="*/ 0 w 1152128"/>
                <a:gd name="connsiteY3" fmla="*/ 302769 h 302769"/>
                <a:gd name="connsiteX4" fmla="*/ 0 w 1152128"/>
                <a:gd name="connsiteY4" fmla="*/ 0 h 302769"/>
                <a:gd name="connsiteX0" fmla="*/ 0 w 1152128"/>
                <a:gd name="connsiteY0" fmla="*/ 0 h 310721"/>
                <a:gd name="connsiteX1" fmla="*/ 1152128 w 1152128"/>
                <a:gd name="connsiteY1" fmla="*/ 0 h 310721"/>
                <a:gd name="connsiteX2" fmla="*/ 1152128 w 1152128"/>
                <a:gd name="connsiteY2" fmla="*/ 302769 h 310721"/>
                <a:gd name="connsiteX3" fmla="*/ 341907 w 1152128"/>
                <a:gd name="connsiteY3" fmla="*/ 310721 h 310721"/>
                <a:gd name="connsiteX4" fmla="*/ 0 w 1152128"/>
                <a:gd name="connsiteY4" fmla="*/ 0 h 310721"/>
                <a:gd name="connsiteX0" fmla="*/ 0 w 1152128"/>
                <a:gd name="connsiteY0" fmla="*/ 0 h 310721"/>
                <a:gd name="connsiteX1" fmla="*/ 1152128 w 1152128"/>
                <a:gd name="connsiteY1" fmla="*/ 0 h 310721"/>
                <a:gd name="connsiteX2" fmla="*/ 1152128 w 1152128"/>
                <a:gd name="connsiteY2" fmla="*/ 302769 h 310721"/>
                <a:gd name="connsiteX3" fmla="*/ 270345 w 1152128"/>
                <a:gd name="connsiteY3" fmla="*/ 310721 h 310721"/>
                <a:gd name="connsiteX4" fmla="*/ 0 w 1152128"/>
                <a:gd name="connsiteY4" fmla="*/ 0 h 310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2128" h="310721">
                  <a:moveTo>
                    <a:pt x="0" y="0"/>
                  </a:moveTo>
                  <a:lnTo>
                    <a:pt x="1152128" y="0"/>
                  </a:lnTo>
                  <a:lnTo>
                    <a:pt x="1152128" y="302769"/>
                  </a:lnTo>
                  <a:lnTo>
                    <a:pt x="270345" y="3107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04" name="Rectangle 26">
              <a:extLst>
                <a:ext uri="{FF2B5EF4-FFF2-40B4-BE49-F238E27FC236}">
                  <a16:creationId xmlns:a16="http://schemas.microsoft.com/office/drawing/2014/main" id="{5893002D-BCE7-4C3E-991B-1EA9FA65E223}"/>
                </a:ext>
              </a:extLst>
            </p:cNvPr>
            <p:cNvSpPr/>
            <p:nvPr/>
          </p:nvSpPr>
          <p:spPr>
            <a:xfrm flipH="1">
              <a:off x="7406926" y="1781429"/>
              <a:ext cx="1066212" cy="302769"/>
            </a:xfrm>
            <a:custGeom>
              <a:avLst/>
              <a:gdLst>
                <a:gd name="connsiteX0" fmla="*/ 0 w 1066212"/>
                <a:gd name="connsiteY0" fmla="*/ 0 h 302769"/>
                <a:gd name="connsiteX1" fmla="*/ 1066212 w 1066212"/>
                <a:gd name="connsiteY1" fmla="*/ 0 h 302769"/>
                <a:gd name="connsiteX2" fmla="*/ 1066212 w 1066212"/>
                <a:gd name="connsiteY2" fmla="*/ 302769 h 302769"/>
                <a:gd name="connsiteX3" fmla="*/ 0 w 1066212"/>
                <a:gd name="connsiteY3" fmla="*/ 302769 h 302769"/>
                <a:gd name="connsiteX4" fmla="*/ 0 w 1066212"/>
                <a:gd name="connsiteY4" fmla="*/ 0 h 302769"/>
                <a:gd name="connsiteX0" fmla="*/ 0 w 1066212"/>
                <a:gd name="connsiteY0" fmla="*/ 0 h 302769"/>
                <a:gd name="connsiteX1" fmla="*/ 795868 w 1066212"/>
                <a:gd name="connsiteY1" fmla="*/ 23854 h 302769"/>
                <a:gd name="connsiteX2" fmla="*/ 1066212 w 1066212"/>
                <a:gd name="connsiteY2" fmla="*/ 302769 h 302769"/>
                <a:gd name="connsiteX3" fmla="*/ 0 w 1066212"/>
                <a:gd name="connsiteY3" fmla="*/ 302769 h 302769"/>
                <a:gd name="connsiteX4" fmla="*/ 0 w 1066212"/>
                <a:gd name="connsiteY4" fmla="*/ 0 h 302769"/>
                <a:gd name="connsiteX0" fmla="*/ 0 w 1066212"/>
                <a:gd name="connsiteY0" fmla="*/ 0 h 302769"/>
                <a:gd name="connsiteX1" fmla="*/ 795868 w 1066212"/>
                <a:gd name="connsiteY1" fmla="*/ 0 h 302769"/>
                <a:gd name="connsiteX2" fmla="*/ 1066212 w 1066212"/>
                <a:gd name="connsiteY2" fmla="*/ 302769 h 302769"/>
                <a:gd name="connsiteX3" fmla="*/ 0 w 1066212"/>
                <a:gd name="connsiteY3" fmla="*/ 302769 h 302769"/>
                <a:gd name="connsiteX4" fmla="*/ 0 w 1066212"/>
                <a:gd name="connsiteY4" fmla="*/ 0 h 30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212" h="302769">
                  <a:moveTo>
                    <a:pt x="0" y="0"/>
                  </a:moveTo>
                  <a:lnTo>
                    <a:pt x="795868" y="0"/>
                  </a:lnTo>
                  <a:lnTo>
                    <a:pt x="1066212" y="302769"/>
                  </a:lnTo>
                  <a:lnTo>
                    <a:pt x="0" y="302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id="{B892E11C-FD63-45D9-9782-7558B96C655B}"/>
                </a:ext>
              </a:extLst>
            </p:cNvPr>
            <p:cNvSpPr/>
            <p:nvPr/>
          </p:nvSpPr>
          <p:spPr>
            <a:xfrm flipH="1">
              <a:off x="7406926" y="2076887"/>
              <a:ext cx="302400" cy="1203379"/>
            </a:xfrm>
            <a:prstGeom prst="rect">
              <a:avLst/>
            </a:prstGeom>
            <a:solidFill>
              <a:srgbClr val="FFD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06" name="Rectangle 18">
              <a:extLst>
                <a:ext uri="{FF2B5EF4-FFF2-40B4-BE49-F238E27FC236}">
                  <a16:creationId xmlns:a16="http://schemas.microsoft.com/office/drawing/2014/main" id="{8A87B167-DF07-4181-9184-8A71E5197232}"/>
                </a:ext>
              </a:extLst>
            </p:cNvPr>
            <p:cNvSpPr/>
            <p:nvPr/>
          </p:nvSpPr>
          <p:spPr>
            <a:xfrm>
              <a:off x="7363968" y="5577618"/>
              <a:ext cx="1152128" cy="310721"/>
            </a:xfrm>
            <a:custGeom>
              <a:avLst/>
              <a:gdLst>
                <a:gd name="connsiteX0" fmla="*/ 0 w 1152128"/>
                <a:gd name="connsiteY0" fmla="*/ 0 h 302769"/>
                <a:gd name="connsiteX1" fmla="*/ 1152128 w 1152128"/>
                <a:gd name="connsiteY1" fmla="*/ 0 h 302769"/>
                <a:gd name="connsiteX2" fmla="*/ 1152128 w 1152128"/>
                <a:gd name="connsiteY2" fmla="*/ 302769 h 302769"/>
                <a:gd name="connsiteX3" fmla="*/ 0 w 1152128"/>
                <a:gd name="connsiteY3" fmla="*/ 302769 h 302769"/>
                <a:gd name="connsiteX4" fmla="*/ 0 w 1152128"/>
                <a:gd name="connsiteY4" fmla="*/ 0 h 302769"/>
                <a:gd name="connsiteX0" fmla="*/ 0 w 1152128"/>
                <a:gd name="connsiteY0" fmla="*/ 0 h 310721"/>
                <a:gd name="connsiteX1" fmla="*/ 1152128 w 1152128"/>
                <a:gd name="connsiteY1" fmla="*/ 0 h 310721"/>
                <a:gd name="connsiteX2" fmla="*/ 1152128 w 1152128"/>
                <a:gd name="connsiteY2" fmla="*/ 302769 h 310721"/>
                <a:gd name="connsiteX3" fmla="*/ 341907 w 1152128"/>
                <a:gd name="connsiteY3" fmla="*/ 310721 h 310721"/>
                <a:gd name="connsiteX4" fmla="*/ 0 w 1152128"/>
                <a:gd name="connsiteY4" fmla="*/ 0 h 310721"/>
                <a:gd name="connsiteX0" fmla="*/ 0 w 1152128"/>
                <a:gd name="connsiteY0" fmla="*/ 0 h 310721"/>
                <a:gd name="connsiteX1" fmla="*/ 1152128 w 1152128"/>
                <a:gd name="connsiteY1" fmla="*/ 0 h 310721"/>
                <a:gd name="connsiteX2" fmla="*/ 1152128 w 1152128"/>
                <a:gd name="connsiteY2" fmla="*/ 302769 h 310721"/>
                <a:gd name="connsiteX3" fmla="*/ 270345 w 1152128"/>
                <a:gd name="connsiteY3" fmla="*/ 310721 h 310721"/>
                <a:gd name="connsiteX4" fmla="*/ 0 w 1152128"/>
                <a:gd name="connsiteY4" fmla="*/ 0 h 310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2128" h="310721">
                  <a:moveTo>
                    <a:pt x="0" y="0"/>
                  </a:moveTo>
                  <a:lnTo>
                    <a:pt x="1152128" y="0"/>
                  </a:lnTo>
                  <a:lnTo>
                    <a:pt x="1152128" y="302769"/>
                  </a:lnTo>
                  <a:lnTo>
                    <a:pt x="270345" y="3107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07" name="Rectangle 26">
              <a:extLst>
                <a:ext uri="{FF2B5EF4-FFF2-40B4-BE49-F238E27FC236}">
                  <a16:creationId xmlns:a16="http://schemas.microsoft.com/office/drawing/2014/main" id="{558F5E21-37BA-40E8-8758-6C33C1574936}"/>
                </a:ext>
              </a:extLst>
            </p:cNvPr>
            <p:cNvSpPr/>
            <p:nvPr/>
          </p:nvSpPr>
          <p:spPr>
            <a:xfrm>
              <a:off x="6600156" y="4068379"/>
              <a:ext cx="1066212" cy="302769"/>
            </a:xfrm>
            <a:custGeom>
              <a:avLst/>
              <a:gdLst>
                <a:gd name="connsiteX0" fmla="*/ 0 w 1066212"/>
                <a:gd name="connsiteY0" fmla="*/ 0 h 302769"/>
                <a:gd name="connsiteX1" fmla="*/ 1066212 w 1066212"/>
                <a:gd name="connsiteY1" fmla="*/ 0 h 302769"/>
                <a:gd name="connsiteX2" fmla="*/ 1066212 w 1066212"/>
                <a:gd name="connsiteY2" fmla="*/ 302769 h 302769"/>
                <a:gd name="connsiteX3" fmla="*/ 0 w 1066212"/>
                <a:gd name="connsiteY3" fmla="*/ 302769 h 302769"/>
                <a:gd name="connsiteX4" fmla="*/ 0 w 1066212"/>
                <a:gd name="connsiteY4" fmla="*/ 0 h 302769"/>
                <a:gd name="connsiteX0" fmla="*/ 0 w 1066212"/>
                <a:gd name="connsiteY0" fmla="*/ 0 h 302769"/>
                <a:gd name="connsiteX1" fmla="*/ 795868 w 1066212"/>
                <a:gd name="connsiteY1" fmla="*/ 23854 h 302769"/>
                <a:gd name="connsiteX2" fmla="*/ 1066212 w 1066212"/>
                <a:gd name="connsiteY2" fmla="*/ 302769 h 302769"/>
                <a:gd name="connsiteX3" fmla="*/ 0 w 1066212"/>
                <a:gd name="connsiteY3" fmla="*/ 302769 h 302769"/>
                <a:gd name="connsiteX4" fmla="*/ 0 w 1066212"/>
                <a:gd name="connsiteY4" fmla="*/ 0 h 302769"/>
                <a:gd name="connsiteX0" fmla="*/ 0 w 1066212"/>
                <a:gd name="connsiteY0" fmla="*/ 0 h 302769"/>
                <a:gd name="connsiteX1" fmla="*/ 795868 w 1066212"/>
                <a:gd name="connsiteY1" fmla="*/ 0 h 302769"/>
                <a:gd name="connsiteX2" fmla="*/ 1066212 w 1066212"/>
                <a:gd name="connsiteY2" fmla="*/ 302769 h 302769"/>
                <a:gd name="connsiteX3" fmla="*/ 0 w 1066212"/>
                <a:gd name="connsiteY3" fmla="*/ 302769 h 302769"/>
                <a:gd name="connsiteX4" fmla="*/ 0 w 1066212"/>
                <a:gd name="connsiteY4" fmla="*/ 0 h 30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212" h="302769">
                  <a:moveTo>
                    <a:pt x="0" y="0"/>
                  </a:moveTo>
                  <a:lnTo>
                    <a:pt x="795868" y="0"/>
                  </a:lnTo>
                  <a:lnTo>
                    <a:pt x="1066212" y="302769"/>
                  </a:lnTo>
                  <a:lnTo>
                    <a:pt x="0" y="302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08" name="Rectangle 707">
              <a:extLst>
                <a:ext uri="{FF2B5EF4-FFF2-40B4-BE49-F238E27FC236}">
                  <a16:creationId xmlns:a16="http://schemas.microsoft.com/office/drawing/2014/main" id="{22D84D18-0D29-4518-8F70-95D3FAB53192}"/>
                </a:ext>
              </a:extLst>
            </p:cNvPr>
            <p:cNvSpPr/>
            <p:nvPr/>
          </p:nvSpPr>
          <p:spPr>
            <a:xfrm>
              <a:off x="7363968" y="4371147"/>
              <a:ext cx="302400" cy="1206471"/>
            </a:xfrm>
            <a:prstGeom prst="rect">
              <a:avLst/>
            </a:prstGeom>
            <a:solidFill>
              <a:srgbClr val="80B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09" name="Rectangle 708">
              <a:extLst>
                <a:ext uri="{FF2B5EF4-FFF2-40B4-BE49-F238E27FC236}">
                  <a16:creationId xmlns:a16="http://schemas.microsoft.com/office/drawing/2014/main" id="{12D4290F-E0FC-4BD9-990F-6A023CFC1CB2}"/>
                </a:ext>
              </a:extLst>
            </p:cNvPr>
            <p:cNvSpPr/>
            <p:nvPr/>
          </p:nvSpPr>
          <p:spPr>
            <a:xfrm flipH="1">
              <a:off x="8429406" y="1574066"/>
              <a:ext cx="733400" cy="733400"/>
            </a:xfrm>
            <a:prstGeom prst="rect">
              <a:avLst/>
            </a:prstGeom>
            <a:solidFill>
              <a:srgbClr val="FFD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10" name="Rectangle 709">
              <a:extLst>
                <a:ext uri="{FF2B5EF4-FFF2-40B4-BE49-F238E27FC236}">
                  <a16:creationId xmlns:a16="http://schemas.microsoft.com/office/drawing/2014/main" id="{1658B7EE-A05F-4E4E-998E-B524EBA03295}"/>
                </a:ext>
              </a:extLst>
            </p:cNvPr>
            <p:cNvSpPr/>
            <p:nvPr/>
          </p:nvSpPr>
          <p:spPr>
            <a:xfrm flipH="1">
              <a:off x="8429406" y="3461288"/>
              <a:ext cx="733400" cy="733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11" name="Rectangle 710">
              <a:extLst>
                <a:ext uri="{FF2B5EF4-FFF2-40B4-BE49-F238E27FC236}">
                  <a16:creationId xmlns:a16="http://schemas.microsoft.com/office/drawing/2014/main" id="{7D1FA7BA-E8ED-4F74-A15E-AB465036A9B3}"/>
                </a:ext>
              </a:extLst>
            </p:cNvPr>
            <p:cNvSpPr/>
            <p:nvPr/>
          </p:nvSpPr>
          <p:spPr>
            <a:xfrm flipH="1">
              <a:off x="8429406" y="5361389"/>
              <a:ext cx="733400" cy="733400"/>
            </a:xfrm>
            <a:prstGeom prst="rect">
              <a:avLst/>
            </a:prstGeom>
            <a:solidFill>
              <a:srgbClr val="80B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12" name="Rectangle 711">
              <a:extLst>
                <a:ext uri="{FF2B5EF4-FFF2-40B4-BE49-F238E27FC236}">
                  <a16:creationId xmlns:a16="http://schemas.microsoft.com/office/drawing/2014/main" id="{404C02DE-A94F-4204-A3CC-888FE9F44DB2}"/>
                </a:ext>
              </a:extLst>
            </p:cNvPr>
            <p:cNvSpPr/>
            <p:nvPr/>
          </p:nvSpPr>
          <p:spPr>
            <a:xfrm flipH="1">
              <a:off x="6572654" y="3681201"/>
              <a:ext cx="1928760" cy="3027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grpSp>
          <p:nvGrpSpPr>
            <p:cNvPr id="713" name="Group 712">
              <a:extLst>
                <a:ext uri="{FF2B5EF4-FFF2-40B4-BE49-F238E27FC236}">
                  <a16:creationId xmlns:a16="http://schemas.microsoft.com/office/drawing/2014/main" id="{AF1388ED-CD26-4E5E-BD73-8C79D23A8170}"/>
                </a:ext>
              </a:extLst>
            </p:cNvPr>
            <p:cNvGrpSpPr/>
            <p:nvPr/>
          </p:nvGrpSpPr>
          <p:grpSpPr>
            <a:xfrm>
              <a:off x="3969077" y="3273580"/>
              <a:ext cx="2636965" cy="1113803"/>
              <a:chOff x="3684187" y="2933855"/>
              <a:chExt cx="2636965" cy="1113803"/>
            </a:xfrm>
            <a:gradFill flip="none" rotWithShape="1">
              <a:gsLst>
                <a:gs pos="100000">
                  <a:schemeClr val="accent1">
                    <a:lumMod val="50000"/>
                  </a:scheme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p:grpSpPr>
          <p:sp>
            <p:nvSpPr>
              <p:cNvPr id="740" name="Chevron 29">
                <a:extLst>
                  <a:ext uri="{FF2B5EF4-FFF2-40B4-BE49-F238E27FC236}">
                    <a16:creationId xmlns:a16="http://schemas.microsoft.com/office/drawing/2014/main" id="{980867A1-FCB3-474D-A1C7-524CA9F68A68}"/>
                  </a:ext>
                </a:extLst>
              </p:cNvPr>
              <p:cNvSpPr/>
              <p:nvPr/>
            </p:nvSpPr>
            <p:spPr>
              <a:xfrm>
                <a:off x="4437655" y="2933855"/>
                <a:ext cx="614684" cy="1113803"/>
              </a:xfrm>
              <a:prstGeom prst="chevron">
                <a:avLst>
                  <a:gd name="adj" fmla="val 7143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100" b="0" i="0" u="sng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741" name="Pentagon 26">
                <a:extLst>
                  <a:ext uri="{FF2B5EF4-FFF2-40B4-BE49-F238E27FC236}">
                    <a16:creationId xmlns:a16="http://schemas.microsoft.com/office/drawing/2014/main" id="{2E5EBFB1-A3E5-4796-A222-B514F8163A9F}"/>
                  </a:ext>
                </a:extLst>
              </p:cNvPr>
              <p:cNvSpPr/>
              <p:nvPr/>
            </p:nvSpPr>
            <p:spPr>
              <a:xfrm flipH="1">
                <a:off x="5198728" y="2938064"/>
                <a:ext cx="1122424" cy="1109594"/>
              </a:xfrm>
              <a:prstGeom prst="homePlate">
                <a:avLst>
                  <a:gd name="adj" fmla="val 38355"/>
                </a:avLst>
              </a:prstGeom>
              <a:solidFill>
                <a:srgbClr val="F6E7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100" b="0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742" name="Chevron 29">
                <a:extLst>
                  <a:ext uri="{FF2B5EF4-FFF2-40B4-BE49-F238E27FC236}">
                    <a16:creationId xmlns:a16="http://schemas.microsoft.com/office/drawing/2014/main" id="{ADD2D87F-AC11-4793-899A-305D580EC6EA}"/>
                  </a:ext>
                </a:extLst>
              </p:cNvPr>
              <p:cNvSpPr/>
              <p:nvPr/>
            </p:nvSpPr>
            <p:spPr>
              <a:xfrm flipH="1">
                <a:off x="4953000" y="2933855"/>
                <a:ext cx="614684" cy="1113803"/>
              </a:xfrm>
              <a:prstGeom prst="chevron">
                <a:avLst>
                  <a:gd name="adj" fmla="val 7143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100" b="0" i="0" u="sng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743" name="Pentagon 26">
                <a:extLst>
                  <a:ext uri="{FF2B5EF4-FFF2-40B4-BE49-F238E27FC236}">
                    <a16:creationId xmlns:a16="http://schemas.microsoft.com/office/drawing/2014/main" id="{1383C58D-0654-4DA8-8BEB-428A93FD5E96}"/>
                  </a:ext>
                </a:extLst>
              </p:cNvPr>
              <p:cNvSpPr/>
              <p:nvPr/>
            </p:nvSpPr>
            <p:spPr>
              <a:xfrm>
                <a:off x="3684187" y="2938064"/>
                <a:ext cx="1122424" cy="1109594"/>
              </a:xfrm>
              <a:prstGeom prst="homePlate">
                <a:avLst>
                  <a:gd name="adj" fmla="val 38355"/>
                </a:avLst>
              </a:prstGeom>
              <a:solidFill>
                <a:srgbClr val="F6E7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100" b="0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sp>
          <p:nvSpPr>
            <p:cNvPr id="714" name="TextBox 713">
              <a:extLst>
                <a:ext uri="{FF2B5EF4-FFF2-40B4-BE49-F238E27FC236}">
                  <a16:creationId xmlns:a16="http://schemas.microsoft.com/office/drawing/2014/main" id="{30D067C2-311E-4256-BB2E-F8255142F1BB}"/>
                </a:ext>
              </a:extLst>
            </p:cNvPr>
            <p:cNvSpPr txBox="1"/>
            <p:nvPr/>
          </p:nvSpPr>
          <p:spPr>
            <a:xfrm>
              <a:off x="763551" y="1213799"/>
              <a:ext cx="2030925" cy="353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e-RTLH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5" name="Rectangle 714">
              <a:extLst>
                <a:ext uri="{FF2B5EF4-FFF2-40B4-BE49-F238E27FC236}">
                  <a16:creationId xmlns:a16="http://schemas.microsoft.com/office/drawing/2014/main" id="{D1DA7658-D8B0-44E1-A015-6860C8768496}"/>
                </a:ext>
              </a:extLst>
            </p:cNvPr>
            <p:cNvSpPr/>
            <p:nvPr/>
          </p:nvSpPr>
          <p:spPr>
            <a:xfrm>
              <a:off x="571089" y="2674283"/>
              <a:ext cx="2337660" cy="7073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altLang="ko-KR" sz="1200" b="1" i="0" u="none" strike="noStrike" kern="1200" cap="none" spc="0" normalizeH="0" baseline="0" noProof="0" dirty="0">
                  <a:ln w="0"/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PENGUSUL</a:t>
              </a:r>
              <a:endParaRPr kumimoji="0" lang="en-US" altLang="ko-KR" sz="1200" b="1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(</a:t>
              </a:r>
              <a:r>
                <a:rPr kumimoji="0" lang="id-ID" altLang="ko-KR" sz="9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Pemda, K/L, PTN/PTS,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altLang="ko-KR" sz="9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Yayasan, Pengembang</a:t>
              </a:r>
              <a:r>
                <a:rPr kumimoji="0" lang="en-US" altLang="ko-KR" sz="9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)</a:t>
              </a:r>
              <a:endParaRPr kumimoji="0" lang="ko-KR" altLang="en-US" sz="9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16" name="Rectangle 715">
              <a:extLst>
                <a:ext uri="{FF2B5EF4-FFF2-40B4-BE49-F238E27FC236}">
                  <a16:creationId xmlns:a16="http://schemas.microsoft.com/office/drawing/2014/main" id="{D3CF434A-4D7C-4B0B-8027-F4E2B48A2F85}"/>
                </a:ext>
              </a:extLst>
            </p:cNvPr>
            <p:cNvSpPr/>
            <p:nvPr/>
          </p:nvSpPr>
          <p:spPr>
            <a:xfrm>
              <a:off x="1099763" y="6162055"/>
              <a:ext cx="1409555" cy="3536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altLang="ko-KR" sz="1200" b="1" i="0" u="none" strike="noStrike" kern="1200" cap="none" spc="0" normalizeH="0" baseline="0" noProof="0" dirty="0">
                  <a:ln w="0"/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SIPRUS</a:t>
              </a:r>
              <a:endParaRPr kumimoji="0" lang="ko-KR" altLang="en-US" sz="105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17" name="TextBox 716">
              <a:extLst>
                <a:ext uri="{FF2B5EF4-FFF2-40B4-BE49-F238E27FC236}">
                  <a16:creationId xmlns:a16="http://schemas.microsoft.com/office/drawing/2014/main" id="{8A81B3AC-57A8-4770-90BD-2DAB0FEBB902}"/>
                </a:ext>
              </a:extLst>
            </p:cNvPr>
            <p:cNvSpPr txBox="1"/>
            <p:nvPr/>
          </p:nvSpPr>
          <p:spPr>
            <a:xfrm>
              <a:off x="7768212" y="1204272"/>
              <a:ext cx="2030925" cy="353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PSU ONLINE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8" name="Rectangle 717">
              <a:extLst>
                <a:ext uri="{FF2B5EF4-FFF2-40B4-BE49-F238E27FC236}">
                  <a16:creationId xmlns:a16="http://schemas.microsoft.com/office/drawing/2014/main" id="{4B6C62DC-AA7B-4715-9963-E4618C713474}"/>
                </a:ext>
              </a:extLst>
            </p:cNvPr>
            <p:cNvSpPr/>
            <p:nvPr/>
          </p:nvSpPr>
          <p:spPr>
            <a:xfrm>
              <a:off x="8029487" y="2838900"/>
              <a:ext cx="1508373" cy="589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altLang="ko-KR" sz="1200" b="1" i="0" u="none" strike="noStrike" kern="1200" cap="none" spc="0" normalizeH="0" baseline="0" noProof="0" dirty="0">
                  <a:ln w="0"/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SIPRO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altLang="ko-KR" sz="1200" b="1" i="0" u="none" strike="noStrike" kern="1200" cap="none" spc="0" normalizeH="0" baseline="0" noProof="0" dirty="0">
                  <a:ln w="0"/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BPIW</a:t>
              </a:r>
              <a:endParaRPr kumimoji="0" lang="en-US" altLang="ko-KR" sz="105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19" name="Rectangle 718">
              <a:extLst>
                <a:ext uri="{FF2B5EF4-FFF2-40B4-BE49-F238E27FC236}">
                  <a16:creationId xmlns:a16="http://schemas.microsoft.com/office/drawing/2014/main" id="{3511FBC4-05F8-4D6B-AACE-26C0BF4143A5}"/>
                </a:ext>
              </a:extLst>
            </p:cNvPr>
            <p:cNvSpPr/>
            <p:nvPr/>
          </p:nvSpPr>
          <p:spPr>
            <a:xfrm>
              <a:off x="8001070" y="6134346"/>
              <a:ext cx="1574894" cy="3536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altLang="ko-KR" sz="1200" b="1" i="0" u="none" strike="noStrike" kern="1200" cap="none" spc="0" normalizeH="0" baseline="0" noProof="0" dirty="0">
                  <a:ln w="0"/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SIRUSUN</a:t>
              </a:r>
              <a:endParaRPr kumimoji="0" lang="ko-KR" altLang="en-US" sz="1050" b="1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pic>
          <p:nvPicPr>
            <p:cNvPr id="720" name="Graphic 719">
              <a:extLst>
                <a:ext uri="{FF2B5EF4-FFF2-40B4-BE49-F238E27FC236}">
                  <a16:creationId xmlns:a16="http://schemas.microsoft.com/office/drawing/2014/main" id="{19EAA0D6-9DF5-4E78-8530-E2B4BA8AD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05059" y="3630928"/>
              <a:ext cx="536916" cy="394119"/>
            </a:xfrm>
            <a:prstGeom prst="rect">
              <a:avLst/>
            </a:prstGeom>
          </p:spPr>
        </p:pic>
        <p:grpSp>
          <p:nvGrpSpPr>
            <p:cNvPr id="721" name="Group 720">
              <a:extLst>
                <a:ext uri="{FF2B5EF4-FFF2-40B4-BE49-F238E27FC236}">
                  <a16:creationId xmlns:a16="http://schemas.microsoft.com/office/drawing/2014/main" id="{9C7A95F1-1ED9-40D8-9B55-9A5AFB892C82}"/>
                </a:ext>
              </a:extLst>
            </p:cNvPr>
            <p:cNvGrpSpPr/>
            <p:nvPr/>
          </p:nvGrpSpPr>
          <p:grpSpPr>
            <a:xfrm>
              <a:off x="4265385" y="3149599"/>
              <a:ext cx="2030925" cy="1348525"/>
              <a:chOff x="4237670" y="5797439"/>
              <a:chExt cx="2030925" cy="1348525"/>
            </a:xfrm>
          </p:grpSpPr>
          <p:sp>
            <p:nvSpPr>
              <p:cNvPr id="738" name="Rectangle 737">
                <a:extLst>
                  <a:ext uri="{FF2B5EF4-FFF2-40B4-BE49-F238E27FC236}">
                    <a16:creationId xmlns:a16="http://schemas.microsoft.com/office/drawing/2014/main" id="{25464DB6-D11B-418C-B573-6DBC1062706C}"/>
                  </a:ext>
                </a:extLst>
              </p:cNvPr>
              <p:cNvSpPr/>
              <p:nvPr/>
            </p:nvSpPr>
            <p:spPr>
              <a:xfrm>
                <a:off x="4533053" y="5797439"/>
                <a:ext cx="1440160" cy="1348525"/>
              </a:xfrm>
              <a:prstGeom prst="rect">
                <a:avLst/>
              </a:prstGeom>
              <a:solidFill>
                <a:srgbClr val="80BFD0"/>
              </a:solidFill>
              <a:ln w="381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739" name="TextBox 738">
                <a:extLst>
                  <a:ext uri="{FF2B5EF4-FFF2-40B4-BE49-F238E27FC236}">
                    <a16:creationId xmlns:a16="http://schemas.microsoft.com/office/drawing/2014/main" id="{480B6BAA-05E9-4FF7-906F-9D9FDF6A104F}"/>
                  </a:ext>
                </a:extLst>
              </p:cNvPr>
              <p:cNvSpPr txBox="1"/>
              <p:nvPr/>
            </p:nvSpPr>
            <p:spPr>
              <a:xfrm>
                <a:off x="4237670" y="6165555"/>
                <a:ext cx="2030925" cy="5108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SIBARU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22" name="Rectangle 721">
              <a:extLst>
                <a:ext uri="{FF2B5EF4-FFF2-40B4-BE49-F238E27FC236}">
                  <a16:creationId xmlns:a16="http://schemas.microsoft.com/office/drawing/2014/main" id="{85F13E04-3F6D-42B0-BE87-225FB6E29E79}"/>
                </a:ext>
              </a:extLst>
            </p:cNvPr>
            <p:cNvSpPr/>
            <p:nvPr/>
          </p:nvSpPr>
          <p:spPr>
            <a:xfrm>
              <a:off x="3215231" y="2109221"/>
              <a:ext cx="1345537" cy="5305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altLang="ko-KR" sz="105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Data RTLH,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altLang="ko-KR" sz="105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Data BNBA</a:t>
              </a:r>
              <a:endParaRPr kumimoji="0" lang="ko-KR" altLang="en-US" sz="9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23" name="Rectangle 722">
              <a:extLst>
                <a:ext uri="{FF2B5EF4-FFF2-40B4-BE49-F238E27FC236}">
                  <a16:creationId xmlns:a16="http://schemas.microsoft.com/office/drawing/2014/main" id="{07D2CFD6-C9DC-412B-A404-60B50618A8F3}"/>
                </a:ext>
              </a:extLst>
            </p:cNvPr>
            <p:cNvSpPr/>
            <p:nvPr/>
          </p:nvSpPr>
          <p:spPr>
            <a:xfrm>
              <a:off x="6018432" y="4943392"/>
              <a:ext cx="1345537" cy="324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altLang="ko-KR" sz="105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Vermin, Vertek</a:t>
              </a:r>
              <a:endParaRPr kumimoji="0" lang="ko-KR" altLang="en-US" sz="9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24" name="Rectangle 723">
              <a:extLst>
                <a:ext uri="{FF2B5EF4-FFF2-40B4-BE49-F238E27FC236}">
                  <a16:creationId xmlns:a16="http://schemas.microsoft.com/office/drawing/2014/main" id="{D16CAE9A-2F36-40AA-8FAA-0982FBF9AE2F}"/>
                </a:ext>
              </a:extLst>
            </p:cNvPr>
            <p:cNvSpPr/>
            <p:nvPr/>
          </p:nvSpPr>
          <p:spPr>
            <a:xfrm>
              <a:off x="3168194" y="4955688"/>
              <a:ext cx="1345537" cy="324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altLang="ko-KR" sz="105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Vermin, Vertek</a:t>
              </a:r>
              <a:endParaRPr kumimoji="0" lang="ko-KR" altLang="en-US" sz="9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25" name="Rectangle 724">
              <a:extLst>
                <a:ext uri="{FF2B5EF4-FFF2-40B4-BE49-F238E27FC236}">
                  <a16:creationId xmlns:a16="http://schemas.microsoft.com/office/drawing/2014/main" id="{B1CA9AF0-8D44-40C0-9F05-EB0AFFE4AD4C}"/>
                </a:ext>
              </a:extLst>
            </p:cNvPr>
            <p:cNvSpPr/>
            <p:nvPr/>
          </p:nvSpPr>
          <p:spPr>
            <a:xfrm>
              <a:off x="6695407" y="3652509"/>
              <a:ext cx="1829250" cy="324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altLang="ko-KR" sz="105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Data Usulan</a:t>
              </a:r>
              <a:endParaRPr kumimoji="0" lang="ko-KR" altLang="en-US" sz="9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26" name="Rectangle 725">
              <a:extLst>
                <a:ext uri="{FF2B5EF4-FFF2-40B4-BE49-F238E27FC236}">
                  <a16:creationId xmlns:a16="http://schemas.microsoft.com/office/drawing/2014/main" id="{091ED996-CD36-48B9-AE13-369F402CAA6C}"/>
                </a:ext>
              </a:extLst>
            </p:cNvPr>
            <p:cNvSpPr/>
            <p:nvPr/>
          </p:nvSpPr>
          <p:spPr>
            <a:xfrm>
              <a:off x="2049887" y="3663665"/>
              <a:ext cx="1829250" cy="324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altLang="ko-KR" sz="105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Data Usulan</a:t>
              </a:r>
              <a:endParaRPr kumimoji="0" lang="ko-KR" altLang="en-US" sz="9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27" name="Rectangle 726">
              <a:extLst>
                <a:ext uri="{FF2B5EF4-FFF2-40B4-BE49-F238E27FC236}">
                  <a16:creationId xmlns:a16="http://schemas.microsoft.com/office/drawing/2014/main" id="{E0A83D4A-8DFF-478F-942E-76F37F9EB7EA}"/>
                </a:ext>
              </a:extLst>
            </p:cNvPr>
            <p:cNvSpPr/>
            <p:nvPr/>
          </p:nvSpPr>
          <p:spPr>
            <a:xfrm>
              <a:off x="558135" y="1495293"/>
              <a:ext cx="1345535" cy="9038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altLang="ko-KR" sz="10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Pemda </a:t>
              </a:r>
              <a:endParaRPr kumimoji="0" lang="en-ID" altLang="ko-KR" sz="1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altLang="ko-KR" sz="10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Input </a:t>
              </a:r>
              <a:endParaRPr kumimoji="0" lang="en-ID" altLang="ko-KR" sz="1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altLang="ko-KR" sz="10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Data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altLang="ko-KR" sz="10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RTLH</a:t>
              </a:r>
              <a:endParaRPr kumimoji="0" lang="ko-KR" altLang="en-US" sz="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pic>
          <p:nvPicPr>
            <p:cNvPr id="728" name="Graphic 727">
              <a:extLst>
                <a:ext uri="{FF2B5EF4-FFF2-40B4-BE49-F238E27FC236}">
                  <a16:creationId xmlns:a16="http://schemas.microsoft.com/office/drawing/2014/main" id="{8F744C89-66A0-4068-9914-DA6790E06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05059" y="1762168"/>
              <a:ext cx="536916" cy="394119"/>
            </a:xfrm>
            <a:prstGeom prst="rect">
              <a:avLst/>
            </a:prstGeom>
          </p:spPr>
        </p:pic>
        <p:pic>
          <p:nvPicPr>
            <p:cNvPr id="729" name="Graphic 728">
              <a:extLst>
                <a:ext uri="{FF2B5EF4-FFF2-40B4-BE49-F238E27FC236}">
                  <a16:creationId xmlns:a16="http://schemas.microsoft.com/office/drawing/2014/main" id="{769700E8-006C-4427-BEAF-D64C6FC49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22107" y="5596551"/>
              <a:ext cx="536916" cy="394119"/>
            </a:xfrm>
            <a:prstGeom prst="rect">
              <a:avLst/>
            </a:prstGeom>
          </p:spPr>
        </p:pic>
        <p:pic>
          <p:nvPicPr>
            <p:cNvPr id="730" name="Graphic 729">
              <a:extLst>
                <a:ext uri="{FF2B5EF4-FFF2-40B4-BE49-F238E27FC236}">
                  <a16:creationId xmlns:a16="http://schemas.microsoft.com/office/drawing/2014/main" id="{690DC658-6770-4881-AE79-A726AA90F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515413" y="3595495"/>
              <a:ext cx="536916" cy="394119"/>
            </a:xfrm>
            <a:prstGeom prst="rect">
              <a:avLst/>
            </a:prstGeom>
          </p:spPr>
        </p:pic>
        <p:pic>
          <p:nvPicPr>
            <p:cNvPr id="731" name="Graphic 730">
              <a:extLst>
                <a:ext uri="{FF2B5EF4-FFF2-40B4-BE49-F238E27FC236}">
                  <a16:creationId xmlns:a16="http://schemas.microsoft.com/office/drawing/2014/main" id="{EBA501D7-8188-422B-B24C-8E4C22048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515413" y="1726735"/>
              <a:ext cx="536916" cy="394119"/>
            </a:xfrm>
            <a:prstGeom prst="rect">
              <a:avLst/>
            </a:prstGeom>
          </p:spPr>
        </p:pic>
        <p:pic>
          <p:nvPicPr>
            <p:cNvPr id="732" name="Graphic 731">
              <a:extLst>
                <a:ext uri="{FF2B5EF4-FFF2-40B4-BE49-F238E27FC236}">
                  <a16:creationId xmlns:a16="http://schemas.microsoft.com/office/drawing/2014/main" id="{83B0C74D-4D59-471C-BDF3-6D9106CBC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532461" y="5561118"/>
              <a:ext cx="536916" cy="394119"/>
            </a:xfrm>
            <a:prstGeom prst="rect">
              <a:avLst/>
            </a:prstGeom>
          </p:spPr>
        </p:pic>
        <p:cxnSp>
          <p:nvCxnSpPr>
            <p:cNvPr id="733" name="Straight Arrow Connector 732">
              <a:extLst>
                <a:ext uri="{FF2B5EF4-FFF2-40B4-BE49-F238E27FC236}">
                  <a16:creationId xmlns:a16="http://schemas.microsoft.com/office/drawing/2014/main" id="{7E457AEA-8B00-41B0-98B6-BC74AF8669A8}"/>
                </a:ext>
              </a:extLst>
            </p:cNvPr>
            <p:cNvCxnSpPr>
              <a:cxnSpLocks/>
            </p:cNvCxnSpPr>
            <p:nvPr/>
          </p:nvCxnSpPr>
          <p:spPr>
            <a:xfrm>
              <a:off x="1050115" y="1969309"/>
              <a:ext cx="31823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4" name="Straight Arrow Connector 733">
              <a:extLst>
                <a:ext uri="{FF2B5EF4-FFF2-40B4-BE49-F238E27FC236}">
                  <a16:creationId xmlns:a16="http://schemas.microsoft.com/office/drawing/2014/main" id="{A5EE8AC1-39A9-47C7-84C9-07C01EF9FBA1}"/>
                </a:ext>
              </a:extLst>
            </p:cNvPr>
            <p:cNvCxnSpPr/>
            <p:nvPr/>
          </p:nvCxnSpPr>
          <p:spPr>
            <a:xfrm>
              <a:off x="3409301" y="3853527"/>
              <a:ext cx="53691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5" name="Straight Arrow Connector 734">
              <a:extLst>
                <a:ext uri="{FF2B5EF4-FFF2-40B4-BE49-F238E27FC236}">
                  <a16:creationId xmlns:a16="http://schemas.microsoft.com/office/drawing/2014/main" id="{7D3BB137-C577-46E6-9860-8B562C2051E0}"/>
                </a:ext>
              </a:extLst>
            </p:cNvPr>
            <p:cNvCxnSpPr/>
            <p:nvPr/>
          </p:nvCxnSpPr>
          <p:spPr>
            <a:xfrm>
              <a:off x="6649686" y="3832585"/>
              <a:ext cx="53691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37" name="Rectangle 736">
              <a:extLst>
                <a:ext uri="{FF2B5EF4-FFF2-40B4-BE49-F238E27FC236}">
                  <a16:creationId xmlns:a16="http://schemas.microsoft.com/office/drawing/2014/main" id="{962EF74A-F32C-4110-BE5E-954563C79D6F}"/>
                </a:ext>
              </a:extLst>
            </p:cNvPr>
            <p:cNvSpPr/>
            <p:nvPr/>
          </p:nvSpPr>
          <p:spPr>
            <a:xfrm>
              <a:off x="6031159" y="2120855"/>
              <a:ext cx="1345537" cy="5305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altLang="ko-KR" sz="105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Vermin </a:t>
              </a:r>
              <a:endParaRPr kumimoji="0" lang="en-ID" altLang="ko-KR" sz="105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altLang="ko-KR" sz="105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rPr>
                <a:t>Vertek</a:t>
              </a:r>
              <a:endParaRPr kumimoji="0" lang="ko-KR" altLang="en-US" sz="9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744" name="Rectangle 743">
            <a:extLst>
              <a:ext uri="{FF2B5EF4-FFF2-40B4-BE49-F238E27FC236}">
                <a16:creationId xmlns:a16="http://schemas.microsoft.com/office/drawing/2014/main" id="{A56B764E-4E25-4802-9CA1-4A671CC84A2B}"/>
              </a:ext>
            </a:extLst>
          </p:cNvPr>
          <p:cNvSpPr/>
          <p:nvPr/>
        </p:nvSpPr>
        <p:spPr>
          <a:xfrm>
            <a:off x="1456159" y="2216775"/>
            <a:ext cx="180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763992-683E-4A65-AA1A-41AE4D0DF94C}"/>
              </a:ext>
            </a:extLst>
          </p:cNvPr>
          <p:cNvSpPr txBox="1"/>
          <p:nvPr/>
        </p:nvSpPr>
        <p:spPr>
          <a:xfrm>
            <a:off x="661279" y="114067"/>
            <a:ext cx="8624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Tx/>
              <a:buNone/>
              <a:tabLst/>
              <a:defRPr kumimoji="0" sz="2400" b="1" i="0" u="none" strike="noStrike" kern="0" cap="none" spc="270" normalizeH="0">
                <a:ln>
                  <a:noFill/>
                </a:ln>
                <a:solidFill>
                  <a:prstClr val="black"/>
                </a:solidFill>
                <a:effectLst>
                  <a:outerShdw blurRad="50800" dist="63500" dir="2700000" algn="tl" rotWithShape="0">
                    <a:prstClr val="white">
                      <a:alpha val="5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</a:defRPr>
            </a:lvl1pPr>
          </a:lstStyle>
          <a:p>
            <a:r>
              <a:rPr lang="en-US" sz="2000" dirty="0">
                <a:sym typeface="Oswald Regular"/>
              </a:rPr>
              <a:t>PENYELENGGARAAN SIBARU </a:t>
            </a:r>
          </a:p>
          <a:p>
            <a:r>
              <a:rPr lang="en-US" sz="2000" b="0" dirty="0">
                <a:sym typeface="Oswald Regular"/>
              </a:rPr>
              <a:t>SISTEM INFORMASI BANTUAN PERUMAHAN</a:t>
            </a:r>
            <a:endParaRPr lang="en-ID" sz="2000" b="0" dirty="0">
              <a:sym typeface="Oswald Regular"/>
            </a:endParaRPr>
          </a:p>
        </p:txBody>
      </p:sp>
      <p:sp>
        <p:nvSpPr>
          <p:cNvPr id="222" name="Slide Number Placeholder 7">
            <a:extLst>
              <a:ext uri="{FF2B5EF4-FFF2-40B4-BE49-F238E27FC236}">
                <a16:creationId xmlns:a16="http://schemas.microsoft.com/office/drawing/2014/main" id="{207610AA-8C9A-40A4-B1A1-50760DDEE1A3}"/>
              </a:ext>
            </a:extLst>
          </p:cNvPr>
          <p:cNvSpPr txBox="1">
            <a:spLocks/>
          </p:cNvSpPr>
          <p:nvPr/>
        </p:nvSpPr>
        <p:spPr>
          <a:xfrm>
            <a:off x="7373484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19E888-69DF-4A19-BF5D-F6CF70DE7D06}" type="slidenum">
              <a:rPr 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30341EB3-A7CF-4708-A0F8-CE9FFEB55B29}"/>
              </a:ext>
            </a:extLst>
          </p:cNvPr>
          <p:cNvSpPr/>
          <p:nvPr/>
        </p:nvSpPr>
        <p:spPr>
          <a:xfrm>
            <a:off x="0" y="207801"/>
            <a:ext cx="544749" cy="513280"/>
          </a:xfrm>
          <a:prstGeom prst="rect">
            <a:avLst/>
          </a:prstGeom>
          <a:solidFill>
            <a:srgbClr val="80B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9435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E831E2-3383-482D-A8FB-40E4EC7FD947}"/>
              </a:ext>
            </a:extLst>
          </p:cNvPr>
          <p:cNvSpPr txBox="1"/>
          <p:nvPr/>
        </p:nvSpPr>
        <p:spPr>
          <a:xfrm>
            <a:off x="653830" y="136525"/>
            <a:ext cx="8274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Tx/>
              <a:buNone/>
              <a:tabLst/>
              <a:defRPr kumimoji="0" sz="2000" b="1" i="0" u="none" strike="noStrike" kern="0" cap="none" spc="270" normalizeH="0">
                <a:ln>
                  <a:noFill/>
                </a:ln>
                <a:solidFill>
                  <a:prstClr val="black"/>
                </a:solidFill>
                <a:effectLst>
                  <a:outerShdw blurRad="50800" dist="63500" dir="2700000" algn="tl" rotWithShape="0">
                    <a:prstClr val="white">
                      <a:alpha val="5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</a:defRPr>
            </a:lvl1pPr>
          </a:lstStyle>
          <a:p>
            <a:r>
              <a:rPr lang="en-US" dirty="0">
                <a:sym typeface="Oswald Regular"/>
              </a:rPr>
              <a:t>MEKANISME PENGINPUTAN USULAN </a:t>
            </a:r>
          </a:p>
          <a:p>
            <a:r>
              <a:rPr lang="en-US" b="0" dirty="0">
                <a:sym typeface="Oswald Regular"/>
              </a:rPr>
              <a:t>KE DALAM SIBARU</a:t>
            </a:r>
            <a:endParaRPr lang="en-ID" b="0" dirty="0">
              <a:sym typeface="Oswald Regular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0ED32B0-6A95-4A9D-82C8-2A9F67E8DEB0}"/>
              </a:ext>
            </a:extLst>
          </p:cNvPr>
          <p:cNvGrpSpPr/>
          <p:nvPr/>
        </p:nvGrpSpPr>
        <p:grpSpPr>
          <a:xfrm>
            <a:off x="1484583" y="1754905"/>
            <a:ext cx="6936833" cy="4046659"/>
            <a:chOff x="2320060" y="1134287"/>
            <a:chExt cx="8025994" cy="468203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BC2CDEE-E114-4795-8E74-AF82BCC3EF0E}"/>
                </a:ext>
              </a:extLst>
            </p:cNvPr>
            <p:cNvGrpSpPr/>
            <p:nvPr/>
          </p:nvGrpSpPr>
          <p:grpSpPr>
            <a:xfrm>
              <a:off x="2390882" y="1461907"/>
              <a:ext cx="7684868" cy="4354410"/>
              <a:chOff x="2848465" y="1458383"/>
              <a:chExt cx="6648270" cy="4354410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07886769-35A5-4AEE-98B2-2AD6D073D423}"/>
                  </a:ext>
                </a:extLst>
              </p:cNvPr>
              <p:cNvSpPr/>
              <p:nvPr/>
            </p:nvSpPr>
            <p:spPr>
              <a:xfrm>
                <a:off x="2848465" y="1458383"/>
                <a:ext cx="2286471" cy="1970618"/>
              </a:xfrm>
              <a:custGeom>
                <a:avLst/>
                <a:gdLst>
                  <a:gd name="connsiteX0" fmla="*/ 330976 w 2497282"/>
                  <a:gd name="connsiteY0" fmla="*/ 0 h 2364509"/>
                  <a:gd name="connsiteX1" fmla="*/ 1654842 w 2497282"/>
                  <a:gd name="connsiteY1" fmla="*/ 0 h 2364509"/>
                  <a:gd name="connsiteX2" fmla="*/ 1979094 w 2497282"/>
                  <a:gd name="connsiteY2" fmla="*/ 264273 h 2364509"/>
                  <a:gd name="connsiteX3" fmla="*/ 1983586 w 2497282"/>
                  <a:gd name="connsiteY3" fmla="*/ 308830 h 2364509"/>
                  <a:gd name="connsiteX4" fmla="*/ 1985963 w 2497282"/>
                  <a:gd name="connsiteY4" fmla="*/ 320606 h 2364509"/>
                  <a:gd name="connsiteX5" fmla="*/ 1985963 w 2497282"/>
                  <a:gd name="connsiteY5" fmla="*/ 651813 h 2364509"/>
                  <a:gd name="connsiteX6" fmla="*/ 1985818 w 2497282"/>
                  <a:gd name="connsiteY6" fmla="*/ 652531 h 2364509"/>
                  <a:gd name="connsiteX7" fmla="*/ 1985818 w 2497282"/>
                  <a:gd name="connsiteY7" fmla="*/ 657949 h 2364509"/>
                  <a:gd name="connsiteX8" fmla="*/ 1984724 w 2497282"/>
                  <a:gd name="connsiteY8" fmla="*/ 657949 h 2364509"/>
                  <a:gd name="connsiteX9" fmla="*/ 1980349 w 2497282"/>
                  <a:gd name="connsiteY9" fmla="*/ 679620 h 2364509"/>
                  <a:gd name="connsiteX10" fmla="*/ 1914525 w 2497282"/>
                  <a:gd name="connsiteY10" fmla="*/ 723251 h 2364509"/>
                  <a:gd name="connsiteX11" fmla="*/ 1848701 w 2497282"/>
                  <a:gd name="connsiteY11" fmla="*/ 679620 h 2364509"/>
                  <a:gd name="connsiteX12" fmla="*/ 1844326 w 2497282"/>
                  <a:gd name="connsiteY12" fmla="*/ 657949 h 2364509"/>
                  <a:gd name="connsiteX13" fmla="*/ 1842311 w 2497282"/>
                  <a:gd name="connsiteY13" fmla="*/ 657949 h 2364509"/>
                  <a:gd name="connsiteX14" fmla="*/ 1842311 w 2497282"/>
                  <a:gd name="connsiteY14" fmla="*/ 380114 h 2364509"/>
                  <a:gd name="connsiteX15" fmla="*/ 1633069 w 2497282"/>
                  <a:gd name="connsiteY15" fmla="*/ 170872 h 2364509"/>
                  <a:gd name="connsiteX16" fmla="*/ 352748 w 2497282"/>
                  <a:gd name="connsiteY16" fmla="*/ 170872 h 2364509"/>
                  <a:gd name="connsiteX17" fmla="*/ 143506 w 2497282"/>
                  <a:gd name="connsiteY17" fmla="*/ 380114 h 2364509"/>
                  <a:gd name="connsiteX18" fmla="*/ 143506 w 2497282"/>
                  <a:gd name="connsiteY18" fmla="*/ 1984393 h 2364509"/>
                  <a:gd name="connsiteX19" fmla="*/ 352748 w 2497282"/>
                  <a:gd name="connsiteY19" fmla="*/ 2193635 h 2364509"/>
                  <a:gd name="connsiteX20" fmla="*/ 1633069 w 2497282"/>
                  <a:gd name="connsiteY20" fmla="*/ 2193635 h 2364509"/>
                  <a:gd name="connsiteX21" fmla="*/ 1842311 w 2497282"/>
                  <a:gd name="connsiteY21" fmla="*/ 1984393 h 2364509"/>
                  <a:gd name="connsiteX22" fmla="*/ 1842311 w 2497282"/>
                  <a:gd name="connsiteY22" fmla="*/ 1799217 h 2364509"/>
                  <a:gd name="connsiteX23" fmla="*/ 1841500 w 2497282"/>
                  <a:gd name="connsiteY23" fmla="*/ 1799217 h 2364509"/>
                  <a:gd name="connsiteX24" fmla="*/ 1841500 w 2497282"/>
                  <a:gd name="connsiteY24" fmla="*/ 1208198 h 2364509"/>
                  <a:gd name="connsiteX25" fmla="*/ 2128405 w 2497282"/>
                  <a:gd name="connsiteY25" fmla="*/ 921293 h 2364509"/>
                  <a:gd name="connsiteX26" fmla="*/ 2333337 w 2497282"/>
                  <a:gd name="connsiteY26" fmla="*/ 921294 h 2364509"/>
                  <a:gd name="connsiteX27" fmla="*/ 2333337 w 2497282"/>
                  <a:gd name="connsiteY27" fmla="*/ 829399 h 2364509"/>
                  <a:gd name="connsiteX28" fmla="*/ 2497282 w 2497282"/>
                  <a:gd name="connsiteY28" fmla="*/ 993345 h 2364509"/>
                  <a:gd name="connsiteX29" fmla="*/ 2333337 w 2497282"/>
                  <a:gd name="connsiteY29" fmla="*/ 1157290 h 2364509"/>
                  <a:gd name="connsiteX30" fmla="*/ 2333337 w 2497282"/>
                  <a:gd name="connsiteY30" fmla="*/ 1065395 h 2364509"/>
                  <a:gd name="connsiteX31" fmla="*/ 2128405 w 2497282"/>
                  <a:gd name="connsiteY31" fmla="*/ 1065395 h 2364509"/>
                  <a:gd name="connsiteX32" fmla="*/ 1985602 w 2497282"/>
                  <a:gd name="connsiteY32" fmla="*/ 1208198 h 2364509"/>
                  <a:gd name="connsiteX33" fmla="*/ 1985602 w 2497282"/>
                  <a:gd name="connsiteY33" fmla="*/ 1546949 h 2364509"/>
                  <a:gd name="connsiteX34" fmla="*/ 1985818 w 2497282"/>
                  <a:gd name="connsiteY34" fmla="*/ 1546949 h 2364509"/>
                  <a:gd name="connsiteX35" fmla="*/ 1985818 w 2497282"/>
                  <a:gd name="connsiteY35" fmla="*/ 2033533 h 2364509"/>
                  <a:gd name="connsiteX36" fmla="*/ 1654842 w 2497282"/>
                  <a:gd name="connsiteY36" fmla="*/ 2364509 h 2364509"/>
                  <a:gd name="connsiteX37" fmla="*/ 330976 w 2497282"/>
                  <a:gd name="connsiteY37" fmla="*/ 2364509 h 2364509"/>
                  <a:gd name="connsiteX38" fmla="*/ 0 w 2497282"/>
                  <a:gd name="connsiteY38" fmla="*/ 2033533 h 2364509"/>
                  <a:gd name="connsiteX39" fmla="*/ 0 w 2497282"/>
                  <a:gd name="connsiteY39" fmla="*/ 330976 h 2364509"/>
                  <a:gd name="connsiteX40" fmla="*/ 330976 w 2497282"/>
                  <a:gd name="connsiteY40" fmla="*/ 0 h 2364509"/>
                  <a:gd name="connsiteX0" fmla="*/ 330976 w 2497282"/>
                  <a:gd name="connsiteY0" fmla="*/ 0 h 2364509"/>
                  <a:gd name="connsiteX1" fmla="*/ 1654842 w 2497282"/>
                  <a:gd name="connsiteY1" fmla="*/ 0 h 2364509"/>
                  <a:gd name="connsiteX2" fmla="*/ 1979094 w 2497282"/>
                  <a:gd name="connsiteY2" fmla="*/ 264273 h 2364509"/>
                  <a:gd name="connsiteX3" fmla="*/ 1985963 w 2497282"/>
                  <a:gd name="connsiteY3" fmla="*/ 320606 h 2364509"/>
                  <a:gd name="connsiteX4" fmla="*/ 1985963 w 2497282"/>
                  <a:gd name="connsiteY4" fmla="*/ 651813 h 2364509"/>
                  <a:gd name="connsiteX5" fmla="*/ 1985818 w 2497282"/>
                  <a:gd name="connsiteY5" fmla="*/ 652531 h 2364509"/>
                  <a:gd name="connsiteX6" fmla="*/ 1985818 w 2497282"/>
                  <a:gd name="connsiteY6" fmla="*/ 657949 h 2364509"/>
                  <a:gd name="connsiteX7" fmla="*/ 1984724 w 2497282"/>
                  <a:gd name="connsiteY7" fmla="*/ 657949 h 2364509"/>
                  <a:gd name="connsiteX8" fmla="*/ 1980349 w 2497282"/>
                  <a:gd name="connsiteY8" fmla="*/ 679620 h 2364509"/>
                  <a:gd name="connsiteX9" fmla="*/ 1914525 w 2497282"/>
                  <a:gd name="connsiteY9" fmla="*/ 723251 h 2364509"/>
                  <a:gd name="connsiteX10" fmla="*/ 1848701 w 2497282"/>
                  <a:gd name="connsiteY10" fmla="*/ 679620 h 2364509"/>
                  <a:gd name="connsiteX11" fmla="*/ 1844326 w 2497282"/>
                  <a:gd name="connsiteY11" fmla="*/ 657949 h 2364509"/>
                  <a:gd name="connsiteX12" fmla="*/ 1842311 w 2497282"/>
                  <a:gd name="connsiteY12" fmla="*/ 657949 h 2364509"/>
                  <a:gd name="connsiteX13" fmla="*/ 1842311 w 2497282"/>
                  <a:gd name="connsiteY13" fmla="*/ 380114 h 2364509"/>
                  <a:gd name="connsiteX14" fmla="*/ 1633069 w 2497282"/>
                  <a:gd name="connsiteY14" fmla="*/ 170872 h 2364509"/>
                  <a:gd name="connsiteX15" fmla="*/ 352748 w 2497282"/>
                  <a:gd name="connsiteY15" fmla="*/ 170872 h 2364509"/>
                  <a:gd name="connsiteX16" fmla="*/ 143506 w 2497282"/>
                  <a:gd name="connsiteY16" fmla="*/ 380114 h 2364509"/>
                  <a:gd name="connsiteX17" fmla="*/ 143506 w 2497282"/>
                  <a:gd name="connsiteY17" fmla="*/ 1984393 h 2364509"/>
                  <a:gd name="connsiteX18" fmla="*/ 352748 w 2497282"/>
                  <a:gd name="connsiteY18" fmla="*/ 2193635 h 2364509"/>
                  <a:gd name="connsiteX19" fmla="*/ 1633069 w 2497282"/>
                  <a:gd name="connsiteY19" fmla="*/ 2193635 h 2364509"/>
                  <a:gd name="connsiteX20" fmla="*/ 1842311 w 2497282"/>
                  <a:gd name="connsiteY20" fmla="*/ 1984393 h 2364509"/>
                  <a:gd name="connsiteX21" fmla="*/ 1842311 w 2497282"/>
                  <a:gd name="connsiteY21" fmla="*/ 1799217 h 2364509"/>
                  <a:gd name="connsiteX22" fmla="*/ 1841500 w 2497282"/>
                  <a:gd name="connsiteY22" fmla="*/ 1799217 h 2364509"/>
                  <a:gd name="connsiteX23" fmla="*/ 1841500 w 2497282"/>
                  <a:gd name="connsiteY23" fmla="*/ 1208198 h 2364509"/>
                  <a:gd name="connsiteX24" fmla="*/ 2128405 w 2497282"/>
                  <a:gd name="connsiteY24" fmla="*/ 921293 h 2364509"/>
                  <a:gd name="connsiteX25" fmla="*/ 2333337 w 2497282"/>
                  <a:gd name="connsiteY25" fmla="*/ 921294 h 2364509"/>
                  <a:gd name="connsiteX26" fmla="*/ 2333337 w 2497282"/>
                  <a:gd name="connsiteY26" fmla="*/ 829399 h 2364509"/>
                  <a:gd name="connsiteX27" fmla="*/ 2497282 w 2497282"/>
                  <a:gd name="connsiteY27" fmla="*/ 993345 h 2364509"/>
                  <a:gd name="connsiteX28" fmla="*/ 2333337 w 2497282"/>
                  <a:gd name="connsiteY28" fmla="*/ 1157290 h 2364509"/>
                  <a:gd name="connsiteX29" fmla="*/ 2333337 w 2497282"/>
                  <a:gd name="connsiteY29" fmla="*/ 1065395 h 2364509"/>
                  <a:gd name="connsiteX30" fmla="*/ 2128405 w 2497282"/>
                  <a:gd name="connsiteY30" fmla="*/ 1065395 h 2364509"/>
                  <a:gd name="connsiteX31" fmla="*/ 1985602 w 2497282"/>
                  <a:gd name="connsiteY31" fmla="*/ 1208198 h 2364509"/>
                  <a:gd name="connsiteX32" fmla="*/ 1985602 w 2497282"/>
                  <a:gd name="connsiteY32" fmla="*/ 1546949 h 2364509"/>
                  <a:gd name="connsiteX33" fmla="*/ 1985818 w 2497282"/>
                  <a:gd name="connsiteY33" fmla="*/ 1546949 h 2364509"/>
                  <a:gd name="connsiteX34" fmla="*/ 1985818 w 2497282"/>
                  <a:gd name="connsiteY34" fmla="*/ 2033533 h 2364509"/>
                  <a:gd name="connsiteX35" fmla="*/ 1654842 w 2497282"/>
                  <a:gd name="connsiteY35" fmla="*/ 2364509 h 2364509"/>
                  <a:gd name="connsiteX36" fmla="*/ 330976 w 2497282"/>
                  <a:gd name="connsiteY36" fmla="*/ 2364509 h 2364509"/>
                  <a:gd name="connsiteX37" fmla="*/ 0 w 2497282"/>
                  <a:gd name="connsiteY37" fmla="*/ 2033533 h 2364509"/>
                  <a:gd name="connsiteX38" fmla="*/ 0 w 2497282"/>
                  <a:gd name="connsiteY38" fmla="*/ 330976 h 2364509"/>
                  <a:gd name="connsiteX39" fmla="*/ 330976 w 2497282"/>
                  <a:gd name="connsiteY39" fmla="*/ 0 h 2364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497282" h="2364509">
                    <a:moveTo>
                      <a:pt x="330976" y="0"/>
                    </a:moveTo>
                    <a:lnTo>
                      <a:pt x="1654842" y="0"/>
                    </a:lnTo>
                    <a:cubicBezTo>
                      <a:pt x="1814786" y="0"/>
                      <a:pt x="1948232" y="113453"/>
                      <a:pt x="1979094" y="264273"/>
                    </a:cubicBezTo>
                    <a:lnTo>
                      <a:pt x="1985963" y="320606"/>
                    </a:lnTo>
                    <a:lnTo>
                      <a:pt x="1985963" y="651813"/>
                    </a:lnTo>
                    <a:cubicBezTo>
                      <a:pt x="1985915" y="652052"/>
                      <a:pt x="1985866" y="652292"/>
                      <a:pt x="1985818" y="652531"/>
                    </a:cubicBezTo>
                    <a:lnTo>
                      <a:pt x="1985818" y="657949"/>
                    </a:lnTo>
                    <a:lnTo>
                      <a:pt x="1984724" y="657949"/>
                    </a:lnTo>
                    <a:lnTo>
                      <a:pt x="1980349" y="679620"/>
                    </a:lnTo>
                    <a:cubicBezTo>
                      <a:pt x="1969504" y="705260"/>
                      <a:pt x="1944116" y="723251"/>
                      <a:pt x="1914525" y="723251"/>
                    </a:cubicBezTo>
                    <a:cubicBezTo>
                      <a:pt x="1884935" y="723251"/>
                      <a:pt x="1859546" y="705260"/>
                      <a:pt x="1848701" y="679620"/>
                    </a:cubicBezTo>
                    <a:lnTo>
                      <a:pt x="1844326" y="657949"/>
                    </a:lnTo>
                    <a:lnTo>
                      <a:pt x="1842311" y="657949"/>
                    </a:lnTo>
                    <a:lnTo>
                      <a:pt x="1842311" y="380114"/>
                    </a:lnTo>
                    <a:cubicBezTo>
                      <a:pt x="1842311" y="264553"/>
                      <a:pt x="1748630" y="170872"/>
                      <a:pt x="1633069" y="170872"/>
                    </a:cubicBezTo>
                    <a:lnTo>
                      <a:pt x="352748" y="170872"/>
                    </a:lnTo>
                    <a:cubicBezTo>
                      <a:pt x="237187" y="170872"/>
                      <a:pt x="143506" y="264553"/>
                      <a:pt x="143506" y="380114"/>
                    </a:cubicBezTo>
                    <a:lnTo>
                      <a:pt x="143506" y="1984393"/>
                    </a:lnTo>
                    <a:cubicBezTo>
                      <a:pt x="143506" y="2099954"/>
                      <a:pt x="237187" y="2193635"/>
                      <a:pt x="352748" y="2193635"/>
                    </a:cubicBezTo>
                    <a:lnTo>
                      <a:pt x="1633069" y="2193635"/>
                    </a:lnTo>
                    <a:cubicBezTo>
                      <a:pt x="1748630" y="2193635"/>
                      <a:pt x="1842311" y="2099954"/>
                      <a:pt x="1842311" y="1984393"/>
                    </a:cubicBezTo>
                    <a:lnTo>
                      <a:pt x="1842311" y="1799217"/>
                    </a:lnTo>
                    <a:lnTo>
                      <a:pt x="1841500" y="1799217"/>
                    </a:lnTo>
                    <a:lnTo>
                      <a:pt x="1841500" y="1208198"/>
                    </a:lnTo>
                    <a:cubicBezTo>
                      <a:pt x="1841500" y="1049745"/>
                      <a:pt x="1969952" y="921293"/>
                      <a:pt x="2128405" y="921293"/>
                    </a:cubicBezTo>
                    <a:lnTo>
                      <a:pt x="2333337" y="921294"/>
                    </a:lnTo>
                    <a:lnTo>
                      <a:pt x="2333337" y="829399"/>
                    </a:lnTo>
                    <a:lnTo>
                      <a:pt x="2497282" y="993345"/>
                    </a:lnTo>
                    <a:lnTo>
                      <a:pt x="2333337" y="1157290"/>
                    </a:lnTo>
                    <a:lnTo>
                      <a:pt x="2333337" y="1065395"/>
                    </a:lnTo>
                    <a:lnTo>
                      <a:pt x="2128405" y="1065395"/>
                    </a:lnTo>
                    <a:cubicBezTo>
                      <a:pt x="2049537" y="1065395"/>
                      <a:pt x="1985602" y="1129330"/>
                      <a:pt x="1985602" y="1208198"/>
                    </a:cubicBezTo>
                    <a:lnTo>
                      <a:pt x="1985602" y="1546949"/>
                    </a:lnTo>
                    <a:lnTo>
                      <a:pt x="1985818" y="1546949"/>
                    </a:lnTo>
                    <a:lnTo>
                      <a:pt x="1985818" y="2033533"/>
                    </a:lnTo>
                    <a:cubicBezTo>
                      <a:pt x="1985818" y="2216326"/>
                      <a:pt x="1837635" y="2364509"/>
                      <a:pt x="1654842" y="2364509"/>
                    </a:cubicBezTo>
                    <a:lnTo>
                      <a:pt x="330976" y="2364509"/>
                    </a:lnTo>
                    <a:cubicBezTo>
                      <a:pt x="148183" y="2364509"/>
                      <a:pt x="0" y="2216326"/>
                      <a:pt x="0" y="2033533"/>
                    </a:cubicBezTo>
                    <a:lnTo>
                      <a:pt x="0" y="330976"/>
                    </a:lnTo>
                    <a:cubicBezTo>
                      <a:pt x="0" y="148183"/>
                      <a:pt x="148183" y="0"/>
                      <a:pt x="330976" y="0"/>
                    </a:cubicBezTo>
                    <a:close/>
                  </a:path>
                </a:pathLst>
              </a:custGeom>
              <a:solidFill>
                <a:srgbClr val="80BFD0"/>
              </a:solidFill>
              <a:ln>
                <a:solidFill>
                  <a:srgbClr val="E6F5F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63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BC6D2158-3EC9-4866-8B2B-6FA66F74E1CD}"/>
                  </a:ext>
                </a:extLst>
              </p:cNvPr>
              <p:cNvSpPr/>
              <p:nvPr/>
            </p:nvSpPr>
            <p:spPr>
              <a:xfrm flipV="1">
                <a:off x="2848466" y="3842174"/>
                <a:ext cx="1828620" cy="1970618"/>
              </a:xfrm>
              <a:custGeom>
                <a:avLst/>
                <a:gdLst>
                  <a:gd name="connsiteX0" fmla="*/ 1654843 w 1985964"/>
                  <a:gd name="connsiteY0" fmla="*/ 0 h 2364509"/>
                  <a:gd name="connsiteX1" fmla="*/ 1654842 w 1985964"/>
                  <a:gd name="connsiteY1" fmla="*/ 0 h 2364509"/>
                  <a:gd name="connsiteX2" fmla="*/ 330977 w 1985964"/>
                  <a:gd name="connsiteY2" fmla="*/ 0 h 2364509"/>
                  <a:gd name="connsiteX3" fmla="*/ 330976 w 1985964"/>
                  <a:gd name="connsiteY3" fmla="*/ 0 h 2364509"/>
                  <a:gd name="connsiteX4" fmla="*/ 0 w 1985964"/>
                  <a:gd name="connsiteY4" fmla="*/ 330976 h 2364509"/>
                  <a:gd name="connsiteX5" fmla="*/ 0 w 1985964"/>
                  <a:gd name="connsiteY5" fmla="*/ 2033533 h 2364509"/>
                  <a:gd name="connsiteX6" fmla="*/ 330976 w 1985964"/>
                  <a:gd name="connsiteY6" fmla="*/ 2364509 h 2364509"/>
                  <a:gd name="connsiteX7" fmla="*/ 330977 w 1985964"/>
                  <a:gd name="connsiteY7" fmla="*/ 2364509 h 2364509"/>
                  <a:gd name="connsiteX8" fmla="*/ 1654842 w 1985964"/>
                  <a:gd name="connsiteY8" fmla="*/ 2364509 h 2364509"/>
                  <a:gd name="connsiteX9" fmla="*/ 1654843 w 1985964"/>
                  <a:gd name="connsiteY9" fmla="*/ 2364509 h 2364509"/>
                  <a:gd name="connsiteX10" fmla="*/ 1654850 w 1985964"/>
                  <a:gd name="connsiteY10" fmla="*/ 2364508 h 2364509"/>
                  <a:gd name="connsiteX11" fmla="*/ 1713430 w 1985964"/>
                  <a:gd name="connsiteY11" fmla="*/ 2359339 h 2364509"/>
                  <a:gd name="connsiteX12" fmla="*/ 1717781 w 1985964"/>
                  <a:gd name="connsiteY12" fmla="*/ 2358164 h 2364509"/>
                  <a:gd name="connsiteX13" fmla="*/ 1721546 w 1985964"/>
                  <a:gd name="connsiteY13" fmla="*/ 2357784 h 2364509"/>
                  <a:gd name="connsiteX14" fmla="*/ 1737367 w 1985964"/>
                  <a:gd name="connsiteY14" fmla="*/ 2352873 h 2364509"/>
                  <a:gd name="connsiteX15" fmla="*/ 1768643 w 1985964"/>
                  <a:gd name="connsiteY15" fmla="*/ 2344425 h 2364509"/>
                  <a:gd name="connsiteX16" fmla="*/ 1773429 w 1985964"/>
                  <a:gd name="connsiteY16" fmla="*/ 2341679 h 2364509"/>
                  <a:gd name="connsiteX17" fmla="*/ 1783674 w 1985964"/>
                  <a:gd name="connsiteY17" fmla="*/ 2338499 h 2364509"/>
                  <a:gd name="connsiteX18" fmla="*/ 1839895 w 1985964"/>
                  <a:gd name="connsiteY18" fmla="*/ 2307983 h 2364509"/>
                  <a:gd name="connsiteX19" fmla="*/ 1857542 w 1985964"/>
                  <a:gd name="connsiteY19" fmla="*/ 2293423 h 2364509"/>
                  <a:gd name="connsiteX20" fmla="*/ 1865374 w 1985964"/>
                  <a:gd name="connsiteY20" fmla="*/ 2288930 h 2364509"/>
                  <a:gd name="connsiteX21" fmla="*/ 1878381 w 1985964"/>
                  <a:gd name="connsiteY21" fmla="*/ 2276229 h 2364509"/>
                  <a:gd name="connsiteX22" fmla="*/ 1888878 w 1985964"/>
                  <a:gd name="connsiteY22" fmla="*/ 2267568 h 2364509"/>
                  <a:gd name="connsiteX23" fmla="*/ 1895621 w 1985964"/>
                  <a:gd name="connsiteY23" fmla="*/ 2259396 h 2364509"/>
                  <a:gd name="connsiteX24" fmla="*/ 1905109 w 1985964"/>
                  <a:gd name="connsiteY24" fmla="*/ 2250132 h 2364509"/>
                  <a:gd name="connsiteX25" fmla="*/ 1919122 w 1985964"/>
                  <a:gd name="connsiteY25" fmla="*/ 2230912 h 2364509"/>
                  <a:gd name="connsiteX26" fmla="*/ 1929293 w 1985964"/>
                  <a:gd name="connsiteY26" fmla="*/ 2218585 h 2364509"/>
                  <a:gd name="connsiteX27" fmla="*/ 1932739 w 1985964"/>
                  <a:gd name="connsiteY27" fmla="*/ 2212236 h 2364509"/>
                  <a:gd name="connsiteX28" fmla="*/ 1937902 w 1985964"/>
                  <a:gd name="connsiteY28" fmla="*/ 2205156 h 2364509"/>
                  <a:gd name="connsiteX29" fmla="*/ 1952079 w 1985964"/>
                  <a:gd name="connsiteY29" fmla="*/ 2176606 h 2364509"/>
                  <a:gd name="connsiteX30" fmla="*/ 1959809 w 1985964"/>
                  <a:gd name="connsiteY30" fmla="*/ 2162364 h 2364509"/>
                  <a:gd name="connsiteX31" fmla="*/ 1960907 w 1985964"/>
                  <a:gd name="connsiteY31" fmla="*/ 2158828 h 2364509"/>
                  <a:gd name="connsiteX32" fmla="*/ 1962861 w 1985964"/>
                  <a:gd name="connsiteY32" fmla="*/ 2154893 h 2364509"/>
                  <a:gd name="connsiteX33" fmla="*/ 1979076 w 1985964"/>
                  <a:gd name="connsiteY33" fmla="*/ 2100297 h 2364509"/>
                  <a:gd name="connsiteX34" fmla="*/ 1979095 w 1985964"/>
                  <a:gd name="connsiteY34" fmla="*/ 2100236 h 2364509"/>
                  <a:gd name="connsiteX35" fmla="*/ 1979098 w 1985964"/>
                  <a:gd name="connsiteY35" fmla="*/ 2100200 h 2364509"/>
                  <a:gd name="connsiteX36" fmla="*/ 1985963 w 1985964"/>
                  <a:gd name="connsiteY36" fmla="*/ 2043903 h 2364509"/>
                  <a:gd name="connsiteX37" fmla="*/ 1985963 w 1985964"/>
                  <a:gd name="connsiteY37" fmla="*/ 1725393 h 2364509"/>
                  <a:gd name="connsiteX38" fmla="*/ 1985964 w 1985964"/>
                  <a:gd name="connsiteY38" fmla="*/ 1725393 h 2364509"/>
                  <a:gd name="connsiteX39" fmla="*/ 1985964 w 1985964"/>
                  <a:gd name="connsiteY39" fmla="*/ 1401883 h 2364509"/>
                  <a:gd name="connsiteX40" fmla="*/ 1985819 w 1985964"/>
                  <a:gd name="connsiteY40" fmla="*/ 1401165 h 2364509"/>
                  <a:gd name="connsiteX41" fmla="*/ 1985819 w 1985964"/>
                  <a:gd name="connsiteY41" fmla="*/ 1395747 h 2364509"/>
                  <a:gd name="connsiteX42" fmla="*/ 1984725 w 1985964"/>
                  <a:gd name="connsiteY42" fmla="*/ 1395747 h 2364509"/>
                  <a:gd name="connsiteX43" fmla="*/ 1980350 w 1985964"/>
                  <a:gd name="connsiteY43" fmla="*/ 1374076 h 2364509"/>
                  <a:gd name="connsiteX44" fmla="*/ 1914526 w 1985964"/>
                  <a:gd name="connsiteY44" fmla="*/ 1330445 h 2364509"/>
                  <a:gd name="connsiteX45" fmla="*/ 1848702 w 1985964"/>
                  <a:gd name="connsiteY45" fmla="*/ 1374076 h 2364509"/>
                  <a:gd name="connsiteX46" fmla="*/ 1844327 w 1985964"/>
                  <a:gd name="connsiteY46" fmla="*/ 1395747 h 2364509"/>
                  <a:gd name="connsiteX47" fmla="*/ 1842312 w 1985964"/>
                  <a:gd name="connsiteY47" fmla="*/ 1395747 h 2364509"/>
                  <a:gd name="connsiteX48" fmla="*/ 1842312 w 1985964"/>
                  <a:gd name="connsiteY48" fmla="*/ 1673582 h 2364509"/>
                  <a:gd name="connsiteX49" fmla="*/ 1838061 w 1985964"/>
                  <a:gd name="connsiteY49" fmla="*/ 1715751 h 2364509"/>
                  <a:gd name="connsiteX50" fmla="*/ 1838059 w 1985964"/>
                  <a:gd name="connsiteY50" fmla="*/ 1715757 h 2364509"/>
                  <a:gd name="connsiteX51" fmla="*/ 1834276 w 1985964"/>
                  <a:gd name="connsiteY51" fmla="*/ 1725393 h 2364509"/>
                  <a:gd name="connsiteX52" fmla="*/ 1842311 w 1985964"/>
                  <a:gd name="connsiteY52" fmla="*/ 1725393 h 2364509"/>
                  <a:gd name="connsiteX53" fmla="*/ 1842311 w 1985964"/>
                  <a:gd name="connsiteY53" fmla="*/ 1984395 h 2364509"/>
                  <a:gd name="connsiteX54" fmla="*/ 1838060 w 1985964"/>
                  <a:gd name="connsiteY54" fmla="*/ 2026564 h 2364509"/>
                  <a:gd name="connsiteX55" fmla="*/ 1838058 w 1985964"/>
                  <a:gd name="connsiteY55" fmla="*/ 2026570 h 2364509"/>
                  <a:gd name="connsiteX56" fmla="*/ 1818140 w 1985964"/>
                  <a:gd name="connsiteY56" fmla="*/ 2077302 h 2364509"/>
                  <a:gd name="connsiteX57" fmla="*/ 1792175 w 1985964"/>
                  <a:gd name="connsiteY57" fmla="*/ 2115814 h 2364509"/>
                  <a:gd name="connsiteX58" fmla="*/ 1773416 w 1985964"/>
                  <a:gd name="connsiteY58" fmla="*/ 2137481 h 2364509"/>
                  <a:gd name="connsiteX59" fmla="*/ 1731490 w 1985964"/>
                  <a:gd name="connsiteY59" fmla="*/ 2165749 h 2364509"/>
                  <a:gd name="connsiteX60" fmla="*/ 1709927 w 1985964"/>
                  <a:gd name="connsiteY60" fmla="*/ 2178120 h 2364509"/>
                  <a:gd name="connsiteX61" fmla="*/ 1633141 w 1985964"/>
                  <a:gd name="connsiteY61" fmla="*/ 2193622 h 2364509"/>
                  <a:gd name="connsiteX62" fmla="*/ 1633070 w 1985964"/>
                  <a:gd name="connsiteY62" fmla="*/ 2193635 h 2364509"/>
                  <a:gd name="connsiteX63" fmla="*/ 352749 w 1985964"/>
                  <a:gd name="connsiteY63" fmla="*/ 2193635 h 2364509"/>
                  <a:gd name="connsiteX64" fmla="*/ 143507 w 1985964"/>
                  <a:gd name="connsiteY64" fmla="*/ 1984393 h 2364509"/>
                  <a:gd name="connsiteX65" fmla="*/ 143507 w 1985964"/>
                  <a:gd name="connsiteY65" fmla="*/ 380114 h 2364509"/>
                  <a:gd name="connsiteX66" fmla="*/ 147758 w 1985964"/>
                  <a:gd name="connsiteY66" fmla="*/ 337945 h 2364509"/>
                  <a:gd name="connsiteX67" fmla="*/ 159950 w 1985964"/>
                  <a:gd name="connsiteY67" fmla="*/ 298669 h 2364509"/>
                  <a:gd name="connsiteX68" fmla="*/ 204792 w 1985964"/>
                  <a:gd name="connsiteY68" fmla="*/ 232160 h 2364509"/>
                  <a:gd name="connsiteX69" fmla="*/ 352748 w 1985964"/>
                  <a:gd name="connsiteY69" fmla="*/ 170874 h 2364509"/>
                  <a:gd name="connsiteX70" fmla="*/ 1633069 w 1985964"/>
                  <a:gd name="connsiteY70" fmla="*/ 170874 h 2364509"/>
                  <a:gd name="connsiteX71" fmla="*/ 1842311 w 1985964"/>
                  <a:gd name="connsiteY71" fmla="*/ 380116 h 2364509"/>
                  <a:gd name="connsiteX72" fmla="*/ 1842311 w 1985964"/>
                  <a:gd name="connsiteY72" fmla="*/ 390533 h 2364509"/>
                  <a:gd name="connsiteX73" fmla="*/ 1842312 w 1985964"/>
                  <a:gd name="connsiteY73" fmla="*/ 390533 h 2364509"/>
                  <a:gd name="connsiteX74" fmla="*/ 1842312 w 1985964"/>
                  <a:gd name="connsiteY74" fmla="*/ 657949 h 2364509"/>
                  <a:gd name="connsiteX75" fmla="*/ 1844327 w 1985964"/>
                  <a:gd name="connsiteY75" fmla="*/ 657949 h 2364509"/>
                  <a:gd name="connsiteX76" fmla="*/ 1848702 w 1985964"/>
                  <a:gd name="connsiteY76" fmla="*/ 679620 h 2364509"/>
                  <a:gd name="connsiteX77" fmla="*/ 1914526 w 1985964"/>
                  <a:gd name="connsiteY77" fmla="*/ 723251 h 2364509"/>
                  <a:gd name="connsiteX78" fmla="*/ 1980350 w 1985964"/>
                  <a:gd name="connsiteY78" fmla="*/ 679620 h 2364509"/>
                  <a:gd name="connsiteX79" fmla="*/ 1984725 w 1985964"/>
                  <a:gd name="connsiteY79" fmla="*/ 657949 h 2364509"/>
                  <a:gd name="connsiteX80" fmla="*/ 1985819 w 1985964"/>
                  <a:gd name="connsiteY80" fmla="*/ 657949 h 2364509"/>
                  <a:gd name="connsiteX81" fmla="*/ 1985819 w 1985964"/>
                  <a:gd name="connsiteY81" fmla="*/ 652531 h 2364509"/>
                  <a:gd name="connsiteX82" fmla="*/ 1985964 w 1985964"/>
                  <a:gd name="connsiteY82" fmla="*/ 651813 h 2364509"/>
                  <a:gd name="connsiteX83" fmla="*/ 1985964 w 1985964"/>
                  <a:gd name="connsiteY83" fmla="*/ 320606 h 2364509"/>
                  <a:gd name="connsiteX84" fmla="*/ 1979095 w 1985964"/>
                  <a:gd name="connsiteY84" fmla="*/ 264273 h 2364509"/>
                  <a:gd name="connsiteX85" fmla="*/ 1962862 w 1985964"/>
                  <a:gd name="connsiteY85" fmla="*/ 209616 h 2364509"/>
                  <a:gd name="connsiteX86" fmla="*/ 1960902 w 1985964"/>
                  <a:gd name="connsiteY86" fmla="*/ 205670 h 2364509"/>
                  <a:gd name="connsiteX87" fmla="*/ 1959808 w 1985964"/>
                  <a:gd name="connsiteY87" fmla="*/ 202145 h 2364509"/>
                  <a:gd name="connsiteX88" fmla="*/ 1952102 w 1985964"/>
                  <a:gd name="connsiteY88" fmla="*/ 187947 h 2364509"/>
                  <a:gd name="connsiteX89" fmla="*/ 1937903 w 1985964"/>
                  <a:gd name="connsiteY89" fmla="*/ 159353 h 2364509"/>
                  <a:gd name="connsiteX90" fmla="*/ 1932732 w 1985964"/>
                  <a:gd name="connsiteY90" fmla="*/ 152262 h 2364509"/>
                  <a:gd name="connsiteX91" fmla="*/ 1929292 w 1985964"/>
                  <a:gd name="connsiteY91" fmla="*/ 145924 h 2364509"/>
                  <a:gd name="connsiteX92" fmla="*/ 1919138 w 1985964"/>
                  <a:gd name="connsiteY92" fmla="*/ 133617 h 2364509"/>
                  <a:gd name="connsiteX93" fmla="*/ 1905110 w 1985964"/>
                  <a:gd name="connsiteY93" fmla="*/ 114377 h 2364509"/>
                  <a:gd name="connsiteX94" fmla="*/ 1895612 w 1985964"/>
                  <a:gd name="connsiteY94" fmla="*/ 105103 h 2364509"/>
                  <a:gd name="connsiteX95" fmla="*/ 1888877 w 1985964"/>
                  <a:gd name="connsiteY95" fmla="*/ 96941 h 2364509"/>
                  <a:gd name="connsiteX96" fmla="*/ 1878393 w 1985964"/>
                  <a:gd name="connsiteY96" fmla="*/ 88290 h 2364509"/>
                  <a:gd name="connsiteX97" fmla="*/ 1865375 w 1985964"/>
                  <a:gd name="connsiteY97" fmla="*/ 75579 h 2364509"/>
                  <a:gd name="connsiteX98" fmla="*/ 1857537 w 1985964"/>
                  <a:gd name="connsiteY98" fmla="*/ 71082 h 2364509"/>
                  <a:gd name="connsiteX99" fmla="*/ 1839894 w 1985964"/>
                  <a:gd name="connsiteY99" fmla="*/ 56526 h 2364509"/>
                  <a:gd name="connsiteX100" fmla="*/ 1783673 w 1985964"/>
                  <a:gd name="connsiteY100" fmla="*/ 26010 h 2364509"/>
                  <a:gd name="connsiteX101" fmla="*/ 1773433 w 1985964"/>
                  <a:gd name="connsiteY101" fmla="*/ 22831 h 2364509"/>
                  <a:gd name="connsiteX102" fmla="*/ 1768644 w 1985964"/>
                  <a:gd name="connsiteY102" fmla="*/ 20084 h 2364509"/>
                  <a:gd name="connsiteX103" fmla="*/ 1737353 w 1985964"/>
                  <a:gd name="connsiteY103" fmla="*/ 11631 h 2364509"/>
                  <a:gd name="connsiteX104" fmla="*/ 1721545 w 1985964"/>
                  <a:gd name="connsiteY104" fmla="*/ 6724 h 2364509"/>
                  <a:gd name="connsiteX105" fmla="*/ 1717783 w 1985964"/>
                  <a:gd name="connsiteY105" fmla="*/ 6345 h 2364509"/>
                  <a:gd name="connsiteX106" fmla="*/ 1713431 w 1985964"/>
                  <a:gd name="connsiteY106" fmla="*/ 5170 h 2364509"/>
                  <a:gd name="connsiteX107" fmla="*/ 1654843 w 1985964"/>
                  <a:gd name="connsiteY107" fmla="*/ 0 h 2364509"/>
                  <a:gd name="connsiteX0" fmla="*/ 1654843 w 1985964"/>
                  <a:gd name="connsiteY0" fmla="*/ 0 h 2364509"/>
                  <a:gd name="connsiteX1" fmla="*/ 1654842 w 1985964"/>
                  <a:gd name="connsiteY1" fmla="*/ 0 h 2364509"/>
                  <a:gd name="connsiteX2" fmla="*/ 330977 w 1985964"/>
                  <a:gd name="connsiteY2" fmla="*/ 0 h 2364509"/>
                  <a:gd name="connsiteX3" fmla="*/ 330976 w 1985964"/>
                  <a:gd name="connsiteY3" fmla="*/ 0 h 2364509"/>
                  <a:gd name="connsiteX4" fmla="*/ 0 w 1985964"/>
                  <a:gd name="connsiteY4" fmla="*/ 330976 h 2364509"/>
                  <a:gd name="connsiteX5" fmla="*/ 0 w 1985964"/>
                  <a:gd name="connsiteY5" fmla="*/ 2033533 h 2364509"/>
                  <a:gd name="connsiteX6" fmla="*/ 330976 w 1985964"/>
                  <a:gd name="connsiteY6" fmla="*/ 2364509 h 2364509"/>
                  <a:gd name="connsiteX7" fmla="*/ 330977 w 1985964"/>
                  <a:gd name="connsiteY7" fmla="*/ 2364509 h 2364509"/>
                  <a:gd name="connsiteX8" fmla="*/ 1654842 w 1985964"/>
                  <a:gd name="connsiteY8" fmla="*/ 2364509 h 2364509"/>
                  <a:gd name="connsiteX9" fmla="*/ 1654843 w 1985964"/>
                  <a:gd name="connsiteY9" fmla="*/ 2364509 h 2364509"/>
                  <a:gd name="connsiteX10" fmla="*/ 1654850 w 1985964"/>
                  <a:gd name="connsiteY10" fmla="*/ 2364508 h 2364509"/>
                  <a:gd name="connsiteX11" fmla="*/ 1713430 w 1985964"/>
                  <a:gd name="connsiteY11" fmla="*/ 2359339 h 2364509"/>
                  <a:gd name="connsiteX12" fmla="*/ 1717781 w 1985964"/>
                  <a:gd name="connsiteY12" fmla="*/ 2358164 h 2364509"/>
                  <a:gd name="connsiteX13" fmla="*/ 1721546 w 1985964"/>
                  <a:gd name="connsiteY13" fmla="*/ 2357784 h 2364509"/>
                  <a:gd name="connsiteX14" fmla="*/ 1737367 w 1985964"/>
                  <a:gd name="connsiteY14" fmla="*/ 2352873 h 2364509"/>
                  <a:gd name="connsiteX15" fmla="*/ 1768643 w 1985964"/>
                  <a:gd name="connsiteY15" fmla="*/ 2344425 h 2364509"/>
                  <a:gd name="connsiteX16" fmla="*/ 1773429 w 1985964"/>
                  <a:gd name="connsiteY16" fmla="*/ 2341679 h 2364509"/>
                  <a:gd name="connsiteX17" fmla="*/ 1783674 w 1985964"/>
                  <a:gd name="connsiteY17" fmla="*/ 2338499 h 2364509"/>
                  <a:gd name="connsiteX18" fmla="*/ 1839895 w 1985964"/>
                  <a:gd name="connsiteY18" fmla="*/ 2307983 h 2364509"/>
                  <a:gd name="connsiteX19" fmla="*/ 1857542 w 1985964"/>
                  <a:gd name="connsiteY19" fmla="*/ 2293423 h 2364509"/>
                  <a:gd name="connsiteX20" fmla="*/ 1865374 w 1985964"/>
                  <a:gd name="connsiteY20" fmla="*/ 2288930 h 2364509"/>
                  <a:gd name="connsiteX21" fmla="*/ 1878381 w 1985964"/>
                  <a:gd name="connsiteY21" fmla="*/ 2276229 h 2364509"/>
                  <a:gd name="connsiteX22" fmla="*/ 1888878 w 1985964"/>
                  <a:gd name="connsiteY22" fmla="*/ 2267568 h 2364509"/>
                  <a:gd name="connsiteX23" fmla="*/ 1895621 w 1985964"/>
                  <a:gd name="connsiteY23" fmla="*/ 2259396 h 2364509"/>
                  <a:gd name="connsiteX24" fmla="*/ 1905109 w 1985964"/>
                  <a:gd name="connsiteY24" fmla="*/ 2250132 h 2364509"/>
                  <a:gd name="connsiteX25" fmla="*/ 1919122 w 1985964"/>
                  <a:gd name="connsiteY25" fmla="*/ 2230912 h 2364509"/>
                  <a:gd name="connsiteX26" fmla="*/ 1929293 w 1985964"/>
                  <a:gd name="connsiteY26" fmla="*/ 2218585 h 2364509"/>
                  <a:gd name="connsiteX27" fmla="*/ 1932739 w 1985964"/>
                  <a:gd name="connsiteY27" fmla="*/ 2212236 h 2364509"/>
                  <a:gd name="connsiteX28" fmla="*/ 1937902 w 1985964"/>
                  <a:gd name="connsiteY28" fmla="*/ 2205156 h 2364509"/>
                  <a:gd name="connsiteX29" fmla="*/ 1952079 w 1985964"/>
                  <a:gd name="connsiteY29" fmla="*/ 2176606 h 2364509"/>
                  <a:gd name="connsiteX30" fmla="*/ 1959809 w 1985964"/>
                  <a:gd name="connsiteY30" fmla="*/ 2162364 h 2364509"/>
                  <a:gd name="connsiteX31" fmla="*/ 1960907 w 1985964"/>
                  <a:gd name="connsiteY31" fmla="*/ 2158828 h 2364509"/>
                  <a:gd name="connsiteX32" fmla="*/ 1962861 w 1985964"/>
                  <a:gd name="connsiteY32" fmla="*/ 2154893 h 2364509"/>
                  <a:gd name="connsiteX33" fmla="*/ 1979076 w 1985964"/>
                  <a:gd name="connsiteY33" fmla="*/ 2100297 h 2364509"/>
                  <a:gd name="connsiteX34" fmla="*/ 1979095 w 1985964"/>
                  <a:gd name="connsiteY34" fmla="*/ 2100236 h 2364509"/>
                  <a:gd name="connsiteX35" fmla="*/ 1979098 w 1985964"/>
                  <a:gd name="connsiteY35" fmla="*/ 2100200 h 2364509"/>
                  <a:gd name="connsiteX36" fmla="*/ 1985963 w 1985964"/>
                  <a:gd name="connsiteY36" fmla="*/ 2043903 h 2364509"/>
                  <a:gd name="connsiteX37" fmla="*/ 1985963 w 1985964"/>
                  <a:gd name="connsiteY37" fmla="*/ 1725393 h 2364509"/>
                  <a:gd name="connsiteX38" fmla="*/ 1985964 w 1985964"/>
                  <a:gd name="connsiteY38" fmla="*/ 1725393 h 2364509"/>
                  <a:gd name="connsiteX39" fmla="*/ 1985964 w 1985964"/>
                  <a:gd name="connsiteY39" fmla="*/ 1401883 h 2364509"/>
                  <a:gd name="connsiteX40" fmla="*/ 1985819 w 1985964"/>
                  <a:gd name="connsiteY40" fmla="*/ 1401165 h 2364509"/>
                  <a:gd name="connsiteX41" fmla="*/ 1985819 w 1985964"/>
                  <a:gd name="connsiteY41" fmla="*/ 1395747 h 2364509"/>
                  <a:gd name="connsiteX42" fmla="*/ 1984725 w 1985964"/>
                  <a:gd name="connsiteY42" fmla="*/ 1395747 h 2364509"/>
                  <a:gd name="connsiteX43" fmla="*/ 1980350 w 1985964"/>
                  <a:gd name="connsiteY43" fmla="*/ 1374076 h 2364509"/>
                  <a:gd name="connsiteX44" fmla="*/ 1914526 w 1985964"/>
                  <a:gd name="connsiteY44" fmla="*/ 1330445 h 2364509"/>
                  <a:gd name="connsiteX45" fmla="*/ 1848702 w 1985964"/>
                  <a:gd name="connsiteY45" fmla="*/ 1374076 h 2364509"/>
                  <a:gd name="connsiteX46" fmla="*/ 1844327 w 1985964"/>
                  <a:gd name="connsiteY46" fmla="*/ 1395747 h 2364509"/>
                  <a:gd name="connsiteX47" fmla="*/ 1842312 w 1985964"/>
                  <a:gd name="connsiteY47" fmla="*/ 1395747 h 2364509"/>
                  <a:gd name="connsiteX48" fmla="*/ 1842312 w 1985964"/>
                  <a:gd name="connsiteY48" fmla="*/ 1673582 h 2364509"/>
                  <a:gd name="connsiteX49" fmla="*/ 1838061 w 1985964"/>
                  <a:gd name="connsiteY49" fmla="*/ 1715751 h 2364509"/>
                  <a:gd name="connsiteX50" fmla="*/ 1838059 w 1985964"/>
                  <a:gd name="connsiteY50" fmla="*/ 1715757 h 2364509"/>
                  <a:gd name="connsiteX51" fmla="*/ 1834276 w 1985964"/>
                  <a:gd name="connsiteY51" fmla="*/ 1725393 h 2364509"/>
                  <a:gd name="connsiteX52" fmla="*/ 1842311 w 1985964"/>
                  <a:gd name="connsiteY52" fmla="*/ 1984395 h 2364509"/>
                  <a:gd name="connsiteX53" fmla="*/ 1838060 w 1985964"/>
                  <a:gd name="connsiteY53" fmla="*/ 2026564 h 2364509"/>
                  <a:gd name="connsiteX54" fmla="*/ 1838058 w 1985964"/>
                  <a:gd name="connsiteY54" fmla="*/ 2026570 h 2364509"/>
                  <a:gd name="connsiteX55" fmla="*/ 1818140 w 1985964"/>
                  <a:gd name="connsiteY55" fmla="*/ 2077302 h 2364509"/>
                  <a:gd name="connsiteX56" fmla="*/ 1792175 w 1985964"/>
                  <a:gd name="connsiteY56" fmla="*/ 2115814 h 2364509"/>
                  <a:gd name="connsiteX57" fmla="*/ 1773416 w 1985964"/>
                  <a:gd name="connsiteY57" fmla="*/ 2137481 h 2364509"/>
                  <a:gd name="connsiteX58" fmla="*/ 1731490 w 1985964"/>
                  <a:gd name="connsiteY58" fmla="*/ 2165749 h 2364509"/>
                  <a:gd name="connsiteX59" fmla="*/ 1709927 w 1985964"/>
                  <a:gd name="connsiteY59" fmla="*/ 2178120 h 2364509"/>
                  <a:gd name="connsiteX60" fmla="*/ 1633141 w 1985964"/>
                  <a:gd name="connsiteY60" fmla="*/ 2193622 h 2364509"/>
                  <a:gd name="connsiteX61" fmla="*/ 1633070 w 1985964"/>
                  <a:gd name="connsiteY61" fmla="*/ 2193635 h 2364509"/>
                  <a:gd name="connsiteX62" fmla="*/ 352749 w 1985964"/>
                  <a:gd name="connsiteY62" fmla="*/ 2193635 h 2364509"/>
                  <a:gd name="connsiteX63" fmla="*/ 143507 w 1985964"/>
                  <a:gd name="connsiteY63" fmla="*/ 1984393 h 2364509"/>
                  <a:gd name="connsiteX64" fmla="*/ 143507 w 1985964"/>
                  <a:gd name="connsiteY64" fmla="*/ 380114 h 2364509"/>
                  <a:gd name="connsiteX65" fmla="*/ 147758 w 1985964"/>
                  <a:gd name="connsiteY65" fmla="*/ 337945 h 2364509"/>
                  <a:gd name="connsiteX66" fmla="*/ 159950 w 1985964"/>
                  <a:gd name="connsiteY66" fmla="*/ 298669 h 2364509"/>
                  <a:gd name="connsiteX67" fmla="*/ 204792 w 1985964"/>
                  <a:gd name="connsiteY67" fmla="*/ 232160 h 2364509"/>
                  <a:gd name="connsiteX68" fmla="*/ 352748 w 1985964"/>
                  <a:gd name="connsiteY68" fmla="*/ 170874 h 2364509"/>
                  <a:gd name="connsiteX69" fmla="*/ 1633069 w 1985964"/>
                  <a:gd name="connsiteY69" fmla="*/ 170874 h 2364509"/>
                  <a:gd name="connsiteX70" fmla="*/ 1842311 w 1985964"/>
                  <a:gd name="connsiteY70" fmla="*/ 380116 h 2364509"/>
                  <a:gd name="connsiteX71" fmla="*/ 1842311 w 1985964"/>
                  <a:gd name="connsiteY71" fmla="*/ 390533 h 2364509"/>
                  <a:gd name="connsiteX72" fmla="*/ 1842312 w 1985964"/>
                  <a:gd name="connsiteY72" fmla="*/ 390533 h 2364509"/>
                  <a:gd name="connsiteX73" fmla="*/ 1842312 w 1985964"/>
                  <a:gd name="connsiteY73" fmla="*/ 657949 h 2364509"/>
                  <a:gd name="connsiteX74" fmla="*/ 1844327 w 1985964"/>
                  <a:gd name="connsiteY74" fmla="*/ 657949 h 2364509"/>
                  <a:gd name="connsiteX75" fmla="*/ 1848702 w 1985964"/>
                  <a:gd name="connsiteY75" fmla="*/ 679620 h 2364509"/>
                  <a:gd name="connsiteX76" fmla="*/ 1914526 w 1985964"/>
                  <a:gd name="connsiteY76" fmla="*/ 723251 h 2364509"/>
                  <a:gd name="connsiteX77" fmla="*/ 1980350 w 1985964"/>
                  <a:gd name="connsiteY77" fmla="*/ 679620 h 2364509"/>
                  <a:gd name="connsiteX78" fmla="*/ 1984725 w 1985964"/>
                  <a:gd name="connsiteY78" fmla="*/ 657949 h 2364509"/>
                  <a:gd name="connsiteX79" fmla="*/ 1985819 w 1985964"/>
                  <a:gd name="connsiteY79" fmla="*/ 657949 h 2364509"/>
                  <a:gd name="connsiteX80" fmla="*/ 1985819 w 1985964"/>
                  <a:gd name="connsiteY80" fmla="*/ 652531 h 2364509"/>
                  <a:gd name="connsiteX81" fmla="*/ 1985964 w 1985964"/>
                  <a:gd name="connsiteY81" fmla="*/ 651813 h 2364509"/>
                  <a:gd name="connsiteX82" fmla="*/ 1985964 w 1985964"/>
                  <a:gd name="connsiteY82" fmla="*/ 320606 h 2364509"/>
                  <a:gd name="connsiteX83" fmla="*/ 1979095 w 1985964"/>
                  <a:gd name="connsiteY83" fmla="*/ 264273 h 2364509"/>
                  <a:gd name="connsiteX84" fmla="*/ 1962862 w 1985964"/>
                  <a:gd name="connsiteY84" fmla="*/ 209616 h 2364509"/>
                  <a:gd name="connsiteX85" fmla="*/ 1960902 w 1985964"/>
                  <a:gd name="connsiteY85" fmla="*/ 205670 h 2364509"/>
                  <a:gd name="connsiteX86" fmla="*/ 1959808 w 1985964"/>
                  <a:gd name="connsiteY86" fmla="*/ 202145 h 2364509"/>
                  <a:gd name="connsiteX87" fmla="*/ 1952102 w 1985964"/>
                  <a:gd name="connsiteY87" fmla="*/ 187947 h 2364509"/>
                  <a:gd name="connsiteX88" fmla="*/ 1937903 w 1985964"/>
                  <a:gd name="connsiteY88" fmla="*/ 159353 h 2364509"/>
                  <a:gd name="connsiteX89" fmla="*/ 1932732 w 1985964"/>
                  <a:gd name="connsiteY89" fmla="*/ 152262 h 2364509"/>
                  <a:gd name="connsiteX90" fmla="*/ 1929292 w 1985964"/>
                  <a:gd name="connsiteY90" fmla="*/ 145924 h 2364509"/>
                  <a:gd name="connsiteX91" fmla="*/ 1919138 w 1985964"/>
                  <a:gd name="connsiteY91" fmla="*/ 133617 h 2364509"/>
                  <a:gd name="connsiteX92" fmla="*/ 1905110 w 1985964"/>
                  <a:gd name="connsiteY92" fmla="*/ 114377 h 2364509"/>
                  <a:gd name="connsiteX93" fmla="*/ 1895612 w 1985964"/>
                  <a:gd name="connsiteY93" fmla="*/ 105103 h 2364509"/>
                  <a:gd name="connsiteX94" fmla="*/ 1888877 w 1985964"/>
                  <a:gd name="connsiteY94" fmla="*/ 96941 h 2364509"/>
                  <a:gd name="connsiteX95" fmla="*/ 1878393 w 1985964"/>
                  <a:gd name="connsiteY95" fmla="*/ 88290 h 2364509"/>
                  <a:gd name="connsiteX96" fmla="*/ 1865375 w 1985964"/>
                  <a:gd name="connsiteY96" fmla="*/ 75579 h 2364509"/>
                  <a:gd name="connsiteX97" fmla="*/ 1857537 w 1985964"/>
                  <a:gd name="connsiteY97" fmla="*/ 71082 h 2364509"/>
                  <a:gd name="connsiteX98" fmla="*/ 1839894 w 1985964"/>
                  <a:gd name="connsiteY98" fmla="*/ 56526 h 2364509"/>
                  <a:gd name="connsiteX99" fmla="*/ 1783673 w 1985964"/>
                  <a:gd name="connsiteY99" fmla="*/ 26010 h 2364509"/>
                  <a:gd name="connsiteX100" fmla="*/ 1773433 w 1985964"/>
                  <a:gd name="connsiteY100" fmla="*/ 22831 h 2364509"/>
                  <a:gd name="connsiteX101" fmla="*/ 1768644 w 1985964"/>
                  <a:gd name="connsiteY101" fmla="*/ 20084 h 2364509"/>
                  <a:gd name="connsiteX102" fmla="*/ 1737353 w 1985964"/>
                  <a:gd name="connsiteY102" fmla="*/ 11631 h 2364509"/>
                  <a:gd name="connsiteX103" fmla="*/ 1721545 w 1985964"/>
                  <a:gd name="connsiteY103" fmla="*/ 6724 h 2364509"/>
                  <a:gd name="connsiteX104" fmla="*/ 1717783 w 1985964"/>
                  <a:gd name="connsiteY104" fmla="*/ 6345 h 2364509"/>
                  <a:gd name="connsiteX105" fmla="*/ 1713431 w 1985964"/>
                  <a:gd name="connsiteY105" fmla="*/ 5170 h 2364509"/>
                  <a:gd name="connsiteX106" fmla="*/ 1654843 w 1985964"/>
                  <a:gd name="connsiteY106" fmla="*/ 0 h 2364509"/>
                  <a:gd name="connsiteX0" fmla="*/ 1654843 w 1985964"/>
                  <a:gd name="connsiteY0" fmla="*/ 0 h 2364509"/>
                  <a:gd name="connsiteX1" fmla="*/ 1654842 w 1985964"/>
                  <a:gd name="connsiteY1" fmla="*/ 0 h 2364509"/>
                  <a:gd name="connsiteX2" fmla="*/ 330977 w 1985964"/>
                  <a:gd name="connsiteY2" fmla="*/ 0 h 2364509"/>
                  <a:gd name="connsiteX3" fmla="*/ 330976 w 1985964"/>
                  <a:gd name="connsiteY3" fmla="*/ 0 h 2364509"/>
                  <a:gd name="connsiteX4" fmla="*/ 0 w 1985964"/>
                  <a:gd name="connsiteY4" fmla="*/ 330976 h 2364509"/>
                  <a:gd name="connsiteX5" fmla="*/ 0 w 1985964"/>
                  <a:gd name="connsiteY5" fmla="*/ 2033533 h 2364509"/>
                  <a:gd name="connsiteX6" fmla="*/ 330976 w 1985964"/>
                  <a:gd name="connsiteY6" fmla="*/ 2364509 h 2364509"/>
                  <a:gd name="connsiteX7" fmla="*/ 330977 w 1985964"/>
                  <a:gd name="connsiteY7" fmla="*/ 2364509 h 2364509"/>
                  <a:gd name="connsiteX8" fmla="*/ 1654842 w 1985964"/>
                  <a:gd name="connsiteY8" fmla="*/ 2364509 h 2364509"/>
                  <a:gd name="connsiteX9" fmla="*/ 1654843 w 1985964"/>
                  <a:gd name="connsiteY9" fmla="*/ 2364509 h 2364509"/>
                  <a:gd name="connsiteX10" fmla="*/ 1654850 w 1985964"/>
                  <a:gd name="connsiteY10" fmla="*/ 2364508 h 2364509"/>
                  <a:gd name="connsiteX11" fmla="*/ 1713430 w 1985964"/>
                  <a:gd name="connsiteY11" fmla="*/ 2359339 h 2364509"/>
                  <a:gd name="connsiteX12" fmla="*/ 1717781 w 1985964"/>
                  <a:gd name="connsiteY12" fmla="*/ 2358164 h 2364509"/>
                  <a:gd name="connsiteX13" fmla="*/ 1721546 w 1985964"/>
                  <a:gd name="connsiteY13" fmla="*/ 2357784 h 2364509"/>
                  <a:gd name="connsiteX14" fmla="*/ 1737367 w 1985964"/>
                  <a:gd name="connsiteY14" fmla="*/ 2352873 h 2364509"/>
                  <a:gd name="connsiteX15" fmla="*/ 1768643 w 1985964"/>
                  <a:gd name="connsiteY15" fmla="*/ 2344425 h 2364509"/>
                  <a:gd name="connsiteX16" fmla="*/ 1773429 w 1985964"/>
                  <a:gd name="connsiteY16" fmla="*/ 2341679 h 2364509"/>
                  <a:gd name="connsiteX17" fmla="*/ 1783674 w 1985964"/>
                  <a:gd name="connsiteY17" fmla="*/ 2338499 h 2364509"/>
                  <a:gd name="connsiteX18" fmla="*/ 1839895 w 1985964"/>
                  <a:gd name="connsiteY18" fmla="*/ 2307983 h 2364509"/>
                  <a:gd name="connsiteX19" fmla="*/ 1857542 w 1985964"/>
                  <a:gd name="connsiteY19" fmla="*/ 2293423 h 2364509"/>
                  <a:gd name="connsiteX20" fmla="*/ 1865374 w 1985964"/>
                  <a:gd name="connsiteY20" fmla="*/ 2288930 h 2364509"/>
                  <a:gd name="connsiteX21" fmla="*/ 1878381 w 1985964"/>
                  <a:gd name="connsiteY21" fmla="*/ 2276229 h 2364509"/>
                  <a:gd name="connsiteX22" fmla="*/ 1888878 w 1985964"/>
                  <a:gd name="connsiteY22" fmla="*/ 2267568 h 2364509"/>
                  <a:gd name="connsiteX23" fmla="*/ 1895621 w 1985964"/>
                  <a:gd name="connsiteY23" fmla="*/ 2259396 h 2364509"/>
                  <a:gd name="connsiteX24" fmla="*/ 1905109 w 1985964"/>
                  <a:gd name="connsiteY24" fmla="*/ 2250132 h 2364509"/>
                  <a:gd name="connsiteX25" fmla="*/ 1919122 w 1985964"/>
                  <a:gd name="connsiteY25" fmla="*/ 2230912 h 2364509"/>
                  <a:gd name="connsiteX26" fmla="*/ 1929293 w 1985964"/>
                  <a:gd name="connsiteY26" fmla="*/ 2218585 h 2364509"/>
                  <a:gd name="connsiteX27" fmla="*/ 1932739 w 1985964"/>
                  <a:gd name="connsiteY27" fmla="*/ 2212236 h 2364509"/>
                  <a:gd name="connsiteX28" fmla="*/ 1937902 w 1985964"/>
                  <a:gd name="connsiteY28" fmla="*/ 2205156 h 2364509"/>
                  <a:gd name="connsiteX29" fmla="*/ 1952079 w 1985964"/>
                  <a:gd name="connsiteY29" fmla="*/ 2176606 h 2364509"/>
                  <a:gd name="connsiteX30" fmla="*/ 1959809 w 1985964"/>
                  <a:gd name="connsiteY30" fmla="*/ 2162364 h 2364509"/>
                  <a:gd name="connsiteX31" fmla="*/ 1960907 w 1985964"/>
                  <a:gd name="connsiteY31" fmla="*/ 2158828 h 2364509"/>
                  <a:gd name="connsiteX32" fmla="*/ 1962861 w 1985964"/>
                  <a:gd name="connsiteY32" fmla="*/ 2154893 h 2364509"/>
                  <a:gd name="connsiteX33" fmla="*/ 1979076 w 1985964"/>
                  <a:gd name="connsiteY33" fmla="*/ 2100297 h 2364509"/>
                  <a:gd name="connsiteX34" fmla="*/ 1979095 w 1985964"/>
                  <a:gd name="connsiteY34" fmla="*/ 2100236 h 2364509"/>
                  <a:gd name="connsiteX35" fmla="*/ 1979098 w 1985964"/>
                  <a:gd name="connsiteY35" fmla="*/ 2100200 h 2364509"/>
                  <a:gd name="connsiteX36" fmla="*/ 1985963 w 1985964"/>
                  <a:gd name="connsiteY36" fmla="*/ 2043903 h 2364509"/>
                  <a:gd name="connsiteX37" fmla="*/ 1985963 w 1985964"/>
                  <a:gd name="connsiteY37" fmla="*/ 1725393 h 2364509"/>
                  <a:gd name="connsiteX38" fmla="*/ 1985964 w 1985964"/>
                  <a:gd name="connsiteY38" fmla="*/ 1725393 h 2364509"/>
                  <a:gd name="connsiteX39" fmla="*/ 1985964 w 1985964"/>
                  <a:gd name="connsiteY39" fmla="*/ 1401883 h 2364509"/>
                  <a:gd name="connsiteX40" fmla="*/ 1985819 w 1985964"/>
                  <a:gd name="connsiteY40" fmla="*/ 1401165 h 2364509"/>
                  <a:gd name="connsiteX41" fmla="*/ 1985819 w 1985964"/>
                  <a:gd name="connsiteY41" fmla="*/ 1395747 h 2364509"/>
                  <a:gd name="connsiteX42" fmla="*/ 1984725 w 1985964"/>
                  <a:gd name="connsiteY42" fmla="*/ 1395747 h 2364509"/>
                  <a:gd name="connsiteX43" fmla="*/ 1980350 w 1985964"/>
                  <a:gd name="connsiteY43" fmla="*/ 1374076 h 2364509"/>
                  <a:gd name="connsiteX44" fmla="*/ 1914526 w 1985964"/>
                  <a:gd name="connsiteY44" fmla="*/ 1330445 h 2364509"/>
                  <a:gd name="connsiteX45" fmla="*/ 1848702 w 1985964"/>
                  <a:gd name="connsiteY45" fmla="*/ 1374076 h 2364509"/>
                  <a:gd name="connsiteX46" fmla="*/ 1844327 w 1985964"/>
                  <a:gd name="connsiteY46" fmla="*/ 1395747 h 2364509"/>
                  <a:gd name="connsiteX47" fmla="*/ 1842312 w 1985964"/>
                  <a:gd name="connsiteY47" fmla="*/ 1395747 h 2364509"/>
                  <a:gd name="connsiteX48" fmla="*/ 1842312 w 1985964"/>
                  <a:gd name="connsiteY48" fmla="*/ 1673582 h 2364509"/>
                  <a:gd name="connsiteX49" fmla="*/ 1838061 w 1985964"/>
                  <a:gd name="connsiteY49" fmla="*/ 1715751 h 2364509"/>
                  <a:gd name="connsiteX50" fmla="*/ 1838059 w 1985964"/>
                  <a:gd name="connsiteY50" fmla="*/ 1715757 h 2364509"/>
                  <a:gd name="connsiteX51" fmla="*/ 1842311 w 1985964"/>
                  <a:gd name="connsiteY51" fmla="*/ 1984395 h 2364509"/>
                  <a:gd name="connsiteX52" fmla="*/ 1838060 w 1985964"/>
                  <a:gd name="connsiteY52" fmla="*/ 2026564 h 2364509"/>
                  <a:gd name="connsiteX53" fmla="*/ 1838058 w 1985964"/>
                  <a:gd name="connsiteY53" fmla="*/ 2026570 h 2364509"/>
                  <a:gd name="connsiteX54" fmla="*/ 1818140 w 1985964"/>
                  <a:gd name="connsiteY54" fmla="*/ 2077302 h 2364509"/>
                  <a:gd name="connsiteX55" fmla="*/ 1792175 w 1985964"/>
                  <a:gd name="connsiteY55" fmla="*/ 2115814 h 2364509"/>
                  <a:gd name="connsiteX56" fmla="*/ 1773416 w 1985964"/>
                  <a:gd name="connsiteY56" fmla="*/ 2137481 h 2364509"/>
                  <a:gd name="connsiteX57" fmla="*/ 1731490 w 1985964"/>
                  <a:gd name="connsiteY57" fmla="*/ 2165749 h 2364509"/>
                  <a:gd name="connsiteX58" fmla="*/ 1709927 w 1985964"/>
                  <a:gd name="connsiteY58" fmla="*/ 2178120 h 2364509"/>
                  <a:gd name="connsiteX59" fmla="*/ 1633141 w 1985964"/>
                  <a:gd name="connsiteY59" fmla="*/ 2193622 h 2364509"/>
                  <a:gd name="connsiteX60" fmla="*/ 1633070 w 1985964"/>
                  <a:gd name="connsiteY60" fmla="*/ 2193635 h 2364509"/>
                  <a:gd name="connsiteX61" fmla="*/ 352749 w 1985964"/>
                  <a:gd name="connsiteY61" fmla="*/ 2193635 h 2364509"/>
                  <a:gd name="connsiteX62" fmla="*/ 143507 w 1985964"/>
                  <a:gd name="connsiteY62" fmla="*/ 1984393 h 2364509"/>
                  <a:gd name="connsiteX63" fmla="*/ 143507 w 1985964"/>
                  <a:gd name="connsiteY63" fmla="*/ 380114 h 2364509"/>
                  <a:gd name="connsiteX64" fmla="*/ 147758 w 1985964"/>
                  <a:gd name="connsiteY64" fmla="*/ 337945 h 2364509"/>
                  <a:gd name="connsiteX65" fmla="*/ 159950 w 1985964"/>
                  <a:gd name="connsiteY65" fmla="*/ 298669 h 2364509"/>
                  <a:gd name="connsiteX66" fmla="*/ 204792 w 1985964"/>
                  <a:gd name="connsiteY66" fmla="*/ 232160 h 2364509"/>
                  <a:gd name="connsiteX67" fmla="*/ 352748 w 1985964"/>
                  <a:gd name="connsiteY67" fmla="*/ 170874 h 2364509"/>
                  <a:gd name="connsiteX68" fmla="*/ 1633069 w 1985964"/>
                  <a:gd name="connsiteY68" fmla="*/ 170874 h 2364509"/>
                  <a:gd name="connsiteX69" fmla="*/ 1842311 w 1985964"/>
                  <a:gd name="connsiteY69" fmla="*/ 380116 h 2364509"/>
                  <a:gd name="connsiteX70" fmla="*/ 1842311 w 1985964"/>
                  <a:gd name="connsiteY70" fmla="*/ 390533 h 2364509"/>
                  <a:gd name="connsiteX71" fmla="*/ 1842312 w 1985964"/>
                  <a:gd name="connsiteY71" fmla="*/ 390533 h 2364509"/>
                  <a:gd name="connsiteX72" fmla="*/ 1842312 w 1985964"/>
                  <a:gd name="connsiteY72" fmla="*/ 657949 h 2364509"/>
                  <a:gd name="connsiteX73" fmla="*/ 1844327 w 1985964"/>
                  <a:gd name="connsiteY73" fmla="*/ 657949 h 2364509"/>
                  <a:gd name="connsiteX74" fmla="*/ 1848702 w 1985964"/>
                  <a:gd name="connsiteY74" fmla="*/ 679620 h 2364509"/>
                  <a:gd name="connsiteX75" fmla="*/ 1914526 w 1985964"/>
                  <a:gd name="connsiteY75" fmla="*/ 723251 h 2364509"/>
                  <a:gd name="connsiteX76" fmla="*/ 1980350 w 1985964"/>
                  <a:gd name="connsiteY76" fmla="*/ 679620 h 2364509"/>
                  <a:gd name="connsiteX77" fmla="*/ 1984725 w 1985964"/>
                  <a:gd name="connsiteY77" fmla="*/ 657949 h 2364509"/>
                  <a:gd name="connsiteX78" fmla="*/ 1985819 w 1985964"/>
                  <a:gd name="connsiteY78" fmla="*/ 657949 h 2364509"/>
                  <a:gd name="connsiteX79" fmla="*/ 1985819 w 1985964"/>
                  <a:gd name="connsiteY79" fmla="*/ 652531 h 2364509"/>
                  <a:gd name="connsiteX80" fmla="*/ 1985964 w 1985964"/>
                  <a:gd name="connsiteY80" fmla="*/ 651813 h 2364509"/>
                  <a:gd name="connsiteX81" fmla="*/ 1985964 w 1985964"/>
                  <a:gd name="connsiteY81" fmla="*/ 320606 h 2364509"/>
                  <a:gd name="connsiteX82" fmla="*/ 1979095 w 1985964"/>
                  <a:gd name="connsiteY82" fmla="*/ 264273 h 2364509"/>
                  <a:gd name="connsiteX83" fmla="*/ 1962862 w 1985964"/>
                  <a:gd name="connsiteY83" fmla="*/ 209616 h 2364509"/>
                  <a:gd name="connsiteX84" fmla="*/ 1960902 w 1985964"/>
                  <a:gd name="connsiteY84" fmla="*/ 205670 h 2364509"/>
                  <a:gd name="connsiteX85" fmla="*/ 1959808 w 1985964"/>
                  <a:gd name="connsiteY85" fmla="*/ 202145 h 2364509"/>
                  <a:gd name="connsiteX86" fmla="*/ 1952102 w 1985964"/>
                  <a:gd name="connsiteY86" fmla="*/ 187947 h 2364509"/>
                  <a:gd name="connsiteX87" fmla="*/ 1937903 w 1985964"/>
                  <a:gd name="connsiteY87" fmla="*/ 159353 h 2364509"/>
                  <a:gd name="connsiteX88" fmla="*/ 1932732 w 1985964"/>
                  <a:gd name="connsiteY88" fmla="*/ 152262 h 2364509"/>
                  <a:gd name="connsiteX89" fmla="*/ 1929292 w 1985964"/>
                  <a:gd name="connsiteY89" fmla="*/ 145924 h 2364509"/>
                  <a:gd name="connsiteX90" fmla="*/ 1919138 w 1985964"/>
                  <a:gd name="connsiteY90" fmla="*/ 133617 h 2364509"/>
                  <a:gd name="connsiteX91" fmla="*/ 1905110 w 1985964"/>
                  <a:gd name="connsiteY91" fmla="*/ 114377 h 2364509"/>
                  <a:gd name="connsiteX92" fmla="*/ 1895612 w 1985964"/>
                  <a:gd name="connsiteY92" fmla="*/ 105103 h 2364509"/>
                  <a:gd name="connsiteX93" fmla="*/ 1888877 w 1985964"/>
                  <a:gd name="connsiteY93" fmla="*/ 96941 h 2364509"/>
                  <a:gd name="connsiteX94" fmla="*/ 1878393 w 1985964"/>
                  <a:gd name="connsiteY94" fmla="*/ 88290 h 2364509"/>
                  <a:gd name="connsiteX95" fmla="*/ 1865375 w 1985964"/>
                  <a:gd name="connsiteY95" fmla="*/ 75579 h 2364509"/>
                  <a:gd name="connsiteX96" fmla="*/ 1857537 w 1985964"/>
                  <a:gd name="connsiteY96" fmla="*/ 71082 h 2364509"/>
                  <a:gd name="connsiteX97" fmla="*/ 1839894 w 1985964"/>
                  <a:gd name="connsiteY97" fmla="*/ 56526 h 2364509"/>
                  <a:gd name="connsiteX98" fmla="*/ 1783673 w 1985964"/>
                  <a:gd name="connsiteY98" fmla="*/ 26010 h 2364509"/>
                  <a:gd name="connsiteX99" fmla="*/ 1773433 w 1985964"/>
                  <a:gd name="connsiteY99" fmla="*/ 22831 h 2364509"/>
                  <a:gd name="connsiteX100" fmla="*/ 1768644 w 1985964"/>
                  <a:gd name="connsiteY100" fmla="*/ 20084 h 2364509"/>
                  <a:gd name="connsiteX101" fmla="*/ 1737353 w 1985964"/>
                  <a:gd name="connsiteY101" fmla="*/ 11631 h 2364509"/>
                  <a:gd name="connsiteX102" fmla="*/ 1721545 w 1985964"/>
                  <a:gd name="connsiteY102" fmla="*/ 6724 h 2364509"/>
                  <a:gd name="connsiteX103" fmla="*/ 1717783 w 1985964"/>
                  <a:gd name="connsiteY103" fmla="*/ 6345 h 2364509"/>
                  <a:gd name="connsiteX104" fmla="*/ 1713431 w 1985964"/>
                  <a:gd name="connsiteY104" fmla="*/ 5170 h 2364509"/>
                  <a:gd name="connsiteX105" fmla="*/ 1654843 w 1985964"/>
                  <a:gd name="connsiteY105" fmla="*/ 0 h 2364509"/>
                  <a:gd name="connsiteX0" fmla="*/ 1654843 w 1985964"/>
                  <a:gd name="connsiteY0" fmla="*/ 0 h 2364509"/>
                  <a:gd name="connsiteX1" fmla="*/ 1654842 w 1985964"/>
                  <a:gd name="connsiteY1" fmla="*/ 0 h 2364509"/>
                  <a:gd name="connsiteX2" fmla="*/ 330977 w 1985964"/>
                  <a:gd name="connsiteY2" fmla="*/ 0 h 2364509"/>
                  <a:gd name="connsiteX3" fmla="*/ 330976 w 1985964"/>
                  <a:gd name="connsiteY3" fmla="*/ 0 h 2364509"/>
                  <a:gd name="connsiteX4" fmla="*/ 0 w 1985964"/>
                  <a:gd name="connsiteY4" fmla="*/ 330976 h 2364509"/>
                  <a:gd name="connsiteX5" fmla="*/ 0 w 1985964"/>
                  <a:gd name="connsiteY5" fmla="*/ 2033533 h 2364509"/>
                  <a:gd name="connsiteX6" fmla="*/ 330976 w 1985964"/>
                  <a:gd name="connsiteY6" fmla="*/ 2364509 h 2364509"/>
                  <a:gd name="connsiteX7" fmla="*/ 330977 w 1985964"/>
                  <a:gd name="connsiteY7" fmla="*/ 2364509 h 2364509"/>
                  <a:gd name="connsiteX8" fmla="*/ 1654842 w 1985964"/>
                  <a:gd name="connsiteY8" fmla="*/ 2364509 h 2364509"/>
                  <a:gd name="connsiteX9" fmla="*/ 1654843 w 1985964"/>
                  <a:gd name="connsiteY9" fmla="*/ 2364509 h 2364509"/>
                  <a:gd name="connsiteX10" fmla="*/ 1654850 w 1985964"/>
                  <a:gd name="connsiteY10" fmla="*/ 2364508 h 2364509"/>
                  <a:gd name="connsiteX11" fmla="*/ 1713430 w 1985964"/>
                  <a:gd name="connsiteY11" fmla="*/ 2359339 h 2364509"/>
                  <a:gd name="connsiteX12" fmla="*/ 1717781 w 1985964"/>
                  <a:gd name="connsiteY12" fmla="*/ 2358164 h 2364509"/>
                  <a:gd name="connsiteX13" fmla="*/ 1721546 w 1985964"/>
                  <a:gd name="connsiteY13" fmla="*/ 2357784 h 2364509"/>
                  <a:gd name="connsiteX14" fmla="*/ 1737367 w 1985964"/>
                  <a:gd name="connsiteY14" fmla="*/ 2352873 h 2364509"/>
                  <a:gd name="connsiteX15" fmla="*/ 1768643 w 1985964"/>
                  <a:gd name="connsiteY15" fmla="*/ 2344425 h 2364509"/>
                  <a:gd name="connsiteX16" fmla="*/ 1773429 w 1985964"/>
                  <a:gd name="connsiteY16" fmla="*/ 2341679 h 2364509"/>
                  <a:gd name="connsiteX17" fmla="*/ 1783674 w 1985964"/>
                  <a:gd name="connsiteY17" fmla="*/ 2338499 h 2364509"/>
                  <a:gd name="connsiteX18" fmla="*/ 1839895 w 1985964"/>
                  <a:gd name="connsiteY18" fmla="*/ 2307983 h 2364509"/>
                  <a:gd name="connsiteX19" fmla="*/ 1857542 w 1985964"/>
                  <a:gd name="connsiteY19" fmla="*/ 2293423 h 2364509"/>
                  <a:gd name="connsiteX20" fmla="*/ 1865374 w 1985964"/>
                  <a:gd name="connsiteY20" fmla="*/ 2288930 h 2364509"/>
                  <a:gd name="connsiteX21" fmla="*/ 1878381 w 1985964"/>
                  <a:gd name="connsiteY21" fmla="*/ 2276229 h 2364509"/>
                  <a:gd name="connsiteX22" fmla="*/ 1888878 w 1985964"/>
                  <a:gd name="connsiteY22" fmla="*/ 2267568 h 2364509"/>
                  <a:gd name="connsiteX23" fmla="*/ 1895621 w 1985964"/>
                  <a:gd name="connsiteY23" fmla="*/ 2259396 h 2364509"/>
                  <a:gd name="connsiteX24" fmla="*/ 1905109 w 1985964"/>
                  <a:gd name="connsiteY24" fmla="*/ 2250132 h 2364509"/>
                  <a:gd name="connsiteX25" fmla="*/ 1919122 w 1985964"/>
                  <a:gd name="connsiteY25" fmla="*/ 2230912 h 2364509"/>
                  <a:gd name="connsiteX26" fmla="*/ 1929293 w 1985964"/>
                  <a:gd name="connsiteY26" fmla="*/ 2218585 h 2364509"/>
                  <a:gd name="connsiteX27" fmla="*/ 1932739 w 1985964"/>
                  <a:gd name="connsiteY27" fmla="*/ 2212236 h 2364509"/>
                  <a:gd name="connsiteX28" fmla="*/ 1937902 w 1985964"/>
                  <a:gd name="connsiteY28" fmla="*/ 2205156 h 2364509"/>
                  <a:gd name="connsiteX29" fmla="*/ 1952079 w 1985964"/>
                  <a:gd name="connsiteY29" fmla="*/ 2176606 h 2364509"/>
                  <a:gd name="connsiteX30" fmla="*/ 1959809 w 1985964"/>
                  <a:gd name="connsiteY30" fmla="*/ 2162364 h 2364509"/>
                  <a:gd name="connsiteX31" fmla="*/ 1960907 w 1985964"/>
                  <a:gd name="connsiteY31" fmla="*/ 2158828 h 2364509"/>
                  <a:gd name="connsiteX32" fmla="*/ 1962861 w 1985964"/>
                  <a:gd name="connsiteY32" fmla="*/ 2154893 h 2364509"/>
                  <a:gd name="connsiteX33" fmla="*/ 1979076 w 1985964"/>
                  <a:gd name="connsiteY33" fmla="*/ 2100297 h 2364509"/>
                  <a:gd name="connsiteX34" fmla="*/ 1979095 w 1985964"/>
                  <a:gd name="connsiteY34" fmla="*/ 2100236 h 2364509"/>
                  <a:gd name="connsiteX35" fmla="*/ 1979098 w 1985964"/>
                  <a:gd name="connsiteY35" fmla="*/ 2100200 h 2364509"/>
                  <a:gd name="connsiteX36" fmla="*/ 1985963 w 1985964"/>
                  <a:gd name="connsiteY36" fmla="*/ 2043903 h 2364509"/>
                  <a:gd name="connsiteX37" fmla="*/ 1985963 w 1985964"/>
                  <a:gd name="connsiteY37" fmla="*/ 1725393 h 2364509"/>
                  <a:gd name="connsiteX38" fmla="*/ 1985964 w 1985964"/>
                  <a:gd name="connsiteY38" fmla="*/ 1725393 h 2364509"/>
                  <a:gd name="connsiteX39" fmla="*/ 1985964 w 1985964"/>
                  <a:gd name="connsiteY39" fmla="*/ 1401883 h 2364509"/>
                  <a:gd name="connsiteX40" fmla="*/ 1985819 w 1985964"/>
                  <a:gd name="connsiteY40" fmla="*/ 1401165 h 2364509"/>
                  <a:gd name="connsiteX41" fmla="*/ 1985819 w 1985964"/>
                  <a:gd name="connsiteY41" fmla="*/ 1395747 h 2364509"/>
                  <a:gd name="connsiteX42" fmla="*/ 1984725 w 1985964"/>
                  <a:gd name="connsiteY42" fmla="*/ 1395747 h 2364509"/>
                  <a:gd name="connsiteX43" fmla="*/ 1980350 w 1985964"/>
                  <a:gd name="connsiteY43" fmla="*/ 1374076 h 2364509"/>
                  <a:gd name="connsiteX44" fmla="*/ 1914526 w 1985964"/>
                  <a:gd name="connsiteY44" fmla="*/ 1330445 h 2364509"/>
                  <a:gd name="connsiteX45" fmla="*/ 1848702 w 1985964"/>
                  <a:gd name="connsiteY45" fmla="*/ 1374076 h 2364509"/>
                  <a:gd name="connsiteX46" fmla="*/ 1844327 w 1985964"/>
                  <a:gd name="connsiteY46" fmla="*/ 1395747 h 2364509"/>
                  <a:gd name="connsiteX47" fmla="*/ 1842312 w 1985964"/>
                  <a:gd name="connsiteY47" fmla="*/ 1395747 h 2364509"/>
                  <a:gd name="connsiteX48" fmla="*/ 1842312 w 1985964"/>
                  <a:gd name="connsiteY48" fmla="*/ 1673582 h 2364509"/>
                  <a:gd name="connsiteX49" fmla="*/ 1838061 w 1985964"/>
                  <a:gd name="connsiteY49" fmla="*/ 1715751 h 2364509"/>
                  <a:gd name="connsiteX50" fmla="*/ 1842311 w 1985964"/>
                  <a:gd name="connsiteY50" fmla="*/ 1984395 h 2364509"/>
                  <a:gd name="connsiteX51" fmla="*/ 1838060 w 1985964"/>
                  <a:gd name="connsiteY51" fmla="*/ 2026564 h 2364509"/>
                  <a:gd name="connsiteX52" fmla="*/ 1838058 w 1985964"/>
                  <a:gd name="connsiteY52" fmla="*/ 2026570 h 2364509"/>
                  <a:gd name="connsiteX53" fmla="*/ 1818140 w 1985964"/>
                  <a:gd name="connsiteY53" fmla="*/ 2077302 h 2364509"/>
                  <a:gd name="connsiteX54" fmla="*/ 1792175 w 1985964"/>
                  <a:gd name="connsiteY54" fmla="*/ 2115814 h 2364509"/>
                  <a:gd name="connsiteX55" fmla="*/ 1773416 w 1985964"/>
                  <a:gd name="connsiteY55" fmla="*/ 2137481 h 2364509"/>
                  <a:gd name="connsiteX56" fmla="*/ 1731490 w 1985964"/>
                  <a:gd name="connsiteY56" fmla="*/ 2165749 h 2364509"/>
                  <a:gd name="connsiteX57" fmla="*/ 1709927 w 1985964"/>
                  <a:gd name="connsiteY57" fmla="*/ 2178120 h 2364509"/>
                  <a:gd name="connsiteX58" fmla="*/ 1633141 w 1985964"/>
                  <a:gd name="connsiteY58" fmla="*/ 2193622 h 2364509"/>
                  <a:gd name="connsiteX59" fmla="*/ 1633070 w 1985964"/>
                  <a:gd name="connsiteY59" fmla="*/ 2193635 h 2364509"/>
                  <a:gd name="connsiteX60" fmla="*/ 352749 w 1985964"/>
                  <a:gd name="connsiteY60" fmla="*/ 2193635 h 2364509"/>
                  <a:gd name="connsiteX61" fmla="*/ 143507 w 1985964"/>
                  <a:gd name="connsiteY61" fmla="*/ 1984393 h 2364509"/>
                  <a:gd name="connsiteX62" fmla="*/ 143507 w 1985964"/>
                  <a:gd name="connsiteY62" fmla="*/ 380114 h 2364509"/>
                  <a:gd name="connsiteX63" fmla="*/ 147758 w 1985964"/>
                  <a:gd name="connsiteY63" fmla="*/ 337945 h 2364509"/>
                  <a:gd name="connsiteX64" fmla="*/ 159950 w 1985964"/>
                  <a:gd name="connsiteY64" fmla="*/ 298669 h 2364509"/>
                  <a:gd name="connsiteX65" fmla="*/ 204792 w 1985964"/>
                  <a:gd name="connsiteY65" fmla="*/ 232160 h 2364509"/>
                  <a:gd name="connsiteX66" fmla="*/ 352748 w 1985964"/>
                  <a:gd name="connsiteY66" fmla="*/ 170874 h 2364509"/>
                  <a:gd name="connsiteX67" fmla="*/ 1633069 w 1985964"/>
                  <a:gd name="connsiteY67" fmla="*/ 170874 h 2364509"/>
                  <a:gd name="connsiteX68" fmla="*/ 1842311 w 1985964"/>
                  <a:gd name="connsiteY68" fmla="*/ 380116 h 2364509"/>
                  <a:gd name="connsiteX69" fmla="*/ 1842311 w 1985964"/>
                  <a:gd name="connsiteY69" fmla="*/ 390533 h 2364509"/>
                  <a:gd name="connsiteX70" fmla="*/ 1842312 w 1985964"/>
                  <a:gd name="connsiteY70" fmla="*/ 390533 h 2364509"/>
                  <a:gd name="connsiteX71" fmla="*/ 1842312 w 1985964"/>
                  <a:gd name="connsiteY71" fmla="*/ 657949 h 2364509"/>
                  <a:gd name="connsiteX72" fmla="*/ 1844327 w 1985964"/>
                  <a:gd name="connsiteY72" fmla="*/ 657949 h 2364509"/>
                  <a:gd name="connsiteX73" fmla="*/ 1848702 w 1985964"/>
                  <a:gd name="connsiteY73" fmla="*/ 679620 h 2364509"/>
                  <a:gd name="connsiteX74" fmla="*/ 1914526 w 1985964"/>
                  <a:gd name="connsiteY74" fmla="*/ 723251 h 2364509"/>
                  <a:gd name="connsiteX75" fmla="*/ 1980350 w 1985964"/>
                  <a:gd name="connsiteY75" fmla="*/ 679620 h 2364509"/>
                  <a:gd name="connsiteX76" fmla="*/ 1984725 w 1985964"/>
                  <a:gd name="connsiteY76" fmla="*/ 657949 h 2364509"/>
                  <a:gd name="connsiteX77" fmla="*/ 1985819 w 1985964"/>
                  <a:gd name="connsiteY77" fmla="*/ 657949 h 2364509"/>
                  <a:gd name="connsiteX78" fmla="*/ 1985819 w 1985964"/>
                  <a:gd name="connsiteY78" fmla="*/ 652531 h 2364509"/>
                  <a:gd name="connsiteX79" fmla="*/ 1985964 w 1985964"/>
                  <a:gd name="connsiteY79" fmla="*/ 651813 h 2364509"/>
                  <a:gd name="connsiteX80" fmla="*/ 1985964 w 1985964"/>
                  <a:gd name="connsiteY80" fmla="*/ 320606 h 2364509"/>
                  <a:gd name="connsiteX81" fmla="*/ 1979095 w 1985964"/>
                  <a:gd name="connsiteY81" fmla="*/ 264273 h 2364509"/>
                  <a:gd name="connsiteX82" fmla="*/ 1962862 w 1985964"/>
                  <a:gd name="connsiteY82" fmla="*/ 209616 h 2364509"/>
                  <a:gd name="connsiteX83" fmla="*/ 1960902 w 1985964"/>
                  <a:gd name="connsiteY83" fmla="*/ 205670 h 2364509"/>
                  <a:gd name="connsiteX84" fmla="*/ 1959808 w 1985964"/>
                  <a:gd name="connsiteY84" fmla="*/ 202145 h 2364509"/>
                  <a:gd name="connsiteX85" fmla="*/ 1952102 w 1985964"/>
                  <a:gd name="connsiteY85" fmla="*/ 187947 h 2364509"/>
                  <a:gd name="connsiteX86" fmla="*/ 1937903 w 1985964"/>
                  <a:gd name="connsiteY86" fmla="*/ 159353 h 2364509"/>
                  <a:gd name="connsiteX87" fmla="*/ 1932732 w 1985964"/>
                  <a:gd name="connsiteY87" fmla="*/ 152262 h 2364509"/>
                  <a:gd name="connsiteX88" fmla="*/ 1929292 w 1985964"/>
                  <a:gd name="connsiteY88" fmla="*/ 145924 h 2364509"/>
                  <a:gd name="connsiteX89" fmla="*/ 1919138 w 1985964"/>
                  <a:gd name="connsiteY89" fmla="*/ 133617 h 2364509"/>
                  <a:gd name="connsiteX90" fmla="*/ 1905110 w 1985964"/>
                  <a:gd name="connsiteY90" fmla="*/ 114377 h 2364509"/>
                  <a:gd name="connsiteX91" fmla="*/ 1895612 w 1985964"/>
                  <a:gd name="connsiteY91" fmla="*/ 105103 h 2364509"/>
                  <a:gd name="connsiteX92" fmla="*/ 1888877 w 1985964"/>
                  <a:gd name="connsiteY92" fmla="*/ 96941 h 2364509"/>
                  <a:gd name="connsiteX93" fmla="*/ 1878393 w 1985964"/>
                  <a:gd name="connsiteY93" fmla="*/ 88290 h 2364509"/>
                  <a:gd name="connsiteX94" fmla="*/ 1865375 w 1985964"/>
                  <a:gd name="connsiteY94" fmla="*/ 75579 h 2364509"/>
                  <a:gd name="connsiteX95" fmla="*/ 1857537 w 1985964"/>
                  <a:gd name="connsiteY95" fmla="*/ 71082 h 2364509"/>
                  <a:gd name="connsiteX96" fmla="*/ 1839894 w 1985964"/>
                  <a:gd name="connsiteY96" fmla="*/ 56526 h 2364509"/>
                  <a:gd name="connsiteX97" fmla="*/ 1783673 w 1985964"/>
                  <a:gd name="connsiteY97" fmla="*/ 26010 h 2364509"/>
                  <a:gd name="connsiteX98" fmla="*/ 1773433 w 1985964"/>
                  <a:gd name="connsiteY98" fmla="*/ 22831 h 2364509"/>
                  <a:gd name="connsiteX99" fmla="*/ 1768644 w 1985964"/>
                  <a:gd name="connsiteY99" fmla="*/ 20084 h 2364509"/>
                  <a:gd name="connsiteX100" fmla="*/ 1737353 w 1985964"/>
                  <a:gd name="connsiteY100" fmla="*/ 11631 h 2364509"/>
                  <a:gd name="connsiteX101" fmla="*/ 1721545 w 1985964"/>
                  <a:gd name="connsiteY101" fmla="*/ 6724 h 2364509"/>
                  <a:gd name="connsiteX102" fmla="*/ 1717783 w 1985964"/>
                  <a:gd name="connsiteY102" fmla="*/ 6345 h 2364509"/>
                  <a:gd name="connsiteX103" fmla="*/ 1713431 w 1985964"/>
                  <a:gd name="connsiteY103" fmla="*/ 5170 h 2364509"/>
                  <a:gd name="connsiteX104" fmla="*/ 1654843 w 1985964"/>
                  <a:gd name="connsiteY104" fmla="*/ 0 h 2364509"/>
                  <a:gd name="connsiteX0" fmla="*/ 1654843 w 1985964"/>
                  <a:gd name="connsiteY0" fmla="*/ 0 h 2364509"/>
                  <a:gd name="connsiteX1" fmla="*/ 1654842 w 1985964"/>
                  <a:gd name="connsiteY1" fmla="*/ 0 h 2364509"/>
                  <a:gd name="connsiteX2" fmla="*/ 330977 w 1985964"/>
                  <a:gd name="connsiteY2" fmla="*/ 0 h 2364509"/>
                  <a:gd name="connsiteX3" fmla="*/ 330976 w 1985964"/>
                  <a:gd name="connsiteY3" fmla="*/ 0 h 2364509"/>
                  <a:gd name="connsiteX4" fmla="*/ 0 w 1985964"/>
                  <a:gd name="connsiteY4" fmla="*/ 330976 h 2364509"/>
                  <a:gd name="connsiteX5" fmla="*/ 0 w 1985964"/>
                  <a:gd name="connsiteY5" fmla="*/ 2033533 h 2364509"/>
                  <a:gd name="connsiteX6" fmla="*/ 330976 w 1985964"/>
                  <a:gd name="connsiteY6" fmla="*/ 2364509 h 2364509"/>
                  <a:gd name="connsiteX7" fmla="*/ 330977 w 1985964"/>
                  <a:gd name="connsiteY7" fmla="*/ 2364509 h 2364509"/>
                  <a:gd name="connsiteX8" fmla="*/ 1654842 w 1985964"/>
                  <a:gd name="connsiteY8" fmla="*/ 2364509 h 2364509"/>
                  <a:gd name="connsiteX9" fmla="*/ 1654843 w 1985964"/>
                  <a:gd name="connsiteY9" fmla="*/ 2364509 h 2364509"/>
                  <a:gd name="connsiteX10" fmla="*/ 1654850 w 1985964"/>
                  <a:gd name="connsiteY10" fmla="*/ 2364508 h 2364509"/>
                  <a:gd name="connsiteX11" fmla="*/ 1713430 w 1985964"/>
                  <a:gd name="connsiteY11" fmla="*/ 2359339 h 2364509"/>
                  <a:gd name="connsiteX12" fmla="*/ 1717781 w 1985964"/>
                  <a:gd name="connsiteY12" fmla="*/ 2358164 h 2364509"/>
                  <a:gd name="connsiteX13" fmla="*/ 1721546 w 1985964"/>
                  <a:gd name="connsiteY13" fmla="*/ 2357784 h 2364509"/>
                  <a:gd name="connsiteX14" fmla="*/ 1737367 w 1985964"/>
                  <a:gd name="connsiteY14" fmla="*/ 2352873 h 2364509"/>
                  <a:gd name="connsiteX15" fmla="*/ 1768643 w 1985964"/>
                  <a:gd name="connsiteY15" fmla="*/ 2344425 h 2364509"/>
                  <a:gd name="connsiteX16" fmla="*/ 1773429 w 1985964"/>
                  <a:gd name="connsiteY16" fmla="*/ 2341679 h 2364509"/>
                  <a:gd name="connsiteX17" fmla="*/ 1783674 w 1985964"/>
                  <a:gd name="connsiteY17" fmla="*/ 2338499 h 2364509"/>
                  <a:gd name="connsiteX18" fmla="*/ 1839895 w 1985964"/>
                  <a:gd name="connsiteY18" fmla="*/ 2307983 h 2364509"/>
                  <a:gd name="connsiteX19" fmla="*/ 1857542 w 1985964"/>
                  <a:gd name="connsiteY19" fmla="*/ 2293423 h 2364509"/>
                  <a:gd name="connsiteX20" fmla="*/ 1865374 w 1985964"/>
                  <a:gd name="connsiteY20" fmla="*/ 2288930 h 2364509"/>
                  <a:gd name="connsiteX21" fmla="*/ 1878381 w 1985964"/>
                  <a:gd name="connsiteY21" fmla="*/ 2276229 h 2364509"/>
                  <a:gd name="connsiteX22" fmla="*/ 1888878 w 1985964"/>
                  <a:gd name="connsiteY22" fmla="*/ 2267568 h 2364509"/>
                  <a:gd name="connsiteX23" fmla="*/ 1895621 w 1985964"/>
                  <a:gd name="connsiteY23" fmla="*/ 2259396 h 2364509"/>
                  <a:gd name="connsiteX24" fmla="*/ 1905109 w 1985964"/>
                  <a:gd name="connsiteY24" fmla="*/ 2250132 h 2364509"/>
                  <a:gd name="connsiteX25" fmla="*/ 1919122 w 1985964"/>
                  <a:gd name="connsiteY25" fmla="*/ 2230912 h 2364509"/>
                  <a:gd name="connsiteX26" fmla="*/ 1929293 w 1985964"/>
                  <a:gd name="connsiteY26" fmla="*/ 2218585 h 2364509"/>
                  <a:gd name="connsiteX27" fmla="*/ 1932739 w 1985964"/>
                  <a:gd name="connsiteY27" fmla="*/ 2212236 h 2364509"/>
                  <a:gd name="connsiteX28" fmla="*/ 1937902 w 1985964"/>
                  <a:gd name="connsiteY28" fmla="*/ 2205156 h 2364509"/>
                  <a:gd name="connsiteX29" fmla="*/ 1952079 w 1985964"/>
                  <a:gd name="connsiteY29" fmla="*/ 2176606 h 2364509"/>
                  <a:gd name="connsiteX30" fmla="*/ 1959809 w 1985964"/>
                  <a:gd name="connsiteY30" fmla="*/ 2162364 h 2364509"/>
                  <a:gd name="connsiteX31" fmla="*/ 1960907 w 1985964"/>
                  <a:gd name="connsiteY31" fmla="*/ 2158828 h 2364509"/>
                  <a:gd name="connsiteX32" fmla="*/ 1962861 w 1985964"/>
                  <a:gd name="connsiteY32" fmla="*/ 2154893 h 2364509"/>
                  <a:gd name="connsiteX33" fmla="*/ 1979076 w 1985964"/>
                  <a:gd name="connsiteY33" fmla="*/ 2100297 h 2364509"/>
                  <a:gd name="connsiteX34" fmla="*/ 1979095 w 1985964"/>
                  <a:gd name="connsiteY34" fmla="*/ 2100236 h 2364509"/>
                  <a:gd name="connsiteX35" fmla="*/ 1979098 w 1985964"/>
                  <a:gd name="connsiteY35" fmla="*/ 2100200 h 2364509"/>
                  <a:gd name="connsiteX36" fmla="*/ 1985963 w 1985964"/>
                  <a:gd name="connsiteY36" fmla="*/ 2043903 h 2364509"/>
                  <a:gd name="connsiteX37" fmla="*/ 1985963 w 1985964"/>
                  <a:gd name="connsiteY37" fmla="*/ 1725393 h 2364509"/>
                  <a:gd name="connsiteX38" fmla="*/ 1985964 w 1985964"/>
                  <a:gd name="connsiteY38" fmla="*/ 1725393 h 2364509"/>
                  <a:gd name="connsiteX39" fmla="*/ 1985964 w 1985964"/>
                  <a:gd name="connsiteY39" fmla="*/ 1401883 h 2364509"/>
                  <a:gd name="connsiteX40" fmla="*/ 1985819 w 1985964"/>
                  <a:gd name="connsiteY40" fmla="*/ 1401165 h 2364509"/>
                  <a:gd name="connsiteX41" fmla="*/ 1985819 w 1985964"/>
                  <a:gd name="connsiteY41" fmla="*/ 1395747 h 2364509"/>
                  <a:gd name="connsiteX42" fmla="*/ 1984725 w 1985964"/>
                  <a:gd name="connsiteY42" fmla="*/ 1395747 h 2364509"/>
                  <a:gd name="connsiteX43" fmla="*/ 1980350 w 1985964"/>
                  <a:gd name="connsiteY43" fmla="*/ 1374076 h 2364509"/>
                  <a:gd name="connsiteX44" fmla="*/ 1914526 w 1985964"/>
                  <a:gd name="connsiteY44" fmla="*/ 1330445 h 2364509"/>
                  <a:gd name="connsiteX45" fmla="*/ 1848702 w 1985964"/>
                  <a:gd name="connsiteY45" fmla="*/ 1374076 h 2364509"/>
                  <a:gd name="connsiteX46" fmla="*/ 1844327 w 1985964"/>
                  <a:gd name="connsiteY46" fmla="*/ 1395747 h 2364509"/>
                  <a:gd name="connsiteX47" fmla="*/ 1842312 w 1985964"/>
                  <a:gd name="connsiteY47" fmla="*/ 1395747 h 2364509"/>
                  <a:gd name="connsiteX48" fmla="*/ 1842312 w 1985964"/>
                  <a:gd name="connsiteY48" fmla="*/ 1673582 h 2364509"/>
                  <a:gd name="connsiteX49" fmla="*/ 1842311 w 1985964"/>
                  <a:gd name="connsiteY49" fmla="*/ 1984395 h 2364509"/>
                  <a:gd name="connsiteX50" fmla="*/ 1838060 w 1985964"/>
                  <a:gd name="connsiteY50" fmla="*/ 2026564 h 2364509"/>
                  <a:gd name="connsiteX51" fmla="*/ 1838058 w 1985964"/>
                  <a:gd name="connsiteY51" fmla="*/ 2026570 h 2364509"/>
                  <a:gd name="connsiteX52" fmla="*/ 1818140 w 1985964"/>
                  <a:gd name="connsiteY52" fmla="*/ 2077302 h 2364509"/>
                  <a:gd name="connsiteX53" fmla="*/ 1792175 w 1985964"/>
                  <a:gd name="connsiteY53" fmla="*/ 2115814 h 2364509"/>
                  <a:gd name="connsiteX54" fmla="*/ 1773416 w 1985964"/>
                  <a:gd name="connsiteY54" fmla="*/ 2137481 h 2364509"/>
                  <a:gd name="connsiteX55" fmla="*/ 1731490 w 1985964"/>
                  <a:gd name="connsiteY55" fmla="*/ 2165749 h 2364509"/>
                  <a:gd name="connsiteX56" fmla="*/ 1709927 w 1985964"/>
                  <a:gd name="connsiteY56" fmla="*/ 2178120 h 2364509"/>
                  <a:gd name="connsiteX57" fmla="*/ 1633141 w 1985964"/>
                  <a:gd name="connsiteY57" fmla="*/ 2193622 h 2364509"/>
                  <a:gd name="connsiteX58" fmla="*/ 1633070 w 1985964"/>
                  <a:gd name="connsiteY58" fmla="*/ 2193635 h 2364509"/>
                  <a:gd name="connsiteX59" fmla="*/ 352749 w 1985964"/>
                  <a:gd name="connsiteY59" fmla="*/ 2193635 h 2364509"/>
                  <a:gd name="connsiteX60" fmla="*/ 143507 w 1985964"/>
                  <a:gd name="connsiteY60" fmla="*/ 1984393 h 2364509"/>
                  <a:gd name="connsiteX61" fmla="*/ 143507 w 1985964"/>
                  <a:gd name="connsiteY61" fmla="*/ 380114 h 2364509"/>
                  <a:gd name="connsiteX62" fmla="*/ 147758 w 1985964"/>
                  <a:gd name="connsiteY62" fmla="*/ 337945 h 2364509"/>
                  <a:gd name="connsiteX63" fmla="*/ 159950 w 1985964"/>
                  <a:gd name="connsiteY63" fmla="*/ 298669 h 2364509"/>
                  <a:gd name="connsiteX64" fmla="*/ 204792 w 1985964"/>
                  <a:gd name="connsiteY64" fmla="*/ 232160 h 2364509"/>
                  <a:gd name="connsiteX65" fmla="*/ 352748 w 1985964"/>
                  <a:gd name="connsiteY65" fmla="*/ 170874 h 2364509"/>
                  <a:gd name="connsiteX66" fmla="*/ 1633069 w 1985964"/>
                  <a:gd name="connsiteY66" fmla="*/ 170874 h 2364509"/>
                  <a:gd name="connsiteX67" fmla="*/ 1842311 w 1985964"/>
                  <a:gd name="connsiteY67" fmla="*/ 380116 h 2364509"/>
                  <a:gd name="connsiteX68" fmla="*/ 1842311 w 1985964"/>
                  <a:gd name="connsiteY68" fmla="*/ 390533 h 2364509"/>
                  <a:gd name="connsiteX69" fmla="*/ 1842312 w 1985964"/>
                  <a:gd name="connsiteY69" fmla="*/ 390533 h 2364509"/>
                  <a:gd name="connsiteX70" fmla="*/ 1842312 w 1985964"/>
                  <a:gd name="connsiteY70" fmla="*/ 657949 h 2364509"/>
                  <a:gd name="connsiteX71" fmla="*/ 1844327 w 1985964"/>
                  <a:gd name="connsiteY71" fmla="*/ 657949 h 2364509"/>
                  <a:gd name="connsiteX72" fmla="*/ 1848702 w 1985964"/>
                  <a:gd name="connsiteY72" fmla="*/ 679620 h 2364509"/>
                  <a:gd name="connsiteX73" fmla="*/ 1914526 w 1985964"/>
                  <a:gd name="connsiteY73" fmla="*/ 723251 h 2364509"/>
                  <a:gd name="connsiteX74" fmla="*/ 1980350 w 1985964"/>
                  <a:gd name="connsiteY74" fmla="*/ 679620 h 2364509"/>
                  <a:gd name="connsiteX75" fmla="*/ 1984725 w 1985964"/>
                  <a:gd name="connsiteY75" fmla="*/ 657949 h 2364509"/>
                  <a:gd name="connsiteX76" fmla="*/ 1985819 w 1985964"/>
                  <a:gd name="connsiteY76" fmla="*/ 657949 h 2364509"/>
                  <a:gd name="connsiteX77" fmla="*/ 1985819 w 1985964"/>
                  <a:gd name="connsiteY77" fmla="*/ 652531 h 2364509"/>
                  <a:gd name="connsiteX78" fmla="*/ 1985964 w 1985964"/>
                  <a:gd name="connsiteY78" fmla="*/ 651813 h 2364509"/>
                  <a:gd name="connsiteX79" fmla="*/ 1985964 w 1985964"/>
                  <a:gd name="connsiteY79" fmla="*/ 320606 h 2364509"/>
                  <a:gd name="connsiteX80" fmla="*/ 1979095 w 1985964"/>
                  <a:gd name="connsiteY80" fmla="*/ 264273 h 2364509"/>
                  <a:gd name="connsiteX81" fmla="*/ 1962862 w 1985964"/>
                  <a:gd name="connsiteY81" fmla="*/ 209616 h 2364509"/>
                  <a:gd name="connsiteX82" fmla="*/ 1960902 w 1985964"/>
                  <a:gd name="connsiteY82" fmla="*/ 205670 h 2364509"/>
                  <a:gd name="connsiteX83" fmla="*/ 1959808 w 1985964"/>
                  <a:gd name="connsiteY83" fmla="*/ 202145 h 2364509"/>
                  <a:gd name="connsiteX84" fmla="*/ 1952102 w 1985964"/>
                  <a:gd name="connsiteY84" fmla="*/ 187947 h 2364509"/>
                  <a:gd name="connsiteX85" fmla="*/ 1937903 w 1985964"/>
                  <a:gd name="connsiteY85" fmla="*/ 159353 h 2364509"/>
                  <a:gd name="connsiteX86" fmla="*/ 1932732 w 1985964"/>
                  <a:gd name="connsiteY86" fmla="*/ 152262 h 2364509"/>
                  <a:gd name="connsiteX87" fmla="*/ 1929292 w 1985964"/>
                  <a:gd name="connsiteY87" fmla="*/ 145924 h 2364509"/>
                  <a:gd name="connsiteX88" fmla="*/ 1919138 w 1985964"/>
                  <a:gd name="connsiteY88" fmla="*/ 133617 h 2364509"/>
                  <a:gd name="connsiteX89" fmla="*/ 1905110 w 1985964"/>
                  <a:gd name="connsiteY89" fmla="*/ 114377 h 2364509"/>
                  <a:gd name="connsiteX90" fmla="*/ 1895612 w 1985964"/>
                  <a:gd name="connsiteY90" fmla="*/ 105103 h 2364509"/>
                  <a:gd name="connsiteX91" fmla="*/ 1888877 w 1985964"/>
                  <a:gd name="connsiteY91" fmla="*/ 96941 h 2364509"/>
                  <a:gd name="connsiteX92" fmla="*/ 1878393 w 1985964"/>
                  <a:gd name="connsiteY92" fmla="*/ 88290 h 2364509"/>
                  <a:gd name="connsiteX93" fmla="*/ 1865375 w 1985964"/>
                  <a:gd name="connsiteY93" fmla="*/ 75579 h 2364509"/>
                  <a:gd name="connsiteX94" fmla="*/ 1857537 w 1985964"/>
                  <a:gd name="connsiteY94" fmla="*/ 71082 h 2364509"/>
                  <a:gd name="connsiteX95" fmla="*/ 1839894 w 1985964"/>
                  <a:gd name="connsiteY95" fmla="*/ 56526 h 2364509"/>
                  <a:gd name="connsiteX96" fmla="*/ 1783673 w 1985964"/>
                  <a:gd name="connsiteY96" fmla="*/ 26010 h 2364509"/>
                  <a:gd name="connsiteX97" fmla="*/ 1773433 w 1985964"/>
                  <a:gd name="connsiteY97" fmla="*/ 22831 h 2364509"/>
                  <a:gd name="connsiteX98" fmla="*/ 1768644 w 1985964"/>
                  <a:gd name="connsiteY98" fmla="*/ 20084 h 2364509"/>
                  <a:gd name="connsiteX99" fmla="*/ 1737353 w 1985964"/>
                  <a:gd name="connsiteY99" fmla="*/ 11631 h 2364509"/>
                  <a:gd name="connsiteX100" fmla="*/ 1721545 w 1985964"/>
                  <a:gd name="connsiteY100" fmla="*/ 6724 h 2364509"/>
                  <a:gd name="connsiteX101" fmla="*/ 1717783 w 1985964"/>
                  <a:gd name="connsiteY101" fmla="*/ 6345 h 2364509"/>
                  <a:gd name="connsiteX102" fmla="*/ 1713431 w 1985964"/>
                  <a:gd name="connsiteY102" fmla="*/ 5170 h 2364509"/>
                  <a:gd name="connsiteX103" fmla="*/ 1654843 w 1985964"/>
                  <a:gd name="connsiteY103" fmla="*/ 0 h 2364509"/>
                  <a:gd name="connsiteX0" fmla="*/ 1654843 w 1985964"/>
                  <a:gd name="connsiteY0" fmla="*/ 0 h 2364509"/>
                  <a:gd name="connsiteX1" fmla="*/ 1654842 w 1985964"/>
                  <a:gd name="connsiteY1" fmla="*/ 0 h 2364509"/>
                  <a:gd name="connsiteX2" fmla="*/ 330977 w 1985964"/>
                  <a:gd name="connsiteY2" fmla="*/ 0 h 2364509"/>
                  <a:gd name="connsiteX3" fmla="*/ 330976 w 1985964"/>
                  <a:gd name="connsiteY3" fmla="*/ 0 h 2364509"/>
                  <a:gd name="connsiteX4" fmla="*/ 0 w 1985964"/>
                  <a:gd name="connsiteY4" fmla="*/ 330976 h 2364509"/>
                  <a:gd name="connsiteX5" fmla="*/ 0 w 1985964"/>
                  <a:gd name="connsiteY5" fmla="*/ 2033533 h 2364509"/>
                  <a:gd name="connsiteX6" fmla="*/ 330976 w 1985964"/>
                  <a:gd name="connsiteY6" fmla="*/ 2364509 h 2364509"/>
                  <a:gd name="connsiteX7" fmla="*/ 330977 w 1985964"/>
                  <a:gd name="connsiteY7" fmla="*/ 2364509 h 2364509"/>
                  <a:gd name="connsiteX8" fmla="*/ 1654842 w 1985964"/>
                  <a:gd name="connsiteY8" fmla="*/ 2364509 h 2364509"/>
                  <a:gd name="connsiteX9" fmla="*/ 1654843 w 1985964"/>
                  <a:gd name="connsiteY9" fmla="*/ 2364509 h 2364509"/>
                  <a:gd name="connsiteX10" fmla="*/ 1654850 w 1985964"/>
                  <a:gd name="connsiteY10" fmla="*/ 2364508 h 2364509"/>
                  <a:gd name="connsiteX11" fmla="*/ 1713430 w 1985964"/>
                  <a:gd name="connsiteY11" fmla="*/ 2359339 h 2364509"/>
                  <a:gd name="connsiteX12" fmla="*/ 1717781 w 1985964"/>
                  <a:gd name="connsiteY12" fmla="*/ 2358164 h 2364509"/>
                  <a:gd name="connsiteX13" fmla="*/ 1721546 w 1985964"/>
                  <a:gd name="connsiteY13" fmla="*/ 2357784 h 2364509"/>
                  <a:gd name="connsiteX14" fmla="*/ 1737367 w 1985964"/>
                  <a:gd name="connsiteY14" fmla="*/ 2352873 h 2364509"/>
                  <a:gd name="connsiteX15" fmla="*/ 1768643 w 1985964"/>
                  <a:gd name="connsiteY15" fmla="*/ 2344425 h 2364509"/>
                  <a:gd name="connsiteX16" fmla="*/ 1773429 w 1985964"/>
                  <a:gd name="connsiteY16" fmla="*/ 2341679 h 2364509"/>
                  <a:gd name="connsiteX17" fmla="*/ 1783674 w 1985964"/>
                  <a:gd name="connsiteY17" fmla="*/ 2338499 h 2364509"/>
                  <a:gd name="connsiteX18" fmla="*/ 1839895 w 1985964"/>
                  <a:gd name="connsiteY18" fmla="*/ 2307983 h 2364509"/>
                  <a:gd name="connsiteX19" fmla="*/ 1857542 w 1985964"/>
                  <a:gd name="connsiteY19" fmla="*/ 2293423 h 2364509"/>
                  <a:gd name="connsiteX20" fmla="*/ 1865374 w 1985964"/>
                  <a:gd name="connsiteY20" fmla="*/ 2288930 h 2364509"/>
                  <a:gd name="connsiteX21" fmla="*/ 1878381 w 1985964"/>
                  <a:gd name="connsiteY21" fmla="*/ 2276229 h 2364509"/>
                  <a:gd name="connsiteX22" fmla="*/ 1888878 w 1985964"/>
                  <a:gd name="connsiteY22" fmla="*/ 2267568 h 2364509"/>
                  <a:gd name="connsiteX23" fmla="*/ 1895621 w 1985964"/>
                  <a:gd name="connsiteY23" fmla="*/ 2259396 h 2364509"/>
                  <a:gd name="connsiteX24" fmla="*/ 1905109 w 1985964"/>
                  <a:gd name="connsiteY24" fmla="*/ 2250132 h 2364509"/>
                  <a:gd name="connsiteX25" fmla="*/ 1919122 w 1985964"/>
                  <a:gd name="connsiteY25" fmla="*/ 2230912 h 2364509"/>
                  <a:gd name="connsiteX26" fmla="*/ 1929293 w 1985964"/>
                  <a:gd name="connsiteY26" fmla="*/ 2218585 h 2364509"/>
                  <a:gd name="connsiteX27" fmla="*/ 1932739 w 1985964"/>
                  <a:gd name="connsiteY27" fmla="*/ 2212236 h 2364509"/>
                  <a:gd name="connsiteX28" fmla="*/ 1937902 w 1985964"/>
                  <a:gd name="connsiteY28" fmla="*/ 2205156 h 2364509"/>
                  <a:gd name="connsiteX29" fmla="*/ 1952079 w 1985964"/>
                  <a:gd name="connsiteY29" fmla="*/ 2176606 h 2364509"/>
                  <a:gd name="connsiteX30" fmla="*/ 1959809 w 1985964"/>
                  <a:gd name="connsiteY30" fmla="*/ 2162364 h 2364509"/>
                  <a:gd name="connsiteX31" fmla="*/ 1960907 w 1985964"/>
                  <a:gd name="connsiteY31" fmla="*/ 2158828 h 2364509"/>
                  <a:gd name="connsiteX32" fmla="*/ 1962861 w 1985964"/>
                  <a:gd name="connsiteY32" fmla="*/ 2154893 h 2364509"/>
                  <a:gd name="connsiteX33" fmla="*/ 1979076 w 1985964"/>
                  <a:gd name="connsiteY33" fmla="*/ 2100297 h 2364509"/>
                  <a:gd name="connsiteX34" fmla="*/ 1979095 w 1985964"/>
                  <a:gd name="connsiteY34" fmla="*/ 2100236 h 2364509"/>
                  <a:gd name="connsiteX35" fmla="*/ 1979098 w 1985964"/>
                  <a:gd name="connsiteY35" fmla="*/ 2100200 h 2364509"/>
                  <a:gd name="connsiteX36" fmla="*/ 1985963 w 1985964"/>
                  <a:gd name="connsiteY36" fmla="*/ 2043903 h 2364509"/>
                  <a:gd name="connsiteX37" fmla="*/ 1985963 w 1985964"/>
                  <a:gd name="connsiteY37" fmla="*/ 1725393 h 2364509"/>
                  <a:gd name="connsiteX38" fmla="*/ 1985964 w 1985964"/>
                  <a:gd name="connsiteY38" fmla="*/ 1725393 h 2364509"/>
                  <a:gd name="connsiteX39" fmla="*/ 1985964 w 1985964"/>
                  <a:gd name="connsiteY39" fmla="*/ 1401883 h 2364509"/>
                  <a:gd name="connsiteX40" fmla="*/ 1985819 w 1985964"/>
                  <a:gd name="connsiteY40" fmla="*/ 1401165 h 2364509"/>
                  <a:gd name="connsiteX41" fmla="*/ 1985819 w 1985964"/>
                  <a:gd name="connsiteY41" fmla="*/ 1395747 h 2364509"/>
                  <a:gd name="connsiteX42" fmla="*/ 1984725 w 1985964"/>
                  <a:gd name="connsiteY42" fmla="*/ 1395747 h 2364509"/>
                  <a:gd name="connsiteX43" fmla="*/ 1980350 w 1985964"/>
                  <a:gd name="connsiteY43" fmla="*/ 1374076 h 2364509"/>
                  <a:gd name="connsiteX44" fmla="*/ 1914526 w 1985964"/>
                  <a:gd name="connsiteY44" fmla="*/ 1330445 h 2364509"/>
                  <a:gd name="connsiteX45" fmla="*/ 1848702 w 1985964"/>
                  <a:gd name="connsiteY45" fmla="*/ 1374076 h 2364509"/>
                  <a:gd name="connsiteX46" fmla="*/ 1844327 w 1985964"/>
                  <a:gd name="connsiteY46" fmla="*/ 1395747 h 2364509"/>
                  <a:gd name="connsiteX47" fmla="*/ 1842312 w 1985964"/>
                  <a:gd name="connsiteY47" fmla="*/ 1395747 h 2364509"/>
                  <a:gd name="connsiteX48" fmla="*/ 1842311 w 1985964"/>
                  <a:gd name="connsiteY48" fmla="*/ 1984395 h 2364509"/>
                  <a:gd name="connsiteX49" fmla="*/ 1838060 w 1985964"/>
                  <a:gd name="connsiteY49" fmla="*/ 2026564 h 2364509"/>
                  <a:gd name="connsiteX50" fmla="*/ 1838058 w 1985964"/>
                  <a:gd name="connsiteY50" fmla="*/ 2026570 h 2364509"/>
                  <a:gd name="connsiteX51" fmla="*/ 1818140 w 1985964"/>
                  <a:gd name="connsiteY51" fmla="*/ 2077302 h 2364509"/>
                  <a:gd name="connsiteX52" fmla="*/ 1792175 w 1985964"/>
                  <a:gd name="connsiteY52" fmla="*/ 2115814 h 2364509"/>
                  <a:gd name="connsiteX53" fmla="*/ 1773416 w 1985964"/>
                  <a:gd name="connsiteY53" fmla="*/ 2137481 h 2364509"/>
                  <a:gd name="connsiteX54" fmla="*/ 1731490 w 1985964"/>
                  <a:gd name="connsiteY54" fmla="*/ 2165749 h 2364509"/>
                  <a:gd name="connsiteX55" fmla="*/ 1709927 w 1985964"/>
                  <a:gd name="connsiteY55" fmla="*/ 2178120 h 2364509"/>
                  <a:gd name="connsiteX56" fmla="*/ 1633141 w 1985964"/>
                  <a:gd name="connsiteY56" fmla="*/ 2193622 h 2364509"/>
                  <a:gd name="connsiteX57" fmla="*/ 1633070 w 1985964"/>
                  <a:gd name="connsiteY57" fmla="*/ 2193635 h 2364509"/>
                  <a:gd name="connsiteX58" fmla="*/ 352749 w 1985964"/>
                  <a:gd name="connsiteY58" fmla="*/ 2193635 h 2364509"/>
                  <a:gd name="connsiteX59" fmla="*/ 143507 w 1985964"/>
                  <a:gd name="connsiteY59" fmla="*/ 1984393 h 2364509"/>
                  <a:gd name="connsiteX60" fmla="*/ 143507 w 1985964"/>
                  <a:gd name="connsiteY60" fmla="*/ 380114 h 2364509"/>
                  <a:gd name="connsiteX61" fmla="*/ 147758 w 1985964"/>
                  <a:gd name="connsiteY61" fmla="*/ 337945 h 2364509"/>
                  <a:gd name="connsiteX62" fmla="*/ 159950 w 1985964"/>
                  <a:gd name="connsiteY62" fmla="*/ 298669 h 2364509"/>
                  <a:gd name="connsiteX63" fmla="*/ 204792 w 1985964"/>
                  <a:gd name="connsiteY63" fmla="*/ 232160 h 2364509"/>
                  <a:gd name="connsiteX64" fmla="*/ 352748 w 1985964"/>
                  <a:gd name="connsiteY64" fmla="*/ 170874 h 2364509"/>
                  <a:gd name="connsiteX65" fmla="*/ 1633069 w 1985964"/>
                  <a:gd name="connsiteY65" fmla="*/ 170874 h 2364509"/>
                  <a:gd name="connsiteX66" fmla="*/ 1842311 w 1985964"/>
                  <a:gd name="connsiteY66" fmla="*/ 380116 h 2364509"/>
                  <a:gd name="connsiteX67" fmla="*/ 1842311 w 1985964"/>
                  <a:gd name="connsiteY67" fmla="*/ 390533 h 2364509"/>
                  <a:gd name="connsiteX68" fmla="*/ 1842312 w 1985964"/>
                  <a:gd name="connsiteY68" fmla="*/ 390533 h 2364509"/>
                  <a:gd name="connsiteX69" fmla="*/ 1842312 w 1985964"/>
                  <a:gd name="connsiteY69" fmla="*/ 657949 h 2364509"/>
                  <a:gd name="connsiteX70" fmla="*/ 1844327 w 1985964"/>
                  <a:gd name="connsiteY70" fmla="*/ 657949 h 2364509"/>
                  <a:gd name="connsiteX71" fmla="*/ 1848702 w 1985964"/>
                  <a:gd name="connsiteY71" fmla="*/ 679620 h 2364509"/>
                  <a:gd name="connsiteX72" fmla="*/ 1914526 w 1985964"/>
                  <a:gd name="connsiteY72" fmla="*/ 723251 h 2364509"/>
                  <a:gd name="connsiteX73" fmla="*/ 1980350 w 1985964"/>
                  <a:gd name="connsiteY73" fmla="*/ 679620 h 2364509"/>
                  <a:gd name="connsiteX74" fmla="*/ 1984725 w 1985964"/>
                  <a:gd name="connsiteY74" fmla="*/ 657949 h 2364509"/>
                  <a:gd name="connsiteX75" fmla="*/ 1985819 w 1985964"/>
                  <a:gd name="connsiteY75" fmla="*/ 657949 h 2364509"/>
                  <a:gd name="connsiteX76" fmla="*/ 1985819 w 1985964"/>
                  <a:gd name="connsiteY76" fmla="*/ 652531 h 2364509"/>
                  <a:gd name="connsiteX77" fmla="*/ 1985964 w 1985964"/>
                  <a:gd name="connsiteY77" fmla="*/ 651813 h 2364509"/>
                  <a:gd name="connsiteX78" fmla="*/ 1985964 w 1985964"/>
                  <a:gd name="connsiteY78" fmla="*/ 320606 h 2364509"/>
                  <a:gd name="connsiteX79" fmla="*/ 1979095 w 1985964"/>
                  <a:gd name="connsiteY79" fmla="*/ 264273 h 2364509"/>
                  <a:gd name="connsiteX80" fmla="*/ 1962862 w 1985964"/>
                  <a:gd name="connsiteY80" fmla="*/ 209616 h 2364509"/>
                  <a:gd name="connsiteX81" fmla="*/ 1960902 w 1985964"/>
                  <a:gd name="connsiteY81" fmla="*/ 205670 h 2364509"/>
                  <a:gd name="connsiteX82" fmla="*/ 1959808 w 1985964"/>
                  <a:gd name="connsiteY82" fmla="*/ 202145 h 2364509"/>
                  <a:gd name="connsiteX83" fmla="*/ 1952102 w 1985964"/>
                  <a:gd name="connsiteY83" fmla="*/ 187947 h 2364509"/>
                  <a:gd name="connsiteX84" fmla="*/ 1937903 w 1985964"/>
                  <a:gd name="connsiteY84" fmla="*/ 159353 h 2364509"/>
                  <a:gd name="connsiteX85" fmla="*/ 1932732 w 1985964"/>
                  <a:gd name="connsiteY85" fmla="*/ 152262 h 2364509"/>
                  <a:gd name="connsiteX86" fmla="*/ 1929292 w 1985964"/>
                  <a:gd name="connsiteY86" fmla="*/ 145924 h 2364509"/>
                  <a:gd name="connsiteX87" fmla="*/ 1919138 w 1985964"/>
                  <a:gd name="connsiteY87" fmla="*/ 133617 h 2364509"/>
                  <a:gd name="connsiteX88" fmla="*/ 1905110 w 1985964"/>
                  <a:gd name="connsiteY88" fmla="*/ 114377 h 2364509"/>
                  <a:gd name="connsiteX89" fmla="*/ 1895612 w 1985964"/>
                  <a:gd name="connsiteY89" fmla="*/ 105103 h 2364509"/>
                  <a:gd name="connsiteX90" fmla="*/ 1888877 w 1985964"/>
                  <a:gd name="connsiteY90" fmla="*/ 96941 h 2364509"/>
                  <a:gd name="connsiteX91" fmla="*/ 1878393 w 1985964"/>
                  <a:gd name="connsiteY91" fmla="*/ 88290 h 2364509"/>
                  <a:gd name="connsiteX92" fmla="*/ 1865375 w 1985964"/>
                  <a:gd name="connsiteY92" fmla="*/ 75579 h 2364509"/>
                  <a:gd name="connsiteX93" fmla="*/ 1857537 w 1985964"/>
                  <a:gd name="connsiteY93" fmla="*/ 71082 h 2364509"/>
                  <a:gd name="connsiteX94" fmla="*/ 1839894 w 1985964"/>
                  <a:gd name="connsiteY94" fmla="*/ 56526 h 2364509"/>
                  <a:gd name="connsiteX95" fmla="*/ 1783673 w 1985964"/>
                  <a:gd name="connsiteY95" fmla="*/ 26010 h 2364509"/>
                  <a:gd name="connsiteX96" fmla="*/ 1773433 w 1985964"/>
                  <a:gd name="connsiteY96" fmla="*/ 22831 h 2364509"/>
                  <a:gd name="connsiteX97" fmla="*/ 1768644 w 1985964"/>
                  <a:gd name="connsiteY97" fmla="*/ 20084 h 2364509"/>
                  <a:gd name="connsiteX98" fmla="*/ 1737353 w 1985964"/>
                  <a:gd name="connsiteY98" fmla="*/ 11631 h 2364509"/>
                  <a:gd name="connsiteX99" fmla="*/ 1721545 w 1985964"/>
                  <a:gd name="connsiteY99" fmla="*/ 6724 h 2364509"/>
                  <a:gd name="connsiteX100" fmla="*/ 1717783 w 1985964"/>
                  <a:gd name="connsiteY100" fmla="*/ 6345 h 2364509"/>
                  <a:gd name="connsiteX101" fmla="*/ 1713431 w 1985964"/>
                  <a:gd name="connsiteY101" fmla="*/ 5170 h 2364509"/>
                  <a:gd name="connsiteX102" fmla="*/ 1654843 w 1985964"/>
                  <a:gd name="connsiteY102" fmla="*/ 0 h 2364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985964" h="2364509">
                    <a:moveTo>
                      <a:pt x="1654843" y="0"/>
                    </a:moveTo>
                    <a:lnTo>
                      <a:pt x="1654842" y="0"/>
                    </a:lnTo>
                    <a:lnTo>
                      <a:pt x="330977" y="0"/>
                    </a:lnTo>
                    <a:lnTo>
                      <a:pt x="330976" y="0"/>
                    </a:lnTo>
                    <a:cubicBezTo>
                      <a:pt x="148183" y="0"/>
                      <a:pt x="0" y="148183"/>
                      <a:pt x="0" y="330976"/>
                    </a:cubicBezTo>
                    <a:lnTo>
                      <a:pt x="0" y="2033533"/>
                    </a:lnTo>
                    <a:cubicBezTo>
                      <a:pt x="0" y="2216326"/>
                      <a:pt x="148183" y="2364509"/>
                      <a:pt x="330976" y="2364509"/>
                    </a:cubicBezTo>
                    <a:lnTo>
                      <a:pt x="330977" y="2364509"/>
                    </a:lnTo>
                    <a:lnTo>
                      <a:pt x="1654842" y="2364509"/>
                    </a:lnTo>
                    <a:lnTo>
                      <a:pt x="1654843" y="2364509"/>
                    </a:lnTo>
                    <a:cubicBezTo>
                      <a:pt x="1654845" y="2364509"/>
                      <a:pt x="1654848" y="2364508"/>
                      <a:pt x="1654850" y="2364508"/>
                    </a:cubicBezTo>
                    <a:lnTo>
                      <a:pt x="1713430" y="2359339"/>
                    </a:lnTo>
                    <a:lnTo>
                      <a:pt x="1717781" y="2358164"/>
                    </a:lnTo>
                    <a:lnTo>
                      <a:pt x="1721546" y="2357784"/>
                    </a:lnTo>
                    <a:lnTo>
                      <a:pt x="1737367" y="2352873"/>
                    </a:lnTo>
                    <a:lnTo>
                      <a:pt x="1768643" y="2344425"/>
                    </a:lnTo>
                    <a:lnTo>
                      <a:pt x="1773429" y="2341679"/>
                    </a:lnTo>
                    <a:lnTo>
                      <a:pt x="1783674" y="2338499"/>
                    </a:lnTo>
                    <a:cubicBezTo>
                      <a:pt x="1803472" y="2330125"/>
                      <a:pt x="1822287" y="2319879"/>
                      <a:pt x="1839895" y="2307983"/>
                    </a:cubicBezTo>
                    <a:lnTo>
                      <a:pt x="1857542" y="2293423"/>
                    </a:lnTo>
                    <a:lnTo>
                      <a:pt x="1865374" y="2288930"/>
                    </a:lnTo>
                    <a:lnTo>
                      <a:pt x="1878381" y="2276229"/>
                    </a:lnTo>
                    <a:lnTo>
                      <a:pt x="1888878" y="2267568"/>
                    </a:lnTo>
                    <a:lnTo>
                      <a:pt x="1895621" y="2259396"/>
                    </a:lnTo>
                    <a:lnTo>
                      <a:pt x="1905109" y="2250132"/>
                    </a:lnTo>
                    <a:lnTo>
                      <a:pt x="1919122" y="2230912"/>
                    </a:lnTo>
                    <a:lnTo>
                      <a:pt x="1929293" y="2218585"/>
                    </a:lnTo>
                    <a:lnTo>
                      <a:pt x="1932739" y="2212236"/>
                    </a:lnTo>
                    <a:lnTo>
                      <a:pt x="1937902" y="2205156"/>
                    </a:lnTo>
                    <a:lnTo>
                      <a:pt x="1952079" y="2176606"/>
                    </a:lnTo>
                    <a:lnTo>
                      <a:pt x="1959809" y="2162364"/>
                    </a:lnTo>
                    <a:lnTo>
                      <a:pt x="1960907" y="2158828"/>
                    </a:lnTo>
                    <a:lnTo>
                      <a:pt x="1962861" y="2154893"/>
                    </a:lnTo>
                    <a:lnTo>
                      <a:pt x="1979076" y="2100297"/>
                    </a:lnTo>
                    <a:cubicBezTo>
                      <a:pt x="1979082" y="2100277"/>
                      <a:pt x="1979089" y="2100256"/>
                      <a:pt x="1979095" y="2100236"/>
                    </a:cubicBezTo>
                    <a:lnTo>
                      <a:pt x="1979098" y="2100200"/>
                    </a:lnTo>
                    <a:lnTo>
                      <a:pt x="1985963" y="2043903"/>
                    </a:lnTo>
                    <a:lnTo>
                      <a:pt x="1985963" y="1725393"/>
                    </a:lnTo>
                    <a:lnTo>
                      <a:pt x="1985964" y="1725393"/>
                    </a:lnTo>
                    <a:lnTo>
                      <a:pt x="1985964" y="1401883"/>
                    </a:lnTo>
                    <a:cubicBezTo>
                      <a:pt x="1985916" y="1401644"/>
                      <a:pt x="1985867" y="1401404"/>
                      <a:pt x="1985819" y="1401165"/>
                    </a:cubicBezTo>
                    <a:lnTo>
                      <a:pt x="1985819" y="1395747"/>
                    </a:lnTo>
                    <a:lnTo>
                      <a:pt x="1984725" y="1395747"/>
                    </a:lnTo>
                    <a:lnTo>
                      <a:pt x="1980350" y="1374076"/>
                    </a:lnTo>
                    <a:cubicBezTo>
                      <a:pt x="1969505" y="1348436"/>
                      <a:pt x="1944117" y="1330445"/>
                      <a:pt x="1914526" y="1330445"/>
                    </a:cubicBezTo>
                    <a:cubicBezTo>
                      <a:pt x="1884936" y="1330445"/>
                      <a:pt x="1859547" y="1348436"/>
                      <a:pt x="1848702" y="1374076"/>
                    </a:cubicBezTo>
                    <a:lnTo>
                      <a:pt x="1844327" y="1395747"/>
                    </a:lnTo>
                    <a:lnTo>
                      <a:pt x="1842312" y="1395747"/>
                    </a:lnTo>
                    <a:cubicBezTo>
                      <a:pt x="1842312" y="1591963"/>
                      <a:pt x="1842311" y="1788179"/>
                      <a:pt x="1842311" y="1984395"/>
                    </a:cubicBezTo>
                    <a:cubicBezTo>
                      <a:pt x="1842311" y="1998840"/>
                      <a:pt x="1840847" y="2012943"/>
                      <a:pt x="1838060" y="2026564"/>
                    </a:cubicBezTo>
                    <a:cubicBezTo>
                      <a:pt x="1838059" y="2026566"/>
                      <a:pt x="1838059" y="2026568"/>
                      <a:pt x="1838058" y="2026570"/>
                    </a:cubicBezTo>
                    <a:lnTo>
                      <a:pt x="1818140" y="2077302"/>
                    </a:lnTo>
                    <a:lnTo>
                      <a:pt x="1792175" y="2115814"/>
                    </a:lnTo>
                    <a:lnTo>
                      <a:pt x="1773416" y="2137481"/>
                    </a:lnTo>
                    <a:lnTo>
                      <a:pt x="1731490" y="2165749"/>
                    </a:lnTo>
                    <a:lnTo>
                      <a:pt x="1709927" y="2178120"/>
                    </a:lnTo>
                    <a:lnTo>
                      <a:pt x="1633141" y="2193622"/>
                    </a:lnTo>
                    <a:cubicBezTo>
                      <a:pt x="1633117" y="2193626"/>
                      <a:pt x="1633094" y="2193631"/>
                      <a:pt x="1633070" y="2193635"/>
                    </a:cubicBezTo>
                    <a:lnTo>
                      <a:pt x="352749" y="2193635"/>
                    </a:lnTo>
                    <a:cubicBezTo>
                      <a:pt x="237188" y="2193635"/>
                      <a:pt x="143507" y="2099954"/>
                      <a:pt x="143507" y="1984393"/>
                    </a:cubicBezTo>
                    <a:lnTo>
                      <a:pt x="143507" y="380114"/>
                    </a:lnTo>
                    <a:cubicBezTo>
                      <a:pt x="143507" y="365669"/>
                      <a:pt x="144971" y="351566"/>
                      <a:pt x="147758" y="337945"/>
                    </a:cubicBezTo>
                    <a:lnTo>
                      <a:pt x="159950" y="298669"/>
                    </a:lnTo>
                    <a:lnTo>
                      <a:pt x="204792" y="232160"/>
                    </a:lnTo>
                    <a:cubicBezTo>
                      <a:pt x="242657" y="194294"/>
                      <a:pt x="294968" y="170874"/>
                      <a:pt x="352748" y="170874"/>
                    </a:cubicBezTo>
                    <a:lnTo>
                      <a:pt x="1633069" y="170874"/>
                    </a:lnTo>
                    <a:cubicBezTo>
                      <a:pt x="1748630" y="170874"/>
                      <a:pt x="1842311" y="264555"/>
                      <a:pt x="1842311" y="380116"/>
                    </a:cubicBezTo>
                    <a:lnTo>
                      <a:pt x="1842311" y="390533"/>
                    </a:lnTo>
                    <a:lnTo>
                      <a:pt x="1842312" y="390533"/>
                    </a:lnTo>
                    <a:lnTo>
                      <a:pt x="1842312" y="657949"/>
                    </a:lnTo>
                    <a:lnTo>
                      <a:pt x="1844327" y="657949"/>
                    </a:lnTo>
                    <a:lnTo>
                      <a:pt x="1848702" y="679620"/>
                    </a:lnTo>
                    <a:cubicBezTo>
                      <a:pt x="1859547" y="705260"/>
                      <a:pt x="1884936" y="723251"/>
                      <a:pt x="1914526" y="723251"/>
                    </a:cubicBezTo>
                    <a:cubicBezTo>
                      <a:pt x="1944117" y="723251"/>
                      <a:pt x="1969505" y="705260"/>
                      <a:pt x="1980350" y="679620"/>
                    </a:cubicBezTo>
                    <a:lnTo>
                      <a:pt x="1984725" y="657949"/>
                    </a:lnTo>
                    <a:lnTo>
                      <a:pt x="1985819" y="657949"/>
                    </a:lnTo>
                    <a:lnTo>
                      <a:pt x="1985819" y="652531"/>
                    </a:lnTo>
                    <a:cubicBezTo>
                      <a:pt x="1985867" y="652292"/>
                      <a:pt x="1985916" y="652052"/>
                      <a:pt x="1985964" y="651813"/>
                    </a:cubicBezTo>
                    <a:lnTo>
                      <a:pt x="1985964" y="320606"/>
                    </a:lnTo>
                    <a:lnTo>
                      <a:pt x="1979095" y="264273"/>
                    </a:lnTo>
                    <a:cubicBezTo>
                      <a:pt x="1975237" y="245420"/>
                      <a:pt x="1969777" y="227152"/>
                      <a:pt x="1962862" y="209616"/>
                    </a:cubicBezTo>
                    <a:lnTo>
                      <a:pt x="1960902" y="205670"/>
                    </a:lnTo>
                    <a:lnTo>
                      <a:pt x="1959808" y="202145"/>
                    </a:lnTo>
                    <a:lnTo>
                      <a:pt x="1952102" y="187947"/>
                    </a:lnTo>
                    <a:lnTo>
                      <a:pt x="1937903" y="159353"/>
                    </a:lnTo>
                    <a:lnTo>
                      <a:pt x="1932732" y="152262"/>
                    </a:lnTo>
                    <a:lnTo>
                      <a:pt x="1929292" y="145924"/>
                    </a:lnTo>
                    <a:lnTo>
                      <a:pt x="1919138" y="133617"/>
                    </a:lnTo>
                    <a:lnTo>
                      <a:pt x="1905110" y="114377"/>
                    </a:lnTo>
                    <a:lnTo>
                      <a:pt x="1895612" y="105103"/>
                    </a:lnTo>
                    <a:lnTo>
                      <a:pt x="1888877" y="96941"/>
                    </a:lnTo>
                    <a:lnTo>
                      <a:pt x="1878393" y="88290"/>
                    </a:lnTo>
                    <a:lnTo>
                      <a:pt x="1865375" y="75579"/>
                    </a:lnTo>
                    <a:lnTo>
                      <a:pt x="1857537" y="71082"/>
                    </a:lnTo>
                    <a:lnTo>
                      <a:pt x="1839894" y="56526"/>
                    </a:lnTo>
                    <a:cubicBezTo>
                      <a:pt x="1822286" y="44630"/>
                      <a:pt x="1803471" y="34384"/>
                      <a:pt x="1783673" y="26010"/>
                    </a:cubicBezTo>
                    <a:lnTo>
                      <a:pt x="1773433" y="22831"/>
                    </a:lnTo>
                    <a:lnTo>
                      <a:pt x="1768644" y="20084"/>
                    </a:lnTo>
                    <a:lnTo>
                      <a:pt x="1737353" y="11631"/>
                    </a:lnTo>
                    <a:lnTo>
                      <a:pt x="1721545" y="6724"/>
                    </a:lnTo>
                    <a:lnTo>
                      <a:pt x="1717783" y="6345"/>
                    </a:lnTo>
                    <a:lnTo>
                      <a:pt x="1713431" y="5170"/>
                    </a:lnTo>
                    <a:cubicBezTo>
                      <a:pt x="1694415" y="1773"/>
                      <a:pt x="1674836" y="0"/>
                      <a:pt x="1654843" y="0"/>
                    </a:cubicBezTo>
                    <a:close/>
                  </a:path>
                </a:pathLst>
              </a:custGeom>
              <a:solidFill>
                <a:srgbClr val="FFDE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63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A32470-C852-442C-9B8D-6CF3CDAC8E1A}"/>
                  </a:ext>
                </a:extLst>
              </p:cNvPr>
              <p:cNvSpPr txBox="1"/>
              <p:nvPr/>
            </p:nvSpPr>
            <p:spPr>
              <a:xfrm>
                <a:off x="2920292" y="1773087"/>
                <a:ext cx="1684967" cy="1406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38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Pengajuan</a:t>
                </a:r>
                <a:r>
                  <a:rPr lang="en-US" sz="1138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/ </a:t>
                </a:r>
                <a:r>
                  <a:rPr lang="en-US" sz="1138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penginputan</a:t>
                </a:r>
                <a:r>
                  <a:rPr lang="en-US" sz="1138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138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usulan</a:t>
                </a:r>
                <a:r>
                  <a:rPr lang="en-US" sz="1138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138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beserta</a:t>
                </a:r>
                <a:r>
                  <a:rPr lang="en-US" sz="1138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138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dokumen</a:t>
                </a:r>
                <a:r>
                  <a:rPr lang="en-US" sz="1138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138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kelengkapan</a:t>
                </a:r>
                <a:r>
                  <a:rPr lang="en-US" sz="1138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138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persyaratan</a:t>
                </a:r>
                <a:r>
                  <a:rPr lang="en-US" sz="1138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138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usulan</a:t>
                </a:r>
                <a:r>
                  <a:rPr lang="en-US" sz="1138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138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bantuan</a:t>
                </a:r>
                <a:endParaRPr lang="en-US" sz="1138" dirty="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DF075843-DA2D-4913-B79A-6DC4D6D8A06F}"/>
                  </a:ext>
                </a:extLst>
              </p:cNvPr>
              <p:cNvSpPr/>
              <p:nvPr/>
            </p:nvSpPr>
            <p:spPr>
              <a:xfrm>
                <a:off x="5258290" y="1458383"/>
                <a:ext cx="2286471" cy="1970618"/>
              </a:xfrm>
              <a:custGeom>
                <a:avLst/>
                <a:gdLst>
                  <a:gd name="connsiteX0" fmla="*/ 330976 w 2497282"/>
                  <a:gd name="connsiteY0" fmla="*/ 0 h 2364509"/>
                  <a:gd name="connsiteX1" fmla="*/ 1654842 w 2497282"/>
                  <a:gd name="connsiteY1" fmla="*/ 0 h 2364509"/>
                  <a:gd name="connsiteX2" fmla="*/ 1979094 w 2497282"/>
                  <a:gd name="connsiteY2" fmla="*/ 264273 h 2364509"/>
                  <a:gd name="connsiteX3" fmla="*/ 1983586 w 2497282"/>
                  <a:gd name="connsiteY3" fmla="*/ 308830 h 2364509"/>
                  <a:gd name="connsiteX4" fmla="*/ 1985963 w 2497282"/>
                  <a:gd name="connsiteY4" fmla="*/ 320606 h 2364509"/>
                  <a:gd name="connsiteX5" fmla="*/ 1985963 w 2497282"/>
                  <a:gd name="connsiteY5" fmla="*/ 651813 h 2364509"/>
                  <a:gd name="connsiteX6" fmla="*/ 1985818 w 2497282"/>
                  <a:gd name="connsiteY6" fmla="*/ 652531 h 2364509"/>
                  <a:gd name="connsiteX7" fmla="*/ 1985818 w 2497282"/>
                  <a:gd name="connsiteY7" fmla="*/ 657949 h 2364509"/>
                  <a:gd name="connsiteX8" fmla="*/ 1984724 w 2497282"/>
                  <a:gd name="connsiteY8" fmla="*/ 657949 h 2364509"/>
                  <a:gd name="connsiteX9" fmla="*/ 1980349 w 2497282"/>
                  <a:gd name="connsiteY9" fmla="*/ 679620 h 2364509"/>
                  <a:gd name="connsiteX10" fmla="*/ 1914525 w 2497282"/>
                  <a:gd name="connsiteY10" fmla="*/ 723251 h 2364509"/>
                  <a:gd name="connsiteX11" fmla="*/ 1848701 w 2497282"/>
                  <a:gd name="connsiteY11" fmla="*/ 679620 h 2364509"/>
                  <a:gd name="connsiteX12" fmla="*/ 1844326 w 2497282"/>
                  <a:gd name="connsiteY12" fmla="*/ 657949 h 2364509"/>
                  <a:gd name="connsiteX13" fmla="*/ 1842311 w 2497282"/>
                  <a:gd name="connsiteY13" fmla="*/ 657949 h 2364509"/>
                  <a:gd name="connsiteX14" fmla="*/ 1842311 w 2497282"/>
                  <a:gd name="connsiteY14" fmla="*/ 380114 h 2364509"/>
                  <a:gd name="connsiteX15" fmla="*/ 1633069 w 2497282"/>
                  <a:gd name="connsiteY15" fmla="*/ 170872 h 2364509"/>
                  <a:gd name="connsiteX16" fmla="*/ 352748 w 2497282"/>
                  <a:gd name="connsiteY16" fmla="*/ 170872 h 2364509"/>
                  <a:gd name="connsiteX17" fmla="*/ 143506 w 2497282"/>
                  <a:gd name="connsiteY17" fmla="*/ 380114 h 2364509"/>
                  <a:gd name="connsiteX18" fmla="*/ 143506 w 2497282"/>
                  <a:gd name="connsiteY18" fmla="*/ 1984393 h 2364509"/>
                  <a:gd name="connsiteX19" fmla="*/ 352748 w 2497282"/>
                  <a:gd name="connsiteY19" fmla="*/ 2193635 h 2364509"/>
                  <a:gd name="connsiteX20" fmla="*/ 1633069 w 2497282"/>
                  <a:gd name="connsiteY20" fmla="*/ 2193635 h 2364509"/>
                  <a:gd name="connsiteX21" fmla="*/ 1842311 w 2497282"/>
                  <a:gd name="connsiteY21" fmla="*/ 1984393 h 2364509"/>
                  <a:gd name="connsiteX22" fmla="*/ 1842311 w 2497282"/>
                  <a:gd name="connsiteY22" fmla="*/ 1799217 h 2364509"/>
                  <a:gd name="connsiteX23" fmla="*/ 1841500 w 2497282"/>
                  <a:gd name="connsiteY23" fmla="*/ 1799217 h 2364509"/>
                  <a:gd name="connsiteX24" fmla="*/ 1841500 w 2497282"/>
                  <a:gd name="connsiteY24" fmla="*/ 1208198 h 2364509"/>
                  <a:gd name="connsiteX25" fmla="*/ 2128405 w 2497282"/>
                  <a:gd name="connsiteY25" fmla="*/ 921293 h 2364509"/>
                  <a:gd name="connsiteX26" fmla="*/ 2333337 w 2497282"/>
                  <a:gd name="connsiteY26" fmla="*/ 921294 h 2364509"/>
                  <a:gd name="connsiteX27" fmla="*/ 2333337 w 2497282"/>
                  <a:gd name="connsiteY27" fmla="*/ 829399 h 2364509"/>
                  <a:gd name="connsiteX28" fmla="*/ 2497282 w 2497282"/>
                  <a:gd name="connsiteY28" fmla="*/ 993345 h 2364509"/>
                  <a:gd name="connsiteX29" fmla="*/ 2333337 w 2497282"/>
                  <a:gd name="connsiteY29" fmla="*/ 1157290 h 2364509"/>
                  <a:gd name="connsiteX30" fmla="*/ 2333337 w 2497282"/>
                  <a:gd name="connsiteY30" fmla="*/ 1065395 h 2364509"/>
                  <a:gd name="connsiteX31" fmla="*/ 2128405 w 2497282"/>
                  <a:gd name="connsiteY31" fmla="*/ 1065395 h 2364509"/>
                  <a:gd name="connsiteX32" fmla="*/ 1985602 w 2497282"/>
                  <a:gd name="connsiteY32" fmla="*/ 1208198 h 2364509"/>
                  <a:gd name="connsiteX33" fmla="*/ 1985602 w 2497282"/>
                  <a:gd name="connsiteY33" fmla="*/ 1546949 h 2364509"/>
                  <a:gd name="connsiteX34" fmla="*/ 1985818 w 2497282"/>
                  <a:gd name="connsiteY34" fmla="*/ 1546949 h 2364509"/>
                  <a:gd name="connsiteX35" fmla="*/ 1985818 w 2497282"/>
                  <a:gd name="connsiteY35" fmla="*/ 2033533 h 2364509"/>
                  <a:gd name="connsiteX36" fmla="*/ 1654842 w 2497282"/>
                  <a:gd name="connsiteY36" fmla="*/ 2364509 h 2364509"/>
                  <a:gd name="connsiteX37" fmla="*/ 330976 w 2497282"/>
                  <a:gd name="connsiteY37" fmla="*/ 2364509 h 2364509"/>
                  <a:gd name="connsiteX38" fmla="*/ 0 w 2497282"/>
                  <a:gd name="connsiteY38" fmla="*/ 2033533 h 2364509"/>
                  <a:gd name="connsiteX39" fmla="*/ 0 w 2497282"/>
                  <a:gd name="connsiteY39" fmla="*/ 330976 h 2364509"/>
                  <a:gd name="connsiteX40" fmla="*/ 330976 w 2497282"/>
                  <a:gd name="connsiteY40" fmla="*/ 0 h 2364509"/>
                  <a:gd name="connsiteX0" fmla="*/ 330976 w 2497282"/>
                  <a:gd name="connsiteY0" fmla="*/ 0 h 2364509"/>
                  <a:gd name="connsiteX1" fmla="*/ 1654842 w 2497282"/>
                  <a:gd name="connsiteY1" fmla="*/ 0 h 2364509"/>
                  <a:gd name="connsiteX2" fmla="*/ 1979094 w 2497282"/>
                  <a:gd name="connsiteY2" fmla="*/ 264273 h 2364509"/>
                  <a:gd name="connsiteX3" fmla="*/ 1985963 w 2497282"/>
                  <a:gd name="connsiteY3" fmla="*/ 320606 h 2364509"/>
                  <a:gd name="connsiteX4" fmla="*/ 1985963 w 2497282"/>
                  <a:gd name="connsiteY4" fmla="*/ 651813 h 2364509"/>
                  <a:gd name="connsiteX5" fmla="*/ 1985818 w 2497282"/>
                  <a:gd name="connsiteY5" fmla="*/ 652531 h 2364509"/>
                  <a:gd name="connsiteX6" fmla="*/ 1985818 w 2497282"/>
                  <a:gd name="connsiteY6" fmla="*/ 657949 h 2364509"/>
                  <a:gd name="connsiteX7" fmla="*/ 1984724 w 2497282"/>
                  <a:gd name="connsiteY7" fmla="*/ 657949 h 2364509"/>
                  <a:gd name="connsiteX8" fmla="*/ 1980349 w 2497282"/>
                  <a:gd name="connsiteY8" fmla="*/ 679620 h 2364509"/>
                  <a:gd name="connsiteX9" fmla="*/ 1914525 w 2497282"/>
                  <a:gd name="connsiteY9" fmla="*/ 723251 h 2364509"/>
                  <a:gd name="connsiteX10" fmla="*/ 1848701 w 2497282"/>
                  <a:gd name="connsiteY10" fmla="*/ 679620 h 2364509"/>
                  <a:gd name="connsiteX11" fmla="*/ 1844326 w 2497282"/>
                  <a:gd name="connsiteY11" fmla="*/ 657949 h 2364509"/>
                  <a:gd name="connsiteX12" fmla="*/ 1842311 w 2497282"/>
                  <a:gd name="connsiteY12" fmla="*/ 657949 h 2364509"/>
                  <a:gd name="connsiteX13" fmla="*/ 1842311 w 2497282"/>
                  <a:gd name="connsiteY13" fmla="*/ 380114 h 2364509"/>
                  <a:gd name="connsiteX14" fmla="*/ 1633069 w 2497282"/>
                  <a:gd name="connsiteY14" fmla="*/ 170872 h 2364509"/>
                  <a:gd name="connsiteX15" fmla="*/ 352748 w 2497282"/>
                  <a:gd name="connsiteY15" fmla="*/ 170872 h 2364509"/>
                  <a:gd name="connsiteX16" fmla="*/ 143506 w 2497282"/>
                  <a:gd name="connsiteY16" fmla="*/ 380114 h 2364509"/>
                  <a:gd name="connsiteX17" fmla="*/ 143506 w 2497282"/>
                  <a:gd name="connsiteY17" fmla="*/ 1984393 h 2364509"/>
                  <a:gd name="connsiteX18" fmla="*/ 352748 w 2497282"/>
                  <a:gd name="connsiteY18" fmla="*/ 2193635 h 2364509"/>
                  <a:gd name="connsiteX19" fmla="*/ 1633069 w 2497282"/>
                  <a:gd name="connsiteY19" fmla="*/ 2193635 h 2364509"/>
                  <a:gd name="connsiteX20" fmla="*/ 1842311 w 2497282"/>
                  <a:gd name="connsiteY20" fmla="*/ 1984393 h 2364509"/>
                  <a:gd name="connsiteX21" fmla="*/ 1842311 w 2497282"/>
                  <a:gd name="connsiteY21" fmla="*/ 1799217 h 2364509"/>
                  <a:gd name="connsiteX22" fmla="*/ 1841500 w 2497282"/>
                  <a:gd name="connsiteY22" fmla="*/ 1799217 h 2364509"/>
                  <a:gd name="connsiteX23" fmla="*/ 1841500 w 2497282"/>
                  <a:gd name="connsiteY23" fmla="*/ 1208198 h 2364509"/>
                  <a:gd name="connsiteX24" fmla="*/ 2128405 w 2497282"/>
                  <a:gd name="connsiteY24" fmla="*/ 921293 h 2364509"/>
                  <a:gd name="connsiteX25" fmla="*/ 2333337 w 2497282"/>
                  <a:gd name="connsiteY25" fmla="*/ 921294 h 2364509"/>
                  <a:gd name="connsiteX26" fmla="*/ 2333337 w 2497282"/>
                  <a:gd name="connsiteY26" fmla="*/ 829399 h 2364509"/>
                  <a:gd name="connsiteX27" fmla="*/ 2497282 w 2497282"/>
                  <a:gd name="connsiteY27" fmla="*/ 993345 h 2364509"/>
                  <a:gd name="connsiteX28" fmla="*/ 2333337 w 2497282"/>
                  <a:gd name="connsiteY28" fmla="*/ 1157290 h 2364509"/>
                  <a:gd name="connsiteX29" fmla="*/ 2333337 w 2497282"/>
                  <a:gd name="connsiteY29" fmla="*/ 1065395 h 2364509"/>
                  <a:gd name="connsiteX30" fmla="*/ 2128405 w 2497282"/>
                  <a:gd name="connsiteY30" fmla="*/ 1065395 h 2364509"/>
                  <a:gd name="connsiteX31" fmla="*/ 1985602 w 2497282"/>
                  <a:gd name="connsiteY31" fmla="*/ 1208198 h 2364509"/>
                  <a:gd name="connsiteX32" fmla="*/ 1985602 w 2497282"/>
                  <a:gd name="connsiteY32" fmla="*/ 1546949 h 2364509"/>
                  <a:gd name="connsiteX33" fmla="*/ 1985818 w 2497282"/>
                  <a:gd name="connsiteY33" fmla="*/ 1546949 h 2364509"/>
                  <a:gd name="connsiteX34" fmla="*/ 1985818 w 2497282"/>
                  <a:gd name="connsiteY34" fmla="*/ 2033533 h 2364509"/>
                  <a:gd name="connsiteX35" fmla="*/ 1654842 w 2497282"/>
                  <a:gd name="connsiteY35" fmla="*/ 2364509 h 2364509"/>
                  <a:gd name="connsiteX36" fmla="*/ 330976 w 2497282"/>
                  <a:gd name="connsiteY36" fmla="*/ 2364509 h 2364509"/>
                  <a:gd name="connsiteX37" fmla="*/ 0 w 2497282"/>
                  <a:gd name="connsiteY37" fmla="*/ 2033533 h 2364509"/>
                  <a:gd name="connsiteX38" fmla="*/ 0 w 2497282"/>
                  <a:gd name="connsiteY38" fmla="*/ 330976 h 2364509"/>
                  <a:gd name="connsiteX39" fmla="*/ 330976 w 2497282"/>
                  <a:gd name="connsiteY39" fmla="*/ 0 h 2364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497282" h="2364509">
                    <a:moveTo>
                      <a:pt x="330976" y="0"/>
                    </a:moveTo>
                    <a:lnTo>
                      <a:pt x="1654842" y="0"/>
                    </a:lnTo>
                    <a:cubicBezTo>
                      <a:pt x="1814786" y="0"/>
                      <a:pt x="1948232" y="113453"/>
                      <a:pt x="1979094" y="264273"/>
                    </a:cubicBezTo>
                    <a:lnTo>
                      <a:pt x="1985963" y="320606"/>
                    </a:lnTo>
                    <a:lnTo>
                      <a:pt x="1985963" y="651813"/>
                    </a:lnTo>
                    <a:cubicBezTo>
                      <a:pt x="1985915" y="652052"/>
                      <a:pt x="1985866" y="652292"/>
                      <a:pt x="1985818" y="652531"/>
                    </a:cubicBezTo>
                    <a:lnTo>
                      <a:pt x="1985818" y="657949"/>
                    </a:lnTo>
                    <a:lnTo>
                      <a:pt x="1984724" y="657949"/>
                    </a:lnTo>
                    <a:lnTo>
                      <a:pt x="1980349" y="679620"/>
                    </a:lnTo>
                    <a:cubicBezTo>
                      <a:pt x="1969504" y="705260"/>
                      <a:pt x="1944116" y="723251"/>
                      <a:pt x="1914525" y="723251"/>
                    </a:cubicBezTo>
                    <a:cubicBezTo>
                      <a:pt x="1884935" y="723251"/>
                      <a:pt x="1859546" y="705260"/>
                      <a:pt x="1848701" y="679620"/>
                    </a:cubicBezTo>
                    <a:lnTo>
                      <a:pt x="1844326" y="657949"/>
                    </a:lnTo>
                    <a:lnTo>
                      <a:pt x="1842311" y="657949"/>
                    </a:lnTo>
                    <a:lnTo>
                      <a:pt x="1842311" y="380114"/>
                    </a:lnTo>
                    <a:cubicBezTo>
                      <a:pt x="1842311" y="264553"/>
                      <a:pt x="1748630" y="170872"/>
                      <a:pt x="1633069" y="170872"/>
                    </a:cubicBezTo>
                    <a:lnTo>
                      <a:pt x="352748" y="170872"/>
                    </a:lnTo>
                    <a:cubicBezTo>
                      <a:pt x="237187" y="170872"/>
                      <a:pt x="143506" y="264553"/>
                      <a:pt x="143506" y="380114"/>
                    </a:cubicBezTo>
                    <a:lnTo>
                      <a:pt x="143506" y="1984393"/>
                    </a:lnTo>
                    <a:cubicBezTo>
                      <a:pt x="143506" y="2099954"/>
                      <a:pt x="237187" y="2193635"/>
                      <a:pt x="352748" y="2193635"/>
                    </a:cubicBezTo>
                    <a:lnTo>
                      <a:pt x="1633069" y="2193635"/>
                    </a:lnTo>
                    <a:cubicBezTo>
                      <a:pt x="1748630" y="2193635"/>
                      <a:pt x="1842311" y="2099954"/>
                      <a:pt x="1842311" y="1984393"/>
                    </a:cubicBezTo>
                    <a:lnTo>
                      <a:pt x="1842311" y="1799217"/>
                    </a:lnTo>
                    <a:lnTo>
                      <a:pt x="1841500" y="1799217"/>
                    </a:lnTo>
                    <a:lnTo>
                      <a:pt x="1841500" y="1208198"/>
                    </a:lnTo>
                    <a:cubicBezTo>
                      <a:pt x="1841500" y="1049745"/>
                      <a:pt x="1969952" y="921293"/>
                      <a:pt x="2128405" y="921293"/>
                    </a:cubicBezTo>
                    <a:lnTo>
                      <a:pt x="2333337" y="921294"/>
                    </a:lnTo>
                    <a:lnTo>
                      <a:pt x="2333337" y="829399"/>
                    </a:lnTo>
                    <a:lnTo>
                      <a:pt x="2497282" y="993345"/>
                    </a:lnTo>
                    <a:lnTo>
                      <a:pt x="2333337" y="1157290"/>
                    </a:lnTo>
                    <a:lnTo>
                      <a:pt x="2333337" y="1065395"/>
                    </a:lnTo>
                    <a:lnTo>
                      <a:pt x="2128405" y="1065395"/>
                    </a:lnTo>
                    <a:cubicBezTo>
                      <a:pt x="2049537" y="1065395"/>
                      <a:pt x="1985602" y="1129330"/>
                      <a:pt x="1985602" y="1208198"/>
                    </a:cubicBezTo>
                    <a:lnTo>
                      <a:pt x="1985602" y="1546949"/>
                    </a:lnTo>
                    <a:lnTo>
                      <a:pt x="1985818" y="1546949"/>
                    </a:lnTo>
                    <a:lnTo>
                      <a:pt x="1985818" y="2033533"/>
                    </a:lnTo>
                    <a:cubicBezTo>
                      <a:pt x="1985818" y="2216326"/>
                      <a:pt x="1837635" y="2364509"/>
                      <a:pt x="1654842" y="2364509"/>
                    </a:cubicBezTo>
                    <a:lnTo>
                      <a:pt x="330976" y="2364509"/>
                    </a:lnTo>
                    <a:cubicBezTo>
                      <a:pt x="148183" y="2364509"/>
                      <a:pt x="0" y="2216326"/>
                      <a:pt x="0" y="2033533"/>
                    </a:cubicBezTo>
                    <a:lnTo>
                      <a:pt x="0" y="330976"/>
                    </a:lnTo>
                    <a:cubicBezTo>
                      <a:pt x="0" y="148183"/>
                      <a:pt x="148183" y="0"/>
                      <a:pt x="330976" y="0"/>
                    </a:cubicBezTo>
                    <a:close/>
                  </a:path>
                </a:pathLst>
              </a:custGeom>
              <a:solidFill>
                <a:srgbClr val="FFDE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63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ECFAF5-59F5-4A44-9CF6-4D20830223BB}"/>
                  </a:ext>
                </a:extLst>
              </p:cNvPr>
              <p:cNvSpPr txBox="1"/>
              <p:nvPr/>
            </p:nvSpPr>
            <p:spPr>
              <a:xfrm>
                <a:off x="5354787" y="1990801"/>
                <a:ext cx="1589774" cy="760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1138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Pengecekan kelengkapan format isian usulan</a:t>
                </a:r>
                <a:endParaRPr lang="en-US" sz="1138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7C72A440-7142-42D0-A131-A5DB01D185B1}"/>
                  </a:ext>
                </a:extLst>
              </p:cNvPr>
              <p:cNvSpPr/>
              <p:nvPr/>
            </p:nvSpPr>
            <p:spPr>
              <a:xfrm rot="5400000">
                <a:off x="7439189" y="1687310"/>
                <a:ext cx="2286471" cy="1828620"/>
              </a:xfrm>
              <a:custGeom>
                <a:avLst/>
                <a:gdLst>
                  <a:gd name="connsiteX0" fmla="*/ 330976 w 2497282"/>
                  <a:gd name="connsiteY0" fmla="*/ 0 h 2364509"/>
                  <a:gd name="connsiteX1" fmla="*/ 1654842 w 2497282"/>
                  <a:gd name="connsiteY1" fmla="*/ 0 h 2364509"/>
                  <a:gd name="connsiteX2" fmla="*/ 1979094 w 2497282"/>
                  <a:gd name="connsiteY2" fmla="*/ 264273 h 2364509"/>
                  <a:gd name="connsiteX3" fmla="*/ 1983586 w 2497282"/>
                  <a:gd name="connsiteY3" fmla="*/ 308830 h 2364509"/>
                  <a:gd name="connsiteX4" fmla="*/ 1985963 w 2497282"/>
                  <a:gd name="connsiteY4" fmla="*/ 320606 h 2364509"/>
                  <a:gd name="connsiteX5" fmla="*/ 1985963 w 2497282"/>
                  <a:gd name="connsiteY5" fmla="*/ 651813 h 2364509"/>
                  <a:gd name="connsiteX6" fmla="*/ 1985818 w 2497282"/>
                  <a:gd name="connsiteY6" fmla="*/ 652531 h 2364509"/>
                  <a:gd name="connsiteX7" fmla="*/ 1985818 w 2497282"/>
                  <a:gd name="connsiteY7" fmla="*/ 657949 h 2364509"/>
                  <a:gd name="connsiteX8" fmla="*/ 1984724 w 2497282"/>
                  <a:gd name="connsiteY8" fmla="*/ 657949 h 2364509"/>
                  <a:gd name="connsiteX9" fmla="*/ 1980349 w 2497282"/>
                  <a:gd name="connsiteY9" fmla="*/ 679620 h 2364509"/>
                  <a:gd name="connsiteX10" fmla="*/ 1914525 w 2497282"/>
                  <a:gd name="connsiteY10" fmla="*/ 723251 h 2364509"/>
                  <a:gd name="connsiteX11" fmla="*/ 1848701 w 2497282"/>
                  <a:gd name="connsiteY11" fmla="*/ 679620 h 2364509"/>
                  <a:gd name="connsiteX12" fmla="*/ 1844326 w 2497282"/>
                  <a:gd name="connsiteY12" fmla="*/ 657949 h 2364509"/>
                  <a:gd name="connsiteX13" fmla="*/ 1842311 w 2497282"/>
                  <a:gd name="connsiteY13" fmla="*/ 657949 h 2364509"/>
                  <a:gd name="connsiteX14" fmla="*/ 1842311 w 2497282"/>
                  <a:gd name="connsiteY14" fmla="*/ 380114 h 2364509"/>
                  <a:gd name="connsiteX15" fmla="*/ 1633069 w 2497282"/>
                  <a:gd name="connsiteY15" fmla="*/ 170872 h 2364509"/>
                  <a:gd name="connsiteX16" fmla="*/ 352748 w 2497282"/>
                  <a:gd name="connsiteY16" fmla="*/ 170872 h 2364509"/>
                  <a:gd name="connsiteX17" fmla="*/ 143506 w 2497282"/>
                  <a:gd name="connsiteY17" fmla="*/ 380114 h 2364509"/>
                  <a:gd name="connsiteX18" fmla="*/ 143506 w 2497282"/>
                  <a:gd name="connsiteY18" fmla="*/ 1984393 h 2364509"/>
                  <a:gd name="connsiteX19" fmla="*/ 352748 w 2497282"/>
                  <a:gd name="connsiteY19" fmla="*/ 2193635 h 2364509"/>
                  <a:gd name="connsiteX20" fmla="*/ 1633069 w 2497282"/>
                  <a:gd name="connsiteY20" fmla="*/ 2193635 h 2364509"/>
                  <a:gd name="connsiteX21" fmla="*/ 1842311 w 2497282"/>
                  <a:gd name="connsiteY21" fmla="*/ 1984393 h 2364509"/>
                  <a:gd name="connsiteX22" fmla="*/ 1842311 w 2497282"/>
                  <a:gd name="connsiteY22" fmla="*/ 1799217 h 2364509"/>
                  <a:gd name="connsiteX23" fmla="*/ 1841500 w 2497282"/>
                  <a:gd name="connsiteY23" fmla="*/ 1799217 h 2364509"/>
                  <a:gd name="connsiteX24" fmla="*/ 1841500 w 2497282"/>
                  <a:gd name="connsiteY24" fmla="*/ 1208198 h 2364509"/>
                  <a:gd name="connsiteX25" fmla="*/ 2128405 w 2497282"/>
                  <a:gd name="connsiteY25" fmla="*/ 921293 h 2364509"/>
                  <a:gd name="connsiteX26" fmla="*/ 2333337 w 2497282"/>
                  <a:gd name="connsiteY26" fmla="*/ 921294 h 2364509"/>
                  <a:gd name="connsiteX27" fmla="*/ 2333337 w 2497282"/>
                  <a:gd name="connsiteY27" fmla="*/ 829399 h 2364509"/>
                  <a:gd name="connsiteX28" fmla="*/ 2497282 w 2497282"/>
                  <a:gd name="connsiteY28" fmla="*/ 993345 h 2364509"/>
                  <a:gd name="connsiteX29" fmla="*/ 2333337 w 2497282"/>
                  <a:gd name="connsiteY29" fmla="*/ 1157290 h 2364509"/>
                  <a:gd name="connsiteX30" fmla="*/ 2333337 w 2497282"/>
                  <a:gd name="connsiteY30" fmla="*/ 1065395 h 2364509"/>
                  <a:gd name="connsiteX31" fmla="*/ 2128405 w 2497282"/>
                  <a:gd name="connsiteY31" fmla="*/ 1065395 h 2364509"/>
                  <a:gd name="connsiteX32" fmla="*/ 1985602 w 2497282"/>
                  <a:gd name="connsiteY32" fmla="*/ 1208198 h 2364509"/>
                  <a:gd name="connsiteX33" fmla="*/ 1985602 w 2497282"/>
                  <a:gd name="connsiteY33" fmla="*/ 1546949 h 2364509"/>
                  <a:gd name="connsiteX34" fmla="*/ 1985818 w 2497282"/>
                  <a:gd name="connsiteY34" fmla="*/ 1546949 h 2364509"/>
                  <a:gd name="connsiteX35" fmla="*/ 1985818 w 2497282"/>
                  <a:gd name="connsiteY35" fmla="*/ 2033533 h 2364509"/>
                  <a:gd name="connsiteX36" fmla="*/ 1654842 w 2497282"/>
                  <a:gd name="connsiteY36" fmla="*/ 2364509 h 2364509"/>
                  <a:gd name="connsiteX37" fmla="*/ 330976 w 2497282"/>
                  <a:gd name="connsiteY37" fmla="*/ 2364509 h 2364509"/>
                  <a:gd name="connsiteX38" fmla="*/ 0 w 2497282"/>
                  <a:gd name="connsiteY38" fmla="*/ 2033533 h 2364509"/>
                  <a:gd name="connsiteX39" fmla="*/ 0 w 2497282"/>
                  <a:gd name="connsiteY39" fmla="*/ 330976 h 2364509"/>
                  <a:gd name="connsiteX40" fmla="*/ 330976 w 2497282"/>
                  <a:gd name="connsiteY40" fmla="*/ 0 h 2364509"/>
                  <a:gd name="connsiteX0" fmla="*/ 330976 w 2497282"/>
                  <a:gd name="connsiteY0" fmla="*/ 0 h 2364509"/>
                  <a:gd name="connsiteX1" fmla="*/ 1654842 w 2497282"/>
                  <a:gd name="connsiteY1" fmla="*/ 0 h 2364509"/>
                  <a:gd name="connsiteX2" fmla="*/ 1979094 w 2497282"/>
                  <a:gd name="connsiteY2" fmla="*/ 264273 h 2364509"/>
                  <a:gd name="connsiteX3" fmla="*/ 1985963 w 2497282"/>
                  <a:gd name="connsiteY3" fmla="*/ 320606 h 2364509"/>
                  <a:gd name="connsiteX4" fmla="*/ 1985963 w 2497282"/>
                  <a:gd name="connsiteY4" fmla="*/ 651813 h 2364509"/>
                  <a:gd name="connsiteX5" fmla="*/ 1985818 w 2497282"/>
                  <a:gd name="connsiteY5" fmla="*/ 652531 h 2364509"/>
                  <a:gd name="connsiteX6" fmla="*/ 1985818 w 2497282"/>
                  <a:gd name="connsiteY6" fmla="*/ 657949 h 2364509"/>
                  <a:gd name="connsiteX7" fmla="*/ 1984724 w 2497282"/>
                  <a:gd name="connsiteY7" fmla="*/ 657949 h 2364509"/>
                  <a:gd name="connsiteX8" fmla="*/ 1980349 w 2497282"/>
                  <a:gd name="connsiteY8" fmla="*/ 679620 h 2364509"/>
                  <a:gd name="connsiteX9" fmla="*/ 1914525 w 2497282"/>
                  <a:gd name="connsiteY9" fmla="*/ 723251 h 2364509"/>
                  <a:gd name="connsiteX10" fmla="*/ 1848701 w 2497282"/>
                  <a:gd name="connsiteY10" fmla="*/ 679620 h 2364509"/>
                  <a:gd name="connsiteX11" fmla="*/ 1844326 w 2497282"/>
                  <a:gd name="connsiteY11" fmla="*/ 657949 h 2364509"/>
                  <a:gd name="connsiteX12" fmla="*/ 1842311 w 2497282"/>
                  <a:gd name="connsiteY12" fmla="*/ 657949 h 2364509"/>
                  <a:gd name="connsiteX13" fmla="*/ 1842311 w 2497282"/>
                  <a:gd name="connsiteY13" fmla="*/ 380114 h 2364509"/>
                  <a:gd name="connsiteX14" fmla="*/ 1633069 w 2497282"/>
                  <a:gd name="connsiteY14" fmla="*/ 170872 h 2364509"/>
                  <a:gd name="connsiteX15" fmla="*/ 352748 w 2497282"/>
                  <a:gd name="connsiteY15" fmla="*/ 170872 h 2364509"/>
                  <a:gd name="connsiteX16" fmla="*/ 143506 w 2497282"/>
                  <a:gd name="connsiteY16" fmla="*/ 380114 h 2364509"/>
                  <a:gd name="connsiteX17" fmla="*/ 143506 w 2497282"/>
                  <a:gd name="connsiteY17" fmla="*/ 1984393 h 2364509"/>
                  <a:gd name="connsiteX18" fmla="*/ 352748 w 2497282"/>
                  <a:gd name="connsiteY18" fmla="*/ 2193635 h 2364509"/>
                  <a:gd name="connsiteX19" fmla="*/ 1633069 w 2497282"/>
                  <a:gd name="connsiteY19" fmla="*/ 2193635 h 2364509"/>
                  <a:gd name="connsiteX20" fmla="*/ 1842311 w 2497282"/>
                  <a:gd name="connsiteY20" fmla="*/ 1984393 h 2364509"/>
                  <a:gd name="connsiteX21" fmla="*/ 1842311 w 2497282"/>
                  <a:gd name="connsiteY21" fmla="*/ 1799217 h 2364509"/>
                  <a:gd name="connsiteX22" fmla="*/ 1841500 w 2497282"/>
                  <a:gd name="connsiteY22" fmla="*/ 1799217 h 2364509"/>
                  <a:gd name="connsiteX23" fmla="*/ 1841500 w 2497282"/>
                  <a:gd name="connsiteY23" fmla="*/ 1208198 h 2364509"/>
                  <a:gd name="connsiteX24" fmla="*/ 2128405 w 2497282"/>
                  <a:gd name="connsiteY24" fmla="*/ 921293 h 2364509"/>
                  <a:gd name="connsiteX25" fmla="*/ 2333337 w 2497282"/>
                  <a:gd name="connsiteY25" fmla="*/ 921294 h 2364509"/>
                  <a:gd name="connsiteX26" fmla="*/ 2333337 w 2497282"/>
                  <a:gd name="connsiteY26" fmla="*/ 829399 h 2364509"/>
                  <a:gd name="connsiteX27" fmla="*/ 2497282 w 2497282"/>
                  <a:gd name="connsiteY27" fmla="*/ 993345 h 2364509"/>
                  <a:gd name="connsiteX28" fmla="*/ 2333337 w 2497282"/>
                  <a:gd name="connsiteY28" fmla="*/ 1157290 h 2364509"/>
                  <a:gd name="connsiteX29" fmla="*/ 2333337 w 2497282"/>
                  <a:gd name="connsiteY29" fmla="*/ 1065395 h 2364509"/>
                  <a:gd name="connsiteX30" fmla="*/ 2128405 w 2497282"/>
                  <a:gd name="connsiteY30" fmla="*/ 1065395 h 2364509"/>
                  <a:gd name="connsiteX31" fmla="*/ 1985602 w 2497282"/>
                  <a:gd name="connsiteY31" fmla="*/ 1208198 h 2364509"/>
                  <a:gd name="connsiteX32" fmla="*/ 1985602 w 2497282"/>
                  <a:gd name="connsiteY32" fmla="*/ 1546949 h 2364509"/>
                  <a:gd name="connsiteX33" fmla="*/ 1985818 w 2497282"/>
                  <a:gd name="connsiteY33" fmla="*/ 1546949 h 2364509"/>
                  <a:gd name="connsiteX34" fmla="*/ 1985818 w 2497282"/>
                  <a:gd name="connsiteY34" fmla="*/ 2033533 h 2364509"/>
                  <a:gd name="connsiteX35" fmla="*/ 1654842 w 2497282"/>
                  <a:gd name="connsiteY35" fmla="*/ 2364509 h 2364509"/>
                  <a:gd name="connsiteX36" fmla="*/ 330976 w 2497282"/>
                  <a:gd name="connsiteY36" fmla="*/ 2364509 h 2364509"/>
                  <a:gd name="connsiteX37" fmla="*/ 0 w 2497282"/>
                  <a:gd name="connsiteY37" fmla="*/ 2033533 h 2364509"/>
                  <a:gd name="connsiteX38" fmla="*/ 0 w 2497282"/>
                  <a:gd name="connsiteY38" fmla="*/ 330976 h 2364509"/>
                  <a:gd name="connsiteX39" fmla="*/ 330976 w 2497282"/>
                  <a:gd name="connsiteY39" fmla="*/ 0 h 2364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497282" h="2364509">
                    <a:moveTo>
                      <a:pt x="330976" y="0"/>
                    </a:moveTo>
                    <a:lnTo>
                      <a:pt x="1654842" y="0"/>
                    </a:lnTo>
                    <a:cubicBezTo>
                      <a:pt x="1814786" y="0"/>
                      <a:pt x="1948232" y="113453"/>
                      <a:pt x="1979094" y="264273"/>
                    </a:cubicBezTo>
                    <a:lnTo>
                      <a:pt x="1985963" y="320606"/>
                    </a:lnTo>
                    <a:lnTo>
                      <a:pt x="1985963" y="651813"/>
                    </a:lnTo>
                    <a:cubicBezTo>
                      <a:pt x="1985915" y="652052"/>
                      <a:pt x="1985866" y="652292"/>
                      <a:pt x="1985818" y="652531"/>
                    </a:cubicBezTo>
                    <a:lnTo>
                      <a:pt x="1985818" y="657949"/>
                    </a:lnTo>
                    <a:lnTo>
                      <a:pt x="1984724" y="657949"/>
                    </a:lnTo>
                    <a:lnTo>
                      <a:pt x="1980349" y="679620"/>
                    </a:lnTo>
                    <a:cubicBezTo>
                      <a:pt x="1969504" y="705260"/>
                      <a:pt x="1944116" y="723251"/>
                      <a:pt x="1914525" y="723251"/>
                    </a:cubicBezTo>
                    <a:cubicBezTo>
                      <a:pt x="1884935" y="723251"/>
                      <a:pt x="1859546" y="705260"/>
                      <a:pt x="1848701" y="679620"/>
                    </a:cubicBezTo>
                    <a:lnTo>
                      <a:pt x="1844326" y="657949"/>
                    </a:lnTo>
                    <a:lnTo>
                      <a:pt x="1842311" y="657949"/>
                    </a:lnTo>
                    <a:lnTo>
                      <a:pt x="1842311" y="380114"/>
                    </a:lnTo>
                    <a:cubicBezTo>
                      <a:pt x="1842311" y="264553"/>
                      <a:pt x="1748630" y="170872"/>
                      <a:pt x="1633069" y="170872"/>
                    </a:cubicBezTo>
                    <a:lnTo>
                      <a:pt x="352748" y="170872"/>
                    </a:lnTo>
                    <a:cubicBezTo>
                      <a:pt x="237187" y="170872"/>
                      <a:pt x="143506" y="264553"/>
                      <a:pt x="143506" y="380114"/>
                    </a:cubicBezTo>
                    <a:lnTo>
                      <a:pt x="143506" y="1984393"/>
                    </a:lnTo>
                    <a:cubicBezTo>
                      <a:pt x="143506" y="2099954"/>
                      <a:pt x="237187" y="2193635"/>
                      <a:pt x="352748" y="2193635"/>
                    </a:cubicBezTo>
                    <a:lnTo>
                      <a:pt x="1633069" y="2193635"/>
                    </a:lnTo>
                    <a:cubicBezTo>
                      <a:pt x="1748630" y="2193635"/>
                      <a:pt x="1842311" y="2099954"/>
                      <a:pt x="1842311" y="1984393"/>
                    </a:cubicBezTo>
                    <a:lnTo>
                      <a:pt x="1842311" y="1799217"/>
                    </a:lnTo>
                    <a:lnTo>
                      <a:pt x="1841500" y="1799217"/>
                    </a:lnTo>
                    <a:lnTo>
                      <a:pt x="1841500" y="1208198"/>
                    </a:lnTo>
                    <a:cubicBezTo>
                      <a:pt x="1841500" y="1049745"/>
                      <a:pt x="1969952" y="921293"/>
                      <a:pt x="2128405" y="921293"/>
                    </a:cubicBezTo>
                    <a:lnTo>
                      <a:pt x="2333337" y="921294"/>
                    </a:lnTo>
                    <a:lnTo>
                      <a:pt x="2333337" y="829399"/>
                    </a:lnTo>
                    <a:lnTo>
                      <a:pt x="2497282" y="993345"/>
                    </a:lnTo>
                    <a:lnTo>
                      <a:pt x="2333337" y="1157290"/>
                    </a:lnTo>
                    <a:lnTo>
                      <a:pt x="2333337" y="1065395"/>
                    </a:lnTo>
                    <a:lnTo>
                      <a:pt x="2128405" y="1065395"/>
                    </a:lnTo>
                    <a:cubicBezTo>
                      <a:pt x="2049537" y="1065395"/>
                      <a:pt x="1985602" y="1129330"/>
                      <a:pt x="1985602" y="1208198"/>
                    </a:cubicBezTo>
                    <a:lnTo>
                      <a:pt x="1985602" y="1546949"/>
                    </a:lnTo>
                    <a:lnTo>
                      <a:pt x="1985818" y="1546949"/>
                    </a:lnTo>
                    <a:lnTo>
                      <a:pt x="1985818" y="2033533"/>
                    </a:lnTo>
                    <a:cubicBezTo>
                      <a:pt x="1985818" y="2216326"/>
                      <a:pt x="1837635" y="2364509"/>
                      <a:pt x="1654842" y="2364509"/>
                    </a:cubicBezTo>
                    <a:lnTo>
                      <a:pt x="330976" y="2364509"/>
                    </a:lnTo>
                    <a:cubicBezTo>
                      <a:pt x="148183" y="2364509"/>
                      <a:pt x="0" y="2216326"/>
                      <a:pt x="0" y="2033533"/>
                    </a:cubicBezTo>
                    <a:lnTo>
                      <a:pt x="0" y="330976"/>
                    </a:lnTo>
                    <a:cubicBezTo>
                      <a:pt x="0" y="148183"/>
                      <a:pt x="148183" y="0"/>
                      <a:pt x="330976" y="0"/>
                    </a:cubicBezTo>
                    <a:close/>
                  </a:path>
                </a:pathLst>
              </a:custGeom>
              <a:solidFill>
                <a:srgbClr val="80BF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63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03C9F8-52F4-495A-97F0-273B50B78FB0}"/>
                  </a:ext>
                </a:extLst>
              </p:cNvPr>
              <p:cNvSpPr txBox="1"/>
              <p:nvPr/>
            </p:nvSpPr>
            <p:spPr>
              <a:xfrm>
                <a:off x="7668114" y="2087824"/>
                <a:ext cx="1828620" cy="544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38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Verifikasi</a:t>
                </a:r>
                <a:r>
                  <a:rPr lang="en-US" sz="1138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1138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administrasi</a:t>
                </a:r>
                <a:endParaRPr lang="en-US" sz="1138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CD5DAEB6-E902-4E23-B674-3A37848B22C1}"/>
                  </a:ext>
                </a:extLst>
              </p:cNvPr>
              <p:cNvSpPr/>
              <p:nvPr/>
            </p:nvSpPr>
            <p:spPr>
              <a:xfrm rot="10800000">
                <a:off x="7210264" y="3842175"/>
                <a:ext cx="2286471" cy="1970618"/>
              </a:xfrm>
              <a:custGeom>
                <a:avLst/>
                <a:gdLst>
                  <a:gd name="connsiteX0" fmla="*/ 330976 w 2497282"/>
                  <a:gd name="connsiteY0" fmla="*/ 0 h 2364509"/>
                  <a:gd name="connsiteX1" fmla="*/ 1654842 w 2497282"/>
                  <a:gd name="connsiteY1" fmla="*/ 0 h 2364509"/>
                  <a:gd name="connsiteX2" fmla="*/ 1979094 w 2497282"/>
                  <a:gd name="connsiteY2" fmla="*/ 264273 h 2364509"/>
                  <a:gd name="connsiteX3" fmla="*/ 1983586 w 2497282"/>
                  <a:gd name="connsiteY3" fmla="*/ 308830 h 2364509"/>
                  <a:gd name="connsiteX4" fmla="*/ 1985963 w 2497282"/>
                  <a:gd name="connsiteY4" fmla="*/ 320606 h 2364509"/>
                  <a:gd name="connsiteX5" fmla="*/ 1985963 w 2497282"/>
                  <a:gd name="connsiteY5" fmla="*/ 651813 h 2364509"/>
                  <a:gd name="connsiteX6" fmla="*/ 1985818 w 2497282"/>
                  <a:gd name="connsiteY6" fmla="*/ 652531 h 2364509"/>
                  <a:gd name="connsiteX7" fmla="*/ 1985818 w 2497282"/>
                  <a:gd name="connsiteY7" fmla="*/ 657949 h 2364509"/>
                  <a:gd name="connsiteX8" fmla="*/ 1984724 w 2497282"/>
                  <a:gd name="connsiteY8" fmla="*/ 657949 h 2364509"/>
                  <a:gd name="connsiteX9" fmla="*/ 1980349 w 2497282"/>
                  <a:gd name="connsiteY9" fmla="*/ 679620 h 2364509"/>
                  <a:gd name="connsiteX10" fmla="*/ 1914525 w 2497282"/>
                  <a:gd name="connsiteY10" fmla="*/ 723251 h 2364509"/>
                  <a:gd name="connsiteX11" fmla="*/ 1848701 w 2497282"/>
                  <a:gd name="connsiteY11" fmla="*/ 679620 h 2364509"/>
                  <a:gd name="connsiteX12" fmla="*/ 1844326 w 2497282"/>
                  <a:gd name="connsiteY12" fmla="*/ 657949 h 2364509"/>
                  <a:gd name="connsiteX13" fmla="*/ 1842311 w 2497282"/>
                  <a:gd name="connsiteY13" fmla="*/ 657949 h 2364509"/>
                  <a:gd name="connsiteX14" fmla="*/ 1842311 w 2497282"/>
                  <a:gd name="connsiteY14" fmla="*/ 380114 h 2364509"/>
                  <a:gd name="connsiteX15" fmla="*/ 1633069 w 2497282"/>
                  <a:gd name="connsiteY15" fmla="*/ 170872 h 2364509"/>
                  <a:gd name="connsiteX16" fmla="*/ 352748 w 2497282"/>
                  <a:gd name="connsiteY16" fmla="*/ 170872 h 2364509"/>
                  <a:gd name="connsiteX17" fmla="*/ 143506 w 2497282"/>
                  <a:gd name="connsiteY17" fmla="*/ 380114 h 2364509"/>
                  <a:gd name="connsiteX18" fmla="*/ 143506 w 2497282"/>
                  <a:gd name="connsiteY18" fmla="*/ 1984393 h 2364509"/>
                  <a:gd name="connsiteX19" fmla="*/ 352748 w 2497282"/>
                  <a:gd name="connsiteY19" fmla="*/ 2193635 h 2364509"/>
                  <a:gd name="connsiteX20" fmla="*/ 1633069 w 2497282"/>
                  <a:gd name="connsiteY20" fmla="*/ 2193635 h 2364509"/>
                  <a:gd name="connsiteX21" fmla="*/ 1842311 w 2497282"/>
                  <a:gd name="connsiteY21" fmla="*/ 1984393 h 2364509"/>
                  <a:gd name="connsiteX22" fmla="*/ 1842311 w 2497282"/>
                  <a:gd name="connsiteY22" fmla="*/ 1799217 h 2364509"/>
                  <a:gd name="connsiteX23" fmla="*/ 1841500 w 2497282"/>
                  <a:gd name="connsiteY23" fmla="*/ 1799217 h 2364509"/>
                  <a:gd name="connsiteX24" fmla="*/ 1841500 w 2497282"/>
                  <a:gd name="connsiteY24" fmla="*/ 1208198 h 2364509"/>
                  <a:gd name="connsiteX25" fmla="*/ 2128405 w 2497282"/>
                  <a:gd name="connsiteY25" fmla="*/ 921293 h 2364509"/>
                  <a:gd name="connsiteX26" fmla="*/ 2333337 w 2497282"/>
                  <a:gd name="connsiteY26" fmla="*/ 921294 h 2364509"/>
                  <a:gd name="connsiteX27" fmla="*/ 2333337 w 2497282"/>
                  <a:gd name="connsiteY27" fmla="*/ 829399 h 2364509"/>
                  <a:gd name="connsiteX28" fmla="*/ 2497282 w 2497282"/>
                  <a:gd name="connsiteY28" fmla="*/ 993345 h 2364509"/>
                  <a:gd name="connsiteX29" fmla="*/ 2333337 w 2497282"/>
                  <a:gd name="connsiteY29" fmla="*/ 1157290 h 2364509"/>
                  <a:gd name="connsiteX30" fmla="*/ 2333337 w 2497282"/>
                  <a:gd name="connsiteY30" fmla="*/ 1065395 h 2364509"/>
                  <a:gd name="connsiteX31" fmla="*/ 2128405 w 2497282"/>
                  <a:gd name="connsiteY31" fmla="*/ 1065395 h 2364509"/>
                  <a:gd name="connsiteX32" fmla="*/ 1985602 w 2497282"/>
                  <a:gd name="connsiteY32" fmla="*/ 1208198 h 2364509"/>
                  <a:gd name="connsiteX33" fmla="*/ 1985602 w 2497282"/>
                  <a:gd name="connsiteY33" fmla="*/ 1546949 h 2364509"/>
                  <a:gd name="connsiteX34" fmla="*/ 1985818 w 2497282"/>
                  <a:gd name="connsiteY34" fmla="*/ 1546949 h 2364509"/>
                  <a:gd name="connsiteX35" fmla="*/ 1985818 w 2497282"/>
                  <a:gd name="connsiteY35" fmla="*/ 2033533 h 2364509"/>
                  <a:gd name="connsiteX36" fmla="*/ 1654842 w 2497282"/>
                  <a:gd name="connsiteY36" fmla="*/ 2364509 h 2364509"/>
                  <a:gd name="connsiteX37" fmla="*/ 330976 w 2497282"/>
                  <a:gd name="connsiteY37" fmla="*/ 2364509 h 2364509"/>
                  <a:gd name="connsiteX38" fmla="*/ 0 w 2497282"/>
                  <a:gd name="connsiteY38" fmla="*/ 2033533 h 2364509"/>
                  <a:gd name="connsiteX39" fmla="*/ 0 w 2497282"/>
                  <a:gd name="connsiteY39" fmla="*/ 330976 h 2364509"/>
                  <a:gd name="connsiteX40" fmla="*/ 330976 w 2497282"/>
                  <a:gd name="connsiteY40" fmla="*/ 0 h 2364509"/>
                  <a:gd name="connsiteX0" fmla="*/ 330976 w 2497282"/>
                  <a:gd name="connsiteY0" fmla="*/ 0 h 2364509"/>
                  <a:gd name="connsiteX1" fmla="*/ 1654842 w 2497282"/>
                  <a:gd name="connsiteY1" fmla="*/ 0 h 2364509"/>
                  <a:gd name="connsiteX2" fmla="*/ 1979094 w 2497282"/>
                  <a:gd name="connsiteY2" fmla="*/ 264273 h 2364509"/>
                  <a:gd name="connsiteX3" fmla="*/ 1985963 w 2497282"/>
                  <a:gd name="connsiteY3" fmla="*/ 320606 h 2364509"/>
                  <a:gd name="connsiteX4" fmla="*/ 1985963 w 2497282"/>
                  <a:gd name="connsiteY4" fmla="*/ 651813 h 2364509"/>
                  <a:gd name="connsiteX5" fmla="*/ 1985818 w 2497282"/>
                  <a:gd name="connsiteY5" fmla="*/ 652531 h 2364509"/>
                  <a:gd name="connsiteX6" fmla="*/ 1985818 w 2497282"/>
                  <a:gd name="connsiteY6" fmla="*/ 657949 h 2364509"/>
                  <a:gd name="connsiteX7" fmla="*/ 1984724 w 2497282"/>
                  <a:gd name="connsiteY7" fmla="*/ 657949 h 2364509"/>
                  <a:gd name="connsiteX8" fmla="*/ 1980349 w 2497282"/>
                  <a:gd name="connsiteY8" fmla="*/ 679620 h 2364509"/>
                  <a:gd name="connsiteX9" fmla="*/ 1914525 w 2497282"/>
                  <a:gd name="connsiteY9" fmla="*/ 723251 h 2364509"/>
                  <a:gd name="connsiteX10" fmla="*/ 1848701 w 2497282"/>
                  <a:gd name="connsiteY10" fmla="*/ 679620 h 2364509"/>
                  <a:gd name="connsiteX11" fmla="*/ 1844326 w 2497282"/>
                  <a:gd name="connsiteY11" fmla="*/ 657949 h 2364509"/>
                  <a:gd name="connsiteX12" fmla="*/ 1842311 w 2497282"/>
                  <a:gd name="connsiteY12" fmla="*/ 657949 h 2364509"/>
                  <a:gd name="connsiteX13" fmla="*/ 1842311 w 2497282"/>
                  <a:gd name="connsiteY13" fmla="*/ 380114 h 2364509"/>
                  <a:gd name="connsiteX14" fmla="*/ 1633069 w 2497282"/>
                  <a:gd name="connsiteY14" fmla="*/ 170872 h 2364509"/>
                  <a:gd name="connsiteX15" fmla="*/ 352748 w 2497282"/>
                  <a:gd name="connsiteY15" fmla="*/ 170872 h 2364509"/>
                  <a:gd name="connsiteX16" fmla="*/ 143506 w 2497282"/>
                  <a:gd name="connsiteY16" fmla="*/ 380114 h 2364509"/>
                  <a:gd name="connsiteX17" fmla="*/ 143506 w 2497282"/>
                  <a:gd name="connsiteY17" fmla="*/ 1984393 h 2364509"/>
                  <a:gd name="connsiteX18" fmla="*/ 352748 w 2497282"/>
                  <a:gd name="connsiteY18" fmla="*/ 2193635 h 2364509"/>
                  <a:gd name="connsiteX19" fmla="*/ 1633069 w 2497282"/>
                  <a:gd name="connsiteY19" fmla="*/ 2193635 h 2364509"/>
                  <a:gd name="connsiteX20" fmla="*/ 1842311 w 2497282"/>
                  <a:gd name="connsiteY20" fmla="*/ 1984393 h 2364509"/>
                  <a:gd name="connsiteX21" fmla="*/ 1842311 w 2497282"/>
                  <a:gd name="connsiteY21" fmla="*/ 1799217 h 2364509"/>
                  <a:gd name="connsiteX22" fmla="*/ 1841500 w 2497282"/>
                  <a:gd name="connsiteY22" fmla="*/ 1799217 h 2364509"/>
                  <a:gd name="connsiteX23" fmla="*/ 1841500 w 2497282"/>
                  <a:gd name="connsiteY23" fmla="*/ 1208198 h 2364509"/>
                  <a:gd name="connsiteX24" fmla="*/ 2128405 w 2497282"/>
                  <a:gd name="connsiteY24" fmla="*/ 921293 h 2364509"/>
                  <a:gd name="connsiteX25" fmla="*/ 2333337 w 2497282"/>
                  <a:gd name="connsiteY25" fmla="*/ 921294 h 2364509"/>
                  <a:gd name="connsiteX26" fmla="*/ 2333337 w 2497282"/>
                  <a:gd name="connsiteY26" fmla="*/ 829399 h 2364509"/>
                  <a:gd name="connsiteX27" fmla="*/ 2497282 w 2497282"/>
                  <a:gd name="connsiteY27" fmla="*/ 993345 h 2364509"/>
                  <a:gd name="connsiteX28" fmla="*/ 2333337 w 2497282"/>
                  <a:gd name="connsiteY28" fmla="*/ 1157290 h 2364509"/>
                  <a:gd name="connsiteX29" fmla="*/ 2333337 w 2497282"/>
                  <a:gd name="connsiteY29" fmla="*/ 1065395 h 2364509"/>
                  <a:gd name="connsiteX30" fmla="*/ 2128405 w 2497282"/>
                  <a:gd name="connsiteY30" fmla="*/ 1065395 h 2364509"/>
                  <a:gd name="connsiteX31" fmla="*/ 1985602 w 2497282"/>
                  <a:gd name="connsiteY31" fmla="*/ 1208198 h 2364509"/>
                  <a:gd name="connsiteX32" fmla="*/ 1985602 w 2497282"/>
                  <a:gd name="connsiteY32" fmla="*/ 1546949 h 2364509"/>
                  <a:gd name="connsiteX33" fmla="*/ 1985818 w 2497282"/>
                  <a:gd name="connsiteY33" fmla="*/ 1546949 h 2364509"/>
                  <a:gd name="connsiteX34" fmla="*/ 1985818 w 2497282"/>
                  <a:gd name="connsiteY34" fmla="*/ 2033533 h 2364509"/>
                  <a:gd name="connsiteX35" fmla="*/ 1654842 w 2497282"/>
                  <a:gd name="connsiteY35" fmla="*/ 2364509 h 2364509"/>
                  <a:gd name="connsiteX36" fmla="*/ 330976 w 2497282"/>
                  <a:gd name="connsiteY36" fmla="*/ 2364509 h 2364509"/>
                  <a:gd name="connsiteX37" fmla="*/ 0 w 2497282"/>
                  <a:gd name="connsiteY37" fmla="*/ 2033533 h 2364509"/>
                  <a:gd name="connsiteX38" fmla="*/ 0 w 2497282"/>
                  <a:gd name="connsiteY38" fmla="*/ 330976 h 2364509"/>
                  <a:gd name="connsiteX39" fmla="*/ 330976 w 2497282"/>
                  <a:gd name="connsiteY39" fmla="*/ 0 h 2364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497282" h="2364509">
                    <a:moveTo>
                      <a:pt x="330976" y="0"/>
                    </a:moveTo>
                    <a:lnTo>
                      <a:pt x="1654842" y="0"/>
                    </a:lnTo>
                    <a:cubicBezTo>
                      <a:pt x="1814786" y="0"/>
                      <a:pt x="1948232" y="113453"/>
                      <a:pt x="1979094" y="264273"/>
                    </a:cubicBezTo>
                    <a:lnTo>
                      <a:pt x="1985963" y="320606"/>
                    </a:lnTo>
                    <a:lnTo>
                      <a:pt x="1985963" y="651813"/>
                    </a:lnTo>
                    <a:cubicBezTo>
                      <a:pt x="1985915" y="652052"/>
                      <a:pt x="1985866" y="652292"/>
                      <a:pt x="1985818" y="652531"/>
                    </a:cubicBezTo>
                    <a:lnTo>
                      <a:pt x="1985818" y="657949"/>
                    </a:lnTo>
                    <a:lnTo>
                      <a:pt x="1984724" y="657949"/>
                    </a:lnTo>
                    <a:lnTo>
                      <a:pt x="1980349" y="679620"/>
                    </a:lnTo>
                    <a:cubicBezTo>
                      <a:pt x="1969504" y="705260"/>
                      <a:pt x="1944116" y="723251"/>
                      <a:pt x="1914525" y="723251"/>
                    </a:cubicBezTo>
                    <a:cubicBezTo>
                      <a:pt x="1884935" y="723251"/>
                      <a:pt x="1859546" y="705260"/>
                      <a:pt x="1848701" y="679620"/>
                    </a:cubicBezTo>
                    <a:lnTo>
                      <a:pt x="1844326" y="657949"/>
                    </a:lnTo>
                    <a:lnTo>
                      <a:pt x="1842311" y="657949"/>
                    </a:lnTo>
                    <a:lnTo>
                      <a:pt x="1842311" y="380114"/>
                    </a:lnTo>
                    <a:cubicBezTo>
                      <a:pt x="1842311" y="264553"/>
                      <a:pt x="1748630" y="170872"/>
                      <a:pt x="1633069" y="170872"/>
                    </a:cubicBezTo>
                    <a:lnTo>
                      <a:pt x="352748" y="170872"/>
                    </a:lnTo>
                    <a:cubicBezTo>
                      <a:pt x="237187" y="170872"/>
                      <a:pt x="143506" y="264553"/>
                      <a:pt x="143506" y="380114"/>
                    </a:cubicBezTo>
                    <a:lnTo>
                      <a:pt x="143506" y="1984393"/>
                    </a:lnTo>
                    <a:cubicBezTo>
                      <a:pt x="143506" y="2099954"/>
                      <a:pt x="237187" y="2193635"/>
                      <a:pt x="352748" y="2193635"/>
                    </a:cubicBezTo>
                    <a:lnTo>
                      <a:pt x="1633069" y="2193635"/>
                    </a:lnTo>
                    <a:cubicBezTo>
                      <a:pt x="1748630" y="2193635"/>
                      <a:pt x="1842311" y="2099954"/>
                      <a:pt x="1842311" y="1984393"/>
                    </a:cubicBezTo>
                    <a:lnTo>
                      <a:pt x="1842311" y="1799217"/>
                    </a:lnTo>
                    <a:lnTo>
                      <a:pt x="1841500" y="1799217"/>
                    </a:lnTo>
                    <a:lnTo>
                      <a:pt x="1841500" y="1208198"/>
                    </a:lnTo>
                    <a:cubicBezTo>
                      <a:pt x="1841500" y="1049745"/>
                      <a:pt x="1969952" y="921293"/>
                      <a:pt x="2128405" y="921293"/>
                    </a:cubicBezTo>
                    <a:lnTo>
                      <a:pt x="2333337" y="921294"/>
                    </a:lnTo>
                    <a:lnTo>
                      <a:pt x="2333337" y="829399"/>
                    </a:lnTo>
                    <a:lnTo>
                      <a:pt x="2497282" y="993345"/>
                    </a:lnTo>
                    <a:lnTo>
                      <a:pt x="2333337" y="1157290"/>
                    </a:lnTo>
                    <a:lnTo>
                      <a:pt x="2333337" y="1065395"/>
                    </a:lnTo>
                    <a:lnTo>
                      <a:pt x="2128405" y="1065395"/>
                    </a:lnTo>
                    <a:cubicBezTo>
                      <a:pt x="2049537" y="1065395"/>
                      <a:pt x="1985602" y="1129330"/>
                      <a:pt x="1985602" y="1208198"/>
                    </a:cubicBezTo>
                    <a:lnTo>
                      <a:pt x="1985602" y="1546949"/>
                    </a:lnTo>
                    <a:lnTo>
                      <a:pt x="1985818" y="1546949"/>
                    </a:lnTo>
                    <a:lnTo>
                      <a:pt x="1985818" y="2033533"/>
                    </a:lnTo>
                    <a:cubicBezTo>
                      <a:pt x="1985818" y="2216326"/>
                      <a:pt x="1837635" y="2364509"/>
                      <a:pt x="1654842" y="2364509"/>
                    </a:cubicBezTo>
                    <a:lnTo>
                      <a:pt x="330976" y="2364509"/>
                    </a:lnTo>
                    <a:cubicBezTo>
                      <a:pt x="148183" y="2364509"/>
                      <a:pt x="0" y="2216326"/>
                      <a:pt x="0" y="2033533"/>
                    </a:cubicBezTo>
                    <a:lnTo>
                      <a:pt x="0" y="330976"/>
                    </a:lnTo>
                    <a:cubicBezTo>
                      <a:pt x="0" y="148183"/>
                      <a:pt x="148183" y="0"/>
                      <a:pt x="330976" y="0"/>
                    </a:cubicBezTo>
                    <a:close/>
                  </a:path>
                </a:pathLst>
              </a:custGeom>
              <a:solidFill>
                <a:srgbClr val="FFDE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63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8A2840D-09FF-4155-8EEE-253EE436F9CC}"/>
                  </a:ext>
                </a:extLst>
              </p:cNvPr>
              <p:cNvSpPr txBox="1"/>
              <p:nvPr/>
            </p:nvSpPr>
            <p:spPr>
              <a:xfrm>
                <a:off x="7791184" y="4374296"/>
                <a:ext cx="1582477" cy="975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38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Verifikasi</a:t>
                </a:r>
                <a:r>
                  <a:rPr lang="en-US" sz="1138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138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teknis</a:t>
                </a:r>
                <a:r>
                  <a:rPr lang="en-US" sz="1138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138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dengan</a:t>
                </a:r>
                <a:r>
                  <a:rPr lang="en-US" sz="1138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138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melakukan</a:t>
                </a:r>
                <a:r>
                  <a:rPr lang="en-US" sz="1138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138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cek</a:t>
                </a:r>
                <a:r>
                  <a:rPr lang="en-US" sz="1138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138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lokasi</a:t>
                </a:r>
                <a:r>
                  <a:rPr lang="en-US" sz="1138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138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sesuai</a:t>
                </a:r>
                <a:r>
                  <a:rPr lang="en-US" sz="1138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138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dengan</a:t>
                </a:r>
                <a:r>
                  <a:rPr lang="en-US" sz="1138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138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usulan</a:t>
                </a:r>
                <a:endParaRPr lang="en-US" sz="1138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D83E192-37E8-4B4B-BBD4-A4F624BC679B}"/>
                  </a:ext>
                </a:extLst>
              </p:cNvPr>
              <p:cNvSpPr/>
              <p:nvPr/>
            </p:nvSpPr>
            <p:spPr>
              <a:xfrm rot="10800000">
                <a:off x="4777514" y="3842175"/>
                <a:ext cx="2286471" cy="1970618"/>
              </a:xfrm>
              <a:custGeom>
                <a:avLst/>
                <a:gdLst>
                  <a:gd name="connsiteX0" fmla="*/ 330976 w 2497282"/>
                  <a:gd name="connsiteY0" fmla="*/ 0 h 2364509"/>
                  <a:gd name="connsiteX1" fmla="*/ 1654842 w 2497282"/>
                  <a:gd name="connsiteY1" fmla="*/ 0 h 2364509"/>
                  <a:gd name="connsiteX2" fmla="*/ 1979094 w 2497282"/>
                  <a:gd name="connsiteY2" fmla="*/ 264273 h 2364509"/>
                  <a:gd name="connsiteX3" fmla="*/ 1983586 w 2497282"/>
                  <a:gd name="connsiteY3" fmla="*/ 308830 h 2364509"/>
                  <a:gd name="connsiteX4" fmla="*/ 1985963 w 2497282"/>
                  <a:gd name="connsiteY4" fmla="*/ 320606 h 2364509"/>
                  <a:gd name="connsiteX5" fmla="*/ 1985963 w 2497282"/>
                  <a:gd name="connsiteY5" fmla="*/ 651813 h 2364509"/>
                  <a:gd name="connsiteX6" fmla="*/ 1985818 w 2497282"/>
                  <a:gd name="connsiteY6" fmla="*/ 652531 h 2364509"/>
                  <a:gd name="connsiteX7" fmla="*/ 1985818 w 2497282"/>
                  <a:gd name="connsiteY7" fmla="*/ 657949 h 2364509"/>
                  <a:gd name="connsiteX8" fmla="*/ 1984724 w 2497282"/>
                  <a:gd name="connsiteY8" fmla="*/ 657949 h 2364509"/>
                  <a:gd name="connsiteX9" fmla="*/ 1980349 w 2497282"/>
                  <a:gd name="connsiteY9" fmla="*/ 679620 h 2364509"/>
                  <a:gd name="connsiteX10" fmla="*/ 1914525 w 2497282"/>
                  <a:gd name="connsiteY10" fmla="*/ 723251 h 2364509"/>
                  <a:gd name="connsiteX11" fmla="*/ 1848701 w 2497282"/>
                  <a:gd name="connsiteY11" fmla="*/ 679620 h 2364509"/>
                  <a:gd name="connsiteX12" fmla="*/ 1844326 w 2497282"/>
                  <a:gd name="connsiteY12" fmla="*/ 657949 h 2364509"/>
                  <a:gd name="connsiteX13" fmla="*/ 1842311 w 2497282"/>
                  <a:gd name="connsiteY13" fmla="*/ 657949 h 2364509"/>
                  <a:gd name="connsiteX14" fmla="*/ 1842311 w 2497282"/>
                  <a:gd name="connsiteY14" fmla="*/ 380114 h 2364509"/>
                  <a:gd name="connsiteX15" fmla="*/ 1633069 w 2497282"/>
                  <a:gd name="connsiteY15" fmla="*/ 170872 h 2364509"/>
                  <a:gd name="connsiteX16" fmla="*/ 352748 w 2497282"/>
                  <a:gd name="connsiteY16" fmla="*/ 170872 h 2364509"/>
                  <a:gd name="connsiteX17" fmla="*/ 143506 w 2497282"/>
                  <a:gd name="connsiteY17" fmla="*/ 380114 h 2364509"/>
                  <a:gd name="connsiteX18" fmla="*/ 143506 w 2497282"/>
                  <a:gd name="connsiteY18" fmla="*/ 1984393 h 2364509"/>
                  <a:gd name="connsiteX19" fmla="*/ 352748 w 2497282"/>
                  <a:gd name="connsiteY19" fmla="*/ 2193635 h 2364509"/>
                  <a:gd name="connsiteX20" fmla="*/ 1633069 w 2497282"/>
                  <a:gd name="connsiteY20" fmla="*/ 2193635 h 2364509"/>
                  <a:gd name="connsiteX21" fmla="*/ 1842311 w 2497282"/>
                  <a:gd name="connsiteY21" fmla="*/ 1984393 h 2364509"/>
                  <a:gd name="connsiteX22" fmla="*/ 1842311 w 2497282"/>
                  <a:gd name="connsiteY22" fmla="*/ 1799217 h 2364509"/>
                  <a:gd name="connsiteX23" fmla="*/ 1841500 w 2497282"/>
                  <a:gd name="connsiteY23" fmla="*/ 1799217 h 2364509"/>
                  <a:gd name="connsiteX24" fmla="*/ 1841500 w 2497282"/>
                  <a:gd name="connsiteY24" fmla="*/ 1208198 h 2364509"/>
                  <a:gd name="connsiteX25" fmla="*/ 2128405 w 2497282"/>
                  <a:gd name="connsiteY25" fmla="*/ 921293 h 2364509"/>
                  <a:gd name="connsiteX26" fmla="*/ 2333337 w 2497282"/>
                  <a:gd name="connsiteY26" fmla="*/ 921294 h 2364509"/>
                  <a:gd name="connsiteX27" fmla="*/ 2333337 w 2497282"/>
                  <a:gd name="connsiteY27" fmla="*/ 829399 h 2364509"/>
                  <a:gd name="connsiteX28" fmla="*/ 2497282 w 2497282"/>
                  <a:gd name="connsiteY28" fmla="*/ 993345 h 2364509"/>
                  <a:gd name="connsiteX29" fmla="*/ 2333337 w 2497282"/>
                  <a:gd name="connsiteY29" fmla="*/ 1157290 h 2364509"/>
                  <a:gd name="connsiteX30" fmla="*/ 2333337 w 2497282"/>
                  <a:gd name="connsiteY30" fmla="*/ 1065395 h 2364509"/>
                  <a:gd name="connsiteX31" fmla="*/ 2128405 w 2497282"/>
                  <a:gd name="connsiteY31" fmla="*/ 1065395 h 2364509"/>
                  <a:gd name="connsiteX32" fmla="*/ 1985602 w 2497282"/>
                  <a:gd name="connsiteY32" fmla="*/ 1208198 h 2364509"/>
                  <a:gd name="connsiteX33" fmla="*/ 1985602 w 2497282"/>
                  <a:gd name="connsiteY33" fmla="*/ 1546949 h 2364509"/>
                  <a:gd name="connsiteX34" fmla="*/ 1985818 w 2497282"/>
                  <a:gd name="connsiteY34" fmla="*/ 1546949 h 2364509"/>
                  <a:gd name="connsiteX35" fmla="*/ 1985818 w 2497282"/>
                  <a:gd name="connsiteY35" fmla="*/ 2033533 h 2364509"/>
                  <a:gd name="connsiteX36" fmla="*/ 1654842 w 2497282"/>
                  <a:gd name="connsiteY36" fmla="*/ 2364509 h 2364509"/>
                  <a:gd name="connsiteX37" fmla="*/ 330976 w 2497282"/>
                  <a:gd name="connsiteY37" fmla="*/ 2364509 h 2364509"/>
                  <a:gd name="connsiteX38" fmla="*/ 0 w 2497282"/>
                  <a:gd name="connsiteY38" fmla="*/ 2033533 h 2364509"/>
                  <a:gd name="connsiteX39" fmla="*/ 0 w 2497282"/>
                  <a:gd name="connsiteY39" fmla="*/ 330976 h 2364509"/>
                  <a:gd name="connsiteX40" fmla="*/ 330976 w 2497282"/>
                  <a:gd name="connsiteY40" fmla="*/ 0 h 2364509"/>
                  <a:gd name="connsiteX0" fmla="*/ 330976 w 2497282"/>
                  <a:gd name="connsiteY0" fmla="*/ 0 h 2364509"/>
                  <a:gd name="connsiteX1" fmla="*/ 1654842 w 2497282"/>
                  <a:gd name="connsiteY1" fmla="*/ 0 h 2364509"/>
                  <a:gd name="connsiteX2" fmla="*/ 1979094 w 2497282"/>
                  <a:gd name="connsiteY2" fmla="*/ 264273 h 2364509"/>
                  <a:gd name="connsiteX3" fmla="*/ 1985963 w 2497282"/>
                  <a:gd name="connsiteY3" fmla="*/ 320606 h 2364509"/>
                  <a:gd name="connsiteX4" fmla="*/ 1985963 w 2497282"/>
                  <a:gd name="connsiteY4" fmla="*/ 651813 h 2364509"/>
                  <a:gd name="connsiteX5" fmla="*/ 1985818 w 2497282"/>
                  <a:gd name="connsiteY5" fmla="*/ 652531 h 2364509"/>
                  <a:gd name="connsiteX6" fmla="*/ 1985818 w 2497282"/>
                  <a:gd name="connsiteY6" fmla="*/ 657949 h 2364509"/>
                  <a:gd name="connsiteX7" fmla="*/ 1984724 w 2497282"/>
                  <a:gd name="connsiteY7" fmla="*/ 657949 h 2364509"/>
                  <a:gd name="connsiteX8" fmla="*/ 1980349 w 2497282"/>
                  <a:gd name="connsiteY8" fmla="*/ 679620 h 2364509"/>
                  <a:gd name="connsiteX9" fmla="*/ 1914525 w 2497282"/>
                  <a:gd name="connsiteY9" fmla="*/ 723251 h 2364509"/>
                  <a:gd name="connsiteX10" fmla="*/ 1848701 w 2497282"/>
                  <a:gd name="connsiteY10" fmla="*/ 679620 h 2364509"/>
                  <a:gd name="connsiteX11" fmla="*/ 1844326 w 2497282"/>
                  <a:gd name="connsiteY11" fmla="*/ 657949 h 2364509"/>
                  <a:gd name="connsiteX12" fmla="*/ 1842311 w 2497282"/>
                  <a:gd name="connsiteY12" fmla="*/ 657949 h 2364509"/>
                  <a:gd name="connsiteX13" fmla="*/ 1842311 w 2497282"/>
                  <a:gd name="connsiteY13" fmla="*/ 380114 h 2364509"/>
                  <a:gd name="connsiteX14" fmla="*/ 1633069 w 2497282"/>
                  <a:gd name="connsiteY14" fmla="*/ 170872 h 2364509"/>
                  <a:gd name="connsiteX15" fmla="*/ 352748 w 2497282"/>
                  <a:gd name="connsiteY15" fmla="*/ 170872 h 2364509"/>
                  <a:gd name="connsiteX16" fmla="*/ 143506 w 2497282"/>
                  <a:gd name="connsiteY16" fmla="*/ 380114 h 2364509"/>
                  <a:gd name="connsiteX17" fmla="*/ 143506 w 2497282"/>
                  <a:gd name="connsiteY17" fmla="*/ 1984393 h 2364509"/>
                  <a:gd name="connsiteX18" fmla="*/ 352748 w 2497282"/>
                  <a:gd name="connsiteY18" fmla="*/ 2193635 h 2364509"/>
                  <a:gd name="connsiteX19" fmla="*/ 1633069 w 2497282"/>
                  <a:gd name="connsiteY19" fmla="*/ 2193635 h 2364509"/>
                  <a:gd name="connsiteX20" fmla="*/ 1842311 w 2497282"/>
                  <a:gd name="connsiteY20" fmla="*/ 1984393 h 2364509"/>
                  <a:gd name="connsiteX21" fmla="*/ 1842311 w 2497282"/>
                  <a:gd name="connsiteY21" fmla="*/ 1799217 h 2364509"/>
                  <a:gd name="connsiteX22" fmla="*/ 1841500 w 2497282"/>
                  <a:gd name="connsiteY22" fmla="*/ 1799217 h 2364509"/>
                  <a:gd name="connsiteX23" fmla="*/ 1841500 w 2497282"/>
                  <a:gd name="connsiteY23" fmla="*/ 1208198 h 2364509"/>
                  <a:gd name="connsiteX24" fmla="*/ 2128405 w 2497282"/>
                  <a:gd name="connsiteY24" fmla="*/ 921293 h 2364509"/>
                  <a:gd name="connsiteX25" fmla="*/ 2333337 w 2497282"/>
                  <a:gd name="connsiteY25" fmla="*/ 921294 h 2364509"/>
                  <a:gd name="connsiteX26" fmla="*/ 2333337 w 2497282"/>
                  <a:gd name="connsiteY26" fmla="*/ 829399 h 2364509"/>
                  <a:gd name="connsiteX27" fmla="*/ 2497282 w 2497282"/>
                  <a:gd name="connsiteY27" fmla="*/ 993345 h 2364509"/>
                  <a:gd name="connsiteX28" fmla="*/ 2333337 w 2497282"/>
                  <a:gd name="connsiteY28" fmla="*/ 1157290 h 2364509"/>
                  <a:gd name="connsiteX29" fmla="*/ 2333337 w 2497282"/>
                  <a:gd name="connsiteY29" fmla="*/ 1065395 h 2364509"/>
                  <a:gd name="connsiteX30" fmla="*/ 2128405 w 2497282"/>
                  <a:gd name="connsiteY30" fmla="*/ 1065395 h 2364509"/>
                  <a:gd name="connsiteX31" fmla="*/ 1985602 w 2497282"/>
                  <a:gd name="connsiteY31" fmla="*/ 1208198 h 2364509"/>
                  <a:gd name="connsiteX32" fmla="*/ 1985602 w 2497282"/>
                  <a:gd name="connsiteY32" fmla="*/ 1546949 h 2364509"/>
                  <a:gd name="connsiteX33" fmla="*/ 1985818 w 2497282"/>
                  <a:gd name="connsiteY33" fmla="*/ 1546949 h 2364509"/>
                  <a:gd name="connsiteX34" fmla="*/ 1985818 w 2497282"/>
                  <a:gd name="connsiteY34" fmla="*/ 2033533 h 2364509"/>
                  <a:gd name="connsiteX35" fmla="*/ 1654842 w 2497282"/>
                  <a:gd name="connsiteY35" fmla="*/ 2364509 h 2364509"/>
                  <a:gd name="connsiteX36" fmla="*/ 330976 w 2497282"/>
                  <a:gd name="connsiteY36" fmla="*/ 2364509 h 2364509"/>
                  <a:gd name="connsiteX37" fmla="*/ 0 w 2497282"/>
                  <a:gd name="connsiteY37" fmla="*/ 2033533 h 2364509"/>
                  <a:gd name="connsiteX38" fmla="*/ 0 w 2497282"/>
                  <a:gd name="connsiteY38" fmla="*/ 330976 h 2364509"/>
                  <a:gd name="connsiteX39" fmla="*/ 330976 w 2497282"/>
                  <a:gd name="connsiteY39" fmla="*/ 0 h 2364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497282" h="2364509">
                    <a:moveTo>
                      <a:pt x="330976" y="0"/>
                    </a:moveTo>
                    <a:lnTo>
                      <a:pt x="1654842" y="0"/>
                    </a:lnTo>
                    <a:cubicBezTo>
                      <a:pt x="1814786" y="0"/>
                      <a:pt x="1948232" y="113453"/>
                      <a:pt x="1979094" y="264273"/>
                    </a:cubicBezTo>
                    <a:lnTo>
                      <a:pt x="1985963" y="320606"/>
                    </a:lnTo>
                    <a:lnTo>
                      <a:pt x="1985963" y="651813"/>
                    </a:lnTo>
                    <a:cubicBezTo>
                      <a:pt x="1985915" y="652052"/>
                      <a:pt x="1985866" y="652292"/>
                      <a:pt x="1985818" y="652531"/>
                    </a:cubicBezTo>
                    <a:lnTo>
                      <a:pt x="1985818" y="657949"/>
                    </a:lnTo>
                    <a:lnTo>
                      <a:pt x="1984724" y="657949"/>
                    </a:lnTo>
                    <a:lnTo>
                      <a:pt x="1980349" y="679620"/>
                    </a:lnTo>
                    <a:cubicBezTo>
                      <a:pt x="1969504" y="705260"/>
                      <a:pt x="1944116" y="723251"/>
                      <a:pt x="1914525" y="723251"/>
                    </a:cubicBezTo>
                    <a:cubicBezTo>
                      <a:pt x="1884935" y="723251"/>
                      <a:pt x="1859546" y="705260"/>
                      <a:pt x="1848701" y="679620"/>
                    </a:cubicBezTo>
                    <a:lnTo>
                      <a:pt x="1844326" y="657949"/>
                    </a:lnTo>
                    <a:lnTo>
                      <a:pt x="1842311" y="657949"/>
                    </a:lnTo>
                    <a:lnTo>
                      <a:pt x="1842311" y="380114"/>
                    </a:lnTo>
                    <a:cubicBezTo>
                      <a:pt x="1842311" y="264553"/>
                      <a:pt x="1748630" y="170872"/>
                      <a:pt x="1633069" y="170872"/>
                    </a:cubicBezTo>
                    <a:lnTo>
                      <a:pt x="352748" y="170872"/>
                    </a:lnTo>
                    <a:cubicBezTo>
                      <a:pt x="237187" y="170872"/>
                      <a:pt x="143506" y="264553"/>
                      <a:pt x="143506" y="380114"/>
                    </a:cubicBezTo>
                    <a:lnTo>
                      <a:pt x="143506" y="1984393"/>
                    </a:lnTo>
                    <a:cubicBezTo>
                      <a:pt x="143506" y="2099954"/>
                      <a:pt x="237187" y="2193635"/>
                      <a:pt x="352748" y="2193635"/>
                    </a:cubicBezTo>
                    <a:lnTo>
                      <a:pt x="1633069" y="2193635"/>
                    </a:lnTo>
                    <a:cubicBezTo>
                      <a:pt x="1748630" y="2193635"/>
                      <a:pt x="1842311" y="2099954"/>
                      <a:pt x="1842311" y="1984393"/>
                    </a:cubicBezTo>
                    <a:lnTo>
                      <a:pt x="1842311" y="1799217"/>
                    </a:lnTo>
                    <a:lnTo>
                      <a:pt x="1841500" y="1799217"/>
                    </a:lnTo>
                    <a:lnTo>
                      <a:pt x="1841500" y="1208198"/>
                    </a:lnTo>
                    <a:cubicBezTo>
                      <a:pt x="1841500" y="1049745"/>
                      <a:pt x="1969952" y="921293"/>
                      <a:pt x="2128405" y="921293"/>
                    </a:cubicBezTo>
                    <a:lnTo>
                      <a:pt x="2333337" y="921294"/>
                    </a:lnTo>
                    <a:lnTo>
                      <a:pt x="2333337" y="829399"/>
                    </a:lnTo>
                    <a:lnTo>
                      <a:pt x="2497282" y="993345"/>
                    </a:lnTo>
                    <a:lnTo>
                      <a:pt x="2333337" y="1157290"/>
                    </a:lnTo>
                    <a:lnTo>
                      <a:pt x="2333337" y="1065395"/>
                    </a:lnTo>
                    <a:lnTo>
                      <a:pt x="2128405" y="1065395"/>
                    </a:lnTo>
                    <a:cubicBezTo>
                      <a:pt x="2049537" y="1065395"/>
                      <a:pt x="1985602" y="1129330"/>
                      <a:pt x="1985602" y="1208198"/>
                    </a:cubicBezTo>
                    <a:lnTo>
                      <a:pt x="1985602" y="1546949"/>
                    </a:lnTo>
                    <a:lnTo>
                      <a:pt x="1985818" y="1546949"/>
                    </a:lnTo>
                    <a:lnTo>
                      <a:pt x="1985818" y="2033533"/>
                    </a:lnTo>
                    <a:cubicBezTo>
                      <a:pt x="1985818" y="2216326"/>
                      <a:pt x="1837635" y="2364509"/>
                      <a:pt x="1654842" y="2364509"/>
                    </a:cubicBezTo>
                    <a:lnTo>
                      <a:pt x="330976" y="2364509"/>
                    </a:lnTo>
                    <a:cubicBezTo>
                      <a:pt x="148183" y="2364509"/>
                      <a:pt x="0" y="2216326"/>
                      <a:pt x="0" y="2033533"/>
                    </a:cubicBezTo>
                    <a:lnTo>
                      <a:pt x="0" y="330976"/>
                    </a:lnTo>
                    <a:cubicBezTo>
                      <a:pt x="0" y="148183"/>
                      <a:pt x="148183" y="0"/>
                      <a:pt x="330976" y="0"/>
                    </a:cubicBezTo>
                    <a:close/>
                  </a:path>
                </a:pathLst>
              </a:custGeom>
              <a:solidFill>
                <a:srgbClr val="80BF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63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FE1A612-5E6F-48FF-8EC5-4587E28EAB8E}"/>
                  </a:ext>
                </a:extLst>
              </p:cNvPr>
              <p:cNvSpPr txBox="1"/>
              <p:nvPr/>
            </p:nvSpPr>
            <p:spPr>
              <a:xfrm>
                <a:off x="5318001" y="4141411"/>
                <a:ext cx="1709197" cy="1406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38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Pengecekan</a:t>
                </a:r>
                <a:r>
                  <a:rPr lang="en-US" sz="1138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138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terhadap</a:t>
                </a:r>
                <a:r>
                  <a:rPr lang="en-US" sz="1138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138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hasil</a:t>
                </a:r>
                <a:r>
                  <a:rPr lang="en-US" sz="1138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138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verifikasi</a:t>
                </a:r>
                <a:r>
                  <a:rPr lang="en-US" sz="1138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138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teknis</a:t>
                </a:r>
                <a:r>
                  <a:rPr lang="en-US" sz="1138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dan </a:t>
                </a:r>
                <a:r>
                  <a:rPr lang="en-US" sz="1138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penyusunan</a:t>
                </a:r>
                <a:r>
                  <a:rPr lang="en-US" sz="1138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‘short list’ </a:t>
                </a:r>
                <a:r>
                  <a:rPr lang="en-US" sz="1138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atau</a:t>
                </a:r>
                <a:r>
                  <a:rPr lang="en-US" sz="1138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daftar </a:t>
                </a:r>
                <a:r>
                  <a:rPr lang="en-US" sz="1138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pendek</a:t>
                </a:r>
                <a:r>
                  <a:rPr lang="en-US" sz="1138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138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calon</a:t>
                </a:r>
                <a:r>
                  <a:rPr lang="en-US" sz="1138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138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penerima</a:t>
                </a:r>
                <a:r>
                  <a:rPr lang="en-US" sz="1138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138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usulan</a:t>
                </a:r>
                <a:r>
                  <a:rPr lang="en-US" sz="1138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138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bantuan</a:t>
                </a:r>
                <a:endParaRPr lang="en-US" sz="1138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F75A908-577F-456E-9576-5840F1B238A8}"/>
                  </a:ext>
                </a:extLst>
              </p:cNvPr>
              <p:cNvSpPr txBox="1"/>
              <p:nvPr/>
            </p:nvSpPr>
            <p:spPr>
              <a:xfrm>
                <a:off x="2928956" y="4255797"/>
                <a:ext cx="1725484" cy="1406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38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Memberikan</a:t>
                </a:r>
                <a:r>
                  <a:rPr lang="en-US" sz="1138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138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notifikasi</a:t>
                </a:r>
                <a:r>
                  <a:rPr lang="en-US" sz="1138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138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atau</a:t>
                </a:r>
                <a:r>
                  <a:rPr lang="en-US" sz="1138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138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informasi</a:t>
                </a:r>
                <a:r>
                  <a:rPr lang="en-US" sz="1138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138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bahwa</a:t>
                </a:r>
                <a:r>
                  <a:rPr lang="en-US" sz="1138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138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usulan</a:t>
                </a:r>
                <a:r>
                  <a:rPr lang="en-US" sz="1138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“</a:t>
                </a:r>
                <a:r>
                  <a:rPr lang="en-US" sz="1138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dilanjutkan</a:t>
                </a:r>
                <a:r>
                  <a:rPr lang="en-US" sz="1138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” </a:t>
                </a:r>
                <a:r>
                  <a:rPr lang="en-US" sz="1138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menjadi</a:t>
                </a:r>
                <a:r>
                  <a:rPr lang="en-US" sz="1138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138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kegiatan</a:t>
                </a:r>
                <a:r>
                  <a:rPr lang="en-US" sz="1138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pada TA (T+1), </a:t>
                </a:r>
                <a:r>
                  <a:rPr lang="en-US" sz="1138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atau</a:t>
                </a:r>
                <a:r>
                  <a:rPr lang="en-US" sz="1138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“</a:t>
                </a:r>
                <a:r>
                  <a:rPr lang="en-US" sz="1138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tidak</a:t>
                </a:r>
                <a:r>
                  <a:rPr lang="en-US" sz="1138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138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dilanjutkan</a:t>
                </a:r>
                <a:r>
                  <a:rPr lang="en-US" sz="1138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”.</a:t>
                </a:r>
                <a:endParaRPr lang="en-US" sz="1138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4A633BE-F9A8-479A-AA81-863FD3C3F5F2}"/>
                </a:ext>
              </a:extLst>
            </p:cNvPr>
            <p:cNvGrpSpPr/>
            <p:nvPr/>
          </p:nvGrpSpPr>
          <p:grpSpPr>
            <a:xfrm>
              <a:off x="2320060" y="1227228"/>
              <a:ext cx="936113" cy="628113"/>
              <a:chOff x="-13984656" y="-25708658"/>
              <a:chExt cx="2524699" cy="1694024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6B99C907-4E12-48CD-9414-CC98D397BF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3153981" y="-25708658"/>
                <a:ext cx="1694024" cy="1694024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ED98B82C-527F-4597-808D-F40773DCF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700000">
                <a:off x="-13984656" y="-25048411"/>
                <a:ext cx="1016542" cy="1016542"/>
              </a:xfrm>
              <a:prstGeom prst="rect">
                <a:avLst/>
              </a:prstGeom>
            </p:spPr>
          </p:pic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2B7F12B-5E30-4DE5-8FC0-40AFA47F6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0327" y="1134287"/>
              <a:ext cx="825133" cy="825133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C752B85-EFD7-4A0D-8BD4-B7A5CC9CDF0C}"/>
                </a:ext>
              </a:extLst>
            </p:cNvPr>
            <p:cNvGrpSpPr/>
            <p:nvPr/>
          </p:nvGrpSpPr>
          <p:grpSpPr>
            <a:xfrm>
              <a:off x="9520920" y="3538811"/>
              <a:ext cx="825134" cy="825134"/>
              <a:chOff x="-1163851" y="112121"/>
              <a:chExt cx="1663870" cy="1663870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E68B04CE-0287-4A7E-BEEF-944CB5D51F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63851" y="112121"/>
                <a:ext cx="1663870" cy="1663870"/>
              </a:xfrm>
              <a:prstGeom prst="rect">
                <a:avLst/>
              </a:prstGeom>
            </p:spPr>
          </p:pic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159137E-BD48-483B-B611-6BCF37636050}"/>
                  </a:ext>
                </a:extLst>
              </p:cNvPr>
              <p:cNvSpPr/>
              <p:nvPr/>
            </p:nvSpPr>
            <p:spPr>
              <a:xfrm>
                <a:off x="-132412" y="235781"/>
                <a:ext cx="460862" cy="420658"/>
              </a:xfrm>
              <a:prstGeom prst="rect">
                <a:avLst/>
              </a:prstGeom>
              <a:solidFill>
                <a:srgbClr val="4398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75" b="1" dirty="0">
                    <a:solidFill>
                      <a:schemeClr val="tx1"/>
                    </a:solidFill>
                  </a:rPr>
                  <a:t>!</a:t>
                </a:r>
                <a:endParaRPr lang="en-ID" sz="1463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7C987D7-67D6-4016-8328-41A1C08EAE40}"/>
                </a:ext>
              </a:extLst>
            </p:cNvPr>
            <p:cNvGrpSpPr/>
            <p:nvPr/>
          </p:nvGrpSpPr>
          <p:grpSpPr>
            <a:xfrm>
              <a:off x="8104270" y="1201647"/>
              <a:ext cx="969342" cy="734040"/>
              <a:chOff x="3144941" y="3329201"/>
              <a:chExt cx="1747449" cy="1323266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8D37F668-C43E-4A82-B827-F78D107EA3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4941" y="3329201"/>
                <a:ext cx="1323266" cy="1323266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78E23928-072E-406A-AA49-398C8BBB9F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49669">
                <a:off x="4115257" y="3809309"/>
                <a:ext cx="777133" cy="777133"/>
              </a:xfrm>
              <a:prstGeom prst="rect">
                <a:avLst/>
              </a:prstGeom>
            </p:spPr>
          </p:pic>
        </p:grp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D7B0B40-C8A0-4CAE-8A27-B59C33CDB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2099" y="3538811"/>
              <a:ext cx="685358" cy="68535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7E3FEEA-0C25-4BD7-ADC3-C51DABFCD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6358" y="3626595"/>
              <a:ext cx="649566" cy="649566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375508C-36BF-4DEF-8BDD-9A5F8B12AD25}"/>
              </a:ext>
            </a:extLst>
          </p:cNvPr>
          <p:cNvGrpSpPr/>
          <p:nvPr/>
        </p:nvGrpSpPr>
        <p:grpSpPr>
          <a:xfrm>
            <a:off x="1137084" y="1222791"/>
            <a:ext cx="2235606" cy="282776"/>
            <a:chOff x="1361190" y="-825101"/>
            <a:chExt cx="3409203" cy="43476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3F7E941B-A79F-4B65-B0AE-9ED825BD2251}"/>
                </a:ext>
              </a:extLst>
            </p:cNvPr>
            <p:cNvSpPr/>
            <p:nvPr/>
          </p:nvSpPr>
          <p:spPr>
            <a:xfrm>
              <a:off x="1380762" y="-813123"/>
              <a:ext cx="3370012" cy="40117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1475">
                <a:defRPr/>
              </a:pPr>
              <a:endParaRPr lang="en-ID" sz="146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C6D50A8-BB4A-43AE-A133-155CA5356CFA}"/>
                </a:ext>
              </a:extLst>
            </p:cNvPr>
            <p:cNvSpPr txBox="1"/>
            <p:nvPr/>
          </p:nvSpPr>
          <p:spPr>
            <a:xfrm>
              <a:off x="1414628" y="-797225"/>
              <a:ext cx="3059328" cy="40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71475">
                <a:defRPr/>
              </a:pPr>
              <a:r>
                <a:rPr lang="en-ID" sz="975" b="1" dirty="0">
                  <a:solidFill>
                    <a:srgbClr val="4472C4">
                      <a:lumMod val="50000"/>
                    </a:srgbClr>
                  </a:solidFill>
                </a:rPr>
                <a:t>sibaru.perumahan.pu.go.id</a:t>
              </a:r>
              <a:endParaRPr lang="en-US" sz="975" b="1" dirty="0">
                <a:solidFill>
                  <a:srgbClr val="4472C4">
                    <a:lumMod val="50000"/>
                  </a:srgbClr>
                </a:solidFill>
              </a:endParaRPr>
            </a:p>
          </p:txBody>
        </p:sp>
        <p:pic>
          <p:nvPicPr>
            <p:cNvPr id="39" name="Graphic 38" descr="Magnifying glass">
              <a:extLst>
                <a:ext uri="{FF2B5EF4-FFF2-40B4-BE49-F238E27FC236}">
                  <a16:creationId xmlns:a16="http://schemas.microsoft.com/office/drawing/2014/main" id="{C249C965-35F4-4D05-9182-CF7F3835D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360433" y="-765755"/>
              <a:ext cx="365478" cy="347556"/>
            </a:xfrm>
            <a:prstGeom prst="rect">
              <a:avLst/>
            </a:prstGeom>
          </p:spPr>
        </p:pic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1A04C1EE-C60E-4DFB-888A-1319F3E7612E}"/>
                </a:ext>
              </a:extLst>
            </p:cNvPr>
            <p:cNvSpPr/>
            <p:nvPr/>
          </p:nvSpPr>
          <p:spPr>
            <a:xfrm>
              <a:off x="1361190" y="-825101"/>
              <a:ext cx="3409203" cy="420888"/>
            </a:xfrm>
            <a:prstGeom prst="roundRect">
              <a:avLst/>
            </a:prstGeom>
            <a:noFill/>
            <a:ln>
              <a:solidFill>
                <a:srgbClr val="99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1475">
                <a:defRPr/>
              </a:pPr>
              <a:endParaRPr lang="en-ID" sz="146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193AFA7-4847-4D37-A83D-AE85277B01ED}"/>
                </a:ext>
              </a:extLst>
            </p:cNvPr>
            <p:cNvCxnSpPr/>
            <p:nvPr/>
          </p:nvCxnSpPr>
          <p:spPr>
            <a:xfrm>
              <a:off x="4340861" y="-754771"/>
              <a:ext cx="0" cy="294623"/>
            </a:xfrm>
            <a:prstGeom prst="line">
              <a:avLst/>
            </a:prstGeom>
            <a:ln w="127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object 41">
            <a:extLst>
              <a:ext uri="{FF2B5EF4-FFF2-40B4-BE49-F238E27FC236}">
                <a16:creationId xmlns:a16="http://schemas.microsoft.com/office/drawing/2014/main" id="{0121E715-B765-4904-9EBF-E5AB09DEF205}"/>
              </a:ext>
            </a:extLst>
          </p:cNvPr>
          <p:cNvSpPr txBox="1"/>
          <p:nvPr/>
        </p:nvSpPr>
        <p:spPr>
          <a:xfrm>
            <a:off x="825799" y="875199"/>
            <a:ext cx="5735448" cy="179859"/>
          </a:xfrm>
          <a:prstGeom prst="rect">
            <a:avLst/>
          </a:prstGeom>
        </p:spPr>
        <p:txBody>
          <a:bodyPr vert="horz" wrap="square" lIns="0" tIns="10480" rIns="0" bIns="0" rtlCol="0">
            <a:spAutoFit/>
          </a:bodyPr>
          <a:lstStyle/>
          <a:p>
            <a:pPr marL="8384">
              <a:spcBef>
                <a:spcPts val="83"/>
              </a:spcBef>
            </a:pPr>
            <a:r>
              <a:rPr lang="en-ID" sz="1100" spc="10" dirty="0" err="1">
                <a:cs typeface="Tahoma"/>
              </a:rPr>
              <a:t>Sumber</a:t>
            </a:r>
            <a:r>
              <a:rPr lang="en-ID" sz="1100" spc="10" dirty="0">
                <a:cs typeface="Tahoma"/>
              </a:rPr>
              <a:t>: SE </a:t>
            </a:r>
            <a:r>
              <a:rPr lang="en-ID" sz="1100" spc="10" dirty="0" err="1">
                <a:cs typeface="Tahoma"/>
              </a:rPr>
              <a:t>Pemrograman</a:t>
            </a:r>
            <a:r>
              <a:rPr lang="en-ID" sz="1100" spc="10" dirty="0">
                <a:cs typeface="Tahoma"/>
              </a:rPr>
              <a:t> dan </a:t>
            </a:r>
            <a:r>
              <a:rPr lang="en-ID" sz="1100" spc="10" dirty="0" err="1">
                <a:cs typeface="Tahoma"/>
              </a:rPr>
              <a:t>Penganggaran</a:t>
            </a:r>
            <a:r>
              <a:rPr lang="en-ID" sz="1100" spc="10" dirty="0">
                <a:cs typeface="Tahoma"/>
              </a:rPr>
              <a:t> No 11/SE/Dr/2020</a:t>
            </a:r>
            <a:endParaRPr sz="1100" dirty="0">
              <a:cs typeface="Tahoma"/>
            </a:endParaRPr>
          </a:p>
        </p:txBody>
      </p:sp>
      <p:sp>
        <p:nvSpPr>
          <p:cNvPr id="50" name="Slide Number Placeholder 2">
            <a:extLst>
              <a:ext uri="{FF2B5EF4-FFF2-40B4-BE49-F238E27FC236}">
                <a16:creationId xmlns:a16="http://schemas.microsoft.com/office/drawing/2014/main" id="{2A1E7B50-33EF-49E9-B12B-06A79A20D7E2}"/>
              </a:ext>
            </a:extLst>
          </p:cNvPr>
          <p:cNvSpPr txBox="1">
            <a:spLocks/>
          </p:cNvSpPr>
          <p:nvPr/>
        </p:nvSpPr>
        <p:spPr>
          <a:xfrm>
            <a:off x="7373485" y="6356352"/>
            <a:ext cx="22288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defRPr/>
            </a:pPr>
            <a:fld id="{C345655B-ADAB-4646-AB35-9AA94C05E500}" type="slidenum">
              <a:rPr lang="id-ID" altLang="id-ID" sz="12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pPr algn="r" defTabSz="914400">
                <a:defRPr/>
              </a:pPr>
              <a:t>18</a:t>
            </a:fld>
            <a:endParaRPr lang="id-ID" altLang="id-ID" sz="1200" b="1" dirty="0">
              <a:solidFill>
                <a:schemeClr val="accent6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8342762-915A-464D-B7A0-2C494B1DBD7F}"/>
              </a:ext>
            </a:extLst>
          </p:cNvPr>
          <p:cNvSpPr/>
          <p:nvPr/>
        </p:nvSpPr>
        <p:spPr>
          <a:xfrm>
            <a:off x="0" y="207801"/>
            <a:ext cx="544749" cy="513280"/>
          </a:xfrm>
          <a:prstGeom prst="rect">
            <a:avLst/>
          </a:prstGeom>
          <a:solidFill>
            <a:srgbClr val="80B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8316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8FF274-3BF7-4697-845A-7A25904FC9D2}"/>
              </a:ext>
            </a:extLst>
          </p:cNvPr>
          <p:cNvSpPr txBox="1"/>
          <p:nvPr/>
        </p:nvSpPr>
        <p:spPr>
          <a:xfrm>
            <a:off x="641792" y="110904"/>
            <a:ext cx="8622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Tx/>
              <a:buNone/>
              <a:tabLst/>
              <a:defRPr kumimoji="0" sz="2000" b="1" i="0" u="none" strike="noStrike" kern="0" cap="none" spc="270" normalizeH="0">
                <a:ln>
                  <a:noFill/>
                </a:ln>
                <a:solidFill>
                  <a:prstClr val="black"/>
                </a:solidFill>
                <a:effectLst>
                  <a:outerShdw blurRad="50800" dist="63500" dir="2700000" algn="tl" rotWithShape="0">
                    <a:prstClr val="white">
                      <a:alpha val="5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</a:defRPr>
            </a:lvl1pPr>
            <a:lvl2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2pPr>
            <a:lvl3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3pPr>
            <a:lvl4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4pPr>
            <a:lvl5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5pPr>
            <a:lvl6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6pPr>
            <a:lvl7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7pPr>
            <a:lvl8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8pPr>
            <a:lvl9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9pPr>
          </a:lstStyle>
          <a:p>
            <a:r>
              <a:rPr lang="en-US" dirty="0"/>
              <a:t>STRATEGI PENGEMBANGAN WILAYAH RPJMN 2020-2024</a:t>
            </a:r>
          </a:p>
          <a:p>
            <a:r>
              <a:rPr lang="en-US" b="0" dirty="0"/>
              <a:t>WILAYAH KEP. NUSA TENGGARA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990F9-0DB1-40FA-8FFB-4531ABA14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D08B-7AB0-45E9-9B64-40808081FAB4}" type="slidenum">
              <a:rPr lang="en-US" smtClean="0">
                <a:latin typeface="+mj-lt"/>
              </a:rPr>
              <a:pPr/>
              <a:t>19</a:t>
            </a:fld>
            <a:endParaRPr lang="en-US">
              <a:latin typeface="+mj-lt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D8366FC-0BEA-4084-975C-78457B54B8E1}"/>
              </a:ext>
            </a:extLst>
          </p:cNvPr>
          <p:cNvSpPr/>
          <p:nvPr/>
        </p:nvSpPr>
        <p:spPr>
          <a:xfrm>
            <a:off x="4953000" y="1497786"/>
            <a:ext cx="4329557" cy="2109907"/>
          </a:xfrm>
          <a:prstGeom prst="roundRect">
            <a:avLst>
              <a:gd name="adj" fmla="val 707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633062">
              <a:defRPr/>
            </a:pPr>
            <a:r>
              <a:rPr lang="en-GB" sz="1400" b="1" dirty="0" err="1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Fokus</a:t>
            </a:r>
            <a:r>
              <a:rPr lang="en-GB" sz="1400" b="1" dirty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1400" b="1" dirty="0" err="1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pengembangan</a:t>
            </a:r>
            <a:r>
              <a:rPr lang="en-GB" sz="1400" b="1" dirty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1400" b="1" dirty="0" err="1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perumahan</a:t>
            </a:r>
            <a:r>
              <a:rPr lang="en-GB" sz="1400" b="1" dirty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</a:p>
          <a:p>
            <a:pPr marL="177800" lvl="0" indent="-177800">
              <a:buFont typeface="+mj-lt"/>
              <a:buAutoNum type="arabicPeriod"/>
              <a:defRPr/>
            </a:pPr>
            <a:r>
              <a:rPr lang="en-ID" sz="140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Memantapkan</a:t>
            </a:r>
            <a:r>
              <a:rPr lang="en-ID" sz="14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peran</a:t>
            </a:r>
            <a:r>
              <a:rPr lang="en-ID" sz="14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sebagai</a:t>
            </a:r>
            <a:r>
              <a:rPr lang="en-ID" sz="14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pusat</a:t>
            </a:r>
            <a:r>
              <a:rPr lang="en-ID" sz="14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 </a:t>
            </a:r>
            <a:r>
              <a:rPr lang="en-ID" sz="140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ekonomi</a:t>
            </a:r>
            <a:r>
              <a:rPr lang="en-ID" sz="14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modern dan </a:t>
            </a:r>
            <a:r>
              <a:rPr lang="en-ID" sz="140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bersaing</a:t>
            </a:r>
            <a:r>
              <a:rPr lang="en-ID" sz="14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di </a:t>
            </a:r>
            <a:r>
              <a:rPr lang="en-ID" sz="140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tingkat</a:t>
            </a:r>
            <a:r>
              <a:rPr lang="en-ID" sz="14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global;</a:t>
            </a:r>
          </a:p>
          <a:p>
            <a:pPr marL="177800" lvl="0" indent="-177800">
              <a:buFont typeface="+mj-lt"/>
              <a:buAutoNum type="arabicPeriod"/>
              <a:defRPr/>
            </a:pPr>
            <a:r>
              <a:rPr lang="en-ID" sz="140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Pengembangan</a:t>
            </a:r>
            <a:r>
              <a:rPr lang="en-ID" sz="14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destinasi</a:t>
            </a:r>
            <a:r>
              <a:rPr lang="en-ID" sz="14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pariwisata</a:t>
            </a:r>
            <a:r>
              <a:rPr lang="en-ID" sz="14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berbasis</a:t>
            </a:r>
            <a:r>
              <a:rPr lang="en-ID" sz="14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alam</a:t>
            </a:r>
            <a:r>
              <a:rPr lang="en-ID" sz="14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, </a:t>
            </a:r>
            <a:r>
              <a:rPr lang="en-ID" sz="140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budaya</a:t>
            </a:r>
            <a:r>
              <a:rPr lang="en-ID" sz="14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, dan MICE;</a:t>
            </a:r>
          </a:p>
          <a:p>
            <a:pPr marL="177800" lvl="0" indent="-177800">
              <a:buFont typeface="+mj-lt"/>
              <a:buAutoNum type="arabicPeriod"/>
              <a:defRPr/>
            </a:pPr>
            <a:r>
              <a:rPr lang="en-ID" sz="140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Menciptakan</a:t>
            </a:r>
            <a:r>
              <a:rPr lang="en-ID" sz="14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iklim</a:t>
            </a:r>
            <a:r>
              <a:rPr lang="en-ID" sz="14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investasi</a:t>
            </a:r>
            <a:r>
              <a:rPr lang="en-ID" sz="14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yang </a:t>
            </a:r>
            <a:r>
              <a:rPr lang="en-ID" sz="140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terbuka</a:t>
            </a:r>
            <a:r>
              <a:rPr lang="en-ID" sz="14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dan </a:t>
            </a:r>
            <a:r>
              <a:rPr lang="en-ID" sz="140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efisien</a:t>
            </a:r>
            <a:r>
              <a:rPr lang="en-ID" sz="14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;</a:t>
            </a:r>
          </a:p>
          <a:p>
            <a:pPr marL="177800" lvl="0" indent="-177800">
              <a:buFont typeface="+mj-lt"/>
              <a:buAutoNum type="arabicPeriod"/>
              <a:defRPr/>
            </a:pPr>
            <a:r>
              <a:rPr lang="en-ID" sz="14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Pembangunan </a:t>
            </a:r>
            <a:r>
              <a:rPr lang="en-ID" sz="140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ekonomi</a:t>
            </a:r>
            <a:r>
              <a:rPr lang="en-ID" sz="14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diarahkan</a:t>
            </a:r>
            <a:r>
              <a:rPr lang="en-ID" sz="14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pada  </a:t>
            </a:r>
            <a:r>
              <a:rPr lang="en-ID" sz="140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kegiatan</a:t>
            </a:r>
            <a:r>
              <a:rPr lang="en-ID" sz="14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berbasis</a:t>
            </a:r>
            <a:r>
              <a:rPr lang="en-ID" sz="14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jasa</a:t>
            </a:r>
            <a:r>
              <a:rPr lang="en-ID" sz="14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dan </a:t>
            </a:r>
            <a:r>
              <a:rPr lang="en-ID" sz="140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industri</a:t>
            </a:r>
            <a:r>
              <a:rPr lang="en-ID" sz="14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 </a:t>
            </a:r>
            <a:r>
              <a:rPr lang="en-ID" sz="140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teknologi</a:t>
            </a:r>
            <a:r>
              <a:rPr lang="en-ID" sz="14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tinggi</a:t>
            </a:r>
            <a:r>
              <a:rPr lang="en-ID" sz="14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yang </a:t>
            </a:r>
            <a:r>
              <a:rPr lang="en-ID" sz="140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berkeberlanjutan</a:t>
            </a:r>
            <a:r>
              <a:rPr lang="en-ID" sz="14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5" name="Slide Number Placeholder 7">
            <a:extLst>
              <a:ext uri="{FF2B5EF4-FFF2-40B4-BE49-F238E27FC236}">
                <a16:creationId xmlns:a16="http://schemas.microsoft.com/office/drawing/2014/main" id="{52D312D6-3510-4E7A-84C7-96ECD420E8A2}"/>
              </a:ext>
            </a:extLst>
          </p:cNvPr>
          <p:cNvSpPr txBox="1">
            <a:spLocks/>
          </p:cNvSpPr>
          <p:nvPr/>
        </p:nvSpPr>
        <p:spPr>
          <a:xfrm>
            <a:off x="7350907" y="6531608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19E888-69DF-4A19-BF5D-F6CF70DE7D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1" name="object 41">
            <a:extLst>
              <a:ext uri="{FF2B5EF4-FFF2-40B4-BE49-F238E27FC236}">
                <a16:creationId xmlns:a16="http://schemas.microsoft.com/office/drawing/2014/main" id="{F7679B10-8799-4C37-8C60-4130B13B04CC}"/>
              </a:ext>
            </a:extLst>
          </p:cNvPr>
          <p:cNvSpPr txBox="1"/>
          <p:nvPr/>
        </p:nvSpPr>
        <p:spPr>
          <a:xfrm>
            <a:off x="4953000" y="5957550"/>
            <a:ext cx="3490498" cy="221025"/>
          </a:xfrm>
          <a:prstGeom prst="rect">
            <a:avLst/>
          </a:prstGeom>
        </p:spPr>
        <p:txBody>
          <a:bodyPr wrap="square" lIns="0" tIns="1905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Tx/>
              <a:buNone/>
              <a:tabLst/>
              <a:defRPr/>
            </a:pPr>
            <a:r>
              <a:rPr sz="700" b="1" i="1" spc="1" dirty="0">
                <a:latin typeface="Calibri" panose="020F0502020204030204" pitchFamily="34" charset="0"/>
                <a:cs typeface="Calibri" panose="020F0502020204030204" pitchFamily="34" charset="0"/>
              </a:rPr>
              <a:t>Sumber: </a:t>
            </a:r>
            <a:r>
              <a:rPr kumimoji="0" lang="es-ES" sz="7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Kepala</a:t>
            </a:r>
            <a:r>
              <a:rPr kumimoji="0" lang="es-E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BPIW, </a:t>
            </a:r>
            <a:r>
              <a:rPr kumimoji="0" lang="es-ES" sz="7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Rakorbangwil</a:t>
            </a:r>
            <a:r>
              <a:rPr kumimoji="0" lang="es-E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7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Bidang</a:t>
            </a:r>
            <a:r>
              <a:rPr kumimoji="0" lang="es-E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PUPR, 17 </a:t>
            </a:r>
            <a:r>
              <a:rPr kumimoji="0" lang="es-ES" sz="7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Februari</a:t>
            </a:r>
            <a:r>
              <a:rPr kumimoji="0" lang="es-E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2021. </a:t>
            </a:r>
            <a:r>
              <a:rPr sz="700" i="1" spc="1" dirty="0">
                <a:latin typeface="Calibri" panose="020F0502020204030204" pitchFamily="34" charset="0"/>
                <a:cs typeface="Calibri" panose="020F0502020204030204" pitchFamily="34" charset="0"/>
              </a:rPr>
              <a:t>(Diolah)</a:t>
            </a:r>
            <a:endParaRPr sz="7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C42E5F7-4E69-4D0F-82FD-772D7B022D6A}"/>
              </a:ext>
            </a:extLst>
          </p:cNvPr>
          <p:cNvGrpSpPr/>
          <p:nvPr/>
        </p:nvGrpSpPr>
        <p:grpSpPr>
          <a:xfrm>
            <a:off x="5407250" y="3969015"/>
            <a:ext cx="3421055" cy="1702439"/>
            <a:chOff x="5308132" y="4248577"/>
            <a:chExt cx="3421055" cy="1702439"/>
          </a:xfrm>
        </p:grpSpPr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3CAD1A4C-7B83-44AC-882B-0767C965F2A4}"/>
                </a:ext>
              </a:extLst>
            </p:cNvPr>
            <p:cNvSpPr/>
            <p:nvPr/>
          </p:nvSpPr>
          <p:spPr>
            <a:xfrm>
              <a:off x="5308132" y="4248577"/>
              <a:ext cx="999337" cy="797299"/>
            </a:xfrm>
            <a:prstGeom prst="roundRect">
              <a:avLst/>
            </a:prstGeom>
            <a:solidFill>
              <a:srgbClr val="80BFD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D58921F9-B29B-4870-AB98-57D5D106F044}"/>
                </a:ext>
              </a:extLst>
            </p:cNvPr>
            <p:cNvSpPr/>
            <p:nvPr/>
          </p:nvSpPr>
          <p:spPr>
            <a:xfrm>
              <a:off x="6462005" y="4248577"/>
              <a:ext cx="999337" cy="797299"/>
            </a:xfrm>
            <a:prstGeom prst="roundRect">
              <a:avLst/>
            </a:prstGeom>
            <a:solidFill>
              <a:srgbClr val="1B587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DB5DA649-CF26-49FC-B458-2B7AD00AACEC}"/>
                </a:ext>
              </a:extLst>
            </p:cNvPr>
            <p:cNvSpPr/>
            <p:nvPr/>
          </p:nvSpPr>
          <p:spPr>
            <a:xfrm>
              <a:off x="7635369" y="4248577"/>
              <a:ext cx="999337" cy="797299"/>
            </a:xfrm>
            <a:prstGeom prst="roundRect">
              <a:avLst/>
            </a:prstGeom>
            <a:solidFill>
              <a:srgbClr val="80BFD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E9BEA0D5-268B-4617-96A1-C215D037FB1C}"/>
                </a:ext>
              </a:extLst>
            </p:cNvPr>
            <p:cNvSpPr/>
            <p:nvPr/>
          </p:nvSpPr>
          <p:spPr>
            <a:xfrm>
              <a:off x="5308132" y="5153717"/>
              <a:ext cx="999337" cy="797299"/>
            </a:xfrm>
            <a:prstGeom prst="roundRect">
              <a:avLst/>
            </a:prstGeom>
            <a:solidFill>
              <a:srgbClr val="80BFD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EA2B41ED-ADEE-49FB-B25B-F6A50A687DA6}"/>
                </a:ext>
              </a:extLst>
            </p:cNvPr>
            <p:cNvSpPr/>
            <p:nvPr/>
          </p:nvSpPr>
          <p:spPr>
            <a:xfrm>
              <a:off x="6472699" y="5153717"/>
              <a:ext cx="999337" cy="797299"/>
            </a:xfrm>
            <a:prstGeom prst="roundRect">
              <a:avLst/>
            </a:prstGeom>
            <a:solidFill>
              <a:srgbClr val="80BFD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A5F332C7-4695-41D2-B4D5-13F5EEC32426}"/>
                </a:ext>
              </a:extLst>
            </p:cNvPr>
            <p:cNvSpPr/>
            <p:nvPr/>
          </p:nvSpPr>
          <p:spPr>
            <a:xfrm>
              <a:off x="7639839" y="5150706"/>
              <a:ext cx="999337" cy="797299"/>
            </a:xfrm>
            <a:prstGeom prst="roundRect">
              <a:avLst/>
            </a:prstGeom>
            <a:solidFill>
              <a:srgbClr val="80BFD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4184BC5-163B-47BC-AA75-D66AA06C19D9}"/>
                </a:ext>
              </a:extLst>
            </p:cNvPr>
            <p:cNvSpPr txBox="1"/>
            <p:nvPr/>
          </p:nvSpPr>
          <p:spPr>
            <a:xfrm>
              <a:off x="5390353" y="4339042"/>
              <a:ext cx="83579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rPr>
                <a:t>Ciptakan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rPr>
                <a:t>Iklim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rPr>
                <a:t>Investasi</a:t>
              </a:r>
              <a:endParaRPr kumimoji="0" lang="en-ID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71DE6674-81E4-479B-865B-105055136EC6}"/>
                </a:ext>
              </a:extLst>
            </p:cNvPr>
            <p:cNvSpPr/>
            <p:nvPr/>
          </p:nvSpPr>
          <p:spPr>
            <a:xfrm>
              <a:off x="6466904" y="4248577"/>
              <a:ext cx="999337" cy="797299"/>
            </a:xfrm>
            <a:prstGeom prst="roundRect">
              <a:avLst/>
            </a:prstGeom>
            <a:solidFill>
              <a:srgbClr val="80BFD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443D45D0-3B05-4A31-82E0-B34A4D2C8DD0}"/>
                </a:ext>
              </a:extLst>
            </p:cNvPr>
            <p:cNvSpPr txBox="1"/>
            <p:nvPr/>
          </p:nvSpPr>
          <p:spPr>
            <a:xfrm>
              <a:off x="6472699" y="4423680"/>
              <a:ext cx="9886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rPr>
                <a:t>Transformasi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rPr>
                <a:t>Ekonomi</a:t>
              </a:r>
              <a:endParaRPr kumimoji="0" lang="en-ID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9BFC53A-C398-4370-A0BA-7070BA783E89}"/>
                </a:ext>
              </a:extLst>
            </p:cNvPr>
            <p:cNvSpPr txBox="1"/>
            <p:nvPr/>
          </p:nvSpPr>
          <p:spPr>
            <a:xfrm>
              <a:off x="7548933" y="4400564"/>
              <a:ext cx="11731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rPr>
                <a:t>Pembangunan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rPr>
                <a:t>Infrastruktur</a:t>
              </a:r>
              <a:endParaRPr kumimoji="0" lang="en-ID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F548B8D8-40BE-439C-94DA-D0DA36C590B9}"/>
                </a:ext>
              </a:extLst>
            </p:cNvPr>
            <p:cNvSpPr txBox="1"/>
            <p:nvPr/>
          </p:nvSpPr>
          <p:spPr>
            <a:xfrm>
              <a:off x="5318827" y="5292995"/>
              <a:ext cx="9886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rPr>
                <a:t>SDM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rPr>
                <a:t>Berkualitas</a:t>
              </a:r>
              <a:endParaRPr kumimoji="0" lang="en-ID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89117B34-0BA9-4E2A-9C71-6DF712E53FB0}"/>
                </a:ext>
              </a:extLst>
            </p:cNvPr>
            <p:cNvSpPr txBox="1"/>
            <p:nvPr/>
          </p:nvSpPr>
          <p:spPr>
            <a:xfrm>
              <a:off x="6476274" y="5252284"/>
              <a:ext cx="9930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rPr>
                <a:t>Kerentanan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rPr>
                <a:t>Terhadap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rPr>
                <a:t>Bencana</a:t>
              </a:r>
              <a:endParaRPr kumimoji="0" lang="en-ID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6011DEA4-3333-4DFB-9705-8625992FF30A}"/>
                </a:ext>
              </a:extLst>
            </p:cNvPr>
            <p:cNvSpPr txBox="1"/>
            <p:nvPr/>
          </p:nvSpPr>
          <p:spPr>
            <a:xfrm>
              <a:off x="7553373" y="5249273"/>
              <a:ext cx="117581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rPr>
                <a:t>Penyederhanaan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rPr>
                <a:t>Regulasi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rPr>
                <a:t> dan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rPr>
                <a:t>Birokrasi</a:t>
              </a:r>
              <a:endParaRPr kumimoji="0" lang="en-ID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B97435CA-E23C-46A7-8CAE-31A4E5125AA1}"/>
              </a:ext>
            </a:extLst>
          </p:cNvPr>
          <p:cNvSpPr/>
          <p:nvPr/>
        </p:nvSpPr>
        <p:spPr>
          <a:xfrm>
            <a:off x="0" y="207801"/>
            <a:ext cx="544749" cy="513280"/>
          </a:xfrm>
          <a:prstGeom prst="rect">
            <a:avLst/>
          </a:prstGeom>
          <a:solidFill>
            <a:srgbClr val="80B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9556202-4931-4877-A6BB-ACEE83647329}"/>
              </a:ext>
            </a:extLst>
          </p:cNvPr>
          <p:cNvGrpSpPr/>
          <p:nvPr/>
        </p:nvGrpSpPr>
        <p:grpSpPr>
          <a:xfrm>
            <a:off x="747613" y="1792465"/>
            <a:ext cx="3139280" cy="2656808"/>
            <a:chOff x="819639" y="2412520"/>
            <a:chExt cx="3139280" cy="2656808"/>
          </a:xfrm>
        </p:grpSpPr>
        <p:sp>
          <p:nvSpPr>
            <p:cNvPr id="38" name="object 137">
              <a:extLst>
                <a:ext uri="{FF2B5EF4-FFF2-40B4-BE49-F238E27FC236}">
                  <a16:creationId xmlns:a16="http://schemas.microsoft.com/office/drawing/2014/main" id="{E41C7391-A43C-4B00-B0D6-77F99D797F92}"/>
                </a:ext>
              </a:extLst>
            </p:cNvPr>
            <p:cNvSpPr/>
            <p:nvPr/>
          </p:nvSpPr>
          <p:spPr>
            <a:xfrm>
              <a:off x="819639" y="2412520"/>
              <a:ext cx="3139280" cy="1830300"/>
            </a:xfrm>
            <a:prstGeom prst="rect">
              <a:avLst/>
            </a:prstGeom>
            <a:blipFill>
              <a:blip r:embed="rId3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5439" b="95965" l="21009" r="42082">
                            <a14:foregroundMark x1="40358" y1="76667" x2="37548" y2="75614"/>
                            <a14:foregroundMark x1="41060" y1="80526" x2="41060" y2="86491"/>
                            <a14:foregroundMark x1="41188" y1="80877" x2="41571" y2="89298"/>
                            <a14:foregroundMark x1="42082" y1="81228" x2="37101" y2="79649"/>
                            <a14:foregroundMark x1="37101" y1="79649" x2="26820" y2="68947"/>
                            <a14:foregroundMark x1="26820" y1="68947" x2="22733" y2="74561"/>
                            <a14:foregroundMark x1="22733" y1="74561" x2="22605" y2="74912"/>
                            <a14:foregroundMark x1="25160" y1="71404" x2="23308" y2="71053"/>
                            <a14:foregroundMark x1="23308" y1="74211" x2="21009" y2="76667"/>
                            <a14:foregroundMark x1="23627" y1="71930" x2="22605" y2="70877"/>
                            <a14:foregroundMark x1="22605" y1="72807" x2="26501" y2="80175"/>
                            <a14:foregroundMark x1="23180" y1="74912" x2="25798" y2="81053"/>
                            <a14:foregroundMark x1="26501" y1="77719" x2="30077" y2="82807"/>
                            <a14:foregroundMark x1="29055" y1="78246" x2="34738" y2="85439"/>
                            <a14:foregroundMark x1="26564" y1="80351" x2="31034" y2="83860"/>
                            <a14:foregroundMark x1="33269" y1="81053" x2="39847" y2="87368"/>
                            <a14:foregroundMark x1="34227" y1="73684" x2="38953" y2="78246"/>
                            <a14:foregroundMark x1="39847" y1="80526" x2="40358" y2="89123"/>
                            <a14:foregroundMark x1="33269" y1="72982" x2="36526" y2="74035"/>
                            <a14:foregroundMark x1="39080" y1="83333" x2="42082" y2="90526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 l="-93206" t="-164082" r="-255931"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u="sng" dirty="0"/>
            </a:p>
          </p:txBody>
        </p:sp>
        <p:sp>
          <p:nvSpPr>
            <p:cNvPr id="39" name="object 97">
              <a:extLst>
                <a:ext uri="{FF2B5EF4-FFF2-40B4-BE49-F238E27FC236}">
                  <a16:creationId xmlns:a16="http://schemas.microsoft.com/office/drawing/2014/main" id="{7D95D019-7947-415C-ABB6-1D1E944DC177}"/>
                </a:ext>
              </a:extLst>
            </p:cNvPr>
            <p:cNvSpPr/>
            <p:nvPr/>
          </p:nvSpPr>
          <p:spPr>
            <a:xfrm>
              <a:off x="1022730" y="2693563"/>
              <a:ext cx="2664409" cy="437636"/>
            </a:xfrm>
            <a:custGeom>
              <a:avLst/>
              <a:gdLst/>
              <a:ahLst/>
              <a:cxnLst/>
              <a:rect l="l" t="t" r="r" b="b"/>
              <a:pathLst>
                <a:path w="2185543" h="358981">
                  <a:moveTo>
                    <a:pt x="0" y="53593"/>
                  </a:moveTo>
                  <a:lnTo>
                    <a:pt x="2415" y="64497"/>
                  </a:lnTo>
                  <a:lnTo>
                    <a:pt x="11917" y="75982"/>
                  </a:lnTo>
                  <a:lnTo>
                    <a:pt x="51065" y="100430"/>
                  </a:lnTo>
                  <a:lnTo>
                    <a:pt x="115223" y="126416"/>
                  </a:lnTo>
                  <a:lnTo>
                    <a:pt x="155987" y="139823"/>
                  </a:lnTo>
                  <a:lnTo>
                    <a:pt x="202171" y="153418"/>
                  </a:lnTo>
                  <a:lnTo>
                    <a:pt x="253498" y="167135"/>
                  </a:lnTo>
                  <a:lnTo>
                    <a:pt x="309689" y="180911"/>
                  </a:lnTo>
                  <a:lnTo>
                    <a:pt x="370467" y="194679"/>
                  </a:lnTo>
                  <a:lnTo>
                    <a:pt x="435556" y="208374"/>
                  </a:lnTo>
                  <a:lnTo>
                    <a:pt x="504676" y="221931"/>
                  </a:lnTo>
                  <a:lnTo>
                    <a:pt x="577551" y="235284"/>
                  </a:lnTo>
                  <a:lnTo>
                    <a:pt x="653903" y="248368"/>
                  </a:lnTo>
                  <a:lnTo>
                    <a:pt x="733454" y="261118"/>
                  </a:lnTo>
                  <a:lnTo>
                    <a:pt x="815927" y="273468"/>
                  </a:lnTo>
                  <a:lnTo>
                    <a:pt x="901045" y="285353"/>
                  </a:lnTo>
                  <a:lnTo>
                    <a:pt x="988529" y="296707"/>
                  </a:lnTo>
                  <a:lnTo>
                    <a:pt x="1078103" y="307466"/>
                  </a:lnTo>
                  <a:lnTo>
                    <a:pt x="1167773" y="317359"/>
                  </a:lnTo>
                  <a:lnTo>
                    <a:pt x="1255543" y="326197"/>
                  </a:lnTo>
                  <a:lnTo>
                    <a:pt x="1341127" y="333981"/>
                  </a:lnTo>
                  <a:lnTo>
                    <a:pt x="1424242" y="340710"/>
                  </a:lnTo>
                  <a:lnTo>
                    <a:pt x="1504600" y="346386"/>
                  </a:lnTo>
                  <a:lnTo>
                    <a:pt x="1581919" y="351009"/>
                  </a:lnTo>
                  <a:lnTo>
                    <a:pt x="1655912" y="354580"/>
                  </a:lnTo>
                  <a:lnTo>
                    <a:pt x="1726294" y="357098"/>
                  </a:lnTo>
                  <a:lnTo>
                    <a:pt x="1792782" y="358565"/>
                  </a:lnTo>
                  <a:lnTo>
                    <a:pt x="1855088" y="358981"/>
                  </a:lnTo>
                  <a:lnTo>
                    <a:pt x="1912930" y="358346"/>
                  </a:lnTo>
                  <a:lnTo>
                    <a:pt x="1966021" y="356661"/>
                  </a:lnTo>
                  <a:lnTo>
                    <a:pt x="2014078" y="353927"/>
                  </a:lnTo>
                  <a:lnTo>
                    <a:pt x="2056813" y="350143"/>
                  </a:lnTo>
                  <a:lnTo>
                    <a:pt x="2125184" y="339430"/>
                  </a:lnTo>
                  <a:lnTo>
                    <a:pt x="2168854" y="324526"/>
                  </a:lnTo>
                  <a:lnTo>
                    <a:pt x="2185543" y="305434"/>
                  </a:lnTo>
                  <a:lnTo>
                    <a:pt x="2183127" y="294513"/>
                  </a:lnTo>
                  <a:lnTo>
                    <a:pt x="2134491" y="258537"/>
                  </a:lnTo>
                  <a:lnTo>
                    <a:pt x="2070346" y="232532"/>
                  </a:lnTo>
                  <a:lnTo>
                    <a:pt x="2029591" y="219119"/>
                  </a:lnTo>
                  <a:lnTo>
                    <a:pt x="1983415" y="205519"/>
                  </a:lnTo>
                  <a:lnTo>
                    <a:pt x="1932098" y="191798"/>
                  </a:lnTo>
                  <a:lnTo>
                    <a:pt x="1875916" y="178022"/>
                  </a:lnTo>
                  <a:lnTo>
                    <a:pt x="1815148" y="164255"/>
                  </a:lnTo>
                  <a:lnTo>
                    <a:pt x="1750069" y="150563"/>
                  </a:lnTo>
                  <a:lnTo>
                    <a:pt x="1680957" y="137011"/>
                  </a:lnTo>
                  <a:lnTo>
                    <a:pt x="1608091" y="123664"/>
                  </a:lnTo>
                  <a:lnTo>
                    <a:pt x="1531746" y="110589"/>
                  </a:lnTo>
                  <a:lnTo>
                    <a:pt x="1452202" y="97849"/>
                  </a:lnTo>
                  <a:lnTo>
                    <a:pt x="1369734" y="85512"/>
                  </a:lnTo>
                  <a:lnTo>
                    <a:pt x="1284621" y="73641"/>
                  </a:lnTo>
                  <a:lnTo>
                    <a:pt x="1197139" y="62302"/>
                  </a:lnTo>
                  <a:lnTo>
                    <a:pt x="1107567" y="51561"/>
                  </a:lnTo>
                  <a:lnTo>
                    <a:pt x="1017896" y="41652"/>
                  </a:lnTo>
                  <a:lnTo>
                    <a:pt x="930126" y="32800"/>
                  </a:lnTo>
                  <a:lnTo>
                    <a:pt x="844541" y="25006"/>
                  </a:lnTo>
                  <a:lnTo>
                    <a:pt x="761426" y="18269"/>
                  </a:lnTo>
                  <a:lnTo>
                    <a:pt x="681067" y="12588"/>
                  </a:lnTo>
                  <a:lnTo>
                    <a:pt x="603747" y="7963"/>
                  </a:lnTo>
                  <a:lnTo>
                    <a:pt x="529752" y="4392"/>
                  </a:lnTo>
                  <a:lnTo>
                    <a:pt x="459367" y="1875"/>
                  </a:lnTo>
                  <a:lnTo>
                    <a:pt x="392876" y="411"/>
                  </a:lnTo>
                  <a:lnTo>
                    <a:pt x="330565" y="0"/>
                  </a:lnTo>
                  <a:lnTo>
                    <a:pt x="272718" y="639"/>
                  </a:lnTo>
                  <a:lnTo>
                    <a:pt x="219620" y="2330"/>
                  </a:lnTo>
                  <a:lnTo>
                    <a:pt x="171557" y="5071"/>
                  </a:lnTo>
                  <a:lnTo>
                    <a:pt x="128812" y="8861"/>
                  </a:lnTo>
                  <a:lnTo>
                    <a:pt x="60420" y="19586"/>
                  </a:lnTo>
                  <a:lnTo>
                    <a:pt x="16723" y="34499"/>
                  </a:lnTo>
                  <a:lnTo>
                    <a:pt x="4847" y="43524"/>
                  </a:lnTo>
                  <a:lnTo>
                    <a:pt x="0" y="53593"/>
                  </a:lnTo>
                  <a:close/>
                </a:path>
              </a:pathLst>
            </a:custGeom>
            <a:solidFill>
              <a:srgbClr val="FFF4D2">
                <a:alpha val="72941"/>
              </a:srgb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0" name="object 115">
              <a:extLst>
                <a:ext uri="{FF2B5EF4-FFF2-40B4-BE49-F238E27FC236}">
                  <a16:creationId xmlns:a16="http://schemas.microsoft.com/office/drawing/2014/main" id="{D38500AE-1656-433F-92D9-5248012ADFF7}"/>
                </a:ext>
              </a:extLst>
            </p:cNvPr>
            <p:cNvSpPr/>
            <p:nvPr/>
          </p:nvSpPr>
          <p:spPr>
            <a:xfrm>
              <a:off x="1409900" y="2839225"/>
              <a:ext cx="92408" cy="92091"/>
            </a:xfrm>
            <a:custGeom>
              <a:avLst/>
              <a:gdLst/>
              <a:ahLst/>
              <a:cxnLst/>
              <a:rect l="l" t="t" r="r" b="b"/>
              <a:pathLst>
                <a:path w="75800" h="75540">
                  <a:moveTo>
                    <a:pt x="0" y="37770"/>
                  </a:moveTo>
                  <a:lnTo>
                    <a:pt x="128" y="40904"/>
                  </a:lnTo>
                  <a:lnTo>
                    <a:pt x="3910" y="54498"/>
                  </a:lnTo>
                  <a:lnTo>
                    <a:pt x="12161" y="65495"/>
                  </a:lnTo>
                  <a:lnTo>
                    <a:pt x="23839" y="72856"/>
                  </a:lnTo>
                  <a:lnTo>
                    <a:pt x="37900" y="75540"/>
                  </a:lnTo>
                  <a:lnTo>
                    <a:pt x="41045" y="75412"/>
                  </a:lnTo>
                  <a:lnTo>
                    <a:pt x="54685" y="71643"/>
                  </a:lnTo>
                  <a:lnTo>
                    <a:pt x="65720" y="63420"/>
                  </a:lnTo>
                  <a:lnTo>
                    <a:pt x="73106" y="51783"/>
                  </a:lnTo>
                  <a:lnTo>
                    <a:pt x="75800" y="37770"/>
                  </a:lnTo>
                  <a:lnTo>
                    <a:pt x="75671" y="34636"/>
                  </a:lnTo>
                  <a:lnTo>
                    <a:pt x="71890" y="21042"/>
                  </a:lnTo>
                  <a:lnTo>
                    <a:pt x="63638" y="10045"/>
                  </a:lnTo>
                  <a:lnTo>
                    <a:pt x="51960" y="2684"/>
                  </a:lnTo>
                  <a:lnTo>
                    <a:pt x="37900" y="0"/>
                  </a:lnTo>
                  <a:lnTo>
                    <a:pt x="34754" y="128"/>
                  </a:lnTo>
                  <a:lnTo>
                    <a:pt x="21114" y="3896"/>
                  </a:lnTo>
                  <a:lnTo>
                    <a:pt x="10079" y="12120"/>
                  </a:lnTo>
                  <a:lnTo>
                    <a:pt x="2693" y="23757"/>
                  </a:lnTo>
                  <a:lnTo>
                    <a:pt x="0" y="377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0" name="object 34">
              <a:extLst>
                <a:ext uri="{FF2B5EF4-FFF2-40B4-BE49-F238E27FC236}">
                  <a16:creationId xmlns:a16="http://schemas.microsoft.com/office/drawing/2014/main" id="{D1699960-B70D-481D-9901-9920B606E8F4}"/>
                </a:ext>
              </a:extLst>
            </p:cNvPr>
            <p:cNvSpPr txBox="1"/>
            <p:nvPr/>
          </p:nvSpPr>
          <p:spPr>
            <a:xfrm>
              <a:off x="2422516" y="3448652"/>
              <a:ext cx="144452" cy="162067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71" name="object 29">
              <a:extLst>
                <a:ext uri="{FF2B5EF4-FFF2-40B4-BE49-F238E27FC236}">
                  <a16:creationId xmlns:a16="http://schemas.microsoft.com/office/drawing/2014/main" id="{E316DD09-6E10-4A2D-BD0D-AB8121859C7C}"/>
                </a:ext>
              </a:extLst>
            </p:cNvPr>
            <p:cNvSpPr txBox="1"/>
            <p:nvPr/>
          </p:nvSpPr>
          <p:spPr>
            <a:xfrm>
              <a:off x="1229733" y="3110511"/>
              <a:ext cx="462620" cy="20591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72" name="object 26">
              <a:extLst>
                <a:ext uri="{FF2B5EF4-FFF2-40B4-BE49-F238E27FC236}">
                  <a16:creationId xmlns:a16="http://schemas.microsoft.com/office/drawing/2014/main" id="{8AD3B8CD-26CC-40DD-9C49-E9F52CF06B86}"/>
                </a:ext>
              </a:extLst>
            </p:cNvPr>
            <p:cNvSpPr txBox="1"/>
            <p:nvPr/>
          </p:nvSpPr>
          <p:spPr>
            <a:xfrm>
              <a:off x="3310601" y="2672042"/>
              <a:ext cx="136402" cy="24029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73" name="object 25">
              <a:extLst>
                <a:ext uri="{FF2B5EF4-FFF2-40B4-BE49-F238E27FC236}">
                  <a16:creationId xmlns:a16="http://schemas.microsoft.com/office/drawing/2014/main" id="{B7D099C1-C5AF-4026-8360-7A1189D0B455}"/>
                </a:ext>
              </a:extLst>
            </p:cNvPr>
            <p:cNvSpPr txBox="1"/>
            <p:nvPr/>
          </p:nvSpPr>
          <p:spPr>
            <a:xfrm>
              <a:off x="2225577" y="2709200"/>
              <a:ext cx="280391" cy="27621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</p:grpSp>
    </p:spTree>
    <p:extLst>
      <p:ext uri="{BB962C8B-B14F-4D97-AF65-F5344CB8AC3E}">
        <p14:creationId xmlns:p14="http://schemas.microsoft.com/office/powerpoint/2010/main" val="237774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6"/>
          <p:cNvSpPr/>
          <p:nvPr/>
        </p:nvSpPr>
        <p:spPr>
          <a:xfrm>
            <a:off x="2" y="0"/>
            <a:ext cx="9906000" cy="6858000"/>
          </a:xfrm>
          <a:prstGeom prst="rect">
            <a:avLst/>
          </a:prstGeom>
          <a:solidFill>
            <a:srgbClr val="E6F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6" name="Google Shape;346;p46"/>
          <p:cNvSpPr txBox="1">
            <a:spLocks noGrp="1"/>
          </p:cNvSpPr>
          <p:nvPr>
            <p:ph type="subTitle" idx="4294967295"/>
          </p:nvPr>
        </p:nvSpPr>
        <p:spPr>
          <a:xfrm>
            <a:off x="3858142" y="3430322"/>
            <a:ext cx="43168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75" indent="0" algn="just">
              <a:lnSpc>
                <a:spcPct val="100000"/>
              </a:lnSpc>
              <a:buClr>
                <a:srgbClr val="000000"/>
              </a:buClr>
              <a:buNone/>
            </a:pPr>
            <a:r>
              <a:rPr lang="en-ID" sz="2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Bagian dan/</a:t>
            </a:r>
            <a:r>
              <a:rPr lang="en-ID" sz="20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atau</a:t>
            </a:r>
            <a:r>
              <a:rPr lang="en-ID" sz="2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ID" sz="20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dukungan</a:t>
            </a:r>
            <a:r>
              <a:rPr lang="en-ID" sz="2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proses </a:t>
            </a:r>
            <a:r>
              <a:rPr lang="en-ID" sz="20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pemrograman</a:t>
            </a:r>
            <a:r>
              <a:rPr lang="en-ID" sz="2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dan </a:t>
            </a:r>
            <a:r>
              <a:rPr lang="en-ID" sz="20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penganggaran</a:t>
            </a:r>
            <a:r>
              <a:rPr lang="en-ID" sz="2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yang </a:t>
            </a:r>
            <a:r>
              <a:rPr lang="en-ID" sz="20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dilaksanakan</a:t>
            </a:r>
            <a:r>
              <a:rPr lang="en-ID" sz="2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di </a:t>
            </a:r>
            <a:r>
              <a:rPr lang="en-ID" sz="20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tingkat</a:t>
            </a:r>
            <a:r>
              <a:rPr lang="en-ID" sz="2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ID" sz="20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Direktorat</a:t>
            </a:r>
            <a:r>
              <a:rPr lang="en-ID" sz="2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ID" sz="20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Jenderal</a:t>
            </a:r>
            <a:r>
              <a:rPr lang="en-ID" sz="2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ID" sz="20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Perumahan</a:t>
            </a:r>
            <a:r>
              <a:rPr lang="en-ID" sz="2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ID" sz="20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dalam</a:t>
            </a:r>
            <a:r>
              <a:rPr lang="en-ID" sz="2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ID" sz="20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rangka</a:t>
            </a:r>
            <a:r>
              <a:rPr lang="en-ID" sz="2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ID" sz="20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penyiapan</a:t>
            </a:r>
            <a:r>
              <a:rPr lang="en-ID" sz="2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program/</a:t>
            </a:r>
            <a:r>
              <a:rPr lang="en-ID" sz="20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kegiatan</a:t>
            </a:r>
            <a:r>
              <a:rPr lang="en-ID" sz="2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TA 2023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EFAB25-BD26-41FD-8DDB-DB06D9702D1D}"/>
              </a:ext>
            </a:extLst>
          </p:cNvPr>
          <p:cNvSpPr txBox="1"/>
          <p:nvPr/>
        </p:nvSpPr>
        <p:spPr>
          <a:xfrm>
            <a:off x="3131119" y="1992160"/>
            <a:ext cx="5961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270" dirty="0">
                <a:solidFill>
                  <a:prstClr val="black"/>
                </a:solidFill>
                <a:latin typeface="Century Gothic" panose="020B0502020202020204" pitchFamily="34" charset="0"/>
              </a:rPr>
              <a:t>MAKSUD</a:t>
            </a:r>
          </a:p>
          <a:p>
            <a:pPr algn="ctr"/>
            <a:r>
              <a:rPr lang="en-US" sz="2000" spc="270" dirty="0">
                <a:solidFill>
                  <a:prstClr val="black"/>
                </a:solidFill>
                <a:latin typeface="Century Gothic" panose="020B0502020202020204" pitchFamily="34" charset="0"/>
              </a:rPr>
              <a:t>SINKRONISASI PROGRAM PUSAT-DAERAH TA 2023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B499CDE-40E5-48C2-ACE6-90028469FB94}"/>
              </a:ext>
            </a:extLst>
          </p:cNvPr>
          <p:cNvGrpSpPr/>
          <p:nvPr/>
        </p:nvGrpSpPr>
        <p:grpSpPr>
          <a:xfrm>
            <a:off x="-2248063" y="1483991"/>
            <a:ext cx="4496125" cy="4496129"/>
            <a:chOff x="4311793" y="1677320"/>
            <a:chExt cx="1282405" cy="1282406"/>
          </a:xfrm>
        </p:grpSpPr>
        <p:sp>
          <p:nvSpPr>
            <p:cNvPr id="338" name="Google Shape;338;p46"/>
            <p:cNvSpPr/>
            <p:nvPr/>
          </p:nvSpPr>
          <p:spPr>
            <a:xfrm rot="2700000">
              <a:off x="4469071" y="1829488"/>
              <a:ext cx="968929" cy="968929"/>
            </a:xfrm>
            <a:prstGeom prst="rect">
              <a:avLst/>
            </a:prstGeom>
            <a:solidFill>
              <a:srgbClr val="80BF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340" name="Google Shape;340;p46"/>
            <p:cNvSpPr/>
            <p:nvPr/>
          </p:nvSpPr>
          <p:spPr>
            <a:xfrm rot="2700000">
              <a:off x="4311793" y="1677320"/>
              <a:ext cx="1282406" cy="1282405"/>
            </a:xfrm>
            <a:prstGeom prst="rect">
              <a:avLst/>
            </a:prstGeom>
            <a:noFill/>
            <a:ln w="38100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pic>
          <p:nvPicPr>
            <p:cNvPr id="3" name="Graphic 2" descr="Bullseye">
              <a:extLst>
                <a:ext uri="{FF2B5EF4-FFF2-40B4-BE49-F238E27FC236}">
                  <a16:creationId xmlns:a16="http://schemas.microsoft.com/office/drawing/2014/main" id="{8A192DD3-4BA9-4283-8CCB-F061B8B4B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598755" y="1976730"/>
              <a:ext cx="770080" cy="77008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5F6"/>
        </a:solidFill>
        <a:effectLst/>
      </p:bgPr>
    </p:bg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3" name="Google Shape;713;p64"/>
          <p:cNvCxnSpPr/>
          <p:nvPr/>
        </p:nvCxnSpPr>
        <p:spPr>
          <a:xfrm rot="10800000">
            <a:off x="3870427" y="3075748"/>
            <a:ext cx="0" cy="6543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714" name="Google Shape;714;p64"/>
          <p:cNvCxnSpPr/>
          <p:nvPr/>
        </p:nvCxnSpPr>
        <p:spPr>
          <a:xfrm>
            <a:off x="1545078" y="3451985"/>
            <a:ext cx="0" cy="654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diamond" w="med" len="med"/>
          </a:ln>
        </p:spPr>
      </p:cxnSp>
      <p:cxnSp>
        <p:nvCxnSpPr>
          <p:cNvPr id="715" name="Google Shape;715;p64"/>
          <p:cNvCxnSpPr/>
          <p:nvPr/>
        </p:nvCxnSpPr>
        <p:spPr>
          <a:xfrm>
            <a:off x="6296178" y="3451985"/>
            <a:ext cx="0" cy="654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diamond" w="med" len="med"/>
          </a:ln>
        </p:spPr>
      </p:cxnSp>
      <p:sp>
        <p:nvSpPr>
          <p:cNvPr id="718" name="Google Shape;718;p64"/>
          <p:cNvSpPr/>
          <p:nvPr/>
        </p:nvSpPr>
        <p:spPr>
          <a:xfrm flipH="1">
            <a:off x="3199777" y="2027042"/>
            <a:ext cx="1341300" cy="1341300"/>
          </a:xfrm>
          <a:prstGeom prst="diamond">
            <a:avLst/>
          </a:prstGeom>
          <a:solidFill>
            <a:srgbClr val="FFDE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0" name="Google Shape;720;p64"/>
          <p:cNvSpPr txBox="1">
            <a:spLocks noGrp="1"/>
          </p:cNvSpPr>
          <p:nvPr>
            <p:ph type="subTitle" idx="4294967295"/>
          </p:nvPr>
        </p:nvSpPr>
        <p:spPr>
          <a:xfrm>
            <a:off x="329726" y="1646326"/>
            <a:ext cx="2423885" cy="15839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spcAft>
                <a:spcPts val="1600"/>
              </a:spcAft>
              <a:buNone/>
            </a:pPr>
            <a:r>
              <a:rPr lang="en-ID" sz="1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Menjaga</a:t>
            </a:r>
            <a:r>
              <a:rPr lang="en-ID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keselarasan</a:t>
            </a:r>
            <a:r>
              <a:rPr lang="en-ID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ID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perencanaan</a:t>
            </a:r>
            <a:r>
              <a:rPr lang="en-ID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pembangunan</a:t>
            </a:r>
            <a:r>
              <a:rPr lang="en-ID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bidang</a:t>
            </a:r>
            <a:r>
              <a:rPr lang="en-ID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perumahan</a:t>
            </a:r>
            <a:r>
              <a:rPr lang="en-ID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dilakukan</a:t>
            </a:r>
            <a:r>
              <a:rPr lang="en-ID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oleh </a:t>
            </a:r>
            <a:r>
              <a:rPr lang="en-ID" sz="1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Pemerintah</a:t>
            </a:r>
            <a:r>
              <a:rPr lang="en-ID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Pusat </a:t>
            </a:r>
            <a:r>
              <a:rPr lang="en-ID" sz="1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rencana</a:t>
            </a:r>
            <a:r>
              <a:rPr lang="en-ID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prioritas</a:t>
            </a:r>
            <a:r>
              <a:rPr lang="en-ID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pembangunan</a:t>
            </a:r>
            <a:r>
              <a:rPr lang="en-ID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daerah</a:t>
            </a:r>
            <a:endParaRPr sz="1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5" name="Google Shape;725;p64"/>
          <p:cNvSpPr/>
          <p:nvPr/>
        </p:nvSpPr>
        <p:spPr>
          <a:xfrm flipH="1">
            <a:off x="5625528" y="3820463"/>
            <a:ext cx="1341300" cy="1341300"/>
          </a:xfrm>
          <a:prstGeom prst="diamond">
            <a:avLst/>
          </a:prstGeom>
          <a:solidFill>
            <a:srgbClr val="80BFD0"/>
          </a:solidFill>
          <a:ln>
            <a:solidFill>
              <a:srgbClr val="E6F5F6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7" name="Google Shape;727;p64"/>
          <p:cNvSpPr/>
          <p:nvPr/>
        </p:nvSpPr>
        <p:spPr>
          <a:xfrm flipH="1">
            <a:off x="874428" y="3820463"/>
            <a:ext cx="1341300" cy="1341300"/>
          </a:xfrm>
          <a:prstGeom prst="diamond">
            <a:avLst/>
          </a:prstGeom>
          <a:solidFill>
            <a:srgbClr val="80BF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8" name="Google Shape;728;p64"/>
          <p:cNvSpPr txBox="1">
            <a:spLocks noGrp="1"/>
          </p:cNvSpPr>
          <p:nvPr>
            <p:ph type="subTitle" idx="4294967295"/>
          </p:nvPr>
        </p:nvSpPr>
        <p:spPr>
          <a:xfrm>
            <a:off x="2853602" y="3887996"/>
            <a:ext cx="2073621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spcAft>
                <a:spcPts val="1600"/>
              </a:spcAft>
              <a:buNone/>
            </a:pPr>
            <a:r>
              <a:rPr lang="en-ID" sz="1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Mendukung</a:t>
            </a:r>
            <a:r>
              <a:rPr lang="en-ID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pencapaian</a:t>
            </a:r>
            <a:r>
              <a:rPr lang="en-ID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output dan outcome target </a:t>
            </a:r>
            <a:r>
              <a:rPr lang="en-ID" sz="1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pelaksanaan</a:t>
            </a:r>
            <a:r>
              <a:rPr lang="en-ID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penyelenggaraan</a:t>
            </a:r>
            <a:r>
              <a:rPr lang="en-ID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perumahan</a:t>
            </a:r>
            <a:endParaRPr sz="1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0" name="Google Shape;730;p64"/>
          <p:cNvSpPr txBox="1">
            <a:spLocks noGrp="1"/>
          </p:cNvSpPr>
          <p:nvPr>
            <p:ph type="subTitle" idx="4294967295"/>
          </p:nvPr>
        </p:nvSpPr>
        <p:spPr>
          <a:xfrm>
            <a:off x="5242260" y="1919535"/>
            <a:ext cx="1994872" cy="134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spcAft>
                <a:spcPts val="1600"/>
              </a:spcAft>
              <a:buNone/>
            </a:pPr>
            <a:r>
              <a:rPr lang="fi-FI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Memastikan komitmen dan kesiapan dalam rangka pelaksanaan pembangunan perumahan</a:t>
            </a:r>
            <a:endParaRPr sz="1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Google Shape;496;p56">
            <a:extLst>
              <a:ext uri="{FF2B5EF4-FFF2-40B4-BE49-F238E27FC236}">
                <a16:creationId xmlns:a16="http://schemas.microsoft.com/office/drawing/2014/main" id="{DA5542BC-4768-42D9-996C-C3C6952317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078" y="150968"/>
            <a:ext cx="6494696" cy="800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Clr>
                <a:srgbClr val="F3F3F3"/>
              </a:buClr>
            </a:pPr>
            <a:r>
              <a:rPr lang="en" sz="2000" b="1" kern="0" spc="270" dirty="0">
                <a:solidFill>
                  <a:prstClr val="black"/>
                </a:solidFill>
                <a:effectLst>
                  <a:outerShdw blurRad="50800" dist="63500" dir="2700000" algn="tl" rotWithShape="0">
                    <a:prstClr val="white">
                      <a:alpha val="50000"/>
                    </a:prstClr>
                  </a:outerShdw>
                </a:effectLst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PERAN BAPPEDA DAN DINAS PKP</a:t>
            </a:r>
            <a:br>
              <a:rPr lang="en" sz="2000" b="1" kern="0" spc="270" dirty="0">
                <a:solidFill>
                  <a:prstClr val="black"/>
                </a:solidFill>
                <a:effectLst>
                  <a:outerShdw blurRad="50800" dist="63500" dir="2700000" algn="tl" rotWithShape="0">
                    <a:prstClr val="white">
                      <a:alpha val="50000"/>
                    </a:prstClr>
                  </a:outerShdw>
                </a:effectLst>
                <a:latin typeface="Century Gothic" panose="020B0502020202020204" pitchFamily="34" charset="0"/>
                <a:ea typeface="+mn-ea"/>
                <a:cs typeface="+mn-cs"/>
                <a:sym typeface="Arial"/>
              </a:rPr>
            </a:br>
            <a:r>
              <a:rPr lang="en" sz="2000" kern="0" spc="270" dirty="0">
                <a:solidFill>
                  <a:prstClr val="black"/>
                </a:solidFill>
                <a:effectLst>
                  <a:outerShdw blurRad="50800" dist="63500" dir="2700000" algn="tl" rotWithShape="0">
                    <a:prstClr val="white">
                      <a:alpha val="50000"/>
                    </a:prstClr>
                  </a:outerShdw>
                </a:effectLst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DALAM PELAKSANAAN KEGIATAN TA 2023</a:t>
            </a:r>
            <a:endParaRPr sz="2000" kern="0" spc="270" dirty="0">
              <a:solidFill>
                <a:prstClr val="black"/>
              </a:solidFill>
              <a:effectLst>
                <a:outerShdw blurRad="50800" dist="63500" dir="2700000" algn="tl" rotWithShape="0">
                  <a:prstClr val="white">
                    <a:alpha val="50000"/>
                  </a:prstClr>
                </a:outerShdw>
              </a:effectLst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8" name="Graphic 7" descr="Lightbulb and gear">
            <a:extLst>
              <a:ext uri="{FF2B5EF4-FFF2-40B4-BE49-F238E27FC236}">
                <a16:creationId xmlns:a16="http://schemas.microsoft.com/office/drawing/2014/main" id="{966F196F-D0FE-4D51-943C-39CF5969D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7126" y="2310071"/>
            <a:ext cx="655726" cy="655726"/>
          </a:xfrm>
          <a:prstGeom prst="rect">
            <a:avLst/>
          </a:prstGeom>
        </p:spPr>
      </p:pic>
      <p:grpSp>
        <p:nvGrpSpPr>
          <p:cNvPr id="57" name="Google Shape;11510;p84">
            <a:extLst>
              <a:ext uri="{FF2B5EF4-FFF2-40B4-BE49-F238E27FC236}">
                <a16:creationId xmlns:a16="http://schemas.microsoft.com/office/drawing/2014/main" id="{789403B9-5F53-4C79-A442-05729E8ADE2F}"/>
              </a:ext>
            </a:extLst>
          </p:cNvPr>
          <p:cNvGrpSpPr/>
          <p:nvPr/>
        </p:nvGrpSpPr>
        <p:grpSpPr>
          <a:xfrm>
            <a:off x="1347727" y="4263807"/>
            <a:ext cx="501936" cy="421914"/>
            <a:chOff x="1049375" y="2318350"/>
            <a:chExt cx="298525" cy="295400"/>
          </a:xfrm>
          <a:solidFill>
            <a:schemeClr val="bg1"/>
          </a:solidFill>
        </p:grpSpPr>
        <p:sp>
          <p:nvSpPr>
            <p:cNvPr id="58" name="Google Shape;11511;p84">
              <a:extLst>
                <a:ext uri="{FF2B5EF4-FFF2-40B4-BE49-F238E27FC236}">
                  <a16:creationId xmlns:a16="http://schemas.microsoft.com/office/drawing/2014/main" id="{38F4049D-C0D3-4410-B3CC-7304CF75DB2E}"/>
                </a:ext>
              </a:extLst>
            </p:cNvPr>
            <p:cNvSpPr/>
            <p:nvPr/>
          </p:nvSpPr>
          <p:spPr>
            <a:xfrm>
              <a:off x="1101350" y="2492325"/>
              <a:ext cx="70125" cy="50525"/>
            </a:xfrm>
            <a:custGeom>
              <a:avLst/>
              <a:gdLst/>
              <a:ahLst/>
              <a:cxnLst/>
              <a:rect l="l" t="t" r="r" b="b"/>
              <a:pathLst>
                <a:path w="2805" h="2021" extrusionOk="0">
                  <a:moveTo>
                    <a:pt x="2473" y="0"/>
                  </a:moveTo>
                  <a:cubicBezTo>
                    <a:pt x="2377" y="0"/>
                    <a:pt x="2273" y="32"/>
                    <a:pt x="2206" y="99"/>
                  </a:cubicBezTo>
                  <a:lnTo>
                    <a:pt x="1072" y="1233"/>
                  </a:lnTo>
                  <a:lnTo>
                    <a:pt x="599" y="761"/>
                  </a:lnTo>
                  <a:cubicBezTo>
                    <a:pt x="536" y="713"/>
                    <a:pt x="449" y="690"/>
                    <a:pt x="363" y="690"/>
                  </a:cubicBezTo>
                  <a:cubicBezTo>
                    <a:pt x="276" y="690"/>
                    <a:pt x="189" y="713"/>
                    <a:pt x="126" y="761"/>
                  </a:cubicBezTo>
                  <a:cubicBezTo>
                    <a:pt x="0" y="887"/>
                    <a:pt x="0" y="1139"/>
                    <a:pt x="126" y="1233"/>
                  </a:cubicBezTo>
                  <a:lnTo>
                    <a:pt x="820" y="1958"/>
                  </a:lnTo>
                  <a:cubicBezTo>
                    <a:pt x="914" y="2021"/>
                    <a:pt x="977" y="2021"/>
                    <a:pt x="1072" y="2021"/>
                  </a:cubicBezTo>
                  <a:cubicBezTo>
                    <a:pt x="1135" y="2021"/>
                    <a:pt x="1261" y="1989"/>
                    <a:pt x="1292" y="1926"/>
                  </a:cubicBezTo>
                  <a:lnTo>
                    <a:pt x="2678" y="540"/>
                  </a:lnTo>
                  <a:cubicBezTo>
                    <a:pt x="2804" y="414"/>
                    <a:pt x="2804" y="162"/>
                    <a:pt x="2678" y="68"/>
                  </a:cubicBezTo>
                  <a:cubicBezTo>
                    <a:pt x="2634" y="24"/>
                    <a:pt x="2557" y="0"/>
                    <a:pt x="24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Google Shape;11512;p84">
              <a:extLst>
                <a:ext uri="{FF2B5EF4-FFF2-40B4-BE49-F238E27FC236}">
                  <a16:creationId xmlns:a16="http://schemas.microsoft.com/office/drawing/2014/main" id="{2412BCB2-8071-4B60-8FA3-F586FB64339A}"/>
                </a:ext>
              </a:extLst>
            </p:cNvPr>
            <p:cNvSpPr/>
            <p:nvPr/>
          </p:nvSpPr>
          <p:spPr>
            <a:xfrm>
              <a:off x="1101350" y="2440525"/>
              <a:ext cx="70125" cy="51150"/>
            </a:xfrm>
            <a:custGeom>
              <a:avLst/>
              <a:gdLst/>
              <a:ahLst/>
              <a:cxnLst/>
              <a:rect l="l" t="t" r="r" b="b"/>
              <a:pathLst>
                <a:path w="2805" h="2046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38"/>
                    <a:pt x="449" y="714"/>
                    <a:pt x="363" y="714"/>
                  </a:cubicBezTo>
                  <a:cubicBezTo>
                    <a:pt x="276" y="714"/>
                    <a:pt x="189" y="738"/>
                    <a:pt x="126" y="785"/>
                  </a:cubicBezTo>
                  <a:cubicBezTo>
                    <a:pt x="0" y="911"/>
                    <a:pt x="0" y="1163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4"/>
                    <a:pt x="1292" y="1951"/>
                  </a:cubicBezTo>
                  <a:lnTo>
                    <a:pt x="2678" y="564"/>
                  </a:lnTo>
                  <a:cubicBezTo>
                    <a:pt x="2804" y="438"/>
                    <a:pt x="2804" y="186"/>
                    <a:pt x="2678" y="92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Google Shape;11513;p84">
              <a:extLst>
                <a:ext uri="{FF2B5EF4-FFF2-40B4-BE49-F238E27FC236}">
                  <a16:creationId xmlns:a16="http://schemas.microsoft.com/office/drawing/2014/main" id="{ECDF9AC0-FF3D-457B-AFDD-8CDB69719FA0}"/>
                </a:ext>
              </a:extLst>
            </p:cNvPr>
            <p:cNvSpPr/>
            <p:nvPr/>
          </p:nvSpPr>
          <p:spPr>
            <a:xfrm>
              <a:off x="1101350" y="2388550"/>
              <a:ext cx="70125" cy="51125"/>
            </a:xfrm>
            <a:custGeom>
              <a:avLst/>
              <a:gdLst/>
              <a:ahLst/>
              <a:cxnLst/>
              <a:rect l="l" t="t" r="r" b="b"/>
              <a:pathLst>
                <a:path w="2805" h="2045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22"/>
                    <a:pt x="449" y="690"/>
                    <a:pt x="363" y="690"/>
                  </a:cubicBezTo>
                  <a:cubicBezTo>
                    <a:pt x="276" y="690"/>
                    <a:pt x="189" y="722"/>
                    <a:pt x="126" y="785"/>
                  </a:cubicBezTo>
                  <a:cubicBezTo>
                    <a:pt x="0" y="911"/>
                    <a:pt x="0" y="1131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3"/>
                    <a:pt x="1292" y="1919"/>
                  </a:cubicBezTo>
                  <a:lnTo>
                    <a:pt x="2678" y="532"/>
                  </a:lnTo>
                  <a:cubicBezTo>
                    <a:pt x="2804" y="438"/>
                    <a:pt x="2804" y="186"/>
                    <a:pt x="2678" y="91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Google Shape;11514;p84">
              <a:extLst>
                <a:ext uri="{FF2B5EF4-FFF2-40B4-BE49-F238E27FC236}">
                  <a16:creationId xmlns:a16="http://schemas.microsoft.com/office/drawing/2014/main" id="{34B192C5-7F98-4944-B1FA-C7D8E943C7AA}"/>
                </a:ext>
              </a:extLst>
            </p:cNvPr>
            <p:cNvSpPr/>
            <p:nvPr/>
          </p:nvSpPr>
          <p:spPr>
            <a:xfrm>
              <a:off x="1049375" y="2318350"/>
              <a:ext cx="298525" cy="295400"/>
            </a:xfrm>
            <a:custGeom>
              <a:avLst/>
              <a:gdLst/>
              <a:ahLst/>
              <a:cxnLst/>
              <a:rect l="l" t="t" r="r" b="b"/>
              <a:pathLst>
                <a:path w="11941" h="11816" extrusionOk="0">
                  <a:moveTo>
                    <a:pt x="6963" y="1198"/>
                  </a:moveTo>
                  <a:lnTo>
                    <a:pt x="7876" y="2143"/>
                  </a:lnTo>
                  <a:lnTo>
                    <a:pt x="6963" y="2143"/>
                  </a:lnTo>
                  <a:lnTo>
                    <a:pt x="6963" y="1198"/>
                  </a:lnTo>
                  <a:close/>
                  <a:moveTo>
                    <a:pt x="10286" y="3498"/>
                  </a:moveTo>
                  <a:cubicBezTo>
                    <a:pt x="10373" y="3498"/>
                    <a:pt x="10460" y="3530"/>
                    <a:pt x="10523" y="3593"/>
                  </a:cubicBezTo>
                  <a:lnTo>
                    <a:pt x="10995" y="4065"/>
                  </a:lnTo>
                  <a:cubicBezTo>
                    <a:pt x="11184" y="4223"/>
                    <a:pt x="11184" y="4475"/>
                    <a:pt x="11027" y="4569"/>
                  </a:cubicBezTo>
                  <a:lnTo>
                    <a:pt x="10806" y="4821"/>
                  </a:lnTo>
                  <a:lnTo>
                    <a:pt x="9798" y="3845"/>
                  </a:lnTo>
                  <a:lnTo>
                    <a:pt x="10050" y="3593"/>
                  </a:lnTo>
                  <a:cubicBezTo>
                    <a:pt x="10113" y="3530"/>
                    <a:pt x="10200" y="3498"/>
                    <a:pt x="10286" y="3498"/>
                  </a:cubicBezTo>
                  <a:close/>
                  <a:moveTo>
                    <a:pt x="9294" y="4349"/>
                  </a:moveTo>
                  <a:lnTo>
                    <a:pt x="10271" y="5325"/>
                  </a:lnTo>
                  <a:lnTo>
                    <a:pt x="7845" y="7783"/>
                  </a:lnTo>
                  <a:lnTo>
                    <a:pt x="6868" y="6774"/>
                  </a:lnTo>
                  <a:lnTo>
                    <a:pt x="9294" y="4349"/>
                  </a:lnTo>
                  <a:close/>
                  <a:moveTo>
                    <a:pt x="6585" y="7499"/>
                  </a:moveTo>
                  <a:lnTo>
                    <a:pt x="7183" y="8098"/>
                  </a:lnTo>
                  <a:lnTo>
                    <a:pt x="6427" y="8255"/>
                  </a:lnTo>
                  <a:lnTo>
                    <a:pt x="6585" y="7499"/>
                  </a:lnTo>
                  <a:close/>
                  <a:moveTo>
                    <a:pt x="6994" y="10398"/>
                  </a:moveTo>
                  <a:lnTo>
                    <a:pt x="6994" y="10776"/>
                  </a:lnTo>
                  <a:cubicBezTo>
                    <a:pt x="6994" y="10870"/>
                    <a:pt x="7057" y="10996"/>
                    <a:pt x="7089" y="11122"/>
                  </a:cubicBezTo>
                  <a:lnTo>
                    <a:pt x="1071" y="11122"/>
                  </a:lnTo>
                  <a:cubicBezTo>
                    <a:pt x="882" y="11122"/>
                    <a:pt x="693" y="10965"/>
                    <a:pt x="693" y="10776"/>
                  </a:cubicBezTo>
                  <a:lnTo>
                    <a:pt x="693" y="10398"/>
                  </a:lnTo>
                  <a:close/>
                  <a:moveTo>
                    <a:pt x="6270" y="663"/>
                  </a:moveTo>
                  <a:lnTo>
                    <a:pt x="6270" y="2458"/>
                  </a:lnTo>
                  <a:cubicBezTo>
                    <a:pt x="6270" y="2647"/>
                    <a:pt x="6427" y="2805"/>
                    <a:pt x="6616" y="2805"/>
                  </a:cubicBezTo>
                  <a:lnTo>
                    <a:pt x="8349" y="2805"/>
                  </a:lnTo>
                  <a:lnTo>
                    <a:pt x="8349" y="4286"/>
                  </a:lnTo>
                  <a:lnTo>
                    <a:pt x="6112" y="6554"/>
                  </a:lnTo>
                  <a:cubicBezTo>
                    <a:pt x="6081" y="6585"/>
                    <a:pt x="6018" y="6680"/>
                    <a:pt x="6018" y="6711"/>
                  </a:cubicBezTo>
                  <a:lnTo>
                    <a:pt x="5608" y="8633"/>
                  </a:lnTo>
                  <a:cubicBezTo>
                    <a:pt x="5545" y="8759"/>
                    <a:pt x="5608" y="8885"/>
                    <a:pt x="5671" y="8948"/>
                  </a:cubicBezTo>
                  <a:cubicBezTo>
                    <a:pt x="5742" y="9019"/>
                    <a:pt x="5813" y="9055"/>
                    <a:pt x="5897" y="9055"/>
                  </a:cubicBezTo>
                  <a:cubicBezTo>
                    <a:pt x="5925" y="9055"/>
                    <a:pt x="5955" y="9051"/>
                    <a:pt x="5986" y="9043"/>
                  </a:cubicBezTo>
                  <a:lnTo>
                    <a:pt x="7908" y="8602"/>
                  </a:lnTo>
                  <a:cubicBezTo>
                    <a:pt x="8002" y="8602"/>
                    <a:pt x="8034" y="8570"/>
                    <a:pt x="8065" y="8507"/>
                  </a:cubicBezTo>
                  <a:lnTo>
                    <a:pt x="8349" y="8255"/>
                  </a:lnTo>
                  <a:lnTo>
                    <a:pt x="8349" y="10807"/>
                  </a:lnTo>
                  <a:lnTo>
                    <a:pt x="8380" y="10807"/>
                  </a:lnTo>
                  <a:cubicBezTo>
                    <a:pt x="8380" y="10996"/>
                    <a:pt x="8223" y="11154"/>
                    <a:pt x="8034" y="11154"/>
                  </a:cubicBezTo>
                  <a:cubicBezTo>
                    <a:pt x="7845" y="11154"/>
                    <a:pt x="7687" y="10996"/>
                    <a:pt x="7687" y="10807"/>
                  </a:cubicBezTo>
                  <a:lnTo>
                    <a:pt x="7687" y="10083"/>
                  </a:lnTo>
                  <a:cubicBezTo>
                    <a:pt x="7687" y="9893"/>
                    <a:pt x="7530" y="9736"/>
                    <a:pt x="7309" y="9736"/>
                  </a:cubicBezTo>
                  <a:lnTo>
                    <a:pt x="1386" y="9736"/>
                  </a:lnTo>
                  <a:lnTo>
                    <a:pt x="1386" y="663"/>
                  </a:lnTo>
                  <a:close/>
                  <a:moveTo>
                    <a:pt x="1071" y="1"/>
                  </a:moveTo>
                  <a:cubicBezTo>
                    <a:pt x="882" y="1"/>
                    <a:pt x="693" y="158"/>
                    <a:pt x="693" y="379"/>
                  </a:cubicBezTo>
                  <a:lnTo>
                    <a:pt x="693" y="9736"/>
                  </a:lnTo>
                  <a:lnTo>
                    <a:pt x="347" y="9736"/>
                  </a:lnTo>
                  <a:cubicBezTo>
                    <a:pt x="158" y="9736"/>
                    <a:pt x="0" y="9893"/>
                    <a:pt x="0" y="10083"/>
                  </a:cubicBezTo>
                  <a:lnTo>
                    <a:pt x="0" y="10807"/>
                  </a:lnTo>
                  <a:cubicBezTo>
                    <a:pt x="0" y="11406"/>
                    <a:pt x="473" y="11815"/>
                    <a:pt x="1008" y="11815"/>
                  </a:cubicBezTo>
                  <a:lnTo>
                    <a:pt x="8002" y="11815"/>
                  </a:lnTo>
                  <a:cubicBezTo>
                    <a:pt x="8569" y="11815"/>
                    <a:pt x="9011" y="11343"/>
                    <a:pt x="9011" y="10807"/>
                  </a:cubicBezTo>
                  <a:lnTo>
                    <a:pt x="9011" y="7562"/>
                  </a:lnTo>
                  <a:lnTo>
                    <a:pt x="11499" y="5105"/>
                  </a:lnTo>
                  <a:cubicBezTo>
                    <a:pt x="11940" y="4664"/>
                    <a:pt x="11940" y="4034"/>
                    <a:pt x="11531" y="3593"/>
                  </a:cubicBezTo>
                  <a:lnTo>
                    <a:pt x="11058" y="3120"/>
                  </a:lnTo>
                  <a:cubicBezTo>
                    <a:pt x="10869" y="2931"/>
                    <a:pt x="10609" y="2836"/>
                    <a:pt x="10346" y="2836"/>
                  </a:cubicBezTo>
                  <a:cubicBezTo>
                    <a:pt x="10082" y="2836"/>
                    <a:pt x="9814" y="2931"/>
                    <a:pt x="9609" y="3120"/>
                  </a:cubicBezTo>
                  <a:lnTo>
                    <a:pt x="9105" y="3624"/>
                  </a:lnTo>
                  <a:lnTo>
                    <a:pt x="9105" y="2490"/>
                  </a:lnTo>
                  <a:cubicBezTo>
                    <a:pt x="9105" y="2427"/>
                    <a:pt x="9074" y="2332"/>
                    <a:pt x="8979" y="2269"/>
                  </a:cubicBezTo>
                  <a:lnTo>
                    <a:pt x="6900" y="127"/>
                  </a:lnTo>
                  <a:cubicBezTo>
                    <a:pt x="6805" y="64"/>
                    <a:pt x="6742" y="1"/>
                    <a:pt x="66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2" name="Google Shape;12744;p88">
            <a:extLst>
              <a:ext uri="{FF2B5EF4-FFF2-40B4-BE49-F238E27FC236}">
                <a16:creationId xmlns:a16="http://schemas.microsoft.com/office/drawing/2014/main" id="{33AC0D3F-E554-4238-8420-BCAB2D3B0BDC}"/>
              </a:ext>
            </a:extLst>
          </p:cNvPr>
          <p:cNvGrpSpPr/>
          <p:nvPr/>
        </p:nvGrpSpPr>
        <p:grpSpPr>
          <a:xfrm>
            <a:off x="6059965" y="4204761"/>
            <a:ext cx="458117" cy="541206"/>
            <a:chOff x="-3462150" y="2046625"/>
            <a:chExt cx="224500" cy="291450"/>
          </a:xfrm>
          <a:solidFill>
            <a:schemeClr val="bg1"/>
          </a:solidFill>
        </p:grpSpPr>
        <p:sp>
          <p:nvSpPr>
            <p:cNvPr id="63" name="Google Shape;12745;p88">
              <a:extLst>
                <a:ext uri="{FF2B5EF4-FFF2-40B4-BE49-F238E27FC236}">
                  <a16:creationId xmlns:a16="http://schemas.microsoft.com/office/drawing/2014/main" id="{546EBE99-6CCB-47FC-95F1-BA510A2107F0}"/>
                </a:ext>
              </a:extLst>
            </p:cNvPr>
            <p:cNvSpPr/>
            <p:nvPr/>
          </p:nvSpPr>
          <p:spPr>
            <a:xfrm>
              <a:off x="-3425125" y="2253000"/>
              <a:ext cx="51225" cy="50425"/>
            </a:xfrm>
            <a:custGeom>
              <a:avLst/>
              <a:gdLst/>
              <a:ahLst/>
              <a:cxnLst/>
              <a:rect l="l" t="t" r="r" b="b"/>
              <a:pathLst>
                <a:path w="2049" h="2017" extrusionOk="0">
                  <a:moveTo>
                    <a:pt x="1009" y="662"/>
                  </a:moveTo>
                  <a:cubicBezTo>
                    <a:pt x="1198" y="662"/>
                    <a:pt x="1355" y="819"/>
                    <a:pt x="1355" y="1008"/>
                  </a:cubicBezTo>
                  <a:cubicBezTo>
                    <a:pt x="1355" y="1197"/>
                    <a:pt x="1166" y="1355"/>
                    <a:pt x="1009" y="1355"/>
                  </a:cubicBezTo>
                  <a:cubicBezTo>
                    <a:pt x="820" y="1355"/>
                    <a:pt x="662" y="1197"/>
                    <a:pt x="662" y="1008"/>
                  </a:cubicBez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009" y="0"/>
                  </a:moveTo>
                  <a:cubicBezTo>
                    <a:pt x="473" y="0"/>
                    <a:pt x="0" y="441"/>
                    <a:pt x="0" y="1008"/>
                  </a:cubicBezTo>
                  <a:cubicBezTo>
                    <a:pt x="0" y="1575"/>
                    <a:pt x="473" y="2016"/>
                    <a:pt x="1009" y="2016"/>
                  </a:cubicBezTo>
                  <a:cubicBezTo>
                    <a:pt x="1576" y="2016"/>
                    <a:pt x="2048" y="1575"/>
                    <a:pt x="2048" y="1008"/>
                  </a:cubicBezTo>
                  <a:cubicBezTo>
                    <a:pt x="2048" y="441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Google Shape;12746;p88">
              <a:extLst>
                <a:ext uri="{FF2B5EF4-FFF2-40B4-BE49-F238E27FC236}">
                  <a16:creationId xmlns:a16="http://schemas.microsoft.com/office/drawing/2014/main" id="{03ED6871-E243-41F1-9699-AEE99E3B9417}"/>
                </a:ext>
              </a:extLst>
            </p:cNvPr>
            <p:cNvSpPr/>
            <p:nvPr/>
          </p:nvSpPr>
          <p:spPr>
            <a:xfrm>
              <a:off x="-3425125" y="2116725"/>
              <a:ext cx="51225" cy="49650"/>
            </a:xfrm>
            <a:custGeom>
              <a:avLst/>
              <a:gdLst/>
              <a:ahLst/>
              <a:cxnLst/>
              <a:rect l="l" t="t" r="r" b="b"/>
              <a:pathLst>
                <a:path w="2049" h="1986" extrusionOk="0">
                  <a:moveTo>
                    <a:pt x="343" y="1"/>
                  </a:moveTo>
                  <a:cubicBezTo>
                    <a:pt x="252" y="1"/>
                    <a:pt x="158" y="32"/>
                    <a:pt x="95" y="95"/>
                  </a:cubicBezTo>
                  <a:cubicBezTo>
                    <a:pt x="0" y="190"/>
                    <a:pt x="0" y="442"/>
                    <a:pt x="95" y="536"/>
                  </a:cubicBezTo>
                  <a:lnTo>
                    <a:pt x="536" y="977"/>
                  </a:lnTo>
                  <a:lnTo>
                    <a:pt x="95" y="1418"/>
                  </a:lnTo>
                  <a:cubicBezTo>
                    <a:pt x="0" y="1544"/>
                    <a:pt x="0" y="1765"/>
                    <a:pt x="95" y="1891"/>
                  </a:cubicBezTo>
                  <a:cubicBezTo>
                    <a:pt x="158" y="1954"/>
                    <a:pt x="252" y="1986"/>
                    <a:pt x="343" y="1986"/>
                  </a:cubicBezTo>
                  <a:cubicBezTo>
                    <a:pt x="434" y="1986"/>
                    <a:pt x="520" y="1954"/>
                    <a:pt x="568" y="1891"/>
                  </a:cubicBezTo>
                  <a:lnTo>
                    <a:pt x="1009" y="1450"/>
                  </a:lnTo>
                  <a:lnTo>
                    <a:pt x="1450" y="1891"/>
                  </a:lnTo>
                  <a:cubicBezTo>
                    <a:pt x="1513" y="1954"/>
                    <a:pt x="1599" y="1986"/>
                    <a:pt x="1686" y="1986"/>
                  </a:cubicBezTo>
                  <a:cubicBezTo>
                    <a:pt x="1773" y="1986"/>
                    <a:pt x="1859" y="1954"/>
                    <a:pt x="1922" y="1891"/>
                  </a:cubicBezTo>
                  <a:cubicBezTo>
                    <a:pt x="2048" y="1765"/>
                    <a:pt x="2048" y="1544"/>
                    <a:pt x="1922" y="1418"/>
                  </a:cubicBezTo>
                  <a:lnTo>
                    <a:pt x="1481" y="977"/>
                  </a:lnTo>
                  <a:lnTo>
                    <a:pt x="1922" y="536"/>
                  </a:lnTo>
                  <a:cubicBezTo>
                    <a:pt x="2048" y="442"/>
                    <a:pt x="2048" y="190"/>
                    <a:pt x="1922" y="95"/>
                  </a:cubicBezTo>
                  <a:cubicBezTo>
                    <a:pt x="1859" y="32"/>
                    <a:pt x="1773" y="1"/>
                    <a:pt x="1686" y="1"/>
                  </a:cubicBezTo>
                  <a:cubicBezTo>
                    <a:pt x="1599" y="1"/>
                    <a:pt x="1513" y="32"/>
                    <a:pt x="1450" y="95"/>
                  </a:cubicBezTo>
                  <a:lnTo>
                    <a:pt x="1009" y="505"/>
                  </a:lnTo>
                  <a:lnTo>
                    <a:pt x="568" y="95"/>
                  </a:lnTo>
                  <a:cubicBezTo>
                    <a:pt x="520" y="32"/>
                    <a:pt x="434" y="1"/>
                    <a:pt x="3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Google Shape;12747;p88">
              <a:extLst>
                <a:ext uri="{FF2B5EF4-FFF2-40B4-BE49-F238E27FC236}">
                  <a16:creationId xmlns:a16="http://schemas.microsoft.com/office/drawing/2014/main" id="{B706999D-3CC6-43AE-9FD6-4D1BE17EDEE1}"/>
                </a:ext>
              </a:extLst>
            </p:cNvPr>
            <p:cNvSpPr/>
            <p:nvPr/>
          </p:nvSpPr>
          <p:spPr>
            <a:xfrm>
              <a:off x="-3425125" y="2185250"/>
              <a:ext cx="51225" cy="49650"/>
            </a:xfrm>
            <a:custGeom>
              <a:avLst/>
              <a:gdLst/>
              <a:ahLst/>
              <a:cxnLst/>
              <a:rect l="l" t="t" r="r" b="b"/>
              <a:pathLst>
                <a:path w="2049" h="1986" extrusionOk="0">
                  <a:moveTo>
                    <a:pt x="343" y="1"/>
                  </a:moveTo>
                  <a:cubicBezTo>
                    <a:pt x="252" y="1"/>
                    <a:pt x="158" y="32"/>
                    <a:pt x="95" y="95"/>
                  </a:cubicBezTo>
                  <a:cubicBezTo>
                    <a:pt x="0" y="221"/>
                    <a:pt x="0" y="442"/>
                    <a:pt x="95" y="568"/>
                  </a:cubicBezTo>
                  <a:lnTo>
                    <a:pt x="536" y="1009"/>
                  </a:lnTo>
                  <a:lnTo>
                    <a:pt x="95" y="1418"/>
                  </a:lnTo>
                  <a:cubicBezTo>
                    <a:pt x="0" y="1544"/>
                    <a:pt x="0" y="1796"/>
                    <a:pt x="95" y="1891"/>
                  </a:cubicBezTo>
                  <a:cubicBezTo>
                    <a:pt x="158" y="1954"/>
                    <a:pt x="252" y="1985"/>
                    <a:pt x="343" y="1985"/>
                  </a:cubicBezTo>
                  <a:cubicBezTo>
                    <a:pt x="434" y="1985"/>
                    <a:pt x="520" y="1954"/>
                    <a:pt x="568" y="1891"/>
                  </a:cubicBezTo>
                  <a:lnTo>
                    <a:pt x="1009" y="1481"/>
                  </a:lnTo>
                  <a:lnTo>
                    <a:pt x="1450" y="1891"/>
                  </a:lnTo>
                  <a:cubicBezTo>
                    <a:pt x="1513" y="1954"/>
                    <a:pt x="1599" y="1985"/>
                    <a:pt x="1686" y="1985"/>
                  </a:cubicBezTo>
                  <a:cubicBezTo>
                    <a:pt x="1773" y="1985"/>
                    <a:pt x="1859" y="1954"/>
                    <a:pt x="1922" y="1891"/>
                  </a:cubicBezTo>
                  <a:cubicBezTo>
                    <a:pt x="2048" y="1796"/>
                    <a:pt x="2048" y="1544"/>
                    <a:pt x="1922" y="1418"/>
                  </a:cubicBezTo>
                  <a:lnTo>
                    <a:pt x="1481" y="1009"/>
                  </a:lnTo>
                  <a:lnTo>
                    <a:pt x="1922" y="568"/>
                  </a:lnTo>
                  <a:cubicBezTo>
                    <a:pt x="2048" y="410"/>
                    <a:pt x="2048" y="221"/>
                    <a:pt x="1922" y="95"/>
                  </a:cubicBezTo>
                  <a:cubicBezTo>
                    <a:pt x="1859" y="32"/>
                    <a:pt x="1773" y="1"/>
                    <a:pt x="1686" y="1"/>
                  </a:cubicBezTo>
                  <a:cubicBezTo>
                    <a:pt x="1599" y="1"/>
                    <a:pt x="1513" y="32"/>
                    <a:pt x="1450" y="95"/>
                  </a:cubicBezTo>
                  <a:lnTo>
                    <a:pt x="1009" y="536"/>
                  </a:lnTo>
                  <a:lnTo>
                    <a:pt x="568" y="95"/>
                  </a:lnTo>
                  <a:cubicBezTo>
                    <a:pt x="520" y="32"/>
                    <a:pt x="434" y="1"/>
                    <a:pt x="3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Google Shape;12748;p88">
              <a:extLst>
                <a:ext uri="{FF2B5EF4-FFF2-40B4-BE49-F238E27FC236}">
                  <a16:creationId xmlns:a16="http://schemas.microsoft.com/office/drawing/2014/main" id="{581D0D2D-B4F1-47F8-BDEC-AD49041E25F2}"/>
                </a:ext>
              </a:extLst>
            </p:cNvPr>
            <p:cNvSpPr/>
            <p:nvPr/>
          </p:nvSpPr>
          <p:spPr>
            <a:xfrm>
              <a:off x="-3462150" y="2046625"/>
              <a:ext cx="224500" cy="291450"/>
            </a:xfrm>
            <a:custGeom>
              <a:avLst/>
              <a:gdLst/>
              <a:ahLst/>
              <a:cxnLst/>
              <a:rect l="l" t="t" r="r" b="b"/>
              <a:pathLst>
                <a:path w="8980" h="11658" extrusionOk="0">
                  <a:moveTo>
                    <a:pt x="5924" y="694"/>
                  </a:moveTo>
                  <a:cubicBezTo>
                    <a:pt x="6113" y="694"/>
                    <a:pt x="6270" y="851"/>
                    <a:pt x="6270" y="1040"/>
                  </a:cubicBezTo>
                  <a:cubicBezTo>
                    <a:pt x="6270" y="1229"/>
                    <a:pt x="6113" y="1387"/>
                    <a:pt x="5924" y="1387"/>
                  </a:cubicBezTo>
                  <a:lnTo>
                    <a:pt x="3151" y="1387"/>
                  </a:lnTo>
                  <a:cubicBezTo>
                    <a:pt x="2962" y="1387"/>
                    <a:pt x="2805" y="1229"/>
                    <a:pt x="2805" y="1040"/>
                  </a:cubicBezTo>
                  <a:cubicBezTo>
                    <a:pt x="2805" y="851"/>
                    <a:pt x="2962" y="694"/>
                    <a:pt x="3151" y="694"/>
                  </a:cubicBezTo>
                  <a:close/>
                  <a:moveTo>
                    <a:pt x="8034" y="1356"/>
                  </a:moveTo>
                  <a:cubicBezTo>
                    <a:pt x="8255" y="1356"/>
                    <a:pt x="8413" y="1513"/>
                    <a:pt x="8413" y="1702"/>
                  </a:cubicBezTo>
                  <a:lnTo>
                    <a:pt x="8413" y="10649"/>
                  </a:lnTo>
                  <a:lnTo>
                    <a:pt x="8287" y="10649"/>
                  </a:lnTo>
                  <a:cubicBezTo>
                    <a:pt x="8287" y="10838"/>
                    <a:pt x="8129" y="10996"/>
                    <a:pt x="7940" y="10996"/>
                  </a:cubicBezTo>
                  <a:lnTo>
                    <a:pt x="1103" y="10996"/>
                  </a:lnTo>
                  <a:cubicBezTo>
                    <a:pt x="914" y="10996"/>
                    <a:pt x="757" y="10838"/>
                    <a:pt x="757" y="10649"/>
                  </a:cubicBezTo>
                  <a:lnTo>
                    <a:pt x="757" y="1702"/>
                  </a:lnTo>
                  <a:cubicBezTo>
                    <a:pt x="757" y="1513"/>
                    <a:pt x="914" y="1356"/>
                    <a:pt x="1103" y="1356"/>
                  </a:cubicBezTo>
                  <a:lnTo>
                    <a:pt x="2206" y="1356"/>
                  </a:lnTo>
                  <a:cubicBezTo>
                    <a:pt x="2364" y="1734"/>
                    <a:pt x="2742" y="2017"/>
                    <a:pt x="3214" y="2017"/>
                  </a:cubicBezTo>
                  <a:lnTo>
                    <a:pt x="5955" y="2017"/>
                  </a:lnTo>
                  <a:cubicBezTo>
                    <a:pt x="6396" y="2017"/>
                    <a:pt x="6774" y="1734"/>
                    <a:pt x="6932" y="1356"/>
                  </a:cubicBezTo>
                  <a:close/>
                  <a:moveTo>
                    <a:pt x="3120" y="1"/>
                  </a:moveTo>
                  <a:cubicBezTo>
                    <a:pt x="2679" y="1"/>
                    <a:pt x="2301" y="284"/>
                    <a:pt x="2143" y="694"/>
                  </a:cubicBezTo>
                  <a:lnTo>
                    <a:pt x="1040" y="694"/>
                  </a:lnTo>
                  <a:cubicBezTo>
                    <a:pt x="473" y="694"/>
                    <a:pt x="1" y="1166"/>
                    <a:pt x="1" y="1702"/>
                  </a:cubicBezTo>
                  <a:lnTo>
                    <a:pt x="1" y="10649"/>
                  </a:lnTo>
                  <a:cubicBezTo>
                    <a:pt x="1" y="11185"/>
                    <a:pt x="473" y="11658"/>
                    <a:pt x="1040" y="11658"/>
                  </a:cubicBezTo>
                  <a:lnTo>
                    <a:pt x="7877" y="11658"/>
                  </a:lnTo>
                  <a:cubicBezTo>
                    <a:pt x="8444" y="11658"/>
                    <a:pt x="8917" y="11185"/>
                    <a:pt x="8917" y="10649"/>
                  </a:cubicBezTo>
                  <a:lnTo>
                    <a:pt x="8917" y="1702"/>
                  </a:lnTo>
                  <a:cubicBezTo>
                    <a:pt x="8980" y="1166"/>
                    <a:pt x="8507" y="694"/>
                    <a:pt x="7971" y="694"/>
                  </a:cubicBezTo>
                  <a:lnTo>
                    <a:pt x="6869" y="694"/>
                  </a:lnTo>
                  <a:cubicBezTo>
                    <a:pt x="6711" y="284"/>
                    <a:pt x="6365" y="1"/>
                    <a:pt x="58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Google Shape;12749;p88">
              <a:extLst>
                <a:ext uri="{FF2B5EF4-FFF2-40B4-BE49-F238E27FC236}">
                  <a16:creationId xmlns:a16="http://schemas.microsoft.com/office/drawing/2014/main" id="{2DDEDD83-9A5E-490B-8E70-752066B52903}"/>
                </a:ext>
              </a:extLst>
            </p:cNvPr>
            <p:cNvSpPr/>
            <p:nvPr/>
          </p:nvSpPr>
          <p:spPr>
            <a:xfrm>
              <a:off x="-3358175" y="2133275"/>
              <a:ext cx="86650" cy="18125"/>
            </a:xfrm>
            <a:custGeom>
              <a:avLst/>
              <a:gdLst/>
              <a:ahLst/>
              <a:cxnLst/>
              <a:rect l="l" t="t" r="r" b="b"/>
              <a:pathLst>
                <a:path w="3466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3088" y="725"/>
                  </a:lnTo>
                  <a:cubicBezTo>
                    <a:pt x="3308" y="725"/>
                    <a:pt x="3466" y="567"/>
                    <a:pt x="3466" y="378"/>
                  </a:cubicBezTo>
                  <a:cubicBezTo>
                    <a:pt x="3466" y="158"/>
                    <a:pt x="3308" y="0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Google Shape;12750;p88">
              <a:extLst>
                <a:ext uri="{FF2B5EF4-FFF2-40B4-BE49-F238E27FC236}">
                  <a16:creationId xmlns:a16="http://schemas.microsoft.com/office/drawing/2014/main" id="{79FF11C7-48BA-407E-B705-0FD45C4BE0D8}"/>
                </a:ext>
              </a:extLst>
            </p:cNvPr>
            <p:cNvSpPr/>
            <p:nvPr/>
          </p:nvSpPr>
          <p:spPr>
            <a:xfrm>
              <a:off x="-3358175" y="2201800"/>
              <a:ext cx="86650" cy="17350"/>
            </a:xfrm>
            <a:custGeom>
              <a:avLst/>
              <a:gdLst/>
              <a:ahLst/>
              <a:cxnLst/>
              <a:rect l="l" t="t" r="r" b="b"/>
              <a:pathLst>
                <a:path w="3466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088" y="693"/>
                  </a:lnTo>
                  <a:cubicBezTo>
                    <a:pt x="3308" y="693"/>
                    <a:pt x="3466" y="536"/>
                    <a:pt x="3466" y="347"/>
                  </a:cubicBezTo>
                  <a:cubicBezTo>
                    <a:pt x="3466" y="158"/>
                    <a:pt x="3308" y="0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Google Shape;12751;p88">
              <a:extLst>
                <a:ext uri="{FF2B5EF4-FFF2-40B4-BE49-F238E27FC236}">
                  <a16:creationId xmlns:a16="http://schemas.microsoft.com/office/drawing/2014/main" id="{F61C0420-20B8-4813-948D-C0EA5CFA7CDA}"/>
                </a:ext>
              </a:extLst>
            </p:cNvPr>
            <p:cNvSpPr/>
            <p:nvPr/>
          </p:nvSpPr>
          <p:spPr>
            <a:xfrm>
              <a:off x="-3358175" y="2270325"/>
              <a:ext cx="86650" cy="18125"/>
            </a:xfrm>
            <a:custGeom>
              <a:avLst/>
              <a:gdLst/>
              <a:ahLst/>
              <a:cxnLst/>
              <a:rect l="l" t="t" r="r" b="b"/>
              <a:pathLst>
                <a:path w="3466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3088" y="725"/>
                  </a:lnTo>
                  <a:cubicBezTo>
                    <a:pt x="3308" y="725"/>
                    <a:pt x="3466" y="567"/>
                    <a:pt x="3466" y="347"/>
                  </a:cubicBezTo>
                  <a:cubicBezTo>
                    <a:pt x="3466" y="158"/>
                    <a:pt x="3308" y="0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6" name="Google Shape;713;p64"/>
          <p:cNvCxnSpPr/>
          <p:nvPr/>
        </p:nvCxnSpPr>
        <p:spPr>
          <a:xfrm rot="10800000">
            <a:off x="8531857" y="3075748"/>
            <a:ext cx="0" cy="6543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7" name="Google Shape;718;p64"/>
          <p:cNvSpPr/>
          <p:nvPr/>
        </p:nvSpPr>
        <p:spPr>
          <a:xfrm flipH="1">
            <a:off x="7861207" y="2027042"/>
            <a:ext cx="1341300" cy="1341300"/>
          </a:xfrm>
          <a:prstGeom prst="diamond">
            <a:avLst/>
          </a:prstGeom>
          <a:solidFill>
            <a:srgbClr val="FFDE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Google Shape;728;p64"/>
          <p:cNvSpPr txBox="1">
            <a:spLocks/>
          </p:cNvSpPr>
          <p:nvPr/>
        </p:nvSpPr>
        <p:spPr>
          <a:xfrm>
            <a:off x="7515032" y="3887996"/>
            <a:ext cx="207362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T Sans"/>
              <a:buChar char="●"/>
              <a:defRPr sz="1800" b="0" i="0" u="none" strike="noStrike" cap="none">
                <a:solidFill>
                  <a:schemeClr val="lt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T Sans"/>
              <a:buChar char="○"/>
              <a:defRPr sz="1400" b="0" i="0" u="none" strike="noStrike" cap="none">
                <a:solidFill>
                  <a:schemeClr val="lt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T Sans"/>
              <a:buChar char="■"/>
              <a:defRPr sz="1400" b="0" i="0" u="none" strike="noStrike" cap="none">
                <a:solidFill>
                  <a:schemeClr val="lt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T Sans"/>
              <a:buChar char="●"/>
              <a:defRPr sz="1400" b="0" i="0" u="none" strike="noStrike" cap="none">
                <a:solidFill>
                  <a:schemeClr val="lt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T Sans"/>
              <a:buChar char="○"/>
              <a:defRPr sz="1400" b="0" i="0" u="none" strike="noStrike" cap="none">
                <a:solidFill>
                  <a:schemeClr val="lt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T Sans"/>
              <a:buChar char="■"/>
              <a:defRPr sz="1400" b="0" i="0" u="none" strike="noStrike" cap="none">
                <a:solidFill>
                  <a:schemeClr val="lt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T Sans"/>
              <a:buChar char="●"/>
              <a:defRPr sz="1400" b="0" i="0" u="none" strike="noStrike" cap="none">
                <a:solidFill>
                  <a:schemeClr val="lt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T Sans"/>
              <a:buChar char="○"/>
              <a:defRPr sz="1400" b="0" i="0" u="none" strike="noStrike" cap="none">
                <a:solidFill>
                  <a:schemeClr val="lt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PT Sans"/>
              <a:buChar char="■"/>
              <a:defRPr sz="1400" b="0" i="0" u="none" strike="noStrike" cap="none">
                <a:solidFill>
                  <a:schemeClr val="lt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indent="0" algn="ctr">
              <a:spcAft>
                <a:spcPts val="1600"/>
              </a:spcAft>
              <a:buFont typeface="PT Sans"/>
              <a:buNone/>
            </a:pPr>
            <a:r>
              <a:rPr lang="en-ID" sz="1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Memastikan</a:t>
            </a:r>
            <a:r>
              <a:rPr lang="en-ID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ID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pembangunan</a:t>
            </a:r>
            <a:r>
              <a:rPr lang="en-ID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dimanfaatkan</a:t>
            </a:r>
            <a:r>
              <a:rPr lang="en-ID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ID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ID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dinikmati</a:t>
            </a:r>
            <a:r>
              <a:rPr lang="en-ID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oleh</a:t>
            </a:r>
            <a:r>
              <a:rPr lang="en-ID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kelompok</a:t>
            </a:r>
            <a:r>
              <a:rPr lang="en-ID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sasaran</a:t>
            </a:r>
            <a:r>
              <a:rPr lang="en-ID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khususnya</a:t>
            </a:r>
            <a:r>
              <a:rPr lang="en-ID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MBR</a:t>
            </a:r>
            <a:endParaRPr lang="en-ID" sz="1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5B02EB9-2164-4CA9-B3A8-26B11D4C6AFE}"/>
              </a:ext>
            </a:extLst>
          </p:cNvPr>
          <p:cNvGrpSpPr/>
          <p:nvPr/>
        </p:nvGrpSpPr>
        <p:grpSpPr>
          <a:xfrm>
            <a:off x="8208164" y="2343929"/>
            <a:ext cx="647386" cy="642276"/>
            <a:chOff x="5916671" y="1315187"/>
            <a:chExt cx="1889448" cy="1874534"/>
          </a:xfrm>
          <a:solidFill>
            <a:srgbClr val="859EBE"/>
          </a:solidFill>
        </p:grpSpPr>
        <p:pic>
          <p:nvPicPr>
            <p:cNvPr id="30" name="Graphic 29" descr="Home">
              <a:extLst>
                <a:ext uri="{FF2B5EF4-FFF2-40B4-BE49-F238E27FC236}">
                  <a16:creationId xmlns:a16="http://schemas.microsoft.com/office/drawing/2014/main" id="{D1949358-C344-422F-9CFC-E36DE627E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387710" y="1462701"/>
              <a:ext cx="914400" cy="914400"/>
            </a:xfrm>
            <a:prstGeom prst="rect">
              <a:avLst/>
            </a:prstGeom>
          </p:spPr>
        </p:pic>
        <p:sp>
          <p:nvSpPr>
            <p:cNvPr id="31" name="Google Shape;11499;p84">
              <a:extLst>
                <a:ext uri="{FF2B5EF4-FFF2-40B4-BE49-F238E27FC236}">
                  <a16:creationId xmlns:a16="http://schemas.microsoft.com/office/drawing/2014/main" id="{0E983FC0-4F17-483B-B750-FDA6E6DD4B0B}"/>
                </a:ext>
              </a:extLst>
            </p:cNvPr>
            <p:cNvSpPr/>
            <p:nvPr/>
          </p:nvSpPr>
          <p:spPr>
            <a:xfrm>
              <a:off x="5916671" y="1315187"/>
              <a:ext cx="1889448" cy="1874534"/>
            </a:xfrm>
            <a:custGeom>
              <a:avLst/>
              <a:gdLst/>
              <a:ahLst/>
              <a:cxnLst/>
              <a:rect l="l" t="t" r="r" b="b"/>
              <a:pathLst>
                <a:path w="11910" h="11816" extrusionOk="0">
                  <a:moveTo>
                    <a:pt x="5892" y="694"/>
                  </a:moveTo>
                  <a:cubicBezTo>
                    <a:pt x="7625" y="694"/>
                    <a:pt x="9043" y="2112"/>
                    <a:pt x="9043" y="3845"/>
                  </a:cubicBezTo>
                  <a:cubicBezTo>
                    <a:pt x="9043" y="5483"/>
                    <a:pt x="7751" y="6838"/>
                    <a:pt x="6081" y="6932"/>
                  </a:cubicBezTo>
                  <a:cubicBezTo>
                    <a:pt x="6018" y="6932"/>
                    <a:pt x="5987" y="6901"/>
                    <a:pt x="5924" y="6869"/>
                  </a:cubicBezTo>
                  <a:lnTo>
                    <a:pt x="5766" y="6711"/>
                  </a:lnTo>
                  <a:cubicBezTo>
                    <a:pt x="5297" y="6298"/>
                    <a:pt x="4683" y="6101"/>
                    <a:pt x="4072" y="6101"/>
                  </a:cubicBezTo>
                  <a:cubicBezTo>
                    <a:pt x="3985" y="6101"/>
                    <a:pt x="3899" y="6105"/>
                    <a:pt x="3813" y="6113"/>
                  </a:cubicBezTo>
                  <a:cubicBezTo>
                    <a:pt x="3151" y="5577"/>
                    <a:pt x="2773" y="4727"/>
                    <a:pt x="2773" y="3845"/>
                  </a:cubicBezTo>
                  <a:cubicBezTo>
                    <a:pt x="2773" y="2112"/>
                    <a:pt x="4191" y="694"/>
                    <a:pt x="5892" y="694"/>
                  </a:cubicBezTo>
                  <a:close/>
                  <a:moveTo>
                    <a:pt x="4171" y="6822"/>
                  </a:moveTo>
                  <a:cubicBezTo>
                    <a:pt x="4577" y="6822"/>
                    <a:pt x="4979" y="6964"/>
                    <a:pt x="5294" y="7247"/>
                  </a:cubicBezTo>
                  <a:cubicBezTo>
                    <a:pt x="5420" y="7373"/>
                    <a:pt x="5735" y="7657"/>
                    <a:pt x="5892" y="7657"/>
                  </a:cubicBezTo>
                  <a:lnTo>
                    <a:pt x="7972" y="7657"/>
                  </a:lnTo>
                  <a:cubicBezTo>
                    <a:pt x="8192" y="7657"/>
                    <a:pt x="8350" y="7814"/>
                    <a:pt x="8350" y="8003"/>
                  </a:cubicBezTo>
                  <a:cubicBezTo>
                    <a:pt x="8350" y="8192"/>
                    <a:pt x="8192" y="8350"/>
                    <a:pt x="7972" y="8350"/>
                  </a:cubicBezTo>
                  <a:lnTo>
                    <a:pt x="5514" y="8350"/>
                  </a:lnTo>
                  <a:cubicBezTo>
                    <a:pt x="5294" y="8350"/>
                    <a:pt x="5136" y="8507"/>
                    <a:pt x="5136" y="8728"/>
                  </a:cubicBezTo>
                  <a:cubicBezTo>
                    <a:pt x="5136" y="8917"/>
                    <a:pt x="5294" y="9074"/>
                    <a:pt x="5514" y="9074"/>
                  </a:cubicBezTo>
                  <a:lnTo>
                    <a:pt x="8224" y="9074"/>
                  </a:lnTo>
                  <a:cubicBezTo>
                    <a:pt x="8507" y="9074"/>
                    <a:pt x="8759" y="8948"/>
                    <a:pt x="8980" y="8759"/>
                  </a:cubicBezTo>
                  <a:lnTo>
                    <a:pt x="10492" y="7090"/>
                  </a:lnTo>
                  <a:cubicBezTo>
                    <a:pt x="10568" y="7033"/>
                    <a:pt x="10666" y="6987"/>
                    <a:pt x="10766" y="6987"/>
                  </a:cubicBezTo>
                  <a:cubicBezTo>
                    <a:pt x="10833" y="6987"/>
                    <a:pt x="10902" y="7008"/>
                    <a:pt x="10965" y="7058"/>
                  </a:cubicBezTo>
                  <a:cubicBezTo>
                    <a:pt x="11122" y="7184"/>
                    <a:pt x="11185" y="7373"/>
                    <a:pt x="11059" y="7531"/>
                  </a:cubicBezTo>
                  <a:lnTo>
                    <a:pt x="9389" y="9767"/>
                  </a:lnTo>
                  <a:cubicBezTo>
                    <a:pt x="9074" y="10209"/>
                    <a:pt x="8570" y="10492"/>
                    <a:pt x="8035" y="10492"/>
                  </a:cubicBezTo>
                  <a:lnTo>
                    <a:pt x="2773" y="10492"/>
                  </a:lnTo>
                  <a:lnTo>
                    <a:pt x="2773" y="7468"/>
                  </a:lnTo>
                  <a:lnTo>
                    <a:pt x="3025" y="7247"/>
                  </a:lnTo>
                  <a:cubicBezTo>
                    <a:pt x="3356" y="6964"/>
                    <a:pt x="3766" y="6822"/>
                    <a:pt x="4171" y="6822"/>
                  </a:cubicBezTo>
                  <a:close/>
                  <a:moveTo>
                    <a:pt x="1734" y="6932"/>
                  </a:moveTo>
                  <a:cubicBezTo>
                    <a:pt x="1923" y="6932"/>
                    <a:pt x="2080" y="7090"/>
                    <a:pt x="2080" y="7310"/>
                  </a:cubicBezTo>
                  <a:lnTo>
                    <a:pt x="2080" y="10807"/>
                  </a:lnTo>
                  <a:cubicBezTo>
                    <a:pt x="2080" y="10996"/>
                    <a:pt x="1923" y="11154"/>
                    <a:pt x="1734" y="11154"/>
                  </a:cubicBezTo>
                  <a:lnTo>
                    <a:pt x="662" y="11154"/>
                  </a:lnTo>
                  <a:lnTo>
                    <a:pt x="662" y="6932"/>
                  </a:lnTo>
                  <a:close/>
                  <a:moveTo>
                    <a:pt x="5924" y="1"/>
                  </a:moveTo>
                  <a:cubicBezTo>
                    <a:pt x="3844" y="1"/>
                    <a:pt x="2112" y="1734"/>
                    <a:pt x="2112" y="3845"/>
                  </a:cubicBezTo>
                  <a:cubicBezTo>
                    <a:pt x="2112" y="4790"/>
                    <a:pt x="2458" y="5672"/>
                    <a:pt x="3088" y="6396"/>
                  </a:cubicBezTo>
                  <a:cubicBezTo>
                    <a:pt x="2931" y="6459"/>
                    <a:pt x="2773" y="6585"/>
                    <a:pt x="2616" y="6711"/>
                  </a:cubicBezTo>
                  <a:cubicBezTo>
                    <a:pt x="2427" y="6428"/>
                    <a:pt x="2112" y="6270"/>
                    <a:pt x="1765" y="6270"/>
                  </a:cubicBezTo>
                  <a:lnTo>
                    <a:pt x="347" y="6270"/>
                  </a:lnTo>
                  <a:cubicBezTo>
                    <a:pt x="158" y="6270"/>
                    <a:pt x="1" y="6428"/>
                    <a:pt x="1" y="6585"/>
                  </a:cubicBezTo>
                  <a:lnTo>
                    <a:pt x="1" y="11469"/>
                  </a:lnTo>
                  <a:cubicBezTo>
                    <a:pt x="1" y="11658"/>
                    <a:pt x="158" y="11815"/>
                    <a:pt x="347" y="11815"/>
                  </a:cubicBezTo>
                  <a:lnTo>
                    <a:pt x="1765" y="11815"/>
                  </a:lnTo>
                  <a:cubicBezTo>
                    <a:pt x="2238" y="11815"/>
                    <a:pt x="2584" y="11563"/>
                    <a:pt x="2742" y="11122"/>
                  </a:cubicBezTo>
                  <a:lnTo>
                    <a:pt x="8035" y="11122"/>
                  </a:lnTo>
                  <a:cubicBezTo>
                    <a:pt x="8759" y="11122"/>
                    <a:pt x="9515" y="10776"/>
                    <a:pt x="9956" y="10146"/>
                  </a:cubicBezTo>
                  <a:lnTo>
                    <a:pt x="11595" y="7877"/>
                  </a:lnTo>
                  <a:cubicBezTo>
                    <a:pt x="11910" y="7468"/>
                    <a:pt x="11878" y="6838"/>
                    <a:pt x="11437" y="6459"/>
                  </a:cubicBezTo>
                  <a:cubicBezTo>
                    <a:pt x="11249" y="6301"/>
                    <a:pt x="11015" y="6221"/>
                    <a:pt x="10780" y="6221"/>
                  </a:cubicBezTo>
                  <a:cubicBezTo>
                    <a:pt x="10503" y="6221"/>
                    <a:pt x="10224" y="6332"/>
                    <a:pt x="10019" y="6554"/>
                  </a:cubicBezTo>
                  <a:lnTo>
                    <a:pt x="9011" y="7657"/>
                  </a:lnTo>
                  <a:cubicBezTo>
                    <a:pt x="8885" y="7247"/>
                    <a:pt x="8539" y="6932"/>
                    <a:pt x="8098" y="6932"/>
                  </a:cubicBezTo>
                  <a:cubicBezTo>
                    <a:pt x="8287" y="6838"/>
                    <a:pt x="8444" y="6680"/>
                    <a:pt x="8602" y="6522"/>
                  </a:cubicBezTo>
                  <a:cubicBezTo>
                    <a:pt x="9358" y="5798"/>
                    <a:pt x="9767" y="4821"/>
                    <a:pt x="9767" y="3845"/>
                  </a:cubicBezTo>
                  <a:cubicBezTo>
                    <a:pt x="9767" y="1734"/>
                    <a:pt x="8035" y="1"/>
                    <a:pt x="5924" y="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4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4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4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4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4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4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4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4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4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buSzPts val="1400"/>
              </a:pPr>
              <a:endParaRPr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9920951-35B4-4D5D-8C4D-3554A8D60439}"/>
              </a:ext>
            </a:extLst>
          </p:cNvPr>
          <p:cNvSpPr/>
          <p:nvPr/>
        </p:nvSpPr>
        <p:spPr>
          <a:xfrm>
            <a:off x="0" y="207801"/>
            <a:ext cx="544749" cy="513280"/>
          </a:xfrm>
          <a:prstGeom prst="rect">
            <a:avLst/>
          </a:prstGeom>
          <a:solidFill>
            <a:srgbClr val="80B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8593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15DF2-F962-47EF-9959-90172F566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 b="1" dirty="0">
                <a:latin typeface="Calibri" panose="020F0502020204030204" pitchFamily="34" charset="0"/>
                <a:cs typeface="Calibri" panose="020F0502020204030204" pitchFamily="34" charset="0"/>
              </a:rPr>
              <a:t>Harapan</a:t>
            </a:r>
            <a:r>
              <a:rPr lang="en-ID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ID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seluruh</a:t>
            </a:r>
            <a:r>
              <a:rPr lang="en-ID" sz="2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b="0" i="1" dirty="0">
                <a:latin typeface="Calibri" panose="020F0502020204030204" pitchFamily="34" charset="0"/>
                <a:cs typeface="Calibri" panose="020F0502020204030204" pitchFamily="34" charset="0"/>
              </a:rPr>
              <a:t>stakeholders</a:t>
            </a:r>
            <a:r>
              <a:rPr lang="en-ID" sz="2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penyelenggaraan</a:t>
            </a:r>
            <a:r>
              <a:rPr lang="en-ID" sz="2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perumahan</a:t>
            </a:r>
            <a:r>
              <a:rPr lang="en-ID" sz="2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ID" sz="2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b="1" dirty="0">
                <a:latin typeface="Calibri" panose="020F0502020204030204" pitchFamily="34" charset="0"/>
                <a:cs typeface="Calibri" panose="020F0502020204030204" pitchFamily="34" charset="0"/>
              </a:rPr>
              <a:t>Pusat </a:t>
            </a:r>
            <a:r>
              <a:rPr lang="en-ID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maupun</a:t>
            </a:r>
            <a:r>
              <a:rPr lang="en-ID" sz="2400" b="1" dirty="0">
                <a:latin typeface="Calibri" panose="020F0502020204030204" pitchFamily="34" charset="0"/>
                <a:cs typeface="Calibri" panose="020F0502020204030204" pitchFamily="34" charset="0"/>
              </a:rPr>
              <a:t> Daerah </a:t>
            </a:r>
            <a:r>
              <a:rPr lang="en-ID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menjalin</a:t>
            </a:r>
            <a:r>
              <a:rPr lang="en-ID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ID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sinergitas</a:t>
            </a:r>
            <a:r>
              <a:rPr lang="en-ID" sz="2400" b="1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kerjasama</a:t>
            </a:r>
            <a:r>
              <a:rPr lang="en-ID" sz="2400" b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khususnya</a:t>
            </a:r>
            <a:r>
              <a:rPr lang="en-ID" sz="2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2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rangka</a:t>
            </a:r>
            <a:r>
              <a:rPr lang="en-ID" sz="2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memenuhi</a:t>
            </a:r>
            <a:r>
              <a:rPr lang="en-ID" sz="2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kebutuhan</a:t>
            </a:r>
            <a:r>
              <a:rPr lang="en-ID" sz="2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rumah</a:t>
            </a:r>
            <a:r>
              <a:rPr lang="en-ID" sz="2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lang="en-ID" sz="2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masyarakat</a:t>
            </a:r>
            <a:r>
              <a:rPr lang="en-ID" sz="2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berpenghasilan</a:t>
            </a:r>
            <a:r>
              <a:rPr lang="en-ID" sz="2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rendah</a:t>
            </a:r>
            <a:endParaRPr lang="en-ID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92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BF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8341F7-446C-4DFE-8318-1CCCDCF69BDF}"/>
              </a:ext>
            </a:extLst>
          </p:cNvPr>
          <p:cNvSpPr/>
          <p:nvPr/>
        </p:nvSpPr>
        <p:spPr>
          <a:xfrm>
            <a:off x="0" y="1955260"/>
            <a:ext cx="9906000" cy="1712068"/>
          </a:xfrm>
          <a:prstGeom prst="rect">
            <a:avLst/>
          </a:prstGeom>
          <a:solidFill>
            <a:srgbClr val="80B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CCF77A-A380-4C0C-B328-5C566F670E06}"/>
              </a:ext>
            </a:extLst>
          </p:cNvPr>
          <p:cNvSpPr txBox="1"/>
          <p:nvPr/>
        </p:nvSpPr>
        <p:spPr>
          <a:xfrm>
            <a:off x="2634737" y="2232486"/>
            <a:ext cx="463652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 spc="27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en-ID" sz="4800" dirty="0">
                <a:solidFill>
                  <a:schemeClr val="bg1"/>
                </a:solidFill>
              </a:rPr>
              <a:t>TERIMA KASIH</a:t>
            </a:r>
          </a:p>
          <a:p>
            <a:pPr algn="ctr"/>
            <a:r>
              <a:rPr lang="en-ID" sz="2800" b="0" dirty="0">
                <a:solidFill>
                  <a:schemeClr val="bg1"/>
                </a:solidFill>
              </a:rPr>
              <a:t>ATAS PERHATIANNYA</a:t>
            </a:r>
          </a:p>
        </p:txBody>
      </p:sp>
      <p:sp>
        <p:nvSpPr>
          <p:cNvPr id="4" name="Google Shape;770;p67">
            <a:extLst>
              <a:ext uri="{FF2B5EF4-FFF2-40B4-BE49-F238E27FC236}">
                <a16:creationId xmlns:a16="http://schemas.microsoft.com/office/drawing/2014/main" id="{FB8AD37A-B2DC-45AE-A3D3-58CD280BC024}"/>
              </a:ext>
            </a:extLst>
          </p:cNvPr>
          <p:cNvSpPr txBox="1">
            <a:spLocks/>
          </p:cNvSpPr>
          <p:nvPr/>
        </p:nvSpPr>
        <p:spPr>
          <a:xfrm>
            <a:off x="1738367" y="3667327"/>
            <a:ext cx="6429266" cy="18085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ID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Selamat</a:t>
            </a:r>
            <a:r>
              <a:rPr lang="en-ID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melaksanakan</a:t>
            </a:r>
            <a:br>
              <a:rPr lang="en-ID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</a:br>
            <a:r>
              <a:rPr lang="en-ID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RAPAT SINKRONISASI PROGRAM PUSAT-DAERAH</a:t>
            </a:r>
            <a:br>
              <a:rPr lang="en-ID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</a:br>
            <a:r>
              <a:rPr lang="en-ID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BIDANG PERUMAHAN TAHUN 2021</a:t>
            </a:r>
            <a:endParaRPr lang="en-ID" sz="36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8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180EBF0-155C-4EDC-92EE-B85344D12D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1" b="47382"/>
          <a:stretch/>
        </p:blipFill>
        <p:spPr>
          <a:xfrm flipH="1">
            <a:off x="6596058" y="3396968"/>
            <a:ext cx="3350885" cy="36085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F2E515-8719-49FE-A097-07FB9C272C60}"/>
              </a:ext>
            </a:extLst>
          </p:cNvPr>
          <p:cNvSpPr txBox="1"/>
          <p:nvPr/>
        </p:nvSpPr>
        <p:spPr>
          <a:xfrm>
            <a:off x="1078249" y="357275"/>
            <a:ext cx="76155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pc="270" dirty="0">
                <a:solidFill>
                  <a:prstClr val="black"/>
                </a:solidFill>
                <a:latin typeface="Century Gothic" panose="020B0502020202020204" pitchFamily="34" charset="0"/>
              </a:rPr>
              <a:t>TUJUAN</a:t>
            </a:r>
          </a:p>
          <a:p>
            <a:pPr algn="ctr"/>
            <a:r>
              <a:rPr lang="en-US" sz="2000" spc="270" dirty="0">
                <a:solidFill>
                  <a:prstClr val="black"/>
                </a:solidFill>
                <a:latin typeface="Century Gothic" panose="020B0502020202020204" pitchFamily="34" charset="0"/>
              </a:rPr>
              <a:t>SINKRONISASI PROGRAM PUSAT-DAERAH TA 2023</a:t>
            </a: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B9AC092B-7707-4AAD-BFE2-20687CB21036}"/>
              </a:ext>
            </a:extLst>
          </p:cNvPr>
          <p:cNvSpPr/>
          <p:nvPr/>
        </p:nvSpPr>
        <p:spPr>
          <a:xfrm rot="16200000">
            <a:off x="5696020" y="3391981"/>
            <a:ext cx="531587" cy="402417"/>
          </a:xfrm>
          <a:prstGeom prst="downArrow">
            <a:avLst/>
          </a:prstGeom>
          <a:solidFill>
            <a:srgbClr val="80B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5" name="Slide Number Placeholder 7">
            <a:extLst>
              <a:ext uri="{FF2B5EF4-FFF2-40B4-BE49-F238E27FC236}">
                <a16:creationId xmlns:a16="http://schemas.microsoft.com/office/drawing/2014/main" id="{E80D7DBF-89D4-4CB2-A094-B77B34DDE7F9}"/>
              </a:ext>
            </a:extLst>
          </p:cNvPr>
          <p:cNvSpPr txBox="1">
            <a:spLocks/>
          </p:cNvSpPr>
          <p:nvPr/>
        </p:nvSpPr>
        <p:spPr>
          <a:xfrm>
            <a:off x="7373484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19E888-69DF-4A19-BF5D-F6CF70DE7D06}" type="slidenum">
              <a:rPr 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6498ED-B1DB-4EFC-8B53-C6EAAA3978F9}"/>
              </a:ext>
            </a:extLst>
          </p:cNvPr>
          <p:cNvGrpSpPr/>
          <p:nvPr/>
        </p:nvGrpSpPr>
        <p:grpSpPr>
          <a:xfrm>
            <a:off x="5979419" y="1614780"/>
            <a:ext cx="2970770" cy="1517651"/>
            <a:chOff x="6369424" y="2586992"/>
            <a:chExt cx="2583305" cy="93994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78A405B-9316-494E-B411-6D62B303F506}"/>
                </a:ext>
              </a:extLst>
            </p:cNvPr>
            <p:cNvSpPr txBox="1"/>
            <p:nvPr/>
          </p:nvSpPr>
          <p:spPr>
            <a:xfrm>
              <a:off x="6369425" y="2859769"/>
              <a:ext cx="2583304" cy="667163"/>
            </a:xfrm>
            <a:prstGeom prst="rect">
              <a:avLst/>
            </a:prstGeom>
            <a:noFill/>
            <a:ln>
              <a:solidFill>
                <a:srgbClr val="80BFD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Bahan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Pembahasan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untuk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Konreg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Kementerian PUPR 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dan </a:t>
              </a:r>
            </a:p>
            <a:p>
              <a:pPr algn="ctr"/>
              <a:r>
                <a:rPr lang="en-US" sz="1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Rakortek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Ditjen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Perumahan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TA 2022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F678A34-1C67-4FD3-90F9-44EB58F91E3D}"/>
                </a:ext>
              </a:extLst>
            </p:cNvPr>
            <p:cNvSpPr txBox="1"/>
            <p:nvPr/>
          </p:nvSpPr>
          <p:spPr>
            <a:xfrm>
              <a:off x="6369424" y="2586992"/>
              <a:ext cx="2583305" cy="209679"/>
            </a:xfrm>
            <a:prstGeom prst="rect">
              <a:avLst/>
            </a:prstGeom>
            <a:solidFill>
              <a:srgbClr val="80BFD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OUTPUT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F2EC8F8-F05B-49C9-82D1-F56207902C5A}"/>
              </a:ext>
            </a:extLst>
          </p:cNvPr>
          <p:cNvGrpSpPr/>
          <p:nvPr/>
        </p:nvGrpSpPr>
        <p:grpSpPr>
          <a:xfrm>
            <a:off x="889552" y="1512905"/>
            <a:ext cx="4504307" cy="4843447"/>
            <a:chOff x="1144891" y="1155510"/>
            <a:chExt cx="4504307" cy="572048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9517E97-744B-497A-A2AB-6FA0E513B0BA}"/>
                </a:ext>
              </a:extLst>
            </p:cNvPr>
            <p:cNvGrpSpPr/>
            <p:nvPr/>
          </p:nvGrpSpPr>
          <p:grpSpPr>
            <a:xfrm>
              <a:off x="1144891" y="2124612"/>
              <a:ext cx="4504307" cy="1423436"/>
              <a:chOff x="1144891" y="2419110"/>
              <a:chExt cx="3808109" cy="142343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6220FC4-D0CB-47F1-AE8A-75FFD02D0793}"/>
                  </a:ext>
                </a:extLst>
              </p:cNvPr>
              <p:cNvSpPr/>
              <p:nvPr/>
            </p:nvSpPr>
            <p:spPr>
              <a:xfrm>
                <a:off x="1639945" y="2419110"/>
                <a:ext cx="3313055" cy="1423436"/>
              </a:xfrm>
              <a:prstGeom prst="rect">
                <a:avLst/>
              </a:prstGeom>
              <a:noFill/>
              <a:ln>
                <a:solidFill>
                  <a:srgbClr val="80BF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00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01EDEF-43D2-40FB-822A-DD16AD0EEF5D}"/>
                  </a:ext>
                </a:extLst>
              </p:cNvPr>
              <p:cNvSpPr txBox="1"/>
              <p:nvPr/>
            </p:nvSpPr>
            <p:spPr>
              <a:xfrm>
                <a:off x="1639946" y="2499977"/>
                <a:ext cx="3246076" cy="1272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Melakukan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koordinasi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dan </a:t>
                </a:r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sinkronisasi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antara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Pemerintah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Pusat dan </a:t>
                </a:r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Pemerintah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Daerah, </a:t>
                </a:r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terkait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6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perencanaan</a:t>
                </a:r>
                <a:r>
                  <a:rPr lang="en-US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program dan </a:t>
                </a:r>
                <a:r>
                  <a:rPr lang="en-US" sz="16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kegiatan</a:t>
                </a:r>
                <a:r>
                  <a:rPr lang="en-US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TA 2023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B41A4D2-2329-4E45-98CF-42875199DE0D}"/>
                  </a:ext>
                </a:extLst>
              </p:cNvPr>
              <p:cNvSpPr/>
              <p:nvPr/>
            </p:nvSpPr>
            <p:spPr>
              <a:xfrm rot="5400000">
                <a:off x="1116947" y="2447054"/>
                <a:ext cx="550941" cy="495053"/>
              </a:xfrm>
              <a:prstGeom prst="rect">
                <a:avLst/>
              </a:prstGeom>
              <a:solidFill>
                <a:srgbClr val="80BF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000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644DCB6-E2FC-42FB-829D-5F1BF88E8341}"/>
                  </a:ext>
                </a:extLst>
              </p:cNvPr>
              <p:cNvSpPr txBox="1"/>
              <p:nvPr/>
            </p:nvSpPr>
            <p:spPr>
              <a:xfrm>
                <a:off x="1200909" y="2509914"/>
                <a:ext cx="353988" cy="4076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02</a:t>
                </a:r>
                <a:endParaRPr lang="en-ID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753BD0C-14FB-4385-BBCD-D7042BCED80B}"/>
                </a:ext>
              </a:extLst>
            </p:cNvPr>
            <p:cNvGrpSpPr/>
            <p:nvPr/>
          </p:nvGrpSpPr>
          <p:grpSpPr>
            <a:xfrm>
              <a:off x="1144891" y="3663026"/>
              <a:ext cx="4491634" cy="1016252"/>
              <a:chOff x="1144891" y="3807765"/>
              <a:chExt cx="3797395" cy="1016252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4EF2396-E358-4023-BDF6-3DF69B410471}"/>
                  </a:ext>
                </a:extLst>
              </p:cNvPr>
              <p:cNvSpPr txBox="1"/>
              <p:nvPr/>
            </p:nvSpPr>
            <p:spPr>
              <a:xfrm>
                <a:off x="1639946" y="3842545"/>
                <a:ext cx="3246076" cy="981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Menjaring</a:t>
                </a:r>
                <a:r>
                  <a:rPr lang="en-US" sz="16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6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usulan</a:t>
                </a:r>
                <a:r>
                  <a:rPr lang="en-US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program dan </a:t>
                </a:r>
                <a:r>
                  <a:rPr lang="en-US" sz="16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kegiatan</a:t>
                </a:r>
                <a:r>
                  <a:rPr lang="en-US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TA 2023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sesuai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Prioritas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Nasional </a:t>
                </a:r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secara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efektif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dan </a:t>
                </a:r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efisien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760C262-5ECA-48C5-9DF2-D3D715EEB85B}"/>
                  </a:ext>
                </a:extLst>
              </p:cNvPr>
              <p:cNvSpPr/>
              <p:nvPr/>
            </p:nvSpPr>
            <p:spPr>
              <a:xfrm rot="5400000">
                <a:off x="1111590" y="3841066"/>
                <a:ext cx="550941" cy="484339"/>
              </a:xfrm>
              <a:prstGeom prst="rect">
                <a:avLst/>
              </a:prstGeom>
              <a:solidFill>
                <a:srgbClr val="80BF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00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40B70D7-8589-4C24-9254-62D8343060D9}"/>
                  </a:ext>
                </a:extLst>
              </p:cNvPr>
              <p:cNvSpPr txBox="1"/>
              <p:nvPr/>
            </p:nvSpPr>
            <p:spPr>
              <a:xfrm>
                <a:off x="1200908" y="3898569"/>
                <a:ext cx="353988" cy="4076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03</a:t>
                </a:r>
                <a:endParaRPr lang="en-ID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51557FD-4028-426A-AFB5-535768E8FDD2}"/>
                  </a:ext>
                </a:extLst>
              </p:cNvPr>
              <p:cNvSpPr/>
              <p:nvPr/>
            </p:nvSpPr>
            <p:spPr>
              <a:xfrm>
                <a:off x="1629231" y="3807765"/>
                <a:ext cx="3313055" cy="984154"/>
              </a:xfrm>
              <a:prstGeom prst="rect">
                <a:avLst/>
              </a:prstGeom>
              <a:noFill/>
              <a:ln>
                <a:solidFill>
                  <a:srgbClr val="80BF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0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32892FE-84E0-42AA-9A9E-1D4DB846A5FB}"/>
                </a:ext>
              </a:extLst>
            </p:cNvPr>
            <p:cNvGrpSpPr/>
            <p:nvPr/>
          </p:nvGrpSpPr>
          <p:grpSpPr>
            <a:xfrm>
              <a:off x="1144891" y="4748056"/>
              <a:ext cx="4491634" cy="563703"/>
              <a:chOff x="1144891" y="4975961"/>
              <a:chExt cx="3797395" cy="563703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585D83-B1FA-4A9D-B20E-C55C2D83C1F2}"/>
                  </a:ext>
                </a:extLst>
              </p:cNvPr>
              <p:cNvSpPr txBox="1"/>
              <p:nvPr/>
            </p:nvSpPr>
            <p:spPr>
              <a:xfrm>
                <a:off x="1639946" y="5089660"/>
                <a:ext cx="3246076" cy="349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Updating </a:t>
                </a:r>
                <a:r>
                  <a:rPr lang="en-US" sz="16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usulan</a:t>
                </a:r>
                <a:r>
                  <a:rPr lang="en-US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dalam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SIBARU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C9B03B-8BF3-443B-B202-7A59722EB67C}"/>
                  </a:ext>
                </a:extLst>
              </p:cNvPr>
              <p:cNvSpPr/>
              <p:nvPr/>
            </p:nvSpPr>
            <p:spPr>
              <a:xfrm rot="5400000">
                <a:off x="1111589" y="5022024"/>
                <a:ext cx="550941" cy="484338"/>
              </a:xfrm>
              <a:prstGeom prst="rect">
                <a:avLst/>
              </a:prstGeom>
              <a:solidFill>
                <a:srgbClr val="80BF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00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89A6F1-F069-4176-A5CF-B4FBA4BC3B59}"/>
                  </a:ext>
                </a:extLst>
              </p:cNvPr>
              <p:cNvSpPr txBox="1"/>
              <p:nvPr/>
            </p:nvSpPr>
            <p:spPr>
              <a:xfrm>
                <a:off x="1200907" y="5082157"/>
                <a:ext cx="353988" cy="407659"/>
              </a:xfrm>
              <a:prstGeom prst="rect">
                <a:avLst/>
              </a:prstGeom>
              <a:solidFill>
                <a:srgbClr val="80BFD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04</a:t>
                </a:r>
                <a:endParaRPr lang="en-ID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6AC9331-51E7-41F6-B4DE-565F5277BD2B}"/>
                  </a:ext>
                </a:extLst>
              </p:cNvPr>
              <p:cNvSpPr/>
              <p:nvPr/>
            </p:nvSpPr>
            <p:spPr>
              <a:xfrm>
                <a:off x="1629231" y="4975961"/>
                <a:ext cx="3313055" cy="563703"/>
              </a:xfrm>
              <a:prstGeom prst="rect">
                <a:avLst/>
              </a:prstGeom>
              <a:noFill/>
              <a:ln>
                <a:solidFill>
                  <a:srgbClr val="80BF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00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DAC563A-0FDA-4DE7-87E5-7DF957E5B23A}"/>
                </a:ext>
              </a:extLst>
            </p:cNvPr>
            <p:cNvGrpSpPr/>
            <p:nvPr/>
          </p:nvGrpSpPr>
          <p:grpSpPr>
            <a:xfrm>
              <a:off x="1144891" y="5424351"/>
              <a:ext cx="4491634" cy="1451642"/>
              <a:chOff x="1144891" y="4975961"/>
              <a:chExt cx="3797395" cy="1451642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5FBD07F-12EA-4707-958B-79F14D5737FE}"/>
                  </a:ext>
                </a:extLst>
              </p:cNvPr>
              <p:cNvSpPr txBox="1"/>
              <p:nvPr/>
            </p:nvSpPr>
            <p:spPr>
              <a:xfrm>
                <a:off x="1639946" y="5089660"/>
                <a:ext cx="3246076" cy="981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Optimalisasi</a:t>
                </a:r>
                <a:r>
                  <a:rPr lang="en-US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6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peran</a:t>
                </a:r>
                <a:r>
                  <a:rPr lang="en-US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6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Balai</a:t>
                </a:r>
                <a:r>
                  <a:rPr lang="en-US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6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Pelaksana</a:t>
                </a:r>
                <a:r>
                  <a:rPr lang="en-US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6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Penyediaan</a:t>
                </a:r>
                <a:r>
                  <a:rPr lang="en-US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6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Perumahan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dalam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perencanaan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program dan </a:t>
                </a:r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kegiatan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TA 2023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028F620-41EE-4186-95ED-7E1876F73D42}"/>
                  </a:ext>
                </a:extLst>
              </p:cNvPr>
              <p:cNvSpPr/>
              <p:nvPr/>
            </p:nvSpPr>
            <p:spPr>
              <a:xfrm rot="5400000">
                <a:off x="1111589" y="5022024"/>
                <a:ext cx="550941" cy="484338"/>
              </a:xfrm>
              <a:prstGeom prst="rect">
                <a:avLst/>
              </a:prstGeom>
              <a:solidFill>
                <a:srgbClr val="80BF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00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0F7890E-5479-4C1E-B7FC-881D0B3DFB38}"/>
                  </a:ext>
                </a:extLst>
              </p:cNvPr>
              <p:cNvSpPr txBox="1"/>
              <p:nvPr/>
            </p:nvSpPr>
            <p:spPr>
              <a:xfrm>
                <a:off x="1200907" y="5082158"/>
                <a:ext cx="353988" cy="4076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05</a:t>
                </a:r>
                <a:endParaRPr lang="en-ID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330FA1F-0B69-4C61-8C4F-58BD2CBB0448}"/>
                  </a:ext>
                </a:extLst>
              </p:cNvPr>
              <p:cNvSpPr/>
              <p:nvPr/>
            </p:nvSpPr>
            <p:spPr>
              <a:xfrm>
                <a:off x="1629231" y="4975961"/>
                <a:ext cx="3313055" cy="1451642"/>
              </a:xfrm>
              <a:prstGeom prst="rect">
                <a:avLst/>
              </a:prstGeom>
              <a:noFill/>
              <a:ln>
                <a:solidFill>
                  <a:srgbClr val="80BF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00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B4C1A6A-56A6-43BB-9292-D3AB07BE6B5F}"/>
                </a:ext>
              </a:extLst>
            </p:cNvPr>
            <p:cNvGrpSpPr/>
            <p:nvPr/>
          </p:nvGrpSpPr>
          <p:grpSpPr>
            <a:xfrm>
              <a:off x="1144891" y="1155510"/>
              <a:ext cx="4504307" cy="911864"/>
              <a:chOff x="1144891" y="2419110"/>
              <a:chExt cx="3808109" cy="911864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8AD24E8-D5AE-4AF8-9DA3-B03141371435}"/>
                  </a:ext>
                </a:extLst>
              </p:cNvPr>
              <p:cNvSpPr/>
              <p:nvPr/>
            </p:nvSpPr>
            <p:spPr>
              <a:xfrm>
                <a:off x="1639945" y="2419110"/>
                <a:ext cx="3313055" cy="905465"/>
              </a:xfrm>
              <a:prstGeom prst="rect">
                <a:avLst/>
              </a:prstGeom>
              <a:noFill/>
              <a:ln>
                <a:solidFill>
                  <a:srgbClr val="80BF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000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736D88B-DCB9-48D0-8096-E376C3BA9875}"/>
                  </a:ext>
                </a:extLst>
              </p:cNvPr>
              <p:cNvSpPr txBox="1"/>
              <p:nvPr/>
            </p:nvSpPr>
            <p:spPr>
              <a:xfrm>
                <a:off x="1639946" y="2499977"/>
                <a:ext cx="32460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Implementasi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strategi </a:t>
                </a:r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kebijakan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penyelenggaraan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perumahan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2020-2024</a:t>
                </a:r>
                <a:endParaRPr lang="en-US" sz="16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3DCD711-CC5F-4DB0-A073-ED058AE402BC}"/>
                  </a:ext>
                </a:extLst>
              </p:cNvPr>
              <p:cNvSpPr/>
              <p:nvPr/>
            </p:nvSpPr>
            <p:spPr>
              <a:xfrm rot="5400000">
                <a:off x="1116947" y="2447054"/>
                <a:ext cx="550941" cy="495053"/>
              </a:xfrm>
              <a:prstGeom prst="rect">
                <a:avLst/>
              </a:prstGeom>
              <a:solidFill>
                <a:srgbClr val="80BF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000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58ECD6D-FDE8-4B58-9600-736B2DE53709}"/>
                  </a:ext>
                </a:extLst>
              </p:cNvPr>
              <p:cNvSpPr txBox="1"/>
              <p:nvPr/>
            </p:nvSpPr>
            <p:spPr>
              <a:xfrm>
                <a:off x="1200909" y="2509914"/>
                <a:ext cx="418704" cy="345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01</a:t>
                </a:r>
                <a:endParaRPr lang="en-ID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154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4CCF77A-A380-4C0C-B328-5C566F670E06}"/>
              </a:ext>
            </a:extLst>
          </p:cNvPr>
          <p:cNvSpPr txBox="1"/>
          <p:nvPr/>
        </p:nvSpPr>
        <p:spPr>
          <a:xfrm>
            <a:off x="1654959" y="4675608"/>
            <a:ext cx="6596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latin typeface="Century Gothic" panose="020B0502020202020204" pitchFamily="34" charset="0"/>
              </a:rPr>
              <a:t>KEBIJAKAN DAN STRATEGI PENYELENGGARAAN PERUMAHAN 2020-2024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F6721AB-6308-4B5A-8EB6-0ADCEBB231F7}"/>
              </a:ext>
            </a:extLst>
          </p:cNvPr>
          <p:cNvSpPr/>
          <p:nvPr/>
        </p:nvSpPr>
        <p:spPr>
          <a:xfrm>
            <a:off x="4544332" y="2973808"/>
            <a:ext cx="882650" cy="17018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4921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bject 57"/>
          <p:cNvSpPr txBox="1"/>
          <p:nvPr/>
        </p:nvSpPr>
        <p:spPr>
          <a:xfrm>
            <a:off x="946401" y="221267"/>
            <a:ext cx="8814084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defTabSz="914400">
              <a:lnSpc>
                <a:spcPct val="100000"/>
              </a:lnSpc>
              <a:spcBef>
                <a:spcPts val="0"/>
              </a:spcBef>
              <a:buClr>
                <a:srgbClr val="F3F3F3"/>
              </a:buClr>
              <a:buSzPts val="2400"/>
              <a:buNone/>
              <a:defRPr sz="2000" b="1" kern="0" spc="270">
                <a:solidFill>
                  <a:prstClr val="black"/>
                </a:solidFill>
                <a:effectLst>
                  <a:outerShdw blurRad="50800" dist="63500" dir="2700000" algn="tl" rotWithShape="0">
                    <a:prstClr val="white">
                      <a:alpha val="50000"/>
                    </a:prstClr>
                  </a:outerShdw>
                </a:effectLst>
                <a:latin typeface="Century Gothic" panose="020B0502020202020204" pitchFamily="34" charset="0"/>
              </a:defRPr>
            </a:lvl1pPr>
            <a:lvl2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2pPr>
            <a:lvl3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3pPr>
            <a:lvl4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4pPr>
            <a:lvl5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5pPr>
            <a:lvl6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6pPr>
            <a:lvl7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7pPr>
            <a:lvl8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8pPr>
            <a:lvl9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9pPr>
          </a:lstStyle>
          <a:p>
            <a:r>
              <a:rPr dirty="0"/>
              <a:t>ARAH KEBIJAKAN PEMBANGUNAN</a:t>
            </a:r>
            <a:r>
              <a:rPr lang="en-US" dirty="0"/>
              <a:t> </a:t>
            </a:r>
          </a:p>
          <a:p>
            <a:r>
              <a:rPr b="0" dirty="0"/>
              <a:t>PERUMAHAN</a:t>
            </a:r>
            <a:r>
              <a:rPr lang="en-US" b="0" dirty="0"/>
              <a:t> DAN PERMUKIMAN PADA RPJMN 2020-2024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2800858" y="635753"/>
            <a:ext cx="3717669" cy="330200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532829" y="635753"/>
            <a:ext cx="2645024" cy="330200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00743" y="1775254"/>
            <a:ext cx="5548013" cy="4187952"/>
          </a:xfrm>
          <a:custGeom>
            <a:avLst/>
            <a:gdLst/>
            <a:ahLst/>
            <a:cxnLst/>
            <a:rect l="l" t="t" r="r" b="b"/>
            <a:pathLst>
              <a:path w="5344668" h="2124455">
                <a:moveTo>
                  <a:pt x="0" y="125094"/>
                </a:moveTo>
                <a:lnTo>
                  <a:pt x="7364" y="82707"/>
                </a:lnTo>
                <a:lnTo>
                  <a:pt x="27741" y="46531"/>
                </a:lnTo>
                <a:lnTo>
                  <a:pt x="58559" y="19142"/>
                </a:lnTo>
                <a:lnTo>
                  <a:pt x="97246" y="3111"/>
                </a:lnTo>
                <a:lnTo>
                  <a:pt x="125095" y="0"/>
                </a:lnTo>
                <a:lnTo>
                  <a:pt x="5219573" y="0"/>
                </a:lnTo>
                <a:lnTo>
                  <a:pt x="5261960" y="7364"/>
                </a:lnTo>
                <a:lnTo>
                  <a:pt x="5298136" y="27741"/>
                </a:lnTo>
                <a:lnTo>
                  <a:pt x="5325525" y="58559"/>
                </a:lnTo>
                <a:lnTo>
                  <a:pt x="5341556" y="97246"/>
                </a:lnTo>
                <a:lnTo>
                  <a:pt x="5344668" y="125094"/>
                </a:lnTo>
                <a:lnTo>
                  <a:pt x="5344668" y="1999361"/>
                </a:lnTo>
                <a:lnTo>
                  <a:pt x="5337303" y="2041748"/>
                </a:lnTo>
                <a:lnTo>
                  <a:pt x="5316926" y="2077924"/>
                </a:lnTo>
                <a:lnTo>
                  <a:pt x="5286108" y="2105313"/>
                </a:lnTo>
                <a:lnTo>
                  <a:pt x="5247421" y="2121344"/>
                </a:lnTo>
                <a:lnTo>
                  <a:pt x="5219573" y="2124455"/>
                </a:lnTo>
                <a:lnTo>
                  <a:pt x="125095" y="2124455"/>
                </a:lnTo>
                <a:lnTo>
                  <a:pt x="82707" y="2117091"/>
                </a:lnTo>
                <a:lnTo>
                  <a:pt x="46531" y="2096714"/>
                </a:lnTo>
                <a:lnTo>
                  <a:pt x="19142" y="2065896"/>
                </a:lnTo>
                <a:lnTo>
                  <a:pt x="3111" y="2027209"/>
                </a:lnTo>
                <a:lnTo>
                  <a:pt x="0" y="1999361"/>
                </a:lnTo>
                <a:lnTo>
                  <a:pt x="0" y="12509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87552" y="1644190"/>
            <a:ext cx="4678680" cy="281939"/>
          </a:xfrm>
          <a:custGeom>
            <a:avLst/>
            <a:gdLst/>
            <a:ahLst/>
            <a:cxnLst/>
            <a:rect l="l" t="t" r="r" b="b"/>
            <a:pathLst>
              <a:path w="4678680" h="281939">
                <a:moveTo>
                  <a:pt x="0" y="281939"/>
                </a:moveTo>
                <a:lnTo>
                  <a:pt x="4678680" y="281939"/>
                </a:lnTo>
                <a:lnTo>
                  <a:pt x="4678680" y="0"/>
                </a:lnTo>
                <a:lnTo>
                  <a:pt x="0" y="0"/>
                </a:lnTo>
                <a:lnTo>
                  <a:pt x="0" y="281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87552" y="1517698"/>
            <a:ext cx="504444" cy="5044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0129" y="3568306"/>
            <a:ext cx="279400" cy="173736"/>
          </a:xfrm>
          <a:custGeom>
            <a:avLst/>
            <a:gdLst/>
            <a:ahLst/>
            <a:cxnLst/>
            <a:rect l="l" t="t" r="r" b="b"/>
            <a:pathLst>
              <a:path w="279400" h="173736">
                <a:moveTo>
                  <a:pt x="134619" y="115824"/>
                </a:moveTo>
                <a:lnTo>
                  <a:pt x="105664" y="115823"/>
                </a:lnTo>
                <a:lnTo>
                  <a:pt x="105663" y="173736"/>
                </a:lnTo>
                <a:lnTo>
                  <a:pt x="279400" y="86868"/>
                </a:lnTo>
                <a:lnTo>
                  <a:pt x="134619" y="115824"/>
                </a:lnTo>
                <a:close/>
              </a:path>
              <a:path w="279400" h="173736">
                <a:moveTo>
                  <a:pt x="134619" y="57912"/>
                </a:moveTo>
                <a:lnTo>
                  <a:pt x="105663" y="0"/>
                </a:lnTo>
                <a:lnTo>
                  <a:pt x="105664" y="57911"/>
                </a:lnTo>
                <a:lnTo>
                  <a:pt x="134619" y="57912"/>
                </a:lnTo>
                <a:close/>
              </a:path>
              <a:path w="279400" h="173736">
                <a:moveTo>
                  <a:pt x="0" y="57912"/>
                </a:moveTo>
                <a:lnTo>
                  <a:pt x="0" y="115824"/>
                </a:lnTo>
                <a:lnTo>
                  <a:pt x="134619" y="115824"/>
                </a:lnTo>
                <a:lnTo>
                  <a:pt x="279400" y="86868"/>
                </a:lnTo>
                <a:lnTo>
                  <a:pt x="105663" y="0"/>
                </a:lnTo>
                <a:lnTo>
                  <a:pt x="134619" y="57912"/>
                </a:lnTo>
                <a:lnTo>
                  <a:pt x="0" y="57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482457" y="1926129"/>
            <a:ext cx="2457171" cy="38618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878579" y="3060194"/>
            <a:ext cx="1780032" cy="1321252"/>
          </a:xfrm>
          <a:custGeom>
            <a:avLst/>
            <a:gdLst/>
            <a:ahLst/>
            <a:cxnLst/>
            <a:rect l="l" t="t" r="r" b="b"/>
            <a:pathLst>
              <a:path w="1780032" h="1091184">
                <a:moveTo>
                  <a:pt x="0" y="181863"/>
                </a:moveTo>
                <a:lnTo>
                  <a:pt x="0" y="909319"/>
                </a:lnTo>
                <a:lnTo>
                  <a:pt x="602" y="924237"/>
                </a:lnTo>
                <a:lnTo>
                  <a:pt x="9269" y="966809"/>
                </a:lnTo>
                <a:lnTo>
                  <a:pt x="27243" y="1005125"/>
                </a:lnTo>
                <a:lnTo>
                  <a:pt x="53260" y="1037923"/>
                </a:lnTo>
                <a:lnTo>
                  <a:pt x="86058" y="1063940"/>
                </a:lnTo>
                <a:lnTo>
                  <a:pt x="124374" y="1081914"/>
                </a:lnTo>
                <a:lnTo>
                  <a:pt x="166946" y="1090581"/>
                </a:lnTo>
                <a:lnTo>
                  <a:pt x="181864" y="1091184"/>
                </a:lnTo>
                <a:lnTo>
                  <a:pt x="1598168" y="1091184"/>
                </a:lnTo>
                <a:lnTo>
                  <a:pt x="1641877" y="1085899"/>
                </a:lnTo>
                <a:lnTo>
                  <a:pt x="1681752" y="1070887"/>
                </a:lnTo>
                <a:lnTo>
                  <a:pt x="1716529" y="1047411"/>
                </a:lnTo>
                <a:lnTo>
                  <a:pt x="1744947" y="1016733"/>
                </a:lnTo>
                <a:lnTo>
                  <a:pt x="1765742" y="980116"/>
                </a:lnTo>
                <a:lnTo>
                  <a:pt x="1777652" y="938823"/>
                </a:lnTo>
                <a:lnTo>
                  <a:pt x="1780032" y="909319"/>
                </a:lnTo>
                <a:lnTo>
                  <a:pt x="1780032" y="181863"/>
                </a:lnTo>
                <a:lnTo>
                  <a:pt x="1774747" y="138154"/>
                </a:lnTo>
                <a:lnTo>
                  <a:pt x="1759735" y="98279"/>
                </a:lnTo>
                <a:lnTo>
                  <a:pt x="1736259" y="63502"/>
                </a:lnTo>
                <a:lnTo>
                  <a:pt x="1705581" y="35084"/>
                </a:lnTo>
                <a:lnTo>
                  <a:pt x="1668964" y="14289"/>
                </a:lnTo>
                <a:lnTo>
                  <a:pt x="1627671" y="2379"/>
                </a:lnTo>
                <a:lnTo>
                  <a:pt x="1598168" y="0"/>
                </a:lnTo>
                <a:lnTo>
                  <a:pt x="181864" y="0"/>
                </a:lnTo>
                <a:lnTo>
                  <a:pt x="138154" y="5284"/>
                </a:lnTo>
                <a:lnTo>
                  <a:pt x="98279" y="20296"/>
                </a:lnTo>
                <a:lnTo>
                  <a:pt x="63502" y="43772"/>
                </a:lnTo>
                <a:lnTo>
                  <a:pt x="35084" y="74450"/>
                </a:lnTo>
                <a:lnTo>
                  <a:pt x="14289" y="111067"/>
                </a:lnTo>
                <a:lnTo>
                  <a:pt x="2379" y="152360"/>
                </a:lnTo>
                <a:lnTo>
                  <a:pt x="0" y="18186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878579" y="3042226"/>
            <a:ext cx="1780032" cy="1347341"/>
          </a:xfrm>
          <a:custGeom>
            <a:avLst/>
            <a:gdLst/>
            <a:ahLst/>
            <a:cxnLst/>
            <a:rect l="l" t="t" r="r" b="b"/>
            <a:pathLst>
              <a:path w="1780032" h="1091184">
                <a:moveTo>
                  <a:pt x="0" y="181863"/>
                </a:moveTo>
                <a:lnTo>
                  <a:pt x="5284" y="138154"/>
                </a:lnTo>
                <a:lnTo>
                  <a:pt x="20296" y="98279"/>
                </a:lnTo>
                <a:lnTo>
                  <a:pt x="43772" y="63502"/>
                </a:lnTo>
                <a:lnTo>
                  <a:pt x="74450" y="35084"/>
                </a:lnTo>
                <a:lnTo>
                  <a:pt x="111067" y="14289"/>
                </a:lnTo>
                <a:lnTo>
                  <a:pt x="152360" y="2379"/>
                </a:lnTo>
                <a:lnTo>
                  <a:pt x="181864" y="0"/>
                </a:lnTo>
                <a:lnTo>
                  <a:pt x="1598168" y="0"/>
                </a:lnTo>
                <a:lnTo>
                  <a:pt x="1641877" y="5284"/>
                </a:lnTo>
                <a:lnTo>
                  <a:pt x="1681752" y="20296"/>
                </a:lnTo>
                <a:lnTo>
                  <a:pt x="1716529" y="43772"/>
                </a:lnTo>
                <a:lnTo>
                  <a:pt x="1744947" y="74450"/>
                </a:lnTo>
                <a:lnTo>
                  <a:pt x="1765742" y="111067"/>
                </a:lnTo>
                <a:lnTo>
                  <a:pt x="1777652" y="152360"/>
                </a:lnTo>
                <a:lnTo>
                  <a:pt x="1780032" y="181863"/>
                </a:lnTo>
                <a:lnTo>
                  <a:pt x="1780032" y="909319"/>
                </a:lnTo>
                <a:lnTo>
                  <a:pt x="1774747" y="953029"/>
                </a:lnTo>
                <a:lnTo>
                  <a:pt x="1759735" y="992904"/>
                </a:lnTo>
                <a:lnTo>
                  <a:pt x="1736259" y="1027681"/>
                </a:lnTo>
                <a:lnTo>
                  <a:pt x="1705581" y="1056099"/>
                </a:lnTo>
                <a:lnTo>
                  <a:pt x="1668964" y="1076894"/>
                </a:lnTo>
                <a:lnTo>
                  <a:pt x="1627671" y="1088804"/>
                </a:lnTo>
                <a:lnTo>
                  <a:pt x="1598168" y="1091184"/>
                </a:lnTo>
                <a:lnTo>
                  <a:pt x="181864" y="1091184"/>
                </a:lnTo>
                <a:lnTo>
                  <a:pt x="138154" y="1085899"/>
                </a:lnTo>
                <a:lnTo>
                  <a:pt x="98279" y="1070887"/>
                </a:lnTo>
                <a:lnTo>
                  <a:pt x="63502" y="1047411"/>
                </a:lnTo>
                <a:lnTo>
                  <a:pt x="35084" y="1016733"/>
                </a:lnTo>
                <a:lnTo>
                  <a:pt x="14289" y="980116"/>
                </a:lnTo>
                <a:lnTo>
                  <a:pt x="2379" y="938823"/>
                </a:lnTo>
                <a:lnTo>
                  <a:pt x="0" y="909319"/>
                </a:lnTo>
                <a:lnTo>
                  <a:pt x="0" y="181863"/>
                </a:lnTo>
                <a:close/>
              </a:path>
            </a:pathLst>
          </a:custGeom>
          <a:ln w="12192">
            <a:solidFill>
              <a:srgbClr val="3A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458075" y="3993135"/>
            <a:ext cx="1124712" cy="623316"/>
          </a:xfrm>
          <a:custGeom>
            <a:avLst/>
            <a:gdLst/>
            <a:ahLst/>
            <a:cxnLst/>
            <a:rect l="l" t="t" r="r" b="b"/>
            <a:pathLst>
              <a:path w="1124712" h="623316">
                <a:moveTo>
                  <a:pt x="0" y="103886"/>
                </a:moveTo>
                <a:lnTo>
                  <a:pt x="0" y="519430"/>
                </a:lnTo>
                <a:lnTo>
                  <a:pt x="332" y="527806"/>
                </a:lnTo>
                <a:lnTo>
                  <a:pt x="12223" y="568388"/>
                </a:lnTo>
                <a:lnTo>
                  <a:pt x="38445" y="600137"/>
                </a:lnTo>
                <a:lnTo>
                  <a:pt x="75275" y="619331"/>
                </a:lnTo>
                <a:lnTo>
                  <a:pt x="103886" y="623316"/>
                </a:lnTo>
                <a:lnTo>
                  <a:pt x="1020826" y="623316"/>
                </a:lnTo>
                <a:lnTo>
                  <a:pt x="1069784" y="611092"/>
                </a:lnTo>
                <a:lnTo>
                  <a:pt x="1101533" y="584870"/>
                </a:lnTo>
                <a:lnTo>
                  <a:pt x="1120727" y="548040"/>
                </a:lnTo>
                <a:lnTo>
                  <a:pt x="1124712" y="519430"/>
                </a:lnTo>
                <a:lnTo>
                  <a:pt x="1124712" y="103886"/>
                </a:lnTo>
                <a:lnTo>
                  <a:pt x="1112488" y="54927"/>
                </a:lnTo>
                <a:lnTo>
                  <a:pt x="1086266" y="23178"/>
                </a:lnTo>
                <a:lnTo>
                  <a:pt x="1049436" y="3984"/>
                </a:lnTo>
                <a:lnTo>
                  <a:pt x="1020826" y="0"/>
                </a:lnTo>
                <a:lnTo>
                  <a:pt x="103886" y="0"/>
                </a:lnTo>
                <a:lnTo>
                  <a:pt x="54927" y="12223"/>
                </a:lnTo>
                <a:lnTo>
                  <a:pt x="23178" y="38445"/>
                </a:lnTo>
                <a:lnTo>
                  <a:pt x="3984" y="75275"/>
                </a:lnTo>
                <a:lnTo>
                  <a:pt x="0" y="103886"/>
                </a:lnTo>
                <a:close/>
              </a:path>
            </a:pathLst>
          </a:custGeom>
          <a:solidFill>
            <a:srgbClr val="F1AC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59767" y="4011006"/>
            <a:ext cx="1124712" cy="623316"/>
          </a:xfrm>
          <a:custGeom>
            <a:avLst/>
            <a:gdLst/>
            <a:ahLst/>
            <a:cxnLst/>
            <a:rect l="l" t="t" r="r" b="b"/>
            <a:pathLst>
              <a:path w="1124712" h="623316">
                <a:moveTo>
                  <a:pt x="0" y="103886"/>
                </a:moveTo>
                <a:lnTo>
                  <a:pt x="8757" y="62050"/>
                </a:lnTo>
                <a:lnTo>
                  <a:pt x="32550" y="28342"/>
                </a:lnTo>
                <a:lnTo>
                  <a:pt x="67657" y="6483"/>
                </a:lnTo>
                <a:lnTo>
                  <a:pt x="103886" y="0"/>
                </a:lnTo>
                <a:lnTo>
                  <a:pt x="1020826" y="0"/>
                </a:lnTo>
                <a:lnTo>
                  <a:pt x="1062661" y="8757"/>
                </a:lnTo>
                <a:lnTo>
                  <a:pt x="1096369" y="32550"/>
                </a:lnTo>
                <a:lnTo>
                  <a:pt x="1118228" y="67657"/>
                </a:lnTo>
                <a:lnTo>
                  <a:pt x="1124712" y="103886"/>
                </a:lnTo>
                <a:lnTo>
                  <a:pt x="1124712" y="519430"/>
                </a:lnTo>
                <a:lnTo>
                  <a:pt x="1115954" y="561265"/>
                </a:lnTo>
                <a:lnTo>
                  <a:pt x="1092161" y="594973"/>
                </a:lnTo>
                <a:lnTo>
                  <a:pt x="1057054" y="616832"/>
                </a:lnTo>
                <a:lnTo>
                  <a:pt x="1020826" y="623316"/>
                </a:lnTo>
                <a:lnTo>
                  <a:pt x="103886" y="623316"/>
                </a:lnTo>
                <a:lnTo>
                  <a:pt x="62050" y="614558"/>
                </a:lnTo>
                <a:lnTo>
                  <a:pt x="28342" y="590765"/>
                </a:lnTo>
                <a:lnTo>
                  <a:pt x="6483" y="555658"/>
                </a:lnTo>
                <a:lnTo>
                  <a:pt x="0" y="519430"/>
                </a:lnTo>
                <a:lnTo>
                  <a:pt x="0" y="103886"/>
                </a:lnTo>
                <a:close/>
              </a:path>
            </a:pathLst>
          </a:custGeom>
          <a:ln w="12192">
            <a:solidFill>
              <a:srgbClr val="3A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341364" y="1854502"/>
            <a:ext cx="504443" cy="5044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269736" y="1776778"/>
            <a:ext cx="632460" cy="632460"/>
          </a:xfrm>
          <a:custGeom>
            <a:avLst/>
            <a:gdLst/>
            <a:ahLst/>
            <a:cxnLst/>
            <a:rect l="l" t="t" r="r" b="b"/>
            <a:pathLst>
              <a:path w="632460" h="632460">
                <a:moveTo>
                  <a:pt x="0" y="316229"/>
                </a:moveTo>
                <a:lnTo>
                  <a:pt x="1048" y="290297"/>
                </a:lnTo>
                <a:lnTo>
                  <a:pt x="4139" y="264941"/>
                </a:lnTo>
                <a:lnTo>
                  <a:pt x="9191" y="240244"/>
                </a:lnTo>
                <a:lnTo>
                  <a:pt x="16123" y="216286"/>
                </a:lnTo>
                <a:lnTo>
                  <a:pt x="24854" y="193149"/>
                </a:lnTo>
                <a:lnTo>
                  <a:pt x="35301" y="170914"/>
                </a:lnTo>
                <a:lnTo>
                  <a:pt x="47384" y="149664"/>
                </a:lnTo>
                <a:lnTo>
                  <a:pt x="61020" y="129479"/>
                </a:lnTo>
                <a:lnTo>
                  <a:pt x="76130" y="110440"/>
                </a:lnTo>
                <a:lnTo>
                  <a:pt x="92630" y="92630"/>
                </a:lnTo>
                <a:lnTo>
                  <a:pt x="110440" y="76130"/>
                </a:lnTo>
                <a:lnTo>
                  <a:pt x="129479" y="61020"/>
                </a:lnTo>
                <a:lnTo>
                  <a:pt x="149664" y="47384"/>
                </a:lnTo>
                <a:lnTo>
                  <a:pt x="170914" y="35301"/>
                </a:lnTo>
                <a:lnTo>
                  <a:pt x="193149" y="24854"/>
                </a:lnTo>
                <a:lnTo>
                  <a:pt x="216286" y="16123"/>
                </a:lnTo>
                <a:lnTo>
                  <a:pt x="240244" y="9191"/>
                </a:lnTo>
                <a:lnTo>
                  <a:pt x="264941" y="4139"/>
                </a:lnTo>
                <a:lnTo>
                  <a:pt x="290297" y="1048"/>
                </a:lnTo>
                <a:lnTo>
                  <a:pt x="316230" y="0"/>
                </a:lnTo>
                <a:lnTo>
                  <a:pt x="342162" y="1048"/>
                </a:lnTo>
                <a:lnTo>
                  <a:pt x="367518" y="4139"/>
                </a:lnTo>
                <a:lnTo>
                  <a:pt x="392215" y="9191"/>
                </a:lnTo>
                <a:lnTo>
                  <a:pt x="416173" y="16123"/>
                </a:lnTo>
                <a:lnTo>
                  <a:pt x="439310" y="24854"/>
                </a:lnTo>
                <a:lnTo>
                  <a:pt x="461545" y="35301"/>
                </a:lnTo>
                <a:lnTo>
                  <a:pt x="482795" y="47384"/>
                </a:lnTo>
                <a:lnTo>
                  <a:pt x="502980" y="61020"/>
                </a:lnTo>
                <a:lnTo>
                  <a:pt x="522019" y="76130"/>
                </a:lnTo>
                <a:lnTo>
                  <a:pt x="539829" y="92630"/>
                </a:lnTo>
                <a:lnTo>
                  <a:pt x="556329" y="110440"/>
                </a:lnTo>
                <a:lnTo>
                  <a:pt x="571439" y="129479"/>
                </a:lnTo>
                <a:lnTo>
                  <a:pt x="585075" y="149664"/>
                </a:lnTo>
                <a:lnTo>
                  <a:pt x="597158" y="170914"/>
                </a:lnTo>
                <a:lnTo>
                  <a:pt x="607605" y="193149"/>
                </a:lnTo>
                <a:lnTo>
                  <a:pt x="616336" y="216286"/>
                </a:lnTo>
                <a:lnTo>
                  <a:pt x="623268" y="240244"/>
                </a:lnTo>
                <a:lnTo>
                  <a:pt x="628320" y="264941"/>
                </a:lnTo>
                <a:lnTo>
                  <a:pt x="631411" y="290297"/>
                </a:lnTo>
                <a:lnTo>
                  <a:pt x="632460" y="316229"/>
                </a:lnTo>
                <a:lnTo>
                  <a:pt x="631411" y="342162"/>
                </a:lnTo>
                <a:lnTo>
                  <a:pt x="628320" y="367518"/>
                </a:lnTo>
                <a:lnTo>
                  <a:pt x="623268" y="392215"/>
                </a:lnTo>
                <a:lnTo>
                  <a:pt x="616336" y="416173"/>
                </a:lnTo>
                <a:lnTo>
                  <a:pt x="607605" y="439310"/>
                </a:lnTo>
                <a:lnTo>
                  <a:pt x="597158" y="461545"/>
                </a:lnTo>
                <a:lnTo>
                  <a:pt x="585075" y="482795"/>
                </a:lnTo>
                <a:lnTo>
                  <a:pt x="571439" y="502980"/>
                </a:lnTo>
                <a:lnTo>
                  <a:pt x="556329" y="522019"/>
                </a:lnTo>
                <a:lnTo>
                  <a:pt x="539829" y="539829"/>
                </a:lnTo>
                <a:lnTo>
                  <a:pt x="522019" y="556329"/>
                </a:lnTo>
                <a:lnTo>
                  <a:pt x="502980" y="571439"/>
                </a:lnTo>
                <a:lnTo>
                  <a:pt x="482795" y="585075"/>
                </a:lnTo>
                <a:lnTo>
                  <a:pt x="461545" y="597158"/>
                </a:lnTo>
                <a:lnTo>
                  <a:pt x="439310" y="607605"/>
                </a:lnTo>
                <a:lnTo>
                  <a:pt x="416173" y="616336"/>
                </a:lnTo>
                <a:lnTo>
                  <a:pt x="392215" y="623268"/>
                </a:lnTo>
                <a:lnTo>
                  <a:pt x="367518" y="628320"/>
                </a:lnTo>
                <a:lnTo>
                  <a:pt x="342162" y="631411"/>
                </a:lnTo>
                <a:lnTo>
                  <a:pt x="316230" y="632460"/>
                </a:lnTo>
                <a:lnTo>
                  <a:pt x="290297" y="631411"/>
                </a:lnTo>
                <a:lnTo>
                  <a:pt x="264941" y="628320"/>
                </a:lnTo>
                <a:lnTo>
                  <a:pt x="240244" y="623268"/>
                </a:lnTo>
                <a:lnTo>
                  <a:pt x="216286" y="616336"/>
                </a:lnTo>
                <a:lnTo>
                  <a:pt x="193149" y="607605"/>
                </a:lnTo>
                <a:lnTo>
                  <a:pt x="170914" y="597158"/>
                </a:lnTo>
                <a:lnTo>
                  <a:pt x="149664" y="585075"/>
                </a:lnTo>
                <a:lnTo>
                  <a:pt x="129479" y="571439"/>
                </a:lnTo>
                <a:lnTo>
                  <a:pt x="110440" y="556329"/>
                </a:lnTo>
                <a:lnTo>
                  <a:pt x="92630" y="539829"/>
                </a:lnTo>
                <a:lnTo>
                  <a:pt x="76130" y="522019"/>
                </a:lnTo>
                <a:lnTo>
                  <a:pt x="61020" y="502980"/>
                </a:lnTo>
                <a:lnTo>
                  <a:pt x="47384" y="482795"/>
                </a:lnTo>
                <a:lnTo>
                  <a:pt x="35301" y="461545"/>
                </a:lnTo>
                <a:lnTo>
                  <a:pt x="24854" y="439310"/>
                </a:lnTo>
                <a:lnTo>
                  <a:pt x="16123" y="416173"/>
                </a:lnTo>
                <a:lnTo>
                  <a:pt x="9191" y="392215"/>
                </a:lnTo>
                <a:lnTo>
                  <a:pt x="4139" y="367518"/>
                </a:lnTo>
                <a:lnTo>
                  <a:pt x="1048" y="342162"/>
                </a:lnTo>
                <a:lnTo>
                  <a:pt x="0" y="31622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596633" y="2425240"/>
            <a:ext cx="0" cy="1260982"/>
          </a:xfrm>
          <a:custGeom>
            <a:avLst/>
            <a:gdLst/>
            <a:ahLst/>
            <a:cxnLst/>
            <a:rect l="l" t="t" r="r" b="b"/>
            <a:pathLst>
              <a:path h="1260982">
                <a:moveTo>
                  <a:pt x="0" y="1260982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476883" y="1689147"/>
            <a:ext cx="4179320" cy="228092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>
              <a:lnSpc>
                <a:spcPts val="1695"/>
              </a:lnSpc>
            </a:pPr>
            <a:r>
              <a:rPr sz="1600" b="1" spc="-11" dirty="0">
                <a:latin typeface="Calibri"/>
                <a:cs typeface="Calibri"/>
              </a:rPr>
              <a:t>TARGET RPJMN BIDANG PERUMAHAN 2020-2024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979666" y="1984169"/>
            <a:ext cx="1523231" cy="228092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>
              <a:lnSpc>
                <a:spcPts val="1695"/>
              </a:lnSpc>
            </a:pPr>
            <a:r>
              <a:rPr sz="1600" b="1" spc="-2" dirty="0">
                <a:latin typeface="Calibri"/>
                <a:cs typeface="Calibri"/>
              </a:rPr>
              <a:t>ARAH KEBIJAKAN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60474" y="2307004"/>
            <a:ext cx="2328748" cy="342391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algn="ctr">
              <a:lnSpc>
                <a:spcPts val="1300"/>
              </a:lnSpc>
            </a:pPr>
            <a:r>
              <a:rPr sz="1200" spc="-4" dirty="0">
                <a:latin typeface="Calibri"/>
                <a:cs typeface="Calibri"/>
              </a:rPr>
              <a:t>Meningkatkan Jumlah Rumah Tangga</a:t>
            </a:r>
            <a:endParaRPr sz="1200" dirty="0">
              <a:latin typeface="Calibri"/>
              <a:cs typeface="Calibri"/>
            </a:endParaRPr>
          </a:p>
          <a:p>
            <a:pPr marL="232409" marR="242835" algn="ctr">
              <a:lnSpc>
                <a:spcPts val="1295"/>
              </a:lnSpc>
            </a:pPr>
            <a:r>
              <a:rPr sz="1200" spc="-3" dirty="0">
                <a:latin typeface="Calibri"/>
                <a:cs typeface="Calibri"/>
              </a:rPr>
              <a:t>yang Menghuni Rumah Layak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964714" y="2591204"/>
            <a:ext cx="1560857" cy="747776"/>
          </a:xfrm>
          <a:prstGeom prst="rect">
            <a:avLst/>
          </a:prstGeom>
        </p:spPr>
        <p:txBody>
          <a:bodyPr wrap="square" lIns="0" tIns="8096" rIns="0" bIns="0" rtlCol="0">
            <a:noAutofit/>
          </a:bodyPr>
          <a:lstStyle/>
          <a:p>
            <a:pPr marL="12700">
              <a:lnSpc>
                <a:spcPts val="1275"/>
              </a:lnSpc>
            </a:pPr>
            <a:r>
              <a:rPr sz="1400" b="1" spc="-11" dirty="0">
                <a:latin typeface="Calibri"/>
                <a:cs typeface="Calibri"/>
              </a:rPr>
              <a:t>Target Rumah Tangga</a:t>
            </a:r>
            <a:endParaRPr sz="1400" dirty="0">
              <a:latin typeface="Calibri"/>
              <a:cs typeface="Calibri"/>
            </a:endParaRPr>
          </a:p>
          <a:p>
            <a:pPr marL="294894" marR="324675" algn="ctr">
              <a:lnSpc>
                <a:spcPts val="1175"/>
              </a:lnSpc>
            </a:pPr>
            <a:r>
              <a:rPr sz="1400" b="1" spc="-4" dirty="0" err="1">
                <a:latin typeface="Calibri"/>
                <a:cs typeface="Calibri"/>
              </a:rPr>
              <a:t>Tahun</a:t>
            </a:r>
            <a:r>
              <a:rPr sz="1400" b="1" spc="-4" dirty="0">
                <a:latin typeface="Calibri"/>
                <a:cs typeface="Calibri"/>
              </a:rPr>
              <a:t> 2024</a:t>
            </a:r>
            <a:endParaRPr lang="en-US" sz="1400" b="1" spc="-4" dirty="0">
              <a:latin typeface="Calibri"/>
              <a:cs typeface="Calibri"/>
            </a:endParaRPr>
          </a:p>
          <a:p>
            <a:pPr marL="294894" marR="324675" algn="ctr">
              <a:lnSpc>
                <a:spcPts val="1175"/>
              </a:lnSpc>
            </a:pPr>
            <a:endParaRPr sz="1200" dirty="0">
              <a:latin typeface="Calibri"/>
              <a:cs typeface="Calibri"/>
            </a:endParaRPr>
          </a:p>
          <a:p>
            <a:pPr marL="17780" marR="448503">
              <a:lnSpc>
                <a:spcPts val="1260"/>
              </a:lnSpc>
              <a:spcBef>
                <a:spcPts val="808"/>
              </a:spcBef>
            </a:pPr>
            <a:r>
              <a:rPr sz="1400" spc="-2" dirty="0">
                <a:latin typeface="Calibri"/>
                <a:cs typeface="Calibri"/>
              </a:rPr>
              <a:t>Rumah tangga eksisting 7,8 </a:t>
            </a:r>
            <a:r>
              <a:rPr lang="en-US" sz="1400" spc="-2" dirty="0" err="1">
                <a:latin typeface="Calibri"/>
                <a:cs typeface="Calibri"/>
              </a:rPr>
              <a:t>j</a:t>
            </a:r>
            <a:r>
              <a:rPr sz="1400" spc="-2" dirty="0" err="1">
                <a:latin typeface="Calibri"/>
                <a:cs typeface="Calibri"/>
              </a:rPr>
              <a:t>uta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722491" y="2465752"/>
            <a:ext cx="2444220" cy="1204595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>
              <a:lnSpc>
                <a:spcPts val="1695"/>
              </a:lnSpc>
            </a:pPr>
            <a:r>
              <a:rPr sz="1200" spc="-7" dirty="0">
                <a:latin typeface="Calibri"/>
                <a:cs typeface="Calibri"/>
              </a:rPr>
              <a:t>Meningkatkan </a:t>
            </a:r>
            <a:r>
              <a:rPr sz="1600" b="1" spc="-7" dirty="0">
                <a:latin typeface="Calibri"/>
                <a:cs typeface="Calibri"/>
              </a:rPr>
              <a:t>akses masyarakat</a:t>
            </a:r>
            <a:endParaRPr sz="1600" dirty="0">
              <a:latin typeface="Calibri"/>
              <a:cs typeface="Calibri"/>
            </a:endParaRPr>
          </a:p>
          <a:p>
            <a:pPr marL="12700" marR="30403">
              <a:lnSpc>
                <a:spcPts val="1920"/>
              </a:lnSpc>
              <a:spcBef>
                <a:spcPts val="11"/>
              </a:spcBef>
            </a:pPr>
            <a:r>
              <a:rPr sz="1600" b="1" spc="-4" dirty="0">
                <a:latin typeface="Calibri"/>
                <a:cs typeface="Calibri"/>
              </a:rPr>
              <a:t>secara bertahap </a:t>
            </a:r>
            <a:r>
              <a:rPr sz="1200" spc="-4" dirty="0">
                <a:latin typeface="Calibri"/>
                <a:cs typeface="Calibri"/>
              </a:rPr>
              <a:t>terhadap</a:t>
            </a:r>
            <a:endParaRPr sz="1200" dirty="0">
              <a:latin typeface="Calibri"/>
              <a:cs typeface="Calibri"/>
            </a:endParaRPr>
          </a:p>
          <a:p>
            <a:pPr marL="12700" marR="213701">
              <a:lnSpc>
                <a:spcPct val="99995"/>
              </a:lnSpc>
            </a:pPr>
            <a:r>
              <a:rPr sz="1200" spc="-2" dirty="0">
                <a:latin typeface="Calibri"/>
                <a:cs typeface="Calibri"/>
              </a:rPr>
              <a:t>perumahan dan permukiman layak, aman </a:t>
            </a:r>
            <a:r>
              <a:rPr sz="1200" spc="-2" dirty="0" err="1">
                <a:latin typeface="Calibri"/>
                <a:cs typeface="Calibri"/>
              </a:rPr>
              <a:t>dan</a:t>
            </a:r>
            <a:r>
              <a:rPr sz="1200" spc="-2" dirty="0">
                <a:latin typeface="Calibri"/>
                <a:cs typeface="Calibri"/>
              </a:rPr>
              <a:t> </a:t>
            </a:r>
            <a:r>
              <a:rPr sz="1200" spc="-2" dirty="0" err="1">
                <a:latin typeface="Calibri"/>
                <a:cs typeface="Calibri"/>
              </a:rPr>
              <a:t>terjangkau</a:t>
            </a:r>
            <a:r>
              <a:rPr lang="en-US" sz="1200" spc="-2" dirty="0">
                <a:latin typeface="Calibri"/>
                <a:cs typeface="Calibri"/>
              </a:rPr>
              <a:t>,</a:t>
            </a:r>
            <a:r>
              <a:rPr sz="1200" spc="-2" dirty="0">
                <a:latin typeface="Calibri"/>
                <a:cs typeface="Calibri"/>
              </a:rPr>
              <a:t> untuk mewujudkan kota yang inklusif dan </a:t>
            </a:r>
            <a:r>
              <a:rPr sz="1200" spc="-2" dirty="0" err="1">
                <a:latin typeface="Calibri"/>
                <a:cs typeface="Calibri"/>
              </a:rPr>
              <a:t>layak</a:t>
            </a:r>
            <a:r>
              <a:rPr sz="1200" spc="-2" dirty="0">
                <a:latin typeface="Calibri"/>
                <a:cs typeface="Calibri"/>
              </a:rPr>
              <a:t> </a:t>
            </a:r>
            <a:r>
              <a:rPr sz="1200" spc="-2" dirty="0" err="1">
                <a:latin typeface="Calibri"/>
                <a:cs typeface="Calibri"/>
              </a:rPr>
              <a:t>huni</a:t>
            </a:r>
            <a:r>
              <a:rPr lang="en-US" sz="1200" spc="-2" dirty="0"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351623" y="4096731"/>
            <a:ext cx="1173948" cy="743748"/>
          </a:xfrm>
          <a:prstGeom prst="rect">
            <a:avLst/>
          </a:prstGeom>
        </p:spPr>
        <p:txBody>
          <a:bodyPr wrap="square" lIns="0" tIns="7334" rIns="0" bIns="0" rtlCol="0">
            <a:noAutofit/>
          </a:bodyPr>
          <a:lstStyle/>
          <a:p>
            <a:pPr marL="235940" marR="125823" algn="ctr">
              <a:lnSpc>
                <a:spcPts val="1155"/>
              </a:lnSpc>
            </a:pPr>
            <a:r>
              <a:rPr sz="1050" b="1" spc="-1" dirty="0">
                <a:latin typeface="Calibri"/>
                <a:cs typeface="Calibri"/>
              </a:rPr>
              <a:t>Pertumbuhan</a:t>
            </a:r>
            <a:endParaRPr sz="1050" dirty="0">
              <a:latin typeface="Calibri"/>
              <a:cs typeface="Calibri"/>
            </a:endParaRPr>
          </a:p>
          <a:p>
            <a:pPr marL="234393" marR="122329" algn="ctr">
              <a:lnSpc>
                <a:spcPts val="1260"/>
              </a:lnSpc>
              <a:spcBef>
                <a:spcPts val="5"/>
              </a:spcBef>
            </a:pPr>
            <a:r>
              <a:rPr sz="1050" b="1" spc="-3" dirty="0">
                <a:latin typeface="Calibri"/>
                <a:cs typeface="Calibri"/>
              </a:rPr>
              <a:t>rumah tangga</a:t>
            </a:r>
            <a:endParaRPr sz="1050" dirty="0">
              <a:latin typeface="Calibri"/>
              <a:cs typeface="Calibri"/>
            </a:endParaRPr>
          </a:p>
          <a:p>
            <a:pPr marL="266420" marR="156136" algn="ctr">
              <a:lnSpc>
                <a:spcPts val="1265"/>
              </a:lnSpc>
              <a:spcBef>
                <a:spcPts val="0"/>
              </a:spcBef>
            </a:pPr>
            <a:r>
              <a:rPr sz="1050" b="1" spc="-1" dirty="0">
                <a:latin typeface="Calibri"/>
                <a:cs typeface="Calibri"/>
              </a:rPr>
              <a:t>baru 3,2 juta</a:t>
            </a:r>
            <a:endParaRPr sz="1050" dirty="0">
              <a:latin typeface="Calibri"/>
              <a:cs typeface="Calibri"/>
            </a:endParaRPr>
          </a:p>
          <a:p>
            <a:pPr algn="ctr">
              <a:lnSpc>
                <a:spcPct val="102172"/>
              </a:lnSpc>
              <a:spcBef>
                <a:spcPts val="710"/>
              </a:spcBef>
            </a:pPr>
            <a:r>
              <a:rPr sz="1100" b="1" spc="-2" dirty="0">
                <a:latin typeface="Century Gothic"/>
                <a:cs typeface="Century Gothic"/>
              </a:rPr>
              <a:t>RUMAH TANGGA</a:t>
            </a:r>
            <a:endParaRPr sz="1100" dirty="0">
              <a:latin typeface="Century Gothic"/>
              <a:cs typeface="Century Gothic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813064" y="4664484"/>
            <a:ext cx="561099" cy="165608"/>
          </a:xfrm>
          <a:prstGeom prst="rect">
            <a:avLst/>
          </a:prstGeom>
        </p:spPr>
        <p:txBody>
          <a:bodyPr wrap="square" lIns="0" tIns="7937" rIns="0" bIns="0" rtlCol="0">
            <a:noAutofit/>
          </a:bodyPr>
          <a:lstStyle/>
          <a:p>
            <a:pPr marL="12700">
              <a:lnSpc>
                <a:spcPts val="1250"/>
              </a:lnSpc>
            </a:pPr>
            <a:r>
              <a:rPr sz="1100" b="1" spc="-1" dirty="0">
                <a:latin typeface="Century Gothic"/>
                <a:cs typeface="Century Gothic"/>
              </a:rPr>
              <a:t>11 JUTA</a:t>
            </a:r>
            <a:endParaRPr sz="1100" dirty="0">
              <a:latin typeface="Century Gothic"/>
              <a:cs typeface="Century Gothic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039217" y="3888705"/>
            <a:ext cx="1191604" cy="139700"/>
          </a:xfrm>
          <a:prstGeom prst="rect">
            <a:avLst/>
          </a:prstGeom>
        </p:spPr>
        <p:txBody>
          <a:bodyPr wrap="square" lIns="0" tIns="6350" rIns="0" bIns="0" rtlCol="0">
            <a:noAutofit/>
          </a:bodyPr>
          <a:lstStyle/>
          <a:p>
            <a:pPr marL="12700">
              <a:lnSpc>
                <a:spcPts val="1000"/>
              </a:lnSpc>
            </a:pPr>
            <a:r>
              <a:rPr sz="900" i="1" spc="0" dirty="0">
                <a:latin typeface="Calibri"/>
                <a:cs typeface="Calibri"/>
              </a:rPr>
              <a:t>Sumber: Bappenas, 2020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00674" y="2830370"/>
            <a:ext cx="1987883" cy="2340072"/>
            <a:chOff x="1333500" y="1837944"/>
            <a:chExt cx="1319022" cy="1350011"/>
          </a:xfrm>
        </p:grpSpPr>
        <p:sp>
          <p:nvSpPr>
            <p:cNvPr id="65" name="object 65"/>
            <p:cNvSpPr/>
            <p:nvPr/>
          </p:nvSpPr>
          <p:spPr>
            <a:xfrm>
              <a:off x="1716024" y="1862327"/>
              <a:ext cx="147827" cy="76200"/>
            </a:xfrm>
            <a:custGeom>
              <a:avLst/>
              <a:gdLst/>
              <a:ahLst/>
              <a:cxnLst/>
              <a:rect l="l" t="t" r="r" b="b"/>
              <a:pathLst>
                <a:path w="147827" h="76200">
                  <a:moveTo>
                    <a:pt x="127634" y="72771"/>
                  </a:moveTo>
                  <a:lnTo>
                    <a:pt x="127634" y="76200"/>
                  </a:lnTo>
                  <a:lnTo>
                    <a:pt x="141096" y="76200"/>
                  </a:lnTo>
                  <a:lnTo>
                    <a:pt x="147827" y="72771"/>
                  </a:lnTo>
                  <a:lnTo>
                    <a:pt x="147827" y="3429"/>
                  </a:lnTo>
                  <a:lnTo>
                    <a:pt x="141096" y="0"/>
                  </a:lnTo>
                  <a:lnTo>
                    <a:pt x="6731" y="0"/>
                  </a:lnTo>
                  <a:lnTo>
                    <a:pt x="0" y="3429"/>
                  </a:lnTo>
                  <a:lnTo>
                    <a:pt x="0" y="10413"/>
                  </a:lnTo>
                  <a:lnTo>
                    <a:pt x="6731" y="10413"/>
                  </a:lnTo>
                  <a:lnTo>
                    <a:pt x="127634" y="72771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368552" y="1837944"/>
              <a:ext cx="534923" cy="144779"/>
            </a:xfrm>
            <a:custGeom>
              <a:avLst/>
              <a:gdLst/>
              <a:ahLst/>
              <a:cxnLst/>
              <a:rect l="l" t="t" r="r" b="b"/>
              <a:pathLst>
                <a:path w="534923" h="144779">
                  <a:moveTo>
                    <a:pt x="328407" y="31697"/>
                  </a:moveTo>
                  <a:lnTo>
                    <a:pt x="315689" y="25085"/>
                  </a:lnTo>
                  <a:lnTo>
                    <a:pt x="305085" y="19573"/>
                  </a:lnTo>
                  <a:lnTo>
                    <a:pt x="296404" y="15060"/>
                  </a:lnTo>
                  <a:lnTo>
                    <a:pt x="289452" y="11447"/>
                  </a:lnTo>
                  <a:lnTo>
                    <a:pt x="284038" y="8632"/>
                  </a:lnTo>
                  <a:lnTo>
                    <a:pt x="279969" y="6518"/>
                  </a:lnTo>
                  <a:lnTo>
                    <a:pt x="277054" y="5002"/>
                  </a:lnTo>
                  <a:lnTo>
                    <a:pt x="273914" y="3370"/>
                  </a:lnTo>
                  <a:lnTo>
                    <a:pt x="273049" y="2920"/>
                  </a:lnTo>
                  <a:lnTo>
                    <a:pt x="273049" y="0"/>
                  </a:lnTo>
                  <a:lnTo>
                    <a:pt x="261873" y="0"/>
                  </a:lnTo>
                  <a:lnTo>
                    <a:pt x="261873" y="2920"/>
                  </a:lnTo>
                  <a:lnTo>
                    <a:pt x="225321" y="21921"/>
                  </a:lnTo>
                  <a:lnTo>
                    <a:pt x="192420" y="39024"/>
                  </a:lnTo>
                  <a:lnTo>
                    <a:pt x="162979" y="54328"/>
                  </a:lnTo>
                  <a:lnTo>
                    <a:pt x="136806" y="67933"/>
                  </a:lnTo>
                  <a:lnTo>
                    <a:pt x="113708" y="79940"/>
                  </a:lnTo>
                  <a:lnTo>
                    <a:pt x="93494" y="90448"/>
                  </a:lnTo>
                  <a:lnTo>
                    <a:pt x="75970" y="99557"/>
                  </a:lnTo>
                  <a:lnTo>
                    <a:pt x="60945" y="107367"/>
                  </a:lnTo>
                  <a:lnTo>
                    <a:pt x="48227" y="113979"/>
                  </a:lnTo>
                  <a:lnTo>
                    <a:pt x="37623" y="119491"/>
                  </a:lnTo>
                  <a:lnTo>
                    <a:pt x="28942" y="124004"/>
                  </a:lnTo>
                  <a:lnTo>
                    <a:pt x="21990" y="127617"/>
                  </a:lnTo>
                  <a:lnTo>
                    <a:pt x="16576" y="130432"/>
                  </a:lnTo>
                  <a:lnTo>
                    <a:pt x="12507" y="132546"/>
                  </a:lnTo>
                  <a:lnTo>
                    <a:pt x="9592" y="134062"/>
                  </a:lnTo>
                  <a:lnTo>
                    <a:pt x="6452" y="135694"/>
                  </a:lnTo>
                  <a:lnTo>
                    <a:pt x="5587" y="136143"/>
                  </a:lnTo>
                  <a:lnTo>
                    <a:pt x="0" y="136143"/>
                  </a:lnTo>
                  <a:lnTo>
                    <a:pt x="0" y="141858"/>
                  </a:lnTo>
                  <a:lnTo>
                    <a:pt x="5587" y="141858"/>
                  </a:lnTo>
                  <a:lnTo>
                    <a:pt x="5587" y="144779"/>
                  </a:lnTo>
                  <a:lnTo>
                    <a:pt x="16763" y="144779"/>
                  </a:lnTo>
                  <a:lnTo>
                    <a:pt x="16763" y="141858"/>
                  </a:lnTo>
                  <a:lnTo>
                    <a:pt x="52519" y="123691"/>
                  </a:lnTo>
                  <a:lnTo>
                    <a:pt x="84703" y="107338"/>
                  </a:lnTo>
                  <a:lnTo>
                    <a:pt x="113502" y="92705"/>
                  </a:lnTo>
                  <a:lnTo>
                    <a:pt x="139104" y="79697"/>
                  </a:lnTo>
                  <a:lnTo>
                    <a:pt x="161698" y="68216"/>
                  </a:lnTo>
                  <a:lnTo>
                    <a:pt x="181472" y="58169"/>
                  </a:lnTo>
                  <a:lnTo>
                    <a:pt x="198614" y="49460"/>
                  </a:lnTo>
                  <a:lnTo>
                    <a:pt x="213311" y="41992"/>
                  </a:lnTo>
                  <a:lnTo>
                    <a:pt x="225752" y="35671"/>
                  </a:lnTo>
                  <a:lnTo>
                    <a:pt x="236124" y="30400"/>
                  </a:lnTo>
                  <a:lnTo>
                    <a:pt x="244617" y="26085"/>
                  </a:lnTo>
                  <a:lnTo>
                    <a:pt x="251417" y="22630"/>
                  </a:lnTo>
                  <a:lnTo>
                    <a:pt x="256713" y="19939"/>
                  </a:lnTo>
                  <a:lnTo>
                    <a:pt x="260693" y="17917"/>
                  </a:lnTo>
                  <a:lnTo>
                    <a:pt x="263544" y="16468"/>
                  </a:lnTo>
                  <a:lnTo>
                    <a:pt x="266615" y="14907"/>
                  </a:lnTo>
                  <a:lnTo>
                    <a:pt x="267461" y="14477"/>
                  </a:lnTo>
                  <a:lnTo>
                    <a:pt x="303217" y="32645"/>
                  </a:lnTo>
                  <a:lnTo>
                    <a:pt x="335401" y="48998"/>
                  </a:lnTo>
                  <a:lnTo>
                    <a:pt x="364200" y="63631"/>
                  </a:lnTo>
                  <a:lnTo>
                    <a:pt x="389802" y="76639"/>
                  </a:lnTo>
                  <a:lnTo>
                    <a:pt x="412396" y="88120"/>
                  </a:lnTo>
                  <a:lnTo>
                    <a:pt x="432170" y="98167"/>
                  </a:lnTo>
                  <a:lnTo>
                    <a:pt x="449312" y="106876"/>
                  </a:lnTo>
                  <a:lnTo>
                    <a:pt x="464009" y="114344"/>
                  </a:lnTo>
                  <a:lnTo>
                    <a:pt x="476450" y="120665"/>
                  </a:lnTo>
                  <a:lnTo>
                    <a:pt x="486822" y="125936"/>
                  </a:lnTo>
                  <a:lnTo>
                    <a:pt x="495315" y="130251"/>
                  </a:lnTo>
                  <a:lnTo>
                    <a:pt x="502115" y="133706"/>
                  </a:lnTo>
                  <a:lnTo>
                    <a:pt x="507411" y="136397"/>
                  </a:lnTo>
                  <a:lnTo>
                    <a:pt x="511391" y="138419"/>
                  </a:lnTo>
                  <a:lnTo>
                    <a:pt x="514242" y="139868"/>
                  </a:lnTo>
                  <a:lnTo>
                    <a:pt x="517313" y="141429"/>
                  </a:lnTo>
                  <a:lnTo>
                    <a:pt x="518159" y="141858"/>
                  </a:lnTo>
                  <a:lnTo>
                    <a:pt x="518159" y="144779"/>
                  </a:lnTo>
                  <a:lnTo>
                    <a:pt x="529335" y="144779"/>
                  </a:lnTo>
                  <a:lnTo>
                    <a:pt x="529335" y="141858"/>
                  </a:lnTo>
                  <a:lnTo>
                    <a:pt x="534923" y="141858"/>
                  </a:lnTo>
                  <a:lnTo>
                    <a:pt x="534923" y="138937"/>
                  </a:lnTo>
                  <a:lnTo>
                    <a:pt x="529335" y="136143"/>
                  </a:lnTo>
                  <a:lnTo>
                    <a:pt x="492783" y="117143"/>
                  </a:lnTo>
                  <a:lnTo>
                    <a:pt x="459882" y="100040"/>
                  </a:lnTo>
                  <a:lnTo>
                    <a:pt x="430441" y="84736"/>
                  </a:lnTo>
                  <a:lnTo>
                    <a:pt x="404268" y="71131"/>
                  </a:lnTo>
                  <a:lnTo>
                    <a:pt x="381170" y="59124"/>
                  </a:lnTo>
                  <a:lnTo>
                    <a:pt x="360956" y="48616"/>
                  </a:lnTo>
                  <a:lnTo>
                    <a:pt x="343432" y="39507"/>
                  </a:lnTo>
                  <a:lnTo>
                    <a:pt x="328407" y="316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368552" y="1837944"/>
              <a:ext cx="534923" cy="144779"/>
            </a:xfrm>
            <a:custGeom>
              <a:avLst/>
              <a:gdLst/>
              <a:ahLst/>
              <a:cxnLst/>
              <a:rect l="l" t="t" r="r" b="b"/>
              <a:pathLst>
                <a:path w="534923" h="144779">
                  <a:moveTo>
                    <a:pt x="529335" y="136143"/>
                  </a:moveTo>
                  <a:lnTo>
                    <a:pt x="492783" y="117143"/>
                  </a:lnTo>
                  <a:lnTo>
                    <a:pt x="459882" y="100040"/>
                  </a:lnTo>
                  <a:lnTo>
                    <a:pt x="430441" y="84736"/>
                  </a:lnTo>
                  <a:lnTo>
                    <a:pt x="404268" y="71131"/>
                  </a:lnTo>
                  <a:lnTo>
                    <a:pt x="381170" y="59124"/>
                  </a:lnTo>
                  <a:lnTo>
                    <a:pt x="360956" y="48616"/>
                  </a:lnTo>
                  <a:lnTo>
                    <a:pt x="343432" y="39507"/>
                  </a:lnTo>
                  <a:lnTo>
                    <a:pt x="328407" y="31697"/>
                  </a:lnTo>
                  <a:lnTo>
                    <a:pt x="315689" y="25085"/>
                  </a:lnTo>
                  <a:lnTo>
                    <a:pt x="305085" y="19573"/>
                  </a:lnTo>
                  <a:lnTo>
                    <a:pt x="296404" y="15060"/>
                  </a:lnTo>
                  <a:lnTo>
                    <a:pt x="289452" y="11447"/>
                  </a:lnTo>
                  <a:lnTo>
                    <a:pt x="284038" y="8632"/>
                  </a:lnTo>
                  <a:lnTo>
                    <a:pt x="279969" y="6518"/>
                  </a:lnTo>
                  <a:lnTo>
                    <a:pt x="277054" y="5002"/>
                  </a:lnTo>
                  <a:lnTo>
                    <a:pt x="275100" y="3986"/>
                  </a:lnTo>
                  <a:lnTo>
                    <a:pt x="273914" y="3370"/>
                  </a:lnTo>
                  <a:lnTo>
                    <a:pt x="273306" y="3054"/>
                  </a:lnTo>
                  <a:lnTo>
                    <a:pt x="273049" y="2920"/>
                  </a:lnTo>
                  <a:lnTo>
                    <a:pt x="273049" y="0"/>
                  </a:lnTo>
                  <a:lnTo>
                    <a:pt x="261873" y="0"/>
                  </a:lnTo>
                  <a:lnTo>
                    <a:pt x="261873" y="2920"/>
                  </a:lnTo>
                  <a:lnTo>
                    <a:pt x="225321" y="21921"/>
                  </a:lnTo>
                  <a:lnTo>
                    <a:pt x="192420" y="39024"/>
                  </a:lnTo>
                  <a:lnTo>
                    <a:pt x="162979" y="54328"/>
                  </a:lnTo>
                  <a:lnTo>
                    <a:pt x="136806" y="67933"/>
                  </a:lnTo>
                  <a:lnTo>
                    <a:pt x="113708" y="79940"/>
                  </a:lnTo>
                  <a:lnTo>
                    <a:pt x="93494" y="90448"/>
                  </a:lnTo>
                  <a:lnTo>
                    <a:pt x="75970" y="99557"/>
                  </a:lnTo>
                  <a:lnTo>
                    <a:pt x="60945" y="107367"/>
                  </a:lnTo>
                  <a:lnTo>
                    <a:pt x="48227" y="113979"/>
                  </a:lnTo>
                  <a:lnTo>
                    <a:pt x="37623" y="119491"/>
                  </a:lnTo>
                  <a:lnTo>
                    <a:pt x="28942" y="124004"/>
                  </a:lnTo>
                  <a:lnTo>
                    <a:pt x="21990" y="127617"/>
                  </a:lnTo>
                  <a:lnTo>
                    <a:pt x="16576" y="130432"/>
                  </a:lnTo>
                  <a:lnTo>
                    <a:pt x="12507" y="132546"/>
                  </a:lnTo>
                  <a:lnTo>
                    <a:pt x="9592" y="134062"/>
                  </a:lnTo>
                  <a:lnTo>
                    <a:pt x="7638" y="135078"/>
                  </a:lnTo>
                  <a:lnTo>
                    <a:pt x="6452" y="135694"/>
                  </a:lnTo>
                  <a:lnTo>
                    <a:pt x="5844" y="136010"/>
                  </a:lnTo>
                  <a:lnTo>
                    <a:pt x="5587" y="136143"/>
                  </a:lnTo>
                  <a:lnTo>
                    <a:pt x="0" y="136143"/>
                  </a:lnTo>
                  <a:lnTo>
                    <a:pt x="0" y="141858"/>
                  </a:lnTo>
                  <a:lnTo>
                    <a:pt x="5587" y="141858"/>
                  </a:lnTo>
                  <a:lnTo>
                    <a:pt x="5587" y="144779"/>
                  </a:lnTo>
                  <a:lnTo>
                    <a:pt x="16763" y="144779"/>
                  </a:lnTo>
                  <a:lnTo>
                    <a:pt x="16763" y="141858"/>
                  </a:lnTo>
                  <a:lnTo>
                    <a:pt x="52519" y="123691"/>
                  </a:lnTo>
                  <a:lnTo>
                    <a:pt x="84703" y="107338"/>
                  </a:lnTo>
                  <a:lnTo>
                    <a:pt x="113502" y="92705"/>
                  </a:lnTo>
                  <a:lnTo>
                    <a:pt x="139104" y="79697"/>
                  </a:lnTo>
                  <a:lnTo>
                    <a:pt x="161698" y="68216"/>
                  </a:lnTo>
                  <a:lnTo>
                    <a:pt x="181472" y="58169"/>
                  </a:lnTo>
                  <a:lnTo>
                    <a:pt x="198614" y="49460"/>
                  </a:lnTo>
                  <a:lnTo>
                    <a:pt x="213311" y="41992"/>
                  </a:lnTo>
                  <a:lnTo>
                    <a:pt x="225752" y="35671"/>
                  </a:lnTo>
                  <a:lnTo>
                    <a:pt x="236124" y="30400"/>
                  </a:lnTo>
                  <a:lnTo>
                    <a:pt x="244617" y="26085"/>
                  </a:lnTo>
                  <a:lnTo>
                    <a:pt x="251417" y="22630"/>
                  </a:lnTo>
                  <a:lnTo>
                    <a:pt x="256713" y="19939"/>
                  </a:lnTo>
                  <a:lnTo>
                    <a:pt x="260693" y="17917"/>
                  </a:lnTo>
                  <a:lnTo>
                    <a:pt x="263544" y="16468"/>
                  </a:lnTo>
                  <a:lnTo>
                    <a:pt x="265456" y="15497"/>
                  </a:lnTo>
                  <a:lnTo>
                    <a:pt x="266615" y="14907"/>
                  </a:lnTo>
                  <a:lnTo>
                    <a:pt x="267211" y="14605"/>
                  </a:lnTo>
                  <a:lnTo>
                    <a:pt x="267461" y="14477"/>
                  </a:lnTo>
                  <a:lnTo>
                    <a:pt x="303217" y="32645"/>
                  </a:lnTo>
                  <a:lnTo>
                    <a:pt x="335401" y="48998"/>
                  </a:lnTo>
                  <a:lnTo>
                    <a:pt x="364200" y="63631"/>
                  </a:lnTo>
                  <a:lnTo>
                    <a:pt x="389802" y="76639"/>
                  </a:lnTo>
                  <a:lnTo>
                    <a:pt x="412396" y="88120"/>
                  </a:lnTo>
                  <a:lnTo>
                    <a:pt x="432170" y="98167"/>
                  </a:lnTo>
                  <a:lnTo>
                    <a:pt x="449312" y="106876"/>
                  </a:lnTo>
                  <a:lnTo>
                    <a:pt x="464009" y="114344"/>
                  </a:lnTo>
                  <a:lnTo>
                    <a:pt x="476450" y="120665"/>
                  </a:lnTo>
                  <a:lnTo>
                    <a:pt x="486822" y="125936"/>
                  </a:lnTo>
                  <a:lnTo>
                    <a:pt x="495315" y="130251"/>
                  </a:lnTo>
                  <a:lnTo>
                    <a:pt x="502115" y="133706"/>
                  </a:lnTo>
                  <a:lnTo>
                    <a:pt x="507411" y="136397"/>
                  </a:lnTo>
                  <a:lnTo>
                    <a:pt x="511391" y="138419"/>
                  </a:lnTo>
                  <a:lnTo>
                    <a:pt x="514242" y="139868"/>
                  </a:lnTo>
                  <a:lnTo>
                    <a:pt x="516154" y="140839"/>
                  </a:lnTo>
                  <a:lnTo>
                    <a:pt x="517313" y="141429"/>
                  </a:lnTo>
                  <a:lnTo>
                    <a:pt x="517909" y="141731"/>
                  </a:lnTo>
                  <a:lnTo>
                    <a:pt x="518159" y="141858"/>
                  </a:lnTo>
                  <a:lnTo>
                    <a:pt x="518159" y="144779"/>
                  </a:lnTo>
                  <a:lnTo>
                    <a:pt x="529335" y="144779"/>
                  </a:lnTo>
                  <a:lnTo>
                    <a:pt x="529335" y="141858"/>
                  </a:lnTo>
                  <a:lnTo>
                    <a:pt x="534923" y="141858"/>
                  </a:lnTo>
                  <a:lnTo>
                    <a:pt x="534923" y="138937"/>
                  </a:lnTo>
                  <a:lnTo>
                    <a:pt x="529335" y="136143"/>
                  </a:lnTo>
                  <a:close/>
                </a:path>
              </a:pathLst>
            </a:custGeom>
            <a:ln w="9144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417320" y="1859279"/>
              <a:ext cx="435863" cy="112775"/>
            </a:xfrm>
            <a:custGeom>
              <a:avLst/>
              <a:gdLst/>
              <a:ahLst/>
              <a:cxnLst/>
              <a:rect l="l" t="t" r="r" b="b"/>
              <a:pathLst>
                <a:path w="435863" h="112775">
                  <a:moveTo>
                    <a:pt x="0" y="112775"/>
                  </a:moveTo>
                  <a:lnTo>
                    <a:pt x="435863" y="112775"/>
                  </a:lnTo>
                  <a:lnTo>
                    <a:pt x="217931" y="0"/>
                  </a:lnTo>
                  <a:lnTo>
                    <a:pt x="0" y="112775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421892" y="1972056"/>
              <a:ext cx="102108" cy="928115"/>
            </a:xfrm>
            <a:custGeom>
              <a:avLst/>
              <a:gdLst/>
              <a:ahLst/>
              <a:cxnLst/>
              <a:rect l="l" t="t" r="r" b="b"/>
              <a:pathLst>
                <a:path w="102108" h="928115">
                  <a:moveTo>
                    <a:pt x="0" y="928115"/>
                  </a:moveTo>
                  <a:lnTo>
                    <a:pt x="102108" y="928115"/>
                  </a:lnTo>
                  <a:lnTo>
                    <a:pt x="102108" y="0"/>
                  </a:lnTo>
                  <a:lnTo>
                    <a:pt x="0" y="0"/>
                  </a:lnTo>
                  <a:lnTo>
                    <a:pt x="0" y="928115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524000" y="2386584"/>
              <a:ext cx="237744" cy="528827"/>
            </a:xfrm>
            <a:custGeom>
              <a:avLst/>
              <a:gdLst/>
              <a:ahLst/>
              <a:cxnLst/>
              <a:rect l="l" t="t" r="r" b="b"/>
              <a:pathLst>
                <a:path w="237744" h="528827">
                  <a:moveTo>
                    <a:pt x="0" y="528827"/>
                  </a:moveTo>
                  <a:lnTo>
                    <a:pt x="237744" y="528827"/>
                  </a:lnTo>
                  <a:lnTo>
                    <a:pt x="237744" y="0"/>
                  </a:lnTo>
                  <a:lnTo>
                    <a:pt x="0" y="0"/>
                  </a:lnTo>
                  <a:lnTo>
                    <a:pt x="0" y="528827"/>
                  </a:lnTo>
                  <a:close/>
                </a:path>
              </a:pathLst>
            </a:custGeom>
            <a:solidFill>
              <a:srgbClr val="FFDB56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421892" y="2904744"/>
              <a:ext cx="435864" cy="0"/>
            </a:xfrm>
            <a:custGeom>
              <a:avLst/>
              <a:gdLst/>
              <a:ahLst/>
              <a:cxnLst/>
              <a:rect l="l" t="t" r="r" b="b"/>
              <a:pathLst>
                <a:path w="435864">
                  <a:moveTo>
                    <a:pt x="0" y="0"/>
                  </a:moveTo>
                  <a:lnTo>
                    <a:pt x="435864" y="0"/>
                  </a:lnTo>
                </a:path>
              </a:pathLst>
            </a:custGeom>
            <a:ln w="5003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758695" y="1972056"/>
              <a:ext cx="97536" cy="929639"/>
            </a:xfrm>
            <a:custGeom>
              <a:avLst/>
              <a:gdLst/>
              <a:ahLst/>
              <a:cxnLst/>
              <a:rect l="l" t="t" r="r" b="b"/>
              <a:pathLst>
                <a:path w="97536" h="929639">
                  <a:moveTo>
                    <a:pt x="0" y="929639"/>
                  </a:moveTo>
                  <a:lnTo>
                    <a:pt x="97536" y="929639"/>
                  </a:lnTo>
                  <a:lnTo>
                    <a:pt x="97536" y="0"/>
                  </a:lnTo>
                  <a:lnTo>
                    <a:pt x="0" y="0"/>
                  </a:lnTo>
                  <a:lnTo>
                    <a:pt x="0" y="929639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427732" y="1862327"/>
              <a:ext cx="147828" cy="77724"/>
            </a:xfrm>
            <a:custGeom>
              <a:avLst/>
              <a:gdLst/>
              <a:ahLst/>
              <a:cxnLst/>
              <a:rect l="l" t="t" r="r" b="b"/>
              <a:pathLst>
                <a:path w="147828" h="77724">
                  <a:moveTo>
                    <a:pt x="127635" y="74168"/>
                  </a:moveTo>
                  <a:lnTo>
                    <a:pt x="127635" y="77724"/>
                  </a:lnTo>
                  <a:lnTo>
                    <a:pt x="141097" y="77724"/>
                  </a:lnTo>
                  <a:lnTo>
                    <a:pt x="147828" y="74168"/>
                  </a:lnTo>
                  <a:lnTo>
                    <a:pt x="147828" y="3556"/>
                  </a:lnTo>
                  <a:lnTo>
                    <a:pt x="141097" y="0"/>
                  </a:lnTo>
                  <a:lnTo>
                    <a:pt x="6731" y="0"/>
                  </a:lnTo>
                  <a:lnTo>
                    <a:pt x="0" y="3556"/>
                  </a:lnTo>
                  <a:lnTo>
                    <a:pt x="0" y="10541"/>
                  </a:lnTo>
                  <a:lnTo>
                    <a:pt x="6731" y="10541"/>
                  </a:lnTo>
                  <a:lnTo>
                    <a:pt x="127635" y="74168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080260" y="1837944"/>
              <a:ext cx="534923" cy="144779"/>
            </a:xfrm>
            <a:custGeom>
              <a:avLst/>
              <a:gdLst/>
              <a:ahLst/>
              <a:cxnLst/>
              <a:rect l="l" t="t" r="r" b="b"/>
              <a:pathLst>
                <a:path w="534923" h="144779">
                  <a:moveTo>
                    <a:pt x="328407" y="31697"/>
                  </a:moveTo>
                  <a:lnTo>
                    <a:pt x="315689" y="25085"/>
                  </a:lnTo>
                  <a:lnTo>
                    <a:pt x="305085" y="19573"/>
                  </a:lnTo>
                  <a:lnTo>
                    <a:pt x="296404" y="15060"/>
                  </a:lnTo>
                  <a:lnTo>
                    <a:pt x="289452" y="11447"/>
                  </a:lnTo>
                  <a:lnTo>
                    <a:pt x="284038" y="8632"/>
                  </a:lnTo>
                  <a:lnTo>
                    <a:pt x="279969" y="6518"/>
                  </a:lnTo>
                  <a:lnTo>
                    <a:pt x="277054" y="5002"/>
                  </a:lnTo>
                  <a:lnTo>
                    <a:pt x="273914" y="3370"/>
                  </a:lnTo>
                  <a:lnTo>
                    <a:pt x="273050" y="2920"/>
                  </a:lnTo>
                  <a:lnTo>
                    <a:pt x="273050" y="0"/>
                  </a:lnTo>
                  <a:lnTo>
                    <a:pt x="261873" y="0"/>
                  </a:lnTo>
                  <a:lnTo>
                    <a:pt x="261873" y="2920"/>
                  </a:lnTo>
                  <a:lnTo>
                    <a:pt x="225321" y="21921"/>
                  </a:lnTo>
                  <a:lnTo>
                    <a:pt x="192420" y="39024"/>
                  </a:lnTo>
                  <a:lnTo>
                    <a:pt x="162979" y="54328"/>
                  </a:lnTo>
                  <a:lnTo>
                    <a:pt x="136806" y="67933"/>
                  </a:lnTo>
                  <a:lnTo>
                    <a:pt x="113708" y="79940"/>
                  </a:lnTo>
                  <a:lnTo>
                    <a:pt x="93494" y="90448"/>
                  </a:lnTo>
                  <a:lnTo>
                    <a:pt x="75970" y="99557"/>
                  </a:lnTo>
                  <a:lnTo>
                    <a:pt x="60945" y="107367"/>
                  </a:lnTo>
                  <a:lnTo>
                    <a:pt x="48227" y="113979"/>
                  </a:lnTo>
                  <a:lnTo>
                    <a:pt x="37623" y="119491"/>
                  </a:lnTo>
                  <a:lnTo>
                    <a:pt x="28942" y="124004"/>
                  </a:lnTo>
                  <a:lnTo>
                    <a:pt x="21990" y="127617"/>
                  </a:lnTo>
                  <a:lnTo>
                    <a:pt x="16576" y="130432"/>
                  </a:lnTo>
                  <a:lnTo>
                    <a:pt x="12507" y="132546"/>
                  </a:lnTo>
                  <a:lnTo>
                    <a:pt x="9592" y="134062"/>
                  </a:lnTo>
                  <a:lnTo>
                    <a:pt x="6452" y="135694"/>
                  </a:lnTo>
                  <a:lnTo>
                    <a:pt x="5587" y="136143"/>
                  </a:lnTo>
                  <a:lnTo>
                    <a:pt x="0" y="136143"/>
                  </a:lnTo>
                  <a:lnTo>
                    <a:pt x="0" y="141858"/>
                  </a:lnTo>
                  <a:lnTo>
                    <a:pt x="5587" y="141858"/>
                  </a:lnTo>
                  <a:lnTo>
                    <a:pt x="5587" y="144779"/>
                  </a:lnTo>
                  <a:lnTo>
                    <a:pt x="16763" y="144779"/>
                  </a:lnTo>
                  <a:lnTo>
                    <a:pt x="16763" y="141858"/>
                  </a:lnTo>
                  <a:lnTo>
                    <a:pt x="52519" y="123691"/>
                  </a:lnTo>
                  <a:lnTo>
                    <a:pt x="84703" y="107338"/>
                  </a:lnTo>
                  <a:lnTo>
                    <a:pt x="113502" y="92705"/>
                  </a:lnTo>
                  <a:lnTo>
                    <a:pt x="139104" y="79697"/>
                  </a:lnTo>
                  <a:lnTo>
                    <a:pt x="161698" y="68216"/>
                  </a:lnTo>
                  <a:lnTo>
                    <a:pt x="181472" y="58169"/>
                  </a:lnTo>
                  <a:lnTo>
                    <a:pt x="198614" y="49460"/>
                  </a:lnTo>
                  <a:lnTo>
                    <a:pt x="213311" y="41992"/>
                  </a:lnTo>
                  <a:lnTo>
                    <a:pt x="225752" y="35671"/>
                  </a:lnTo>
                  <a:lnTo>
                    <a:pt x="236124" y="30400"/>
                  </a:lnTo>
                  <a:lnTo>
                    <a:pt x="244617" y="26085"/>
                  </a:lnTo>
                  <a:lnTo>
                    <a:pt x="251417" y="22630"/>
                  </a:lnTo>
                  <a:lnTo>
                    <a:pt x="256713" y="19939"/>
                  </a:lnTo>
                  <a:lnTo>
                    <a:pt x="260693" y="17917"/>
                  </a:lnTo>
                  <a:lnTo>
                    <a:pt x="263544" y="16468"/>
                  </a:lnTo>
                  <a:lnTo>
                    <a:pt x="266615" y="14907"/>
                  </a:lnTo>
                  <a:lnTo>
                    <a:pt x="267462" y="14477"/>
                  </a:lnTo>
                  <a:lnTo>
                    <a:pt x="303217" y="32645"/>
                  </a:lnTo>
                  <a:lnTo>
                    <a:pt x="335401" y="48998"/>
                  </a:lnTo>
                  <a:lnTo>
                    <a:pt x="364200" y="63631"/>
                  </a:lnTo>
                  <a:lnTo>
                    <a:pt x="389802" y="76639"/>
                  </a:lnTo>
                  <a:lnTo>
                    <a:pt x="412396" y="88120"/>
                  </a:lnTo>
                  <a:lnTo>
                    <a:pt x="432170" y="98167"/>
                  </a:lnTo>
                  <a:lnTo>
                    <a:pt x="449312" y="106876"/>
                  </a:lnTo>
                  <a:lnTo>
                    <a:pt x="464009" y="114344"/>
                  </a:lnTo>
                  <a:lnTo>
                    <a:pt x="476450" y="120665"/>
                  </a:lnTo>
                  <a:lnTo>
                    <a:pt x="486822" y="125936"/>
                  </a:lnTo>
                  <a:lnTo>
                    <a:pt x="495315" y="130251"/>
                  </a:lnTo>
                  <a:lnTo>
                    <a:pt x="502115" y="133706"/>
                  </a:lnTo>
                  <a:lnTo>
                    <a:pt x="507411" y="136397"/>
                  </a:lnTo>
                  <a:lnTo>
                    <a:pt x="511391" y="138419"/>
                  </a:lnTo>
                  <a:lnTo>
                    <a:pt x="514242" y="139868"/>
                  </a:lnTo>
                  <a:lnTo>
                    <a:pt x="517313" y="141429"/>
                  </a:lnTo>
                  <a:lnTo>
                    <a:pt x="518159" y="141858"/>
                  </a:lnTo>
                  <a:lnTo>
                    <a:pt x="518159" y="144779"/>
                  </a:lnTo>
                  <a:lnTo>
                    <a:pt x="529335" y="144779"/>
                  </a:lnTo>
                  <a:lnTo>
                    <a:pt x="529335" y="141858"/>
                  </a:lnTo>
                  <a:lnTo>
                    <a:pt x="534923" y="141858"/>
                  </a:lnTo>
                  <a:lnTo>
                    <a:pt x="534923" y="138937"/>
                  </a:lnTo>
                  <a:lnTo>
                    <a:pt x="529335" y="136143"/>
                  </a:lnTo>
                  <a:lnTo>
                    <a:pt x="492783" y="117143"/>
                  </a:lnTo>
                  <a:lnTo>
                    <a:pt x="459882" y="100040"/>
                  </a:lnTo>
                  <a:lnTo>
                    <a:pt x="430441" y="84736"/>
                  </a:lnTo>
                  <a:lnTo>
                    <a:pt x="404268" y="71131"/>
                  </a:lnTo>
                  <a:lnTo>
                    <a:pt x="381170" y="59124"/>
                  </a:lnTo>
                  <a:lnTo>
                    <a:pt x="360956" y="48616"/>
                  </a:lnTo>
                  <a:lnTo>
                    <a:pt x="343432" y="39507"/>
                  </a:lnTo>
                  <a:lnTo>
                    <a:pt x="328407" y="316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080260" y="1837944"/>
              <a:ext cx="534923" cy="144779"/>
            </a:xfrm>
            <a:custGeom>
              <a:avLst/>
              <a:gdLst/>
              <a:ahLst/>
              <a:cxnLst/>
              <a:rect l="l" t="t" r="r" b="b"/>
              <a:pathLst>
                <a:path w="534923" h="144779">
                  <a:moveTo>
                    <a:pt x="529335" y="136143"/>
                  </a:moveTo>
                  <a:lnTo>
                    <a:pt x="492783" y="117143"/>
                  </a:lnTo>
                  <a:lnTo>
                    <a:pt x="459882" y="100040"/>
                  </a:lnTo>
                  <a:lnTo>
                    <a:pt x="430441" y="84736"/>
                  </a:lnTo>
                  <a:lnTo>
                    <a:pt x="404268" y="71131"/>
                  </a:lnTo>
                  <a:lnTo>
                    <a:pt x="381170" y="59124"/>
                  </a:lnTo>
                  <a:lnTo>
                    <a:pt x="360956" y="48616"/>
                  </a:lnTo>
                  <a:lnTo>
                    <a:pt x="343432" y="39507"/>
                  </a:lnTo>
                  <a:lnTo>
                    <a:pt x="328407" y="31697"/>
                  </a:lnTo>
                  <a:lnTo>
                    <a:pt x="315689" y="25085"/>
                  </a:lnTo>
                  <a:lnTo>
                    <a:pt x="305085" y="19573"/>
                  </a:lnTo>
                  <a:lnTo>
                    <a:pt x="296404" y="15060"/>
                  </a:lnTo>
                  <a:lnTo>
                    <a:pt x="289452" y="11447"/>
                  </a:lnTo>
                  <a:lnTo>
                    <a:pt x="284038" y="8632"/>
                  </a:lnTo>
                  <a:lnTo>
                    <a:pt x="279969" y="6518"/>
                  </a:lnTo>
                  <a:lnTo>
                    <a:pt x="277054" y="5002"/>
                  </a:lnTo>
                  <a:lnTo>
                    <a:pt x="275100" y="3986"/>
                  </a:lnTo>
                  <a:lnTo>
                    <a:pt x="273914" y="3370"/>
                  </a:lnTo>
                  <a:lnTo>
                    <a:pt x="273306" y="3054"/>
                  </a:lnTo>
                  <a:lnTo>
                    <a:pt x="273050" y="2920"/>
                  </a:lnTo>
                  <a:lnTo>
                    <a:pt x="273050" y="0"/>
                  </a:lnTo>
                  <a:lnTo>
                    <a:pt x="261873" y="0"/>
                  </a:lnTo>
                  <a:lnTo>
                    <a:pt x="261873" y="2920"/>
                  </a:lnTo>
                  <a:lnTo>
                    <a:pt x="225321" y="21921"/>
                  </a:lnTo>
                  <a:lnTo>
                    <a:pt x="192420" y="39024"/>
                  </a:lnTo>
                  <a:lnTo>
                    <a:pt x="162979" y="54328"/>
                  </a:lnTo>
                  <a:lnTo>
                    <a:pt x="136806" y="67933"/>
                  </a:lnTo>
                  <a:lnTo>
                    <a:pt x="113708" y="79940"/>
                  </a:lnTo>
                  <a:lnTo>
                    <a:pt x="93494" y="90448"/>
                  </a:lnTo>
                  <a:lnTo>
                    <a:pt x="75970" y="99557"/>
                  </a:lnTo>
                  <a:lnTo>
                    <a:pt x="60945" y="107367"/>
                  </a:lnTo>
                  <a:lnTo>
                    <a:pt x="48227" y="113979"/>
                  </a:lnTo>
                  <a:lnTo>
                    <a:pt x="37623" y="119491"/>
                  </a:lnTo>
                  <a:lnTo>
                    <a:pt x="28942" y="124004"/>
                  </a:lnTo>
                  <a:lnTo>
                    <a:pt x="21990" y="127617"/>
                  </a:lnTo>
                  <a:lnTo>
                    <a:pt x="16576" y="130432"/>
                  </a:lnTo>
                  <a:lnTo>
                    <a:pt x="12507" y="132546"/>
                  </a:lnTo>
                  <a:lnTo>
                    <a:pt x="9592" y="134062"/>
                  </a:lnTo>
                  <a:lnTo>
                    <a:pt x="7638" y="135078"/>
                  </a:lnTo>
                  <a:lnTo>
                    <a:pt x="6452" y="135694"/>
                  </a:lnTo>
                  <a:lnTo>
                    <a:pt x="5844" y="136010"/>
                  </a:lnTo>
                  <a:lnTo>
                    <a:pt x="5587" y="136143"/>
                  </a:lnTo>
                  <a:lnTo>
                    <a:pt x="0" y="136143"/>
                  </a:lnTo>
                  <a:lnTo>
                    <a:pt x="0" y="141858"/>
                  </a:lnTo>
                  <a:lnTo>
                    <a:pt x="5587" y="141858"/>
                  </a:lnTo>
                  <a:lnTo>
                    <a:pt x="5587" y="144779"/>
                  </a:lnTo>
                  <a:lnTo>
                    <a:pt x="16763" y="144779"/>
                  </a:lnTo>
                  <a:lnTo>
                    <a:pt x="16763" y="141858"/>
                  </a:lnTo>
                  <a:lnTo>
                    <a:pt x="52519" y="123691"/>
                  </a:lnTo>
                  <a:lnTo>
                    <a:pt x="84703" y="107338"/>
                  </a:lnTo>
                  <a:lnTo>
                    <a:pt x="113502" y="92705"/>
                  </a:lnTo>
                  <a:lnTo>
                    <a:pt x="139104" y="79697"/>
                  </a:lnTo>
                  <a:lnTo>
                    <a:pt x="161698" y="68216"/>
                  </a:lnTo>
                  <a:lnTo>
                    <a:pt x="181472" y="58169"/>
                  </a:lnTo>
                  <a:lnTo>
                    <a:pt x="198614" y="49460"/>
                  </a:lnTo>
                  <a:lnTo>
                    <a:pt x="213311" y="41992"/>
                  </a:lnTo>
                  <a:lnTo>
                    <a:pt x="225752" y="35671"/>
                  </a:lnTo>
                  <a:lnTo>
                    <a:pt x="236124" y="30400"/>
                  </a:lnTo>
                  <a:lnTo>
                    <a:pt x="244617" y="26085"/>
                  </a:lnTo>
                  <a:lnTo>
                    <a:pt x="251417" y="22630"/>
                  </a:lnTo>
                  <a:lnTo>
                    <a:pt x="256713" y="19939"/>
                  </a:lnTo>
                  <a:lnTo>
                    <a:pt x="260693" y="17917"/>
                  </a:lnTo>
                  <a:lnTo>
                    <a:pt x="263544" y="16468"/>
                  </a:lnTo>
                  <a:lnTo>
                    <a:pt x="265456" y="15497"/>
                  </a:lnTo>
                  <a:lnTo>
                    <a:pt x="266615" y="14907"/>
                  </a:lnTo>
                  <a:lnTo>
                    <a:pt x="267211" y="14605"/>
                  </a:lnTo>
                  <a:lnTo>
                    <a:pt x="267462" y="14477"/>
                  </a:lnTo>
                  <a:lnTo>
                    <a:pt x="303217" y="32645"/>
                  </a:lnTo>
                  <a:lnTo>
                    <a:pt x="335401" y="48998"/>
                  </a:lnTo>
                  <a:lnTo>
                    <a:pt x="364200" y="63631"/>
                  </a:lnTo>
                  <a:lnTo>
                    <a:pt x="389802" y="76639"/>
                  </a:lnTo>
                  <a:lnTo>
                    <a:pt x="412396" y="88120"/>
                  </a:lnTo>
                  <a:lnTo>
                    <a:pt x="432170" y="98167"/>
                  </a:lnTo>
                  <a:lnTo>
                    <a:pt x="449312" y="106876"/>
                  </a:lnTo>
                  <a:lnTo>
                    <a:pt x="464009" y="114344"/>
                  </a:lnTo>
                  <a:lnTo>
                    <a:pt x="476450" y="120665"/>
                  </a:lnTo>
                  <a:lnTo>
                    <a:pt x="486822" y="125936"/>
                  </a:lnTo>
                  <a:lnTo>
                    <a:pt x="495315" y="130251"/>
                  </a:lnTo>
                  <a:lnTo>
                    <a:pt x="502115" y="133706"/>
                  </a:lnTo>
                  <a:lnTo>
                    <a:pt x="507411" y="136397"/>
                  </a:lnTo>
                  <a:lnTo>
                    <a:pt x="511391" y="138419"/>
                  </a:lnTo>
                  <a:lnTo>
                    <a:pt x="514242" y="139868"/>
                  </a:lnTo>
                  <a:lnTo>
                    <a:pt x="516154" y="140839"/>
                  </a:lnTo>
                  <a:lnTo>
                    <a:pt x="517313" y="141429"/>
                  </a:lnTo>
                  <a:lnTo>
                    <a:pt x="517909" y="141731"/>
                  </a:lnTo>
                  <a:lnTo>
                    <a:pt x="518159" y="141858"/>
                  </a:lnTo>
                  <a:lnTo>
                    <a:pt x="518159" y="144779"/>
                  </a:lnTo>
                  <a:lnTo>
                    <a:pt x="529335" y="144779"/>
                  </a:lnTo>
                  <a:lnTo>
                    <a:pt x="529335" y="141858"/>
                  </a:lnTo>
                  <a:lnTo>
                    <a:pt x="534923" y="141858"/>
                  </a:lnTo>
                  <a:lnTo>
                    <a:pt x="534923" y="138937"/>
                  </a:lnTo>
                  <a:lnTo>
                    <a:pt x="529335" y="136143"/>
                  </a:lnTo>
                  <a:close/>
                </a:path>
              </a:pathLst>
            </a:custGeom>
            <a:ln w="9144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129028" y="1859279"/>
              <a:ext cx="435864" cy="114300"/>
            </a:xfrm>
            <a:custGeom>
              <a:avLst/>
              <a:gdLst/>
              <a:ahLst/>
              <a:cxnLst/>
              <a:rect l="l" t="t" r="r" b="b"/>
              <a:pathLst>
                <a:path w="435864" h="114300">
                  <a:moveTo>
                    <a:pt x="0" y="114300"/>
                  </a:moveTo>
                  <a:lnTo>
                    <a:pt x="435864" y="114300"/>
                  </a:lnTo>
                  <a:lnTo>
                    <a:pt x="217932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133600" y="1973579"/>
              <a:ext cx="102107" cy="932688"/>
            </a:xfrm>
            <a:custGeom>
              <a:avLst/>
              <a:gdLst/>
              <a:ahLst/>
              <a:cxnLst/>
              <a:rect l="l" t="t" r="r" b="b"/>
              <a:pathLst>
                <a:path w="102107" h="932688">
                  <a:moveTo>
                    <a:pt x="0" y="932688"/>
                  </a:moveTo>
                  <a:lnTo>
                    <a:pt x="102107" y="932688"/>
                  </a:lnTo>
                  <a:lnTo>
                    <a:pt x="102107" y="0"/>
                  </a:lnTo>
                  <a:lnTo>
                    <a:pt x="0" y="0"/>
                  </a:lnTo>
                  <a:lnTo>
                    <a:pt x="0" y="932688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235708" y="2243328"/>
              <a:ext cx="237744" cy="656844"/>
            </a:xfrm>
            <a:custGeom>
              <a:avLst/>
              <a:gdLst/>
              <a:ahLst/>
              <a:cxnLst/>
              <a:rect l="l" t="t" r="r" b="b"/>
              <a:pathLst>
                <a:path w="237744" h="656844">
                  <a:moveTo>
                    <a:pt x="0" y="656844"/>
                  </a:moveTo>
                  <a:lnTo>
                    <a:pt x="237744" y="656844"/>
                  </a:lnTo>
                  <a:lnTo>
                    <a:pt x="237744" y="0"/>
                  </a:lnTo>
                  <a:lnTo>
                    <a:pt x="0" y="0"/>
                  </a:lnTo>
                  <a:lnTo>
                    <a:pt x="0" y="656844"/>
                  </a:lnTo>
                  <a:close/>
                </a:path>
              </a:pathLst>
            </a:custGeom>
            <a:solidFill>
              <a:srgbClr val="DF7034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133600" y="2910840"/>
              <a:ext cx="437388" cy="0"/>
            </a:xfrm>
            <a:custGeom>
              <a:avLst/>
              <a:gdLst/>
              <a:ahLst/>
              <a:cxnLst/>
              <a:rect l="l" t="t" r="r" b="b"/>
              <a:pathLst>
                <a:path w="437388">
                  <a:moveTo>
                    <a:pt x="0" y="0"/>
                  </a:moveTo>
                  <a:lnTo>
                    <a:pt x="437388" y="0"/>
                  </a:lnTo>
                </a:path>
              </a:pathLst>
            </a:custGeom>
            <a:ln w="5003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470404" y="1973579"/>
              <a:ext cx="97536" cy="932688"/>
            </a:xfrm>
            <a:custGeom>
              <a:avLst/>
              <a:gdLst/>
              <a:ahLst/>
              <a:cxnLst/>
              <a:rect l="l" t="t" r="r" b="b"/>
              <a:pathLst>
                <a:path w="97536" h="932688">
                  <a:moveTo>
                    <a:pt x="0" y="932688"/>
                  </a:moveTo>
                  <a:lnTo>
                    <a:pt x="97536" y="932688"/>
                  </a:lnTo>
                  <a:lnTo>
                    <a:pt x="97536" y="0"/>
                  </a:lnTo>
                  <a:lnTo>
                    <a:pt x="0" y="0"/>
                  </a:lnTo>
                  <a:lnTo>
                    <a:pt x="0" y="932688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333500" y="1970532"/>
              <a:ext cx="78486" cy="0"/>
            </a:xfrm>
            <a:custGeom>
              <a:avLst/>
              <a:gdLst/>
              <a:ahLst/>
              <a:cxnLst/>
              <a:rect l="l" t="t" r="r" b="b"/>
              <a:pathLst>
                <a:path w="78486">
                  <a:moveTo>
                    <a:pt x="0" y="0"/>
                  </a:moveTo>
                  <a:lnTo>
                    <a:pt x="78486" y="0"/>
                  </a:lnTo>
                </a:path>
              </a:pathLst>
            </a:custGeom>
            <a:ln w="15240">
              <a:solidFill>
                <a:srgbClr val="76707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574036" y="1970532"/>
              <a:ext cx="78486" cy="0"/>
            </a:xfrm>
            <a:custGeom>
              <a:avLst/>
              <a:gdLst/>
              <a:ahLst/>
              <a:cxnLst/>
              <a:rect l="l" t="t" r="r" b="b"/>
              <a:pathLst>
                <a:path w="78486">
                  <a:moveTo>
                    <a:pt x="0" y="0"/>
                  </a:moveTo>
                  <a:lnTo>
                    <a:pt x="78486" y="0"/>
                  </a:lnTo>
                </a:path>
              </a:pathLst>
            </a:custGeom>
            <a:ln w="15240">
              <a:solidFill>
                <a:srgbClr val="76707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3" name="object 43"/>
            <p:cNvSpPr txBox="1"/>
            <p:nvPr/>
          </p:nvSpPr>
          <p:spPr>
            <a:xfrm>
              <a:off x="1352804" y="2948515"/>
              <a:ext cx="624732" cy="228091"/>
            </a:xfrm>
            <a:prstGeom prst="rect">
              <a:avLst/>
            </a:prstGeom>
          </p:spPr>
          <p:txBody>
            <a:bodyPr wrap="square" lIns="0" tIns="11176" rIns="0" bIns="0" rtlCol="0">
              <a:noAutofit/>
            </a:bodyPr>
            <a:lstStyle/>
            <a:p>
              <a:pPr marL="12700" algn="ctr">
                <a:lnSpc>
                  <a:spcPts val="1760"/>
                </a:lnSpc>
              </a:pPr>
              <a:r>
                <a:rPr sz="1600" b="1" spc="-3" dirty="0">
                  <a:latin typeface="Century Gothic"/>
                  <a:cs typeface="Century Gothic"/>
                </a:rPr>
                <a:t>5</a:t>
              </a:r>
              <a:r>
                <a:rPr lang="en-US" sz="1600" b="1" spc="-3" dirty="0">
                  <a:latin typeface="Century Gothic"/>
                  <a:cs typeface="Century Gothic"/>
                </a:rPr>
                <a:t>6</a:t>
              </a:r>
              <a:r>
                <a:rPr sz="1600" b="1" spc="-3" dirty="0">
                  <a:latin typeface="Century Gothic"/>
                  <a:cs typeface="Century Gothic"/>
                </a:rPr>
                <a:t>,</a:t>
              </a:r>
              <a:r>
                <a:rPr lang="en-US" sz="1600" b="1" spc="-3" dirty="0">
                  <a:latin typeface="Century Gothic"/>
                  <a:cs typeface="Century Gothic"/>
                </a:rPr>
                <a:t>5</a:t>
              </a:r>
              <a:r>
                <a:rPr sz="1600" b="1" spc="-3" dirty="0">
                  <a:latin typeface="Century Gothic"/>
                  <a:cs typeface="Century Gothic"/>
                </a:rPr>
                <a:t>1%</a:t>
              </a:r>
              <a:endParaRPr sz="1600" dirty="0">
                <a:latin typeface="Century Gothic"/>
                <a:cs typeface="Century Gothic"/>
              </a:endParaRPr>
            </a:p>
          </p:txBody>
        </p:sp>
        <p:sp>
          <p:nvSpPr>
            <p:cNvPr id="42" name="object 42"/>
            <p:cNvSpPr txBox="1"/>
            <p:nvPr/>
          </p:nvSpPr>
          <p:spPr>
            <a:xfrm>
              <a:off x="2123752" y="2946737"/>
              <a:ext cx="526217" cy="241218"/>
            </a:xfrm>
            <a:prstGeom prst="rect">
              <a:avLst/>
            </a:prstGeom>
          </p:spPr>
          <p:txBody>
            <a:bodyPr wrap="square" lIns="0" tIns="11176" rIns="0" bIns="0" rtlCol="0">
              <a:noAutofit/>
            </a:bodyPr>
            <a:lstStyle/>
            <a:p>
              <a:pPr marL="12700">
                <a:lnSpc>
                  <a:spcPts val="1760"/>
                </a:lnSpc>
              </a:pPr>
              <a:r>
                <a:rPr sz="1600" b="1" spc="-4" dirty="0">
                  <a:latin typeface="Century Gothic"/>
                  <a:cs typeface="Century Gothic"/>
                </a:rPr>
                <a:t>70</a:t>
              </a:r>
              <a:r>
                <a:rPr lang="en-US" sz="1600" b="1" spc="-4" dirty="0">
                  <a:latin typeface="Century Gothic"/>
                  <a:cs typeface="Century Gothic"/>
                </a:rPr>
                <a:t>,00</a:t>
              </a:r>
              <a:r>
                <a:rPr sz="1600" b="1" spc="-4" dirty="0">
                  <a:latin typeface="Century Gothic"/>
                  <a:cs typeface="Century Gothic"/>
                </a:rPr>
                <a:t>%</a:t>
              </a:r>
              <a:endParaRPr sz="1600" dirty="0">
                <a:latin typeface="Century Gothic"/>
                <a:cs typeface="Century Gothic"/>
              </a:endParaRPr>
            </a:p>
          </p:txBody>
        </p:sp>
        <p:sp>
          <p:nvSpPr>
            <p:cNvPr id="32" name="object 32"/>
            <p:cNvSpPr txBox="1"/>
            <p:nvPr/>
          </p:nvSpPr>
          <p:spPr>
            <a:xfrm>
              <a:off x="2133600" y="1970532"/>
              <a:ext cx="102107" cy="94030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2235708" y="1970532"/>
              <a:ext cx="236219" cy="27279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2471928" y="1970532"/>
              <a:ext cx="96012" cy="94030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2235708" y="2243328"/>
              <a:ext cx="236219" cy="66751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1421892" y="1970532"/>
              <a:ext cx="102108" cy="93421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1524000" y="1970532"/>
              <a:ext cx="234695" cy="41605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1758695" y="1970532"/>
              <a:ext cx="97536" cy="41605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1524000" y="2386584"/>
              <a:ext cx="234695" cy="5181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1758695" y="2386584"/>
              <a:ext cx="97536" cy="5181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1333500" y="2014982"/>
              <a:ext cx="78486" cy="1524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1333500" y="2106422"/>
              <a:ext cx="78486" cy="1524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 dirty="0"/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1333500" y="2199386"/>
              <a:ext cx="78486" cy="1524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2574036" y="2199386"/>
              <a:ext cx="78486" cy="1524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1333500" y="2282190"/>
              <a:ext cx="78486" cy="1524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2574036" y="2282190"/>
              <a:ext cx="78486" cy="1524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1333500" y="2377313"/>
              <a:ext cx="78486" cy="1524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 dirty="0"/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2574036" y="2377313"/>
              <a:ext cx="78486" cy="1524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1333500" y="2466975"/>
              <a:ext cx="78486" cy="1524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2574036" y="2466975"/>
              <a:ext cx="78486" cy="1524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1333500" y="2559304"/>
              <a:ext cx="78486" cy="1524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2574036" y="2559304"/>
              <a:ext cx="78486" cy="1524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1333500" y="2651633"/>
              <a:ext cx="78486" cy="1524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2574036" y="2651633"/>
              <a:ext cx="78486" cy="1524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1333500" y="2739390"/>
              <a:ext cx="78486" cy="1524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2" name="object 2"/>
            <p:cNvSpPr txBox="1"/>
            <p:nvPr/>
          </p:nvSpPr>
          <p:spPr>
            <a:xfrm>
              <a:off x="2574036" y="2739390"/>
              <a:ext cx="78486" cy="1524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CBF70F66-F126-4A1D-B5DC-C69F72448CCC}"/>
              </a:ext>
            </a:extLst>
          </p:cNvPr>
          <p:cNvGrpSpPr/>
          <p:nvPr/>
        </p:nvGrpSpPr>
        <p:grpSpPr>
          <a:xfrm>
            <a:off x="-45720" y="279660"/>
            <a:ext cx="1007361" cy="513280"/>
            <a:chOff x="0" y="165186"/>
            <a:chExt cx="704998" cy="714191"/>
          </a:xfrm>
        </p:grpSpPr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C5EC4082-65B3-4258-A510-2D4D25FB5D53}"/>
                </a:ext>
              </a:extLst>
            </p:cNvPr>
            <p:cNvSpPr/>
            <p:nvPr/>
          </p:nvSpPr>
          <p:spPr>
            <a:xfrm>
              <a:off x="0" y="165186"/>
              <a:ext cx="533400" cy="714191"/>
            </a:xfrm>
            <a:prstGeom prst="rect">
              <a:avLst/>
            </a:prstGeom>
            <a:solidFill>
              <a:srgbClr val="80B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609501E6-789A-41DC-A02A-CC89E6A11CD3}"/>
                </a:ext>
              </a:extLst>
            </p:cNvPr>
            <p:cNvSpPr/>
            <p:nvPr/>
          </p:nvSpPr>
          <p:spPr>
            <a:xfrm>
              <a:off x="573027" y="165186"/>
              <a:ext cx="131971" cy="714191"/>
            </a:xfrm>
            <a:prstGeom prst="rect">
              <a:avLst/>
            </a:prstGeom>
            <a:solidFill>
              <a:srgbClr val="E6F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D1EF690-6CE7-4BA8-AC5B-D78BD160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88472" y="6356352"/>
            <a:ext cx="2228850" cy="365125"/>
          </a:xfrm>
        </p:spPr>
        <p:txBody>
          <a:bodyPr/>
          <a:lstStyle/>
          <a:p>
            <a:fld id="{72754293-E60B-4C74-911A-5BCAD8C6A3FD}" type="slidenum">
              <a:rPr lang="en-ID" smtClean="0"/>
              <a:pPr/>
              <a:t>5</a:t>
            </a:fld>
            <a:endParaRPr lang="en-ID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4">
            <a:extLst>
              <a:ext uri="{FF2B5EF4-FFF2-40B4-BE49-F238E27FC236}">
                <a16:creationId xmlns:a16="http://schemas.microsoft.com/office/drawing/2014/main" id="{C7BD3929-8416-4BD0-AEB1-0EC32B4F2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880" y="120646"/>
            <a:ext cx="7620816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defTabSz="914400">
              <a:lnSpc>
                <a:spcPct val="100000"/>
              </a:lnSpc>
              <a:spcBef>
                <a:spcPts val="0"/>
              </a:spcBef>
              <a:buClr>
                <a:srgbClr val="F3F3F3"/>
              </a:buClr>
              <a:buSzPts val="2400"/>
              <a:buNone/>
              <a:defRPr sz="2400" b="1" kern="0" spc="270">
                <a:solidFill>
                  <a:prstClr val="black"/>
                </a:solidFill>
                <a:effectLst>
                  <a:outerShdw blurRad="50800" dist="63500" dir="2700000" algn="tl" rotWithShape="0">
                    <a:prstClr val="white">
                      <a:alpha val="50000"/>
                    </a:prstClr>
                  </a:outerShdw>
                </a:effectLst>
                <a:latin typeface="Century Gothic" panose="020B0502020202020204" pitchFamily="34" charset="0"/>
              </a:defRPr>
            </a:lvl1pPr>
            <a:lvl2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2pPr>
            <a:lvl3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3pPr>
            <a:lvl4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4pPr>
            <a:lvl5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5pPr>
            <a:lvl6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6pPr>
            <a:lvl7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7pPr>
            <a:lvl8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8pPr>
            <a:lvl9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9pPr>
          </a:lstStyle>
          <a:p>
            <a:r>
              <a:rPr lang="en-ID" sz="2000" dirty="0"/>
              <a:t>KEBIJAKAN DAN STRATEGI </a:t>
            </a:r>
          </a:p>
          <a:p>
            <a:r>
              <a:rPr lang="en-ID" sz="2000" b="0" dirty="0"/>
              <a:t>DITJEN PERUMAHAN 2020-2024 </a:t>
            </a:r>
            <a:endParaRPr lang="id-ID" sz="2000" b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425F4D-8BF3-41FA-BE43-F34722EC5D73}"/>
              </a:ext>
            </a:extLst>
          </p:cNvPr>
          <p:cNvGrpSpPr/>
          <p:nvPr/>
        </p:nvGrpSpPr>
        <p:grpSpPr>
          <a:xfrm>
            <a:off x="4072119" y="3140968"/>
            <a:ext cx="2881346" cy="2520000"/>
            <a:chOff x="3315196" y="3493381"/>
            <a:chExt cx="2881346" cy="2520000"/>
          </a:xfrm>
        </p:grpSpPr>
        <p:sp>
          <p:nvSpPr>
            <p:cNvPr id="8" name="Google Shape;1672;p47">
              <a:extLst>
                <a:ext uri="{FF2B5EF4-FFF2-40B4-BE49-F238E27FC236}">
                  <a16:creationId xmlns:a16="http://schemas.microsoft.com/office/drawing/2014/main" id="{C4975D0F-FFB1-4F36-9EFB-CBA59A8511CA}"/>
                </a:ext>
              </a:extLst>
            </p:cNvPr>
            <p:cNvSpPr/>
            <p:nvPr/>
          </p:nvSpPr>
          <p:spPr>
            <a:xfrm>
              <a:off x="3316542" y="3493381"/>
              <a:ext cx="2880000" cy="2520000"/>
            </a:xfrm>
            <a:prstGeom prst="roundRect">
              <a:avLst>
                <a:gd name="adj" fmla="val 9794"/>
              </a:avLst>
            </a:prstGeom>
            <a:solidFill>
              <a:srgbClr val="F3F3F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Google Shape;1674;p47">
              <a:extLst>
                <a:ext uri="{FF2B5EF4-FFF2-40B4-BE49-F238E27FC236}">
                  <a16:creationId xmlns:a16="http://schemas.microsoft.com/office/drawing/2014/main" id="{046315CA-B82A-42C7-8D18-B90C8FC5551B}"/>
                </a:ext>
              </a:extLst>
            </p:cNvPr>
            <p:cNvSpPr/>
            <p:nvPr/>
          </p:nvSpPr>
          <p:spPr>
            <a:xfrm>
              <a:off x="3315196" y="3493381"/>
              <a:ext cx="2880000" cy="401500"/>
            </a:xfrm>
            <a:prstGeom prst="round2SameRect">
              <a:avLst>
                <a:gd name="adj1" fmla="val 38309"/>
                <a:gd name="adj2" fmla="val 0"/>
              </a:avLst>
            </a:prstGeom>
            <a:solidFill>
              <a:srgbClr val="80BF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7C52258-2E4A-4119-B5EB-071AC2960E3D}"/>
                </a:ext>
              </a:extLst>
            </p:cNvPr>
            <p:cNvGrpSpPr/>
            <p:nvPr/>
          </p:nvGrpSpPr>
          <p:grpSpPr>
            <a:xfrm>
              <a:off x="3584865" y="3631747"/>
              <a:ext cx="548300" cy="119100"/>
              <a:chOff x="750425" y="1981389"/>
              <a:chExt cx="548300" cy="119100"/>
            </a:xfrm>
          </p:grpSpPr>
          <p:sp>
            <p:nvSpPr>
              <p:cNvPr id="13" name="Google Shape;507;p30">
                <a:extLst>
                  <a:ext uri="{FF2B5EF4-FFF2-40B4-BE49-F238E27FC236}">
                    <a16:creationId xmlns:a16="http://schemas.microsoft.com/office/drawing/2014/main" id="{C00B33B8-162D-416E-8B77-51DA1FBED329}"/>
                  </a:ext>
                </a:extLst>
              </p:cNvPr>
              <p:cNvSpPr/>
              <p:nvPr/>
            </p:nvSpPr>
            <p:spPr>
              <a:xfrm>
                <a:off x="750425" y="1981389"/>
                <a:ext cx="119100" cy="119100"/>
              </a:xfrm>
              <a:prstGeom prst="ellipse">
                <a:avLst/>
              </a:prstGeom>
              <a:solidFill>
                <a:srgbClr val="E684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Google Shape;508;p30">
                <a:extLst>
                  <a:ext uri="{FF2B5EF4-FFF2-40B4-BE49-F238E27FC236}">
                    <a16:creationId xmlns:a16="http://schemas.microsoft.com/office/drawing/2014/main" id="{6773B16E-9D15-4230-A9FE-9BF6251E7B3E}"/>
                  </a:ext>
                </a:extLst>
              </p:cNvPr>
              <p:cNvSpPr/>
              <p:nvPr/>
            </p:nvSpPr>
            <p:spPr>
              <a:xfrm>
                <a:off x="965025" y="1981389"/>
                <a:ext cx="119100" cy="1191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Google Shape;509;p30">
                <a:extLst>
                  <a:ext uri="{FF2B5EF4-FFF2-40B4-BE49-F238E27FC236}">
                    <a16:creationId xmlns:a16="http://schemas.microsoft.com/office/drawing/2014/main" id="{7E69B0EA-EEA7-4B38-A416-4201E532883C}"/>
                  </a:ext>
                </a:extLst>
              </p:cNvPr>
              <p:cNvSpPr/>
              <p:nvPr/>
            </p:nvSpPr>
            <p:spPr>
              <a:xfrm>
                <a:off x="1179625" y="1981389"/>
                <a:ext cx="119100" cy="119100"/>
              </a:xfrm>
              <a:prstGeom prst="ellipse">
                <a:avLst/>
              </a:prstGeom>
              <a:solidFill>
                <a:srgbClr val="73A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24AF508-DE42-4807-90D6-87F7ED441386}"/>
                </a:ext>
              </a:extLst>
            </p:cNvPr>
            <p:cNvSpPr/>
            <p:nvPr/>
          </p:nvSpPr>
          <p:spPr>
            <a:xfrm>
              <a:off x="4336340" y="3518683"/>
              <a:ext cx="12574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STRATEGI 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6A1F84-30DB-4A92-8B9C-3AF7C949DEC2}"/>
              </a:ext>
            </a:extLst>
          </p:cNvPr>
          <p:cNvGrpSpPr/>
          <p:nvPr/>
        </p:nvGrpSpPr>
        <p:grpSpPr>
          <a:xfrm>
            <a:off x="7150385" y="3125086"/>
            <a:ext cx="2521346" cy="2535883"/>
            <a:chOff x="6454598" y="3477498"/>
            <a:chExt cx="2521346" cy="2535883"/>
          </a:xfrm>
        </p:grpSpPr>
        <p:sp>
          <p:nvSpPr>
            <p:cNvPr id="17" name="Google Shape;1672;p47">
              <a:extLst>
                <a:ext uri="{FF2B5EF4-FFF2-40B4-BE49-F238E27FC236}">
                  <a16:creationId xmlns:a16="http://schemas.microsoft.com/office/drawing/2014/main" id="{AADB5D62-9E8C-4EA5-9A68-F97B4902F2CA}"/>
                </a:ext>
              </a:extLst>
            </p:cNvPr>
            <p:cNvSpPr/>
            <p:nvPr/>
          </p:nvSpPr>
          <p:spPr>
            <a:xfrm>
              <a:off x="6455944" y="3493381"/>
              <a:ext cx="2520000" cy="2520000"/>
            </a:xfrm>
            <a:prstGeom prst="roundRect">
              <a:avLst>
                <a:gd name="adj" fmla="val 9794"/>
              </a:avLst>
            </a:prstGeom>
            <a:solidFill>
              <a:srgbClr val="F3F3F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Google Shape;1674;p47">
              <a:extLst>
                <a:ext uri="{FF2B5EF4-FFF2-40B4-BE49-F238E27FC236}">
                  <a16:creationId xmlns:a16="http://schemas.microsoft.com/office/drawing/2014/main" id="{DC5649EF-FB27-471A-9EDE-1B5A61E0DA0F}"/>
                </a:ext>
              </a:extLst>
            </p:cNvPr>
            <p:cNvSpPr/>
            <p:nvPr/>
          </p:nvSpPr>
          <p:spPr>
            <a:xfrm>
              <a:off x="6454598" y="3477498"/>
              <a:ext cx="2520000" cy="401500"/>
            </a:xfrm>
            <a:prstGeom prst="round2SameRect">
              <a:avLst>
                <a:gd name="adj1" fmla="val 38309"/>
                <a:gd name="adj2" fmla="val 0"/>
              </a:avLst>
            </a:prstGeom>
            <a:solidFill>
              <a:srgbClr val="80BF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29583D4-56CB-4FBB-8700-0BA70548221E}"/>
                </a:ext>
              </a:extLst>
            </p:cNvPr>
            <p:cNvGrpSpPr/>
            <p:nvPr/>
          </p:nvGrpSpPr>
          <p:grpSpPr>
            <a:xfrm>
              <a:off x="6622985" y="3630280"/>
              <a:ext cx="548300" cy="119100"/>
              <a:chOff x="750425" y="1981389"/>
              <a:chExt cx="548300" cy="119100"/>
            </a:xfrm>
          </p:grpSpPr>
          <p:sp>
            <p:nvSpPr>
              <p:cNvPr id="21" name="Google Shape;507;p30">
                <a:extLst>
                  <a:ext uri="{FF2B5EF4-FFF2-40B4-BE49-F238E27FC236}">
                    <a16:creationId xmlns:a16="http://schemas.microsoft.com/office/drawing/2014/main" id="{72846050-DD7C-420C-9ED0-7FA87A4FD1D7}"/>
                  </a:ext>
                </a:extLst>
              </p:cNvPr>
              <p:cNvSpPr/>
              <p:nvPr/>
            </p:nvSpPr>
            <p:spPr>
              <a:xfrm>
                <a:off x="750425" y="1981389"/>
                <a:ext cx="119100" cy="119100"/>
              </a:xfrm>
              <a:prstGeom prst="ellipse">
                <a:avLst/>
              </a:prstGeom>
              <a:solidFill>
                <a:srgbClr val="E684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Google Shape;508;p30">
                <a:extLst>
                  <a:ext uri="{FF2B5EF4-FFF2-40B4-BE49-F238E27FC236}">
                    <a16:creationId xmlns:a16="http://schemas.microsoft.com/office/drawing/2014/main" id="{F731D0E9-F24D-4F3D-BBE3-3B4993B3E1DA}"/>
                  </a:ext>
                </a:extLst>
              </p:cNvPr>
              <p:cNvSpPr/>
              <p:nvPr/>
            </p:nvSpPr>
            <p:spPr>
              <a:xfrm>
                <a:off x="965025" y="1981389"/>
                <a:ext cx="119100" cy="1191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Google Shape;509;p30">
                <a:extLst>
                  <a:ext uri="{FF2B5EF4-FFF2-40B4-BE49-F238E27FC236}">
                    <a16:creationId xmlns:a16="http://schemas.microsoft.com/office/drawing/2014/main" id="{55350E03-F4B9-4CA7-BFC2-A34D229635A8}"/>
                  </a:ext>
                </a:extLst>
              </p:cNvPr>
              <p:cNvSpPr/>
              <p:nvPr/>
            </p:nvSpPr>
            <p:spPr>
              <a:xfrm>
                <a:off x="1179625" y="1981389"/>
                <a:ext cx="119100" cy="119100"/>
              </a:xfrm>
              <a:prstGeom prst="ellipse">
                <a:avLst/>
              </a:prstGeom>
              <a:solidFill>
                <a:srgbClr val="73A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00C2571-6DD2-4328-9DCB-4D97F5363F42}"/>
                </a:ext>
              </a:extLst>
            </p:cNvPr>
            <p:cNvSpPr/>
            <p:nvPr/>
          </p:nvSpPr>
          <p:spPr>
            <a:xfrm>
              <a:off x="7363814" y="3503361"/>
              <a:ext cx="12574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STRATEGI 3</a:t>
              </a:r>
            </a:p>
          </p:txBody>
        </p:sp>
      </p:grpSp>
      <p:sp>
        <p:nvSpPr>
          <p:cNvPr id="24" name="Google Shape;504;p30">
            <a:extLst>
              <a:ext uri="{FF2B5EF4-FFF2-40B4-BE49-F238E27FC236}">
                <a16:creationId xmlns:a16="http://schemas.microsoft.com/office/drawing/2014/main" id="{CDF587D8-4213-48D5-96DB-B2AAE93BE512}"/>
              </a:ext>
            </a:extLst>
          </p:cNvPr>
          <p:cNvSpPr/>
          <p:nvPr/>
        </p:nvSpPr>
        <p:spPr>
          <a:xfrm>
            <a:off x="1865379" y="1338276"/>
            <a:ext cx="7379441" cy="1519042"/>
          </a:xfrm>
          <a:prstGeom prst="roundRect">
            <a:avLst>
              <a:gd name="adj" fmla="val 85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Google Shape;506;p30">
            <a:extLst>
              <a:ext uri="{FF2B5EF4-FFF2-40B4-BE49-F238E27FC236}">
                <a16:creationId xmlns:a16="http://schemas.microsoft.com/office/drawing/2014/main" id="{732A264D-2746-4FD1-8CF8-1D0171859555}"/>
              </a:ext>
            </a:extLst>
          </p:cNvPr>
          <p:cNvSpPr/>
          <p:nvPr/>
        </p:nvSpPr>
        <p:spPr>
          <a:xfrm>
            <a:off x="1865379" y="1338276"/>
            <a:ext cx="7379441" cy="392400"/>
          </a:xfrm>
          <a:prstGeom prst="round2SameRect">
            <a:avLst>
              <a:gd name="adj1" fmla="val 38309"/>
              <a:gd name="adj2" fmla="val 0"/>
            </a:avLst>
          </a:prstGeom>
          <a:solidFill>
            <a:srgbClr val="80BF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Google Shape;507;p30">
            <a:extLst>
              <a:ext uri="{FF2B5EF4-FFF2-40B4-BE49-F238E27FC236}">
                <a16:creationId xmlns:a16="http://schemas.microsoft.com/office/drawing/2014/main" id="{2DF5941C-8E97-41F2-A835-3742B3B9481A}"/>
              </a:ext>
            </a:extLst>
          </p:cNvPr>
          <p:cNvSpPr/>
          <p:nvPr/>
        </p:nvSpPr>
        <p:spPr>
          <a:xfrm>
            <a:off x="2343507" y="1476576"/>
            <a:ext cx="121612" cy="119100"/>
          </a:xfrm>
          <a:prstGeom prst="ellipse">
            <a:avLst/>
          </a:prstGeom>
          <a:solidFill>
            <a:srgbClr val="E68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Google Shape;508;p30">
            <a:extLst>
              <a:ext uri="{FF2B5EF4-FFF2-40B4-BE49-F238E27FC236}">
                <a16:creationId xmlns:a16="http://schemas.microsoft.com/office/drawing/2014/main" id="{12D4F7DA-00EB-4658-BC5F-37B148851F62}"/>
              </a:ext>
            </a:extLst>
          </p:cNvPr>
          <p:cNvSpPr/>
          <p:nvPr/>
        </p:nvSpPr>
        <p:spPr>
          <a:xfrm>
            <a:off x="2558107" y="1476576"/>
            <a:ext cx="121612" cy="11910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Google Shape;509;p30">
            <a:extLst>
              <a:ext uri="{FF2B5EF4-FFF2-40B4-BE49-F238E27FC236}">
                <a16:creationId xmlns:a16="http://schemas.microsoft.com/office/drawing/2014/main" id="{32DB5F3D-740B-4E50-B830-EF35C58B1375}"/>
              </a:ext>
            </a:extLst>
          </p:cNvPr>
          <p:cNvSpPr/>
          <p:nvPr/>
        </p:nvSpPr>
        <p:spPr>
          <a:xfrm>
            <a:off x="2772707" y="1476576"/>
            <a:ext cx="121612" cy="119100"/>
          </a:xfrm>
          <a:prstGeom prst="ellipse">
            <a:avLst/>
          </a:prstGeom>
          <a:solidFill>
            <a:srgbClr val="73A1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B3BC32B-5DCA-4BD5-973D-1698A59D6A36}"/>
              </a:ext>
            </a:extLst>
          </p:cNvPr>
          <p:cNvSpPr/>
          <p:nvPr/>
        </p:nvSpPr>
        <p:spPr>
          <a:xfrm>
            <a:off x="2617657" y="1891101"/>
            <a:ext cx="5902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Peningkatan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akses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masyarakat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terhadap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hunian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layak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melalui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penyediaan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rumah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layak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huni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secara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kolaboratif</a:t>
            </a:r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25979D9-1FB2-4320-BA37-89ED2C59A38A}"/>
              </a:ext>
            </a:extLst>
          </p:cNvPr>
          <p:cNvSpPr/>
          <p:nvPr/>
        </p:nvSpPr>
        <p:spPr>
          <a:xfrm>
            <a:off x="2328731" y="1324481"/>
            <a:ext cx="27038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KEBIJAKAN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5114C2-1DBB-4041-B6D5-9C72ED1916EB}"/>
              </a:ext>
            </a:extLst>
          </p:cNvPr>
          <p:cNvSpPr/>
          <p:nvPr/>
        </p:nvSpPr>
        <p:spPr>
          <a:xfrm>
            <a:off x="4177148" y="3595282"/>
            <a:ext cx="27583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45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Menyediakan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sistem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regulasi</a:t>
            </a:r>
            <a:r>
              <a: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yang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harmonis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,</a:t>
            </a:r>
            <a:r>
              <a: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memanfaatkan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teknologi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dan</a:t>
            </a: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meningkatkan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koordinasi</a:t>
            </a: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untuk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mendukung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kolaborasi</a:t>
            </a: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antar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stakeholder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dalam</a:t>
            </a: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rangka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memperkuat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Program</a:t>
            </a: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Sejuta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Rumah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egoe UI Historic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F8624A8-E41C-4E42-B073-206EF4AADDBB}"/>
              </a:ext>
            </a:extLst>
          </p:cNvPr>
          <p:cNvSpPr/>
          <p:nvPr/>
        </p:nvSpPr>
        <p:spPr>
          <a:xfrm>
            <a:off x="7225160" y="3768854"/>
            <a:ext cx="24256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45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Mempercepat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penyediaan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rumah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layak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huni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melalui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implementasi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skema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penyediaan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perumahan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yang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inovatif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egoe UI Historic" panose="020B0502040204020203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C6AC43B-2A86-4D6F-A473-0806B7A357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021">
            <a:off x="6308376" y="5406406"/>
            <a:ext cx="704471" cy="78039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AC388AC-D19F-4F35-831B-49C077F6B2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152">
            <a:off x="8763026" y="5265977"/>
            <a:ext cx="933257" cy="933257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F6516B06-CC58-4E7A-B1C4-E16BA85F594D}"/>
              </a:ext>
            </a:extLst>
          </p:cNvPr>
          <p:cNvGrpSpPr/>
          <p:nvPr/>
        </p:nvGrpSpPr>
        <p:grpSpPr>
          <a:xfrm>
            <a:off x="1523738" y="3140968"/>
            <a:ext cx="2351463" cy="2520000"/>
            <a:chOff x="795676" y="3493381"/>
            <a:chExt cx="2351463" cy="2520000"/>
          </a:xfrm>
        </p:grpSpPr>
        <p:sp>
          <p:nvSpPr>
            <p:cNvPr id="36" name="Google Shape;1672;p47">
              <a:extLst>
                <a:ext uri="{FF2B5EF4-FFF2-40B4-BE49-F238E27FC236}">
                  <a16:creationId xmlns:a16="http://schemas.microsoft.com/office/drawing/2014/main" id="{57F2ED80-A83F-40ED-8C03-2534C301429E}"/>
                </a:ext>
              </a:extLst>
            </p:cNvPr>
            <p:cNvSpPr/>
            <p:nvPr/>
          </p:nvSpPr>
          <p:spPr>
            <a:xfrm>
              <a:off x="795915" y="3493381"/>
              <a:ext cx="2340000" cy="2520000"/>
            </a:xfrm>
            <a:prstGeom prst="roundRect">
              <a:avLst>
                <a:gd name="adj" fmla="val 9794"/>
              </a:avLst>
            </a:prstGeom>
            <a:solidFill>
              <a:srgbClr val="F3F3F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Google Shape;1674;p47">
              <a:extLst>
                <a:ext uri="{FF2B5EF4-FFF2-40B4-BE49-F238E27FC236}">
                  <a16:creationId xmlns:a16="http://schemas.microsoft.com/office/drawing/2014/main" id="{2FC1D406-5F08-4DBA-A800-2A39BBC4120C}"/>
                </a:ext>
              </a:extLst>
            </p:cNvPr>
            <p:cNvSpPr/>
            <p:nvPr/>
          </p:nvSpPr>
          <p:spPr>
            <a:xfrm>
              <a:off x="795676" y="3493381"/>
              <a:ext cx="2351463" cy="390977"/>
            </a:xfrm>
            <a:prstGeom prst="round2SameRect">
              <a:avLst>
                <a:gd name="adj1" fmla="val 38309"/>
                <a:gd name="adj2" fmla="val 0"/>
              </a:avLst>
            </a:prstGeom>
            <a:solidFill>
              <a:srgbClr val="80BF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8B0BAC4-9F70-4BD9-9123-25A75A802678}"/>
                </a:ext>
              </a:extLst>
            </p:cNvPr>
            <p:cNvGrpSpPr/>
            <p:nvPr/>
          </p:nvGrpSpPr>
          <p:grpSpPr>
            <a:xfrm>
              <a:off x="956658" y="3631747"/>
              <a:ext cx="548300" cy="119100"/>
              <a:chOff x="750425" y="1981389"/>
              <a:chExt cx="548300" cy="119100"/>
            </a:xfrm>
          </p:grpSpPr>
          <p:sp>
            <p:nvSpPr>
              <p:cNvPr id="40" name="Google Shape;507;p30">
                <a:extLst>
                  <a:ext uri="{FF2B5EF4-FFF2-40B4-BE49-F238E27FC236}">
                    <a16:creationId xmlns:a16="http://schemas.microsoft.com/office/drawing/2014/main" id="{6DDFCED2-EFA5-48F8-8B39-60D0C34DB314}"/>
                  </a:ext>
                </a:extLst>
              </p:cNvPr>
              <p:cNvSpPr/>
              <p:nvPr/>
            </p:nvSpPr>
            <p:spPr>
              <a:xfrm>
                <a:off x="750425" y="1981389"/>
                <a:ext cx="119100" cy="119100"/>
              </a:xfrm>
              <a:prstGeom prst="ellipse">
                <a:avLst/>
              </a:prstGeom>
              <a:solidFill>
                <a:srgbClr val="E684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Google Shape;508;p30">
                <a:extLst>
                  <a:ext uri="{FF2B5EF4-FFF2-40B4-BE49-F238E27FC236}">
                    <a16:creationId xmlns:a16="http://schemas.microsoft.com/office/drawing/2014/main" id="{90A71A9F-9599-43A2-A0EF-C8679DBE0F7F}"/>
                  </a:ext>
                </a:extLst>
              </p:cNvPr>
              <p:cNvSpPr/>
              <p:nvPr/>
            </p:nvSpPr>
            <p:spPr>
              <a:xfrm>
                <a:off x="965025" y="1981389"/>
                <a:ext cx="119100" cy="1191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Google Shape;509;p30">
                <a:extLst>
                  <a:ext uri="{FF2B5EF4-FFF2-40B4-BE49-F238E27FC236}">
                    <a16:creationId xmlns:a16="http://schemas.microsoft.com/office/drawing/2014/main" id="{9A9233E0-1CD3-4E90-AFFE-EBC20D4FC92A}"/>
                  </a:ext>
                </a:extLst>
              </p:cNvPr>
              <p:cNvSpPr/>
              <p:nvPr/>
            </p:nvSpPr>
            <p:spPr>
              <a:xfrm>
                <a:off x="1179625" y="1981389"/>
                <a:ext cx="119100" cy="119100"/>
              </a:xfrm>
              <a:prstGeom prst="ellipse">
                <a:avLst/>
              </a:prstGeom>
              <a:solidFill>
                <a:srgbClr val="73A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15A99A1-B361-4225-A752-7F00E08B24F5}"/>
                </a:ext>
              </a:extLst>
            </p:cNvPr>
            <p:cNvSpPr/>
            <p:nvPr/>
          </p:nvSpPr>
          <p:spPr>
            <a:xfrm>
              <a:off x="1697293" y="3507925"/>
              <a:ext cx="12574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STRATEGI 1</a:t>
              </a: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D2F40B25-BE62-4BFD-BA16-26841E202A20}"/>
              </a:ext>
            </a:extLst>
          </p:cNvPr>
          <p:cNvSpPr/>
          <p:nvPr/>
        </p:nvSpPr>
        <p:spPr>
          <a:xfrm>
            <a:off x="1547936" y="3815595"/>
            <a:ext cx="22989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45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Mengoptimalkan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penyediaan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rumah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layak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huni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dengan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melanjutkan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Program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Sejuta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Rumah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egoe UI Historic" panose="020B0502040204020203" pitchFamily="34" charset="0"/>
              <a:cs typeface="Calibri" panose="020F050202020403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885D404-7BA7-4AE1-BA9F-C1388EEEDD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794" y="5192803"/>
            <a:ext cx="997223" cy="99722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9A699FF-E30C-4607-83EE-526E7DCD271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0"/>
          <a:stretch/>
        </p:blipFill>
        <p:spPr>
          <a:xfrm>
            <a:off x="321344" y="1138758"/>
            <a:ext cx="2157220" cy="419502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396176-036B-4116-B70F-ACC617B32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5655B-ADAB-4646-AB35-9AA94C05E500}" type="slidenum">
              <a:rPr kumimoji="0" lang="id-ID" altLang="id-ID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d-ID" altLang="id-ID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398FB09-B998-4A52-BF9B-A2249EAF8950}"/>
              </a:ext>
            </a:extLst>
          </p:cNvPr>
          <p:cNvGrpSpPr/>
          <p:nvPr/>
        </p:nvGrpSpPr>
        <p:grpSpPr>
          <a:xfrm>
            <a:off x="-45720" y="227408"/>
            <a:ext cx="1007361" cy="513280"/>
            <a:chOff x="0" y="165186"/>
            <a:chExt cx="704998" cy="714191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B066CCB-6495-46E3-B5FB-0A16DE7D5D19}"/>
                </a:ext>
              </a:extLst>
            </p:cNvPr>
            <p:cNvSpPr/>
            <p:nvPr/>
          </p:nvSpPr>
          <p:spPr>
            <a:xfrm>
              <a:off x="0" y="165186"/>
              <a:ext cx="533400" cy="714191"/>
            </a:xfrm>
            <a:prstGeom prst="rect">
              <a:avLst/>
            </a:prstGeom>
            <a:solidFill>
              <a:srgbClr val="80B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DA5CF0B-45FD-4C58-9CE2-DD6899A44827}"/>
                </a:ext>
              </a:extLst>
            </p:cNvPr>
            <p:cNvSpPr/>
            <p:nvPr/>
          </p:nvSpPr>
          <p:spPr>
            <a:xfrm>
              <a:off x="573027" y="165186"/>
              <a:ext cx="131971" cy="714191"/>
            </a:xfrm>
            <a:prstGeom prst="rect">
              <a:avLst/>
            </a:prstGeom>
            <a:solidFill>
              <a:srgbClr val="E6F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46" name="Slide Number Placeholder 7">
            <a:extLst>
              <a:ext uri="{FF2B5EF4-FFF2-40B4-BE49-F238E27FC236}">
                <a16:creationId xmlns:a16="http://schemas.microsoft.com/office/drawing/2014/main" id="{3355D49A-6BFA-4966-B7AA-28A644F5163F}"/>
              </a:ext>
            </a:extLst>
          </p:cNvPr>
          <p:cNvSpPr txBox="1">
            <a:spLocks/>
          </p:cNvSpPr>
          <p:nvPr/>
        </p:nvSpPr>
        <p:spPr>
          <a:xfrm>
            <a:off x="7373484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19E888-69DF-4A19-BF5D-F6CF70DE7D06}" type="slidenum">
              <a:rPr 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79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4">
            <a:extLst>
              <a:ext uri="{FF2B5EF4-FFF2-40B4-BE49-F238E27FC236}">
                <a16:creationId xmlns:a16="http://schemas.microsoft.com/office/drawing/2014/main" id="{C7BD3929-8416-4BD0-AEB1-0EC32B4F2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641" y="143796"/>
            <a:ext cx="8970818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defTabSz="914400">
              <a:lnSpc>
                <a:spcPct val="100000"/>
              </a:lnSpc>
              <a:spcBef>
                <a:spcPts val="0"/>
              </a:spcBef>
              <a:buClr>
                <a:srgbClr val="F3F3F3"/>
              </a:buClr>
              <a:buSzPts val="2400"/>
              <a:buNone/>
              <a:defRPr sz="2400" b="1" kern="0" spc="270">
                <a:solidFill>
                  <a:prstClr val="black"/>
                </a:solidFill>
                <a:effectLst>
                  <a:outerShdw blurRad="50800" dist="63500" dir="2700000" algn="tl" rotWithShape="0">
                    <a:prstClr val="white">
                      <a:alpha val="50000"/>
                    </a:prstClr>
                  </a:outerShdw>
                </a:effectLst>
                <a:latin typeface="Century Gothic" panose="020B0502020202020204" pitchFamily="34" charset="0"/>
              </a:defRPr>
            </a:lvl1pPr>
            <a:lvl2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2pPr>
            <a:lvl3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3pPr>
            <a:lvl4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4pPr>
            <a:lvl5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5pPr>
            <a:lvl6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6pPr>
            <a:lvl7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7pPr>
            <a:lvl8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8pPr>
            <a:lvl9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9pPr>
          </a:lstStyle>
          <a:p>
            <a:r>
              <a:rPr lang="en-ID" sz="2000" dirty="0"/>
              <a:t>TUJUAN DAN SASARAN </a:t>
            </a:r>
          </a:p>
          <a:p>
            <a:r>
              <a:rPr lang="en-ID" sz="2000" b="0" dirty="0"/>
              <a:t>DITJEN PERUMAHAN 2020-2024</a:t>
            </a:r>
            <a:endParaRPr lang="id-ID" sz="2000" b="0" dirty="0"/>
          </a:p>
        </p:txBody>
      </p:sp>
      <p:sp>
        <p:nvSpPr>
          <p:cNvPr id="48" name="Google Shape;504;p30">
            <a:extLst>
              <a:ext uri="{FF2B5EF4-FFF2-40B4-BE49-F238E27FC236}">
                <a16:creationId xmlns:a16="http://schemas.microsoft.com/office/drawing/2014/main" id="{CDF587D8-4213-48D5-96DB-B2AAE93BE512}"/>
              </a:ext>
            </a:extLst>
          </p:cNvPr>
          <p:cNvSpPr/>
          <p:nvPr/>
        </p:nvSpPr>
        <p:spPr>
          <a:xfrm>
            <a:off x="630428" y="1399428"/>
            <a:ext cx="7684169" cy="1819426"/>
          </a:xfrm>
          <a:prstGeom prst="roundRect">
            <a:avLst>
              <a:gd name="adj" fmla="val 85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Google Shape;506;p30">
            <a:extLst>
              <a:ext uri="{FF2B5EF4-FFF2-40B4-BE49-F238E27FC236}">
                <a16:creationId xmlns:a16="http://schemas.microsoft.com/office/drawing/2014/main" id="{732A264D-2746-4FD1-8CF8-1D0171859555}"/>
              </a:ext>
            </a:extLst>
          </p:cNvPr>
          <p:cNvSpPr/>
          <p:nvPr/>
        </p:nvSpPr>
        <p:spPr>
          <a:xfrm>
            <a:off x="630428" y="1399428"/>
            <a:ext cx="7684169" cy="392400"/>
          </a:xfrm>
          <a:prstGeom prst="round2SameRect">
            <a:avLst>
              <a:gd name="adj1" fmla="val 38309"/>
              <a:gd name="adj2" fmla="val 0"/>
            </a:avLst>
          </a:prstGeom>
          <a:solidFill>
            <a:srgbClr val="80BF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B3BC32B-5DCA-4BD5-973D-1698A59D6A36}"/>
              </a:ext>
            </a:extLst>
          </p:cNvPr>
          <p:cNvSpPr/>
          <p:nvPr/>
        </p:nvSpPr>
        <p:spPr>
          <a:xfrm>
            <a:off x="890110" y="1980254"/>
            <a:ext cx="7172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Meningkatkan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pemenuhan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kebutuhan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rumah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layak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huni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,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terutama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untuk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kelompok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Masyarakat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Berpenghasilan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Rendah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(MBR)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25979D9-1FB2-4320-BA37-89ED2C59A38A}"/>
              </a:ext>
            </a:extLst>
          </p:cNvPr>
          <p:cNvSpPr/>
          <p:nvPr/>
        </p:nvSpPr>
        <p:spPr>
          <a:xfrm>
            <a:off x="899983" y="1385633"/>
            <a:ext cx="2882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TUJUAN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C45B0A5-0DA6-4227-BFED-451EC143FBB4}"/>
              </a:ext>
            </a:extLst>
          </p:cNvPr>
          <p:cNvSpPr/>
          <p:nvPr/>
        </p:nvSpPr>
        <p:spPr>
          <a:xfrm>
            <a:off x="821390" y="4509120"/>
            <a:ext cx="1920552" cy="1772817"/>
          </a:xfrm>
          <a:prstGeom prst="rect">
            <a:avLst/>
          </a:prstGeom>
          <a:solidFill>
            <a:srgbClr val="E6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918B7F9-6794-428E-BF55-4DB32BEF1F57}"/>
              </a:ext>
            </a:extLst>
          </p:cNvPr>
          <p:cNvSpPr/>
          <p:nvPr/>
        </p:nvSpPr>
        <p:spPr>
          <a:xfrm>
            <a:off x="2904893" y="4509120"/>
            <a:ext cx="1920552" cy="1772817"/>
          </a:xfrm>
          <a:prstGeom prst="rect">
            <a:avLst/>
          </a:prstGeom>
          <a:solidFill>
            <a:srgbClr val="AFE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BC0A0EC-82AE-4992-90EB-8F8A88CB49F0}"/>
              </a:ext>
            </a:extLst>
          </p:cNvPr>
          <p:cNvSpPr/>
          <p:nvPr/>
        </p:nvSpPr>
        <p:spPr>
          <a:xfrm>
            <a:off x="4988397" y="4509120"/>
            <a:ext cx="1920552" cy="1772817"/>
          </a:xfrm>
          <a:prstGeom prst="rect">
            <a:avLst/>
          </a:prstGeom>
          <a:solidFill>
            <a:srgbClr val="E6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82272F4-F091-4F2B-9C7A-C2C38E9A7C9E}"/>
              </a:ext>
            </a:extLst>
          </p:cNvPr>
          <p:cNvSpPr/>
          <p:nvPr/>
        </p:nvSpPr>
        <p:spPr>
          <a:xfrm>
            <a:off x="7071900" y="4509120"/>
            <a:ext cx="1920552" cy="1772817"/>
          </a:xfrm>
          <a:prstGeom prst="rect">
            <a:avLst/>
          </a:prstGeom>
          <a:solidFill>
            <a:srgbClr val="AFE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FD68532-8D22-468C-BEE9-2A38D3D51805}"/>
              </a:ext>
            </a:extLst>
          </p:cNvPr>
          <p:cNvSpPr txBox="1"/>
          <p:nvPr/>
        </p:nvSpPr>
        <p:spPr>
          <a:xfrm>
            <a:off x="1088038" y="5340107"/>
            <a:ext cx="1287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51.340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592A985-BD6D-42E6-940F-05DD87FFB7FC}"/>
              </a:ext>
            </a:extLst>
          </p:cNvPr>
          <p:cNvSpPr txBox="1"/>
          <p:nvPr/>
        </p:nvSpPr>
        <p:spPr>
          <a:xfrm>
            <a:off x="3183877" y="5340107"/>
            <a:ext cx="1287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10.000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B4244E8-C5B0-417D-80A7-104B65F933C1}"/>
              </a:ext>
            </a:extLst>
          </p:cNvPr>
          <p:cNvSpPr txBox="1"/>
          <p:nvPr/>
        </p:nvSpPr>
        <p:spPr>
          <a:xfrm>
            <a:off x="5236454" y="5340107"/>
            <a:ext cx="1487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813.660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4B18CDC-9CD7-43AF-8AE4-3CCED68E92FC}"/>
              </a:ext>
            </a:extLst>
          </p:cNvPr>
          <p:cNvSpPr txBox="1"/>
          <p:nvPr/>
        </p:nvSpPr>
        <p:spPr>
          <a:xfrm>
            <a:off x="7245817" y="5312397"/>
            <a:ext cx="1487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262.345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F327154-2604-4107-994E-205519263C11}"/>
              </a:ext>
            </a:extLst>
          </p:cNvPr>
          <p:cNvSpPr txBox="1"/>
          <p:nvPr/>
        </p:nvSpPr>
        <p:spPr>
          <a:xfrm>
            <a:off x="1441213" y="5728224"/>
            <a:ext cx="647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Unit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D57CD65-8AE0-41D9-8EC1-4538644A6337}"/>
              </a:ext>
            </a:extLst>
          </p:cNvPr>
          <p:cNvSpPr txBox="1"/>
          <p:nvPr/>
        </p:nvSpPr>
        <p:spPr>
          <a:xfrm>
            <a:off x="3537052" y="5728224"/>
            <a:ext cx="647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Unit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07C5AFC-DB95-4A61-934D-1D547E9CCFEE}"/>
              </a:ext>
            </a:extLst>
          </p:cNvPr>
          <p:cNvSpPr txBox="1"/>
          <p:nvPr/>
        </p:nvSpPr>
        <p:spPr>
          <a:xfrm>
            <a:off x="5589629" y="5728224"/>
            <a:ext cx="647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Unit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2C26132-C0E2-4A6B-A163-F42C68B6DBFB}"/>
              </a:ext>
            </a:extLst>
          </p:cNvPr>
          <p:cNvSpPr txBox="1"/>
          <p:nvPr/>
        </p:nvSpPr>
        <p:spPr>
          <a:xfrm>
            <a:off x="7659031" y="5700514"/>
            <a:ext cx="647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Unit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994B7C6-EC91-422D-B2E4-8CCDD3358190}"/>
              </a:ext>
            </a:extLst>
          </p:cNvPr>
          <p:cNvSpPr txBox="1"/>
          <p:nvPr/>
        </p:nvSpPr>
        <p:spPr>
          <a:xfrm>
            <a:off x="1097260" y="4596792"/>
            <a:ext cx="1412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Pembangunan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Rumah</a:t>
            </a:r>
            <a:r>
              <a:rPr kumimoji="0" lang="en-ID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Susun</a:t>
            </a:r>
            <a:endParaRPr kumimoji="0" lang="en-ID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05624A1-25C4-4106-8604-39676539B358}"/>
              </a:ext>
            </a:extLst>
          </p:cNvPr>
          <p:cNvSpPr txBox="1"/>
          <p:nvPr/>
        </p:nvSpPr>
        <p:spPr>
          <a:xfrm>
            <a:off x="5092945" y="4596792"/>
            <a:ext cx="1705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Bantuan</a:t>
            </a:r>
            <a:r>
              <a:rPr kumimoji="0" lang="en-ID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Stimulan</a:t>
            </a:r>
            <a:endParaRPr kumimoji="0" lang="en-ID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Rumah</a:t>
            </a:r>
            <a:r>
              <a:rPr kumimoji="0" lang="en-ID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Swadaya</a:t>
            </a:r>
            <a:endParaRPr kumimoji="0" lang="en-ID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0F1FD6E9-05B3-4DBD-8885-7BFBD257E2D2}"/>
              </a:ext>
            </a:extLst>
          </p:cNvPr>
          <p:cNvSpPr txBox="1"/>
          <p:nvPr/>
        </p:nvSpPr>
        <p:spPr>
          <a:xfrm>
            <a:off x="7580931" y="4596792"/>
            <a:ext cx="902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Bantuan</a:t>
            </a:r>
            <a:endParaRPr kumimoji="0" lang="en-ID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PSU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53EF0516-B2B5-490E-8AC2-B871FFB98256}"/>
              </a:ext>
            </a:extLst>
          </p:cNvPr>
          <p:cNvSpPr txBox="1"/>
          <p:nvPr/>
        </p:nvSpPr>
        <p:spPr>
          <a:xfrm>
            <a:off x="3153207" y="4596792"/>
            <a:ext cx="1443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Pembangunan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Rumah</a:t>
            </a:r>
            <a:r>
              <a:rPr kumimoji="0" lang="en-ID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Khusus</a:t>
            </a:r>
            <a:endParaRPr kumimoji="0" lang="en-ID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2" name="Graphic 25">
            <a:extLst>
              <a:ext uri="{FF2B5EF4-FFF2-40B4-BE49-F238E27FC236}">
                <a16:creationId xmlns:a16="http://schemas.microsoft.com/office/drawing/2014/main" id="{E063F661-480A-4803-8E07-00F3195A1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56" y="5515030"/>
            <a:ext cx="411260" cy="76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Graphic 28">
            <a:extLst>
              <a:ext uri="{FF2B5EF4-FFF2-40B4-BE49-F238E27FC236}">
                <a16:creationId xmlns:a16="http://schemas.microsoft.com/office/drawing/2014/main" id="{C8C7D279-D61F-4358-81C2-5120332442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88" y="5758716"/>
            <a:ext cx="599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Graphic 26">
            <a:extLst>
              <a:ext uri="{FF2B5EF4-FFF2-40B4-BE49-F238E27FC236}">
                <a16:creationId xmlns:a16="http://schemas.microsoft.com/office/drawing/2014/main" id="{4F6D836A-7A6D-4DD8-951B-0B66612537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5A7F8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023" y="5758716"/>
            <a:ext cx="5147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Graphic 38">
            <a:extLst>
              <a:ext uri="{FF2B5EF4-FFF2-40B4-BE49-F238E27FC236}">
                <a16:creationId xmlns:a16="http://schemas.microsoft.com/office/drawing/2014/main" id="{8A8922D0-6630-40D7-B53B-0F07C5D295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76" y="5808217"/>
            <a:ext cx="6823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6" name="Group 115"/>
          <p:cNvGrpSpPr/>
          <p:nvPr/>
        </p:nvGrpSpPr>
        <p:grpSpPr>
          <a:xfrm>
            <a:off x="917354" y="1496907"/>
            <a:ext cx="588874" cy="135708"/>
            <a:chOff x="1668485" y="1828989"/>
            <a:chExt cx="596713" cy="119100"/>
          </a:xfrm>
        </p:grpSpPr>
        <p:sp>
          <p:nvSpPr>
            <p:cNvPr id="117" name="Google Shape;507;p30">
              <a:extLst>
                <a:ext uri="{FF2B5EF4-FFF2-40B4-BE49-F238E27FC236}">
                  <a16:creationId xmlns:a16="http://schemas.microsoft.com/office/drawing/2014/main" id="{2DF5941C-8E97-41F2-A835-3742B3B9481A}"/>
                </a:ext>
              </a:extLst>
            </p:cNvPr>
            <p:cNvSpPr/>
            <p:nvPr/>
          </p:nvSpPr>
          <p:spPr>
            <a:xfrm>
              <a:off x="1668485" y="1828989"/>
              <a:ext cx="131746" cy="1191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Google Shape;508;p30">
              <a:extLst>
                <a:ext uri="{FF2B5EF4-FFF2-40B4-BE49-F238E27FC236}">
                  <a16:creationId xmlns:a16="http://schemas.microsoft.com/office/drawing/2014/main" id="{12D4F7DA-00EB-4658-BC5F-37B148851F62}"/>
                </a:ext>
              </a:extLst>
            </p:cNvPr>
            <p:cNvSpPr/>
            <p:nvPr/>
          </p:nvSpPr>
          <p:spPr>
            <a:xfrm>
              <a:off x="1900969" y="1828989"/>
              <a:ext cx="131746" cy="119100"/>
            </a:xfrm>
            <a:prstGeom prst="ellipse">
              <a:avLst/>
            </a:prstGeom>
            <a:solidFill>
              <a:srgbClr val="FFE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Google Shape;509;p30">
              <a:extLst>
                <a:ext uri="{FF2B5EF4-FFF2-40B4-BE49-F238E27FC236}">
                  <a16:creationId xmlns:a16="http://schemas.microsoft.com/office/drawing/2014/main" id="{32DB5F3D-740B-4E50-B830-EF35C58B1375}"/>
                </a:ext>
              </a:extLst>
            </p:cNvPr>
            <p:cNvSpPr/>
            <p:nvPr/>
          </p:nvSpPr>
          <p:spPr>
            <a:xfrm>
              <a:off x="2133452" y="1828989"/>
              <a:ext cx="131746" cy="1191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866640" y="2819741"/>
            <a:ext cx="5668690" cy="1273885"/>
            <a:chOff x="2631351" y="3099157"/>
            <a:chExt cx="5668690" cy="1273885"/>
          </a:xfrm>
        </p:grpSpPr>
        <p:sp>
          <p:nvSpPr>
            <p:cNvPr id="121" name="Google Shape;511;p30">
              <a:extLst>
                <a:ext uri="{FF2B5EF4-FFF2-40B4-BE49-F238E27FC236}">
                  <a16:creationId xmlns:a16="http://schemas.microsoft.com/office/drawing/2014/main" id="{8D91D14D-3DFD-443D-838F-FA6C4A382635}"/>
                </a:ext>
              </a:extLst>
            </p:cNvPr>
            <p:cNvSpPr/>
            <p:nvPr/>
          </p:nvSpPr>
          <p:spPr>
            <a:xfrm>
              <a:off x="2631410" y="3123287"/>
              <a:ext cx="5668631" cy="1249755"/>
            </a:xfrm>
            <a:prstGeom prst="roundRect">
              <a:avLst>
                <a:gd name="adj" fmla="val 12783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Google Shape;513;p30">
              <a:extLst>
                <a:ext uri="{FF2B5EF4-FFF2-40B4-BE49-F238E27FC236}">
                  <a16:creationId xmlns:a16="http://schemas.microsoft.com/office/drawing/2014/main" id="{7DCC0F1C-EC10-4845-BF5A-72C36B5F1C04}"/>
                </a:ext>
              </a:extLst>
            </p:cNvPr>
            <p:cNvSpPr/>
            <p:nvPr/>
          </p:nvSpPr>
          <p:spPr>
            <a:xfrm>
              <a:off x="2631351" y="3123281"/>
              <a:ext cx="5668631" cy="392400"/>
            </a:xfrm>
            <a:prstGeom prst="round2SameRect">
              <a:avLst>
                <a:gd name="adj1" fmla="val 38309"/>
                <a:gd name="adj2" fmla="val 0"/>
              </a:avLst>
            </a:prstGeom>
            <a:solidFill>
              <a:srgbClr val="80BF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36B291D9-B9A5-49C0-9272-4FEEAD367EF0}"/>
                </a:ext>
              </a:extLst>
            </p:cNvPr>
            <p:cNvSpPr/>
            <p:nvPr/>
          </p:nvSpPr>
          <p:spPr>
            <a:xfrm>
              <a:off x="2717627" y="3099157"/>
              <a:ext cx="28823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SASARAN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2A7C754B-00AB-4913-AA35-E4CEA452D436}"/>
                </a:ext>
              </a:extLst>
            </p:cNvPr>
            <p:cNvSpPr/>
            <p:nvPr/>
          </p:nvSpPr>
          <p:spPr>
            <a:xfrm>
              <a:off x="2631351" y="3590927"/>
              <a:ext cx="566863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Meningkatnya</a:t>
              </a:r>
              <a:r>
                <a:rPr kumimoji="0" lang="en-ID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ID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kontribusi</a:t>
              </a:r>
              <a:r>
                <a:rPr kumimoji="0" lang="en-ID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ID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terhadap</a:t>
              </a:r>
              <a:r>
                <a:rPr kumimoji="0" lang="en-ID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ID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pemenuhan</a:t>
              </a:r>
              <a:r>
                <a:rPr kumimoji="0" lang="en-ID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kebutuhan</a:t>
              </a:r>
              <a:r>
                <a:rPr kumimoji="0" lang="en-ID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ID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rumah</a:t>
              </a:r>
              <a:r>
                <a:rPr kumimoji="0" lang="en-ID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ID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layak</a:t>
              </a:r>
              <a:r>
                <a:rPr kumimoji="0" lang="en-ID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ID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huni</a:t>
              </a:r>
              <a:r>
                <a:rPr kumimoji="0" lang="en-ID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ID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melalui</a:t>
              </a:r>
              <a:r>
                <a:rPr kumimoji="0" lang="en-ID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:</a:t>
              </a: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2839272" y="3238731"/>
              <a:ext cx="588874" cy="135708"/>
              <a:chOff x="1668485" y="1828989"/>
              <a:chExt cx="596713" cy="119100"/>
            </a:xfrm>
          </p:grpSpPr>
          <p:sp>
            <p:nvSpPr>
              <p:cNvPr id="126" name="Google Shape;507;p30">
                <a:extLst>
                  <a:ext uri="{FF2B5EF4-FFF2-40B4-BE49-F238E27FC236}">
                    <a16:creationId xmlns:a16="http://schemas.microsoft.com/office/drawing/2014/main" id="{2DF5941C-8E97-41F2-A835-3742B3B9481A}"/>
                  </a:ext>
                </a:extLst>
              </p:cNvPr>
              <p:cNvSpPr/>
              <p:nvPr/>
            </p:nvSpPr>
            <p:spPr>
              <a:xfrm>
                <a:off x="1668485" y="1828989"/>
                <a:ext cx="131746" cy="1191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Google Shape;508;p30">
                <a:extLst>
                  <a:ext uri="{FF2B5EF4-FFF2-40B4-BE49-F238E27FC236}">
                    <a16:creationId xmlns:a16="http://schemas.microsoft.com/office/drawing/2014/main" id="{12D4F7DA-00EB-4658-BC5F-37B148851F62}"/>
                  </a:ext>
                </a:extLst>
              </p:cNvPr>
              <p:cNvSpPr/>
              <p:nvPr/>
            </p:nvSpPr>
            <p:spPr>
              <a:xfrm>
                <a:off x="1900969" y="1828989"/>
                <a:ext cx="131746" cy="119100"/>
              </a:xfrm>
              <a:prstGeom prst="ellipse">
                <a:avLst/>
              </a:prstGeom>
              <a:solidFill>
                <a:srgbClr val="FFE3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Google Shape;509;p30">
                <a:extLst>
                  <a:ext uri="{FF2B5EF4-FFF2-40B4-BE49-F238E27FC236}">
                    <a16:creationId xmlns:a16="http://schemas.microsoft.com/office/drawing/2014/main" id="{32DB5F3D-740B-4E50-B830-EF35C58B1375}"/>
                  </a:ext>
                </a:extLst>
              </p:cNvPr>
              <p:cNvSpPr/>
              <p:nvPr/>
            </p:nvSpPr>
            <p:spPr>
              <a:xfrm>
                <a:off x="2133452" y="1828989"/>
                <a:ext cx="131746" cy="11910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29" name="Picture 128">
            <a:extLst>
              <a:ext uri="{FF2B5EF4-FFF2-40B4-BE49-F238E27FC236}">
                <a16:creationId xmlns:a16="http://schemas.microsoft.com/office/drawing/2014/main" id="{A9A699FF-E30C-4607-83EE-526E7DCD271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6"/>
          <a:stretch/>
        </p:blipFill>
        <p:spPr>
          <a:xfrm flipH="1">
            <a:off x="7577212" y="675526"/>
            <a:ext cx="2232248" cy="383359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619120" y="3306526"/>
            <a:ext cx="2285390" cy="1052621"/>
            <a:chOff x="7117129" y="3540646"/>
            <a:chExt cx="1886288" cy="871498"/>
          </a:xfrm>
          <a:solidFill>
            <a:srgbClr val="3C6C47"/>
          </a:solidFill>
        </p:grpSpPr>
        <p:sp>
          <p:nvSpPr>
            <p:cNvPr id="47" name="Rectangle: Rounded Corners 1">
              <a:extLst>
                <a:ext uri="{FF2B5EF4-FFF2-40B4-BE49-F238E27FC236}">
                  <a16:creationId xmlns:a16="http://schemas.microsoft.com/office/drawing/2014/main" id="{C155071D-08C3-4C52-BE1A-197ED412CC7F}"/>
                </a:ext>
              </a:extLst>
            </p:cNvPr>
            <p:cNvSpPr/>
            <p:nvPr/>
          </p:nvSpPr>
          <p:spPr>
            <a:xfrm>
              <a:off x="7121744" y="3540646"/>
              <a:ext cx="1877058" cy="871498"/>
            </a:xfrm>
            <a:prstGeom prst="roundRect">
              <a:avLst>
                <a:gd name="adj" fmla="val 22823"/>
              </a:avLst>
            </a:prstGeom>
            <a:solidFill>
              <a:srgbClr val="1F727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Title 1">
              <a:extLst>
                <a:ext uri="{FF2B5EF4-FFF2-40B4-BE49-F238E27FC236}">
                  <a16:creationId xmlns:a16="http://schemas.microsoft.com/office/drawing/2014/main" id="{8D3AF8FE-EF66-4095-AA58-27F3A396B4EE}"/>
                </a:ext>
              </a:extLst>
            </p:cNvPr>
            <p:cNvSpPr txBox="1">
              <a:spLocks/>
            </p:cNvSpPr>
            <p:nvPr/>
          </p:nvSpPr>
          <p:spPr>
            <a:xfrm>
              <a:off x="7117129" y="3741709"/>
              <a:ext cx="1886288" cy="534022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j-ea"/>
                  <a:cs typeface="+mj-cs"/>
                </a:rPr>
                <a:t>Rp. 57,13 T</a:t>
              </a:r>
              <a:endPara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BF01FC-4243-4E1A-B8D1-1410FC1DA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5655B-ADAB-4646-AB35-9AA94C05E500}" type="slidenum">
              <a:rPr kumimoji="0" lang="id-ID" altLang="id-ID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d-ID" altLang="id-ID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0" name="Slide Number Placeholder 7">
            <a:extLst>
              <a:ext uri="{FF2B5EF4-FFF2-40B4-BE49-F238E27FC236}">
                <a16:creationId xmlns:a16="http://schemas.microsoft.com/office/drawing/2014/main" id="{908B1369-7482-4A94-8AC1-90F034966D81}"/>
              </a:ext>
            </a:extLst>
          </p:cNvPr>
          <p:cNvSpPr txBox="1">
            <a:spLocks/>
          </p:cNvSpPr>
          <p:nvPr/>
        </p:nvSpPr>
        <p:spPr>
          <a:xfrm>
            <a:off x="7373484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19E888-69DF-4A19-BF5D-F6CF70DE7D06}" type="slidenum">
              <a:rPr 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B5BA592-823E-4119-B502-1CA2B4C5ECA4}"/>
              </a:ext>
            </a:extLst>
          </p:cNvPr>
          <p:cNvGrpSpPr/>
          <p:nvPr/>
        </p:nvGrpSpPr>
        <p:grpSpPr>
          <a:xfrm>
            <a:off x="-45720" y="279660"/>
            <a:ext cx="1007361" cy="513280"/>
            <a:chOff x="0" y="165186"/>
            <a:chExt cx="704998" cy="714191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4C3E034-E0CD-435C-8F51-F2B5216FE4CB}"/>
                </a:ext>
              </a:extLst>
            </p:cNvPr>
            <p:cNvSpPr/>
            <p:nvPr/>
          </p:nvSpPr>
          <p:spPr>
            <a:xfrm>
              <a:off x="0" y="165186"/>
              <a:ext cx="533400" cy="714191"/>
            </a:xfrm>
            <a:prstGeom prst="rect">
              <a:avLst/>
            </a:prstGeom>
            <a:solidFill>
              <a:srgbClr val="80B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F7347F7-8855-4C13-A398-88EDB7CEC053}"/>
                </a:ext>
              </a:extLst>
            </p:cNvPr>
            <p:cNvSpPr/>
            <p:nvPr/>
          </p:nvSpPr>
          <p:spPr>
            <a:xfrm>
              <a:off x="573027" y="165186"/>
              <a:ext cx="131971" cy="714191"/>
            </a:xfrm>
            <a:prstGeom prst="rect">
              <a:avLst/>
            </a:prstGeom>
            <a:solidFill>
              <a:srgbClr val="E6F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231289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/>
          <p:nvPr/>
        </p:nvSpPr>
        <p:spPr>
          <a:xfrm>
            <a:off x="5881116" y="3262668"/>
            <a:ext cx="2218943" cy="2241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41296" y="3317576"/>
            <a:ext cx="2095088" cy="2118319"/>
          </a:xfrm>
          <a:custGeom>
            <a:avLst/>
            <a:gdLst/>
            <a:ahLst/>
            <a:cxnLst/>
            <a:rect l="l" t="t" r="r" b="b"/>
            <a:pathLst>
              <a:path w="2095088" h="2118319">
                <a:moveTo>
                  <a:pt x="59834" y="715219"/>
                </a:moveTo>
                <a:lnTo>
                  <a:pt x="34517" y="798512"/>
                </a:lnTo>
                <a:lnTo>
                  <a:pt x="16215" y="882195"/>
                </a:lnTo>
                <a:lnTo>
                  <a:pt x="4764" y="965924"/>
                </a:lnTo>
                <a:lnTo>
                  <a:pt x="0" y="1049351"/>
                </a:lnTo>
                <a:lnTo>
                  <a:pt x="1757" y="1132130"/>
                </a:lnTo>
                <a:lnTo>
                  <a:pt x="9872" y="1213915"/>
                </a:lnTo>
                <a:lnTo>
                  <a:pt x="24180" y="1294361"/>
                </a:lnTo>
                <a:lnTo>
                  <a:pt x="44517" y="1373119"/>
                </a:lnTo>
                <a:lnTo>
                  <a:pt x="70717" y="1449846"/>
                </a:lnTo>
                <a:lnTo>
                  <a:pt x="102617" y="1524193"/>
                </a:lnTo>
                <a:lnTo>
                  <a:pt x="140052" y="1595815"/>
                </a:lnTo>
                <a:lnTo>
                  <a:pt x="182857" y="1664366"/>
                </a:lnTo>
                <a:lnTo>
                  <a:pt x="230868" y="1729499"/>
                </a:lnTo>
                <a:lnTo>
                  <a:pt x="283921" y="1790869"/>
                </a:lnTo>
                <a:lnTo>
                  <a:pt x="341851" y="1848128"/>
                </a:lnTo>
                <a:lnTo>
                  <a:pt x="404493" y="1900931"/>
                </a:lnTo>
                <a:lnTo>
                  <a:pt x="471684" y="1948932"/>
                </a:lnTo>
                <a:lnTo>
                  <a:pt x="543258" y="1991784"/>
                </a:lnTo>
                <a:lnTo>
                  <a:pt x="619050" y="2029141"/>
                </a:lnTo>
                <a:lnTo>
                  <a:pt x="698898" y="2060657"/>
                </a:lnTo>
                <a:lnTo>
                  <a:pt x="781056" y="2085550"/>
                </a:lnTo>
                <a:lnTo>
                  <a:pt x="863664" y="2103345"/>
                </a:lnTo>
                <a:lnTo>
                  <a:pt x="946375" y="2114212"/>
                </a:lnTo>
                <a:lnTo>
                  <a:pt x="1028848" y="2118319"/>
                </a:lnTo>
                <a:lnTo>
                  <a:pt x="1110737" y="2115836"/>
                </a:lnTo>
                <a:lnTo>
                  <a:pt x="1191699" y="2106933"/>
                </a:lnTo>
                <a:lnTo>
                  <a:pt x="1271389" y="2091780"/>
                </a:lnTo>
                <a:lnTo>
                  <a:pt x="1349465" y="2070545"/>
                </a:lnTo>
                <a:lnTo>
                  <a:pt x="1425581" y="2043397"/>
                </a:lnTo>
                <a:lnTo>
                  <a:pt x="1499395" y="2010508"/>
                </a:lnTo>
                <a:lnTo>
                  <a:pt x="1570561" y="1972045"/>
                </a:lnTo>
                <a:lnTo>
                  <a:pt x="1638736" y="1928179"/>
                </a:lnTo>
                <a:lnTo>
                  <a:pt x="1703577" y="1879078"/>
                </a:lnTo>
                <a:lnTo>
                  <a:pt x="1764739" y="1824913"/>
                </a:lnTo>
                <a:lnTo>
                  <a:pt x="1821877" y="1765852"/>
                </a:lnTo>
                <a:lnTo>
                  <a:pt x="1874650" y="1702066"/>
                </a:lnTo>
                <a:lnTo>
                  <a:pt x="1922711" y="1633723"/>
                </a:lnTo>
                <a:lnTo>
                  <a:pt x="1965718" y="1560993"/>
                </a:lnTo>
                <a:lnTo>
                  <a:pt x="2003326" y="1484046"/>
                </a:lnTo>
                <a:lnTo>
                  <a:pt x="2035192" y="1403051"/>
                </a:lnTo>
                <a:lnTo>
                  <a:pt x="2060527" y="1319776"/>
                </a:lnTo>
                <a:lnTo>
                  <a:pt x="2078845" y="1236109"/>
                </a:lnTo>
                <a:lnTo>
                  <a:pt x="2090311" y="1152394"/>
                </a:lnTo>
                <a:lnTo>
                  <a:pt x="2095088" y="1068980"/>
                </a:lnTo>
                <a:lnTo>
                  <a:pt x="2093342" y="986211"/>
                </a:lnTo>
                <a:lnTo>
                  <a:pt x="2085237" y="904434"/>
                </a:lnTo>
                <a:lnTo>
                  <a:pt x="2070938" y="823996"/>
                </a:lnTo>
                <a:lnTo>
                  <a:pt x="2050609" y="745242"/>
                </a:lnTo>
                <a:lnTo>
                  <a:pt x="2024414" y="668518"/>
                </a:lnTo>
                <a:lnTo>
                  <a:pt x="1992520" y="594172"/>
                </a:lnTo>
                <a:lnTo>
                  <a:pt x="1955089" y="522549"/>
                </a:lnTo>
                <a:lnTo>
                  <a:pt x="1912287" y="453995"/>
                </a:lnTo>
                <a:lnTo>
                  <a:pt x="1864279" y="388857"/>
                </a:lnTo>
                <a:lnTo>
                  <a:pt x="1811228" y="327481"/>
                </a:lnTo>
                <a:lnTo>
                  <a:pt x="1753299" y="270213"/>
                </a:lnTo>
                <a:lnTo>
                  <a:pt x="1690658" y="217399"/>
                </a:lnTo>
                <a:lnTo>
                  <a:pt x="1623468" y="169386"/>
                </a:lnTo>
                <a:lnTo>
                  <a:pt x="1551895" y="126520"/>
                </a:lnTo>
                <a:lnTo>
                  <a:pt x="1476102" y="89147"/>
                </a:lnTo>
                <a:lnTo>
                  <a:pt x="1396255" y="57613"/>
                </a:lnTo>
                <a:lnTo>
                  <a:pt x="1314096" y="32737"/>
                </a:lnTo>
                <a:lnTo>
                  <a:pt x="1231489" y="14955"/>
                </a:lnTo>
                <a:lnTo>
                  <a:pt x="1148777" y="4099"/>
                </a:lnTo>
                <a:lnTo>
                  <a:pt x="1066304" y="0"/>
                </a:lnTo>
                <a:lnTo>
                  <a:pt x="984414" y="2487"/>
                </a:lnTo>
                <a:lnTo>
                  <a:pt x="903450" y="11392"/>
                </a:lnTo>
                <a:lnTo>
                  <a:pt x="823758" y="26546"/>
                </a:lnTo>
                <a:lnTo>
                  <a:pt x="745679" y="47780"/>
                </a:lnTo>
                <a:lnTo>
                  <a:pt x="669560" y="74924"/>
                </a:lnTo>
                <a:lnTo>
                  <a:pt x="595742" y="107810"/>
                </a:lnTo>
                <a:lnTo>
                  <a:pt x="524570" y="146267"/>
                </a:lnTo>
                <a:lnTo>
                  <a:pt x="456389" y="190128"/>
                </a:lnTo>
                <a:lnTo>
                  <a:pt x="391541" y="239222"/>
                </a:lnTo>
                <a:lnTo>
                  <a:pt x="330370" y="293381"/>
                </a:lnTo>
                <a:lnTo>
                  <a:pt x="273222" y="352435"/>
                </a:lnTo>
                <a:lnTo>
                  <a:pt x="220438" y="416216"/>
                </a:lnTo>
                <a:lnTo>
                  <a:pt x="172364" y="484554"/>
                </a:lnTo>
                <a:lnTo>
                  <a:pt x="129342" y="557280"/>
                </a:lnTo>
                <a:lnTo>
                  <a:pt x="91718" y="634224"/>
                </a:lnTo>
                <a:lnTo>
                  <a:pt x="59834" y="715219"/>
                </a:lnTo>
                <a:close/>
              </a:path>
            </a:pathLst>
          </a:custGeom>
          <a:solidFill>
            <a:srgbClr val="5BA3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41296" y="3317576"/>
            <a:ext cx="2095088" cy="2118319"/>
          </a:xfrm>
          <a:custGeom>
            <a:avLst/>
            <a:gdLst/>
            <a:ahLst/>
            <a:cxnLst/>
            <a:rect l="l" t="t" r="r" b="b"/>
            <a:pathLst>
              <a:path w="2095088" h="2118319">
                <a:moveTo>
                  <a:pt x="59834" y="715219"/>
                </a:moveTo>
                <a:lnTo>
                  <a:pt x="91718" y="634224"/>
                </a:lnTo>
                <a:lnTo>
                  <a:pt x="129342" y="557280"/>
                </a:lnTo>
                <a:lnTo>
                  <a:pt x="172364" y="484554"/>
                </a:lnTo>
                <a:lnTo>
                  <a:pt x="220438" y="416216"/>
                </a:lnTo>
                <a:lnTo>
                  <a:pt x="273222" y="352435"/>
                </a:lnTo>
                <a:lnTo>
                  <a:pt x="330370" y="293381"/>
                </a:lnTo>
                <a:lnTo>
                  <a:pt x="391541" y="239222"/>
                </a:lnTo>
                <a:lnTo>
                  <a:pt x="456389" y="190128"/>
                </a:lnTo>
                <a:lnTo>
                  <a:pt x="524570" y="146267"/>
                </a:lnTo>
                <a:lnTo>
                  <a:pt x="595742" y="107810"/>
                </a:lnTo>
                <a:lnTo>
                  <a:pt x="669560" y="74924"/>
                </a:lnTo>
                <a:lnTo>
                  <a:pt x="745679" y="47780"/>
                </a:lnTo>
                <a:lnTo>
                  <a:pt x="823758" y="26546"/>
                </a:lnTo>
                <a:lnTo>
                  <a:pt x="903450" y="11392"/>
                </a:lnTo>
                <a:lnTo>
                  <a:pt x="984414" y="2487"/>
                </a:lnTo>
                <a:lnTo>
                  <a:pt x="1066304" y="0"/>
                </a:lnTo>
                <a:lnTo>
                  <a:pt x="1148777" y="4099"/>
                </a:lnTo>
                <a:lnTo>
                  <a:pt x="1231489" y="14955"/>
                </a:lnTo>
                <a:lnTo>
                  <a:pt x="1314096" y="32737"/>
                </a:lnTo>
                <a:lnTo>
                  <a:pt x="1396255" y="57613"/>
                </a:lnTo>
                <a:lnTo>
                  <a:pt x="1476102" y="89147"/>
                </a:lnTo>
                <a:lnTo>
                  <a:pt x="1551895" y="126520"/>
                </a:lnTo>
                <a:lnTo>
                  <a:pt x="1623468" y="169386"/>
                </a:lnTo>
                <a:lnTo>
                  <a:pt x="1690658" y="217399"/>
                </a:lnTo>
                <a:lnTo>
                  <a:pt x="1753299" y="270213"/>
                </a:lnTo>
                <a:lnTo>
                  <a:pt x="1811228" y="327481"/>
                </a:lnTo>
                <a:lnTo>
                  <a:pt x="1864279" y="388857"/>
                </a:lnTo>
                <a:lnTo>
                  <a:pt x="1912287" y="453995"/>
                </a:lnTo>
                <a:lnTo>
                  <a:pt x="1955089" y="522549"/>
                </a:lnTo>
                <a:lnTo>
                  <a:pt x="1992520" y="594172"/>
                </a:lnTo>
                <a:lnTo>
                  <a:pt x="2024414" y="668518"/>
                </a:lnTo>
                <a:lnTo>
                  <a:pt x="2050609" y="745242"/>
                </a:lnTo>
                <a:lnTo>
                  <a:pt x="2070938" y="823996"/>
                </a:lnTo>
                <a:lnTo>
                  <a:pt x="2085237" y="904434"/>
                </a:lnTo>
                <a:lnTo>
                  <a:pt x="2093342" y="986211"/>
                </a:lnTo>
                <a:lnTo>
                  <a:pt x="2095088" y="1068980"/>
                </a:lnTo>
                <a:lnTo>
                  <a:pt x="2090311" y="1152394"/>
                </a:lnTo>
                <a:lnTo>
                  <a:pt x="2078845" y="1236109"/>
                </a:lnTo>
                <a:lnTo>
                  <a:pt x="2060527" y="1319776"/>
                </a:lnTo>
                <a:lnTo>
                  <a:pt x="2035192" y="1403051"/>
                </a:lnTo>
                <a:lnTo>
                  <a:pt x="2003326" y="1484046"/>
                </a:lnTo>
                <a:lnTo>
                  <a:pt x="1965718" y="1560993"/>
                </a:lnTo>
                <a:lnTo>
                  <a:pt x="1922711" y="1633723"/>
                </a:lnTo>
                <a:lnTo>
                  <a:pt x="1874650" y="1702066"/>
                </a:lnTo>
                <a:lnTo>
                  <a:pt x="1821877" y="1765852"/>
                </a:lnTo>
                <a:lnTo>
                  <a:pt x="1764739" y="1824913"/>
                </a:lnTo>
                <a:lnTo>
                  <a:pt x="1703577" y="1879078"/>
                </a:lnTo>
                <a:lnTo>
                  <a:pt x="1638736" y="1928179"/>
                </a:lnTo>
                <a:lnTo>
                  <a:pt x="1570561" y="1972045"/>
                </a:lnTo>
                <a:lnTo>
                  <a:pt x="1499395" y="2010508"/>
                </a:lnTo>
                <a:lnTo>
                  <a:pt x="1425581" y="2043397"/>
                </a:lnTo>
                <a:lnTo>
                  <a:pt x="1349465" y="2070545"/>
                </a:lnTo>
                <a:lnTo>
                  <a:pt x="1271389" y="2091780"/>
                </a:lnTo>
                <a:lnTo>
                  <a:pt x="1191699" y="2106933"/>
                </a:lnTo>
                <a:lnTo>
                  <a:pt x="1110737" y="2115836"/>
                </a:lnTo>
                <a:lnTo>
                  <a:pt x="1028848" y="2118319"/>
                </a:lnTo>
                <a:lnTo>
                  <a:pt x="946375" y="2114212"/>
                </a:lnTo>
                <a:lnTo>
                  <a:pt x="863664" y="2103345"/>
                </a:lnTo>
                <a:lnTo>
                  <a:pt x="781056" y="2085550"/>
                </a:lnTo>
                <a:lnTo>
                  <a:pt x="698898" y="2060657"/>
                </a:lnTo>
                <a:lnTo>
                  <a:pt x="619050" y="2029141"/>
                </a:lnTo>
                <a:lnTo>
                  <a:pt x="543258" y="1991784"/>
                </a:lnTo>
                <a:lnTo>
                  <a:pt x="471684" y="1948932"/>
                </a:lnTo>
                <a:lnTo>
                  <a:pt x="404493" y="1900931"/>
                </a:lnTo>
                <a:lnTo>
                  <a:pt x="341851" y="1848128"/>
                </a:lnTo>
                <a:lnTo>
                  <a:pt x="283921" y="1790869"/>
                </a:lnTo>
                <a:lnTo>
                  <a:pt x="230868" y="1729499"/>
                </a:lnTo>
                <a:lnTo>
                  <a:pt x="182857" y="1664366"/>
                </a:lnTo>
                <a:lnTo>
                  <a:pt x="140052" y="1595815"/>
                </a:lnTo>
                <a:lnTo>
                  <a:pt x="102617" y="1524193"/>
                </a:lnTo>
                <a:lnTo>
                  <a:pt x="70717" y="1449846"/>
                </a:lnTo>
                <a:lnTo>
                  <a:pt x="44517" y="1373119"/>
                </a:lnTo>
                <a:lnTo>
                  <a:pt x="24180" y="1294361"/>
                </a:lnTo>
                <a:lnTo>
                  <a:pt x="9872" y="1213915"/>
                </a:lnTo>
                <a:lnTo>
                  <a:pt x="1757" y="1132130"/>
                </a:lnTo>
                <a:lnTo>
                  <a:pt x="0" y="1049351"/>
                </a:lnTo>
                <a:lnTo>
                  <a:pt x="4764" y="965924"/>
                </a:lnTo>
                <a:lnTo>
                  <a:pt x="16215" y="882195"/>
                </a:lnTo>
                <a:lnTo>
                  <a:pt x="34517" y="798512"/>
                </a:lnTo>
                <a:lnTo>
                  <a:pt x="59834" y="715219"/>
                </a:lnTo>
                <a:close/>
              </a:path>
            </a:pathLst>
          </a:custGeom>
          <a:ln w="9525">
            <a:solidFill>
              <a:srgbClr val="E7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19216" y="3085884"/>
            <a:ext cx="1133868" cy="1357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79160" y="3141129"/>
            <a:ext cx="1010412" cy="1233551"/>
          </a:xfrm>
          <a:custGeom>
            <a:avLst/>
            <a:gdLst/>
            <a:ahLst/>
            <a:cxnLst/>
            <a:rect l="l" t="t" r="r" b="b"/>
            <a:pathLst>
              <a:path w="1010412" h="1233551">
                <a:moveTo>
                  <a:pt x="0" y="470788"/>
                </a:moveTo>
                <a:lnTo>
                  <a:pt x="1010412" y="1233551"/>
                </a:lnTo>
                <a:lnTo>
                  <a:pt x="680846" y="0"/>
                </a:lnTo>
                <a:lnTo>
                  <a:pt x="640253" y="11989"/>
                </a:lnTo>
                <a:lnTo>
                  <a:pt x="600177" y="25313"/>
                </a:lnTo>
                <a:lnTo>
                  <a:pt x="560649" y="39952"/>
                </a:lnTo>
                <a:lnTo>
                  <a:pt x="521695" y="55887"/>
                </a:lnTo>
                <a:lnTo>
                  <a:pt x="483346" y="73096"/>
                </a:lnTo>
                <a:lnTo>
                  <a:pt x="445629" y="91561"/>
                </a:lnTo>
                <a:lnTo>
                  <a:pt x="408572" y="111261"/>
                </a:lnTo>
                <a:lnTo>
                  <a:pt x="372206" y="132177"/>
                </a:lnTo>
                <a:lnTo>
                  <a:pt x="336558" y="154289"/>
                </a:lnTo>
                <a:lnTo>
                  <a:pt x="301656" y="177577"/>
                </a:lnTo>
                <a:lnTo>
                  <a:pt x="267530" y="202022"/>
                </a:lnTo>
                <a:lnTo>
                  <a:pt x="234208" y="227603"/>
                </a:lnTo>
                <a:lnTo>
                  <a:pt x="201718" y="254301"/>
                </a:lnTo>
                <a:lnTo>
                  <a:pt x="170089" y="282095"/>
                </a:lnTo>
                <a:lnTo>
                  <a:pt x="139350" y="310967"/>
                </a:lnTo>
                <a:lnTo>
                  <a:pt x="109529" y="340896"/>
                </a:lnTo>
                <a:lnTo>
                  <a:pt x="80655" y="371862"/>
                </a:lnTo>
                <a:lnTo>
                  <a:pt x="52757" y="403847"/>
                </a:lnTo>
                <a:lnTo>
                  <a:pt x="25862" y="436829"/>
                </a:lnTo>
                <a:lnTo>
                  <a:pt x="0" y="470788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79160" y="3141129"/>
            <a:ext cx="1010412" cy="1233551"/>
          </a:xfrm>
          <a:custGeom>
            <a:avLst/>
            <a:gdLst/>
            <a:ahLst/>
            <a:cxnLst/>
            <a:rect l="l" t="t" r="r" b="b"/>
            <a:pathLst>
              <a:path w="1010412" h="1233551">
                <a:moveTo>
                  <a:pt x="0" y="470788"/>
                </a:moveTo>
                <a:lnTo>
                  <a:pt x="25862" y="436829"/>
                </a:lnTo>
                <a:lnTo>
                  <a:pt x="52757" y="403847"/>
                </a:lnTo>
                <a:lnTo>
                  <a:pt x="80655" y="371862"/>
                </a:lnTo>
                <a:lnTo>
                  <a:pt x="109529" y="340896"/>
                </a:lnTo>
                <a:lnTo>
                  <a:pt x="139350" y="310967"/>
                </a:lnTo>
                <a:lnTo>
                  <a:pt x="170089" y="282095"/>
                </a:lnTo>
                <a:lnTo>
                  <a:pt x="201718" y="254301"/>
                </a:lnTo>
                <a:lnTo>
                  <a:pt x="234208" y="227603"/>
                </a:lnTo>
                <a:lnTo>
                  <a:pt x="267530" y="202022"/>
                </a:lnTo>
                <a:lnTo>
                  <a:pt x="301656" y="177577"/>
                </a:lnTo>
                <a:lnTo>
                  <a:pt x="336558" y="154289"/>
                </a:lnTo>
                <a:lnTo>
                  <a:pt x="372206" y="132177"/>
                </a:lnTo>
                <a:lnTo>
                  <a:pt x="408572" y="111261"/>
                </a:lnTo>
                <a:lnTo>
                  <a:pt x="445629" y="91561"/>
                </a:lnTo>
                <a:lnTo>
                  <a:pt x="483346" y="73096"/>
                </a:lnTo>
                <a:lnTo>
                  <a:pt x="521695" y="55887"/>
                </a:lnTo>
                <a:lnTo>
                  <a:pt x="560649" y="39952"/>
                </a:lnTo>
                <a:lnTo>
                  <a:pt x="600177" y="25313"/>
                </a:lnTo>
                <a:lnTo>
                  <a:pt x="640253" y="11989"/>
                </a:lnTo>
                <a:lnTo>
                  <a:pt x="680846" y="0"/>
                </a:lnTo>
                <a:lnTo>
                  <a:pt x="1010412" y="1233551"/>
                </a:lnTo>
                <a:lnTo>
                  <a:pt x="0" y="470788"/>
                </a:lnTo>
                <a:close/>
              </a:path>
            </a:pathLst>
          </a:custGeom>
          <a:ln w="9524">
            <a:solidFill>
              <a:srgbClr val="E7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87924" y="3343452"/>
            <a:ext cx="1568196" cy="2560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49161" y="3399573"/>
            <a:ext cx="1444474" cy="2436329"/>
          </a:xfrm>
          <a:custGeom>
            <a:avLst/>
            <a:gdLst/>
            <a:ahLst/>
            <a:cxnLst/>
            <a:rect l="l" t="t" r="r" b="b"/>
            <a:pathLst>
              <a:path w="1444474" h="2436329">
                <a:moveTo>
                  <a:pt x="1350875" y="2436329"/>
                </a:moveTo>
                <a:lnTo>
                  <a:pt x="1444474" y="976630"/>
                </a:lnTo>
                <a:lnTo>
                  <a:pt x="363577" y="0"/>
                </a:lnTo>
                <a:lnTo>
                  <a:pt x="332278" y="36794"/>
                </a:lnTo>
                <a:lnTo>
                  <a:pt x="302286" y="74535"/>
                </a:lnTo>
                <a:lnTo>
                  <a:pt x="273616" y="113186"/>
                </a:lnTo>
                <a:lnTo>
                  <a:pt x="246282" y="152710"/>
                </a:lnTo>
                <a:lnTo>
                  <a:pt x="220299" y="193071"/>
                </a:lnTo>
                <a:lnTo>
                  <a:pt x="195683" y="234232"/>
                </a:lnTo>
                <a:lnTo>
                  <a:pt x="172448" y="276157"/>
                </a:lnTo>
                <a:lnTo>
                  <a:pt x="150609" y="318808"/>
                </a:lnTo>
                <a:lnTo>
                  <a:pt x="130181" y="362150"/>
                </a:lnTo>
                <a:lnTo>
                  <a:pt x="111180" y="406146"/>
                </a:lnTo>
                <a:lnTo>
                  <a:pt x="93620" y="450758"/>
                </a:lnTo>
                <a:lnTo>
                  <a:pt x="77516" y="495952"/>
                </a:lnTo>
                <a:lnTo>
                  <a:pt x="62883" y="541689"/>
                </a:lnTo>
                <a:lnTo>
                  <a:pt x="49736" y="587934"/>
                </a:lnTo>
                <a:lnTo>
                  <a:pt x="38090" y="634650"/>
                </a:lnTo>
                <a:lnTo>
                  <a:pt x="27959" y="681801"/>
                </a:lnTo>
                <a:lnTo>
                  <a:pt x="19360" y="729349"/>
                </a:lnTo>
                <a:lnTo>
                  <a:pt x="12307" y="777258"/>
                </a:lnTo>
                <a:lnTo>
                  <a:pt x="6814" y="825492"/>
                </a:lnTo>
                <a:lnTo>
                  <a:pt x="2897" y="874014"/>
                </a:lnTo>
                <a:lnTo>
                  <a:pt x="0" y="994075"/>
                </a:lnTo>
                <a:lnTo>
                  <a:pt x="6583" y="1112135"/>
                </a:lnTo>
                <a:lnTo>
                  <a:pt x="22301" y="1227789"/>
                </a:lnTo>
                <a:lnTo>
                  <a:pt x="46806" y="1340636"/>
                </a:lnTo>
                <a:lnTo>
                  <a:pt x="79752" y="1450274"/>
                </a:lnTo>
                <a:lnTo>
                  <a:pt x="120790" y="1556301"/>
                </a:lnTo>
                <a:lnTo>
                  <a:pt x="169576" y="1658314"/>
                </a:lnTo>
                <a:lnTo>
                  <a:pt x="225760" y="1755912"/>
                </a:lnTo>
                <a:lnTo>
                  <a:pt x="288998" y="1848693"/>
                </a:lnTo>
                <a:lnTo>
                  <a:pt x="358941" y="1936254"/>
                </a:lnTo>
                <a:lnTo>
                  <a:pt x="435243" y="2018194"/>
                </a:lnTo>
                <a:lnTo>
                  <a:pt x="517558" y="2094109"/>
                </a:lnTo>
                <a:lnTo>
                  <a:pt x="605537" y="2163599"/>
                </a:lnTo>
                <a:lnTo>
                  <a:pt x="698834" y="2226261"/>
                </a:lnTo>
                <a:lnTo>
                  <a:pt x="797103" y="2281693"/>
                </a:lnTo>
                <a:lnTo>
                  <a:pt x="899996" y="2329493"/>
                </a:lnTo>
                <a:lnTo>
                  <a:pt x="1007167" y="2369258"/>
                </a:lnTo>
                <a:lnTo>
                  <a:pt x="1118268" y="2400588"/>
                </a:lnTo>
                <a:lnTo>
                  <a:pt x="1232953" y="2423079"/>
                </a:lnTo>
                <a:lnTo>
                  <a:pt x="1350875" y="2436329"/>
                </a:lnTo>
                <a:close/>
              </a:path>
            </a:pathLst>
          </a:custGeom>
          <a:solidFill>
            <a:srgbClr val="3A38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49161" y="3399573"/>
            <a:ext cx="1444474" cy="2436329"/>
          </a:xfrm>
          <a:custGeom>
            <a:avLst/>
            <a:gdLst/>
            <a:ahLst/>
            <a:cxnLst/>
            <a:rect l="l" t="t" r="r" b="b"/>
            <a:pathLst>
              <a:path w="1444474" h="2436329">
                <a:moveTo>
                  <a:pt x="1350875" y="2436329"/>
                </a:moveTo>
                <a:lnTo>
                  <a:pt x="1232953" y="2423079"/>
                </a:lnTo>
                <a:lnTo>
                  <a:pt x="1118268" y="2400588"/>
                </a:lnTo>
                <a:lnTo>
                  <a:pt x="1007167" y="2369258"/>
                </a:lnTo>
                <a:lnTo>
                  <a:pt x="899996" y="2329493"/>
                </a:lnTo>
                <a:lnTo>
                  <a:pt x="797103" y="2281693"/>
                </a:lnTo>
                <a:lnTo>
                  <a:pt x="698834" y="2226261"/>
                </a:lnTo>
                <a:lnTo>
                  <a:pt x="605537" y="2163599"/>
                </a:lnTo>
                <a:lnTo>
                  <a:pt x="517558" y="2094109"/>
                </a:lnTo>
                <a:lnTo>
                  <a:pt x="435243" y="2018194"/>
                </a:lnTo>
                <a:lnTo>
                  <a:pt x="358941" y="1936254"/>
                </a:lnTo>
                <a:lnTo>
                  <a:pt x="288998" y="1848693"/>
                </a:lnTo>
                <a:lnTo>
                  <a:pt x="225760" y="1755912"/>
                </a:lnTo>
                <a:lnTo>
                  <a:pt x="169576" y="1658314"/>
                </a:lnTo>
                <a:lnTo>
                  <a:pt x="120790" y="1556301"/>
                </a:lnTo>
                <a:lnTo>
                  <a:pt x="79752" y="1450274"/>
                </a:lnTo>
                <a:lnTo>
                  <a:pt x="46806" y="1340636"/>
                </a:lnTo>
                <a:lnTo>
                  <a:pt x="22301" y="1227789"/>
                </a:lnTo>
                <a:lnTo>
                  <a:pt x="6583" y="1112135"/>
                </a:lnTo>
                <a:lnTo>
                  <a:pt x="0" y="994075"/>
                </a:lnTo>
                <a:lnTo>
                  <a:pt x="2897" y="874014"/>
                </a:lnTo>
                <a:lnTo>
                  <a:pt x="6814" y="825492"/>
                </a:lnTo>
                <a:lnTo>
                  <a:pt x="12307" y="777258"/>
                </a:lnTo>
                <a:lnTo>
                  <a:pt x="19360" y="729349"/>
                </a:lnTo>
                <a:lnTo>
                  <a:pt x="27959" y="681801"/>
                </a:lnTo>
                <a:lnTo>
                  <a:pt x="38090" y="634650"/>
                </a:lnTo>
                <a:lnTo>
                  <a:pt x="49736" y="587934"/>
                </a:lnTo>
                <a:lnTo>
                  <a:pt x="62883" y="541689"/>
                </a:lnTo>
                <a:lnTo>
                  <a:pt x="77516" y="495952"/>
                </a:lnTo>
                <a:lnTo>
                  <a:pt x="93620" y="450758"/>
                </a:lnTo>
                <a:lnTo>
                  <a:pt x="111180" y="406146"/>
                </a:lnTo>
                <a:lnTo>
                  <a:pt x="130181" y="362150"/>
                </a:lnTo>
                <a:lnTo>
                  <a:pt x="150609" y="318808"/>
                </a:lnTo>
                <a:lnTo>
                  <a:pt x="172448" y="276157"/>
                </a:lnTo>
                <a:lnTo>
                  <a:pt x="195683" y="234232"/>
                </a:lnTo>
                <a:lnTo>
                  <a:pt x="220299" y="193071"/>
                </a:lnTo>
                <a:lnTo>
                  <a:pt x="246282" y="152710"/>
                </a:lnTo>
                <a:lnTo>
                  <a:pt x="273616" y="113186"/>
                </a:lnTo>
                <a:lnTo>
                  <a:pt x="302286" y="74535"/>
                </a:lnTo>
                <a:lnTo>
                  <a:pt x="332278" y="36794"/>
                </a:lnTo>
                <a:lnTo>
                  <a:pt x="363577" y="0"/>
                </a:lnTo>
                <a:lnTo>
                  <a:pt x="1444474" y="976630"/>
                </a:lnTo>
                <a:lnTo>
                  <a:pt x="1350875" y="2436329"/>
                </a:lnTo>
                <a:close/>
              </a:path>
            </a:pathLst>
          </a:custGeom>
          <a:ln w="9525">
            <a:solidFill>
              <a:srgbClr val="E7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39483" y="2689644"/>
            <a:ext cx="2141220" cy="3398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6600444" y="2745143"/>
            <a:ext cx="2016266" cy="3273742"/>
          </a:xfrm>
          <a:custGeom>
            <a:avLst/>
            <a:gdLst/>
            <a:ahLst/>
            <a:cxnLst/>
            <a:rect l="l" t="t" r="r" b="b"/>
            <a:pathLst>
              <a:path w="2016266" h="3273742">
                <a:moveTo>
                  <a:pt x="459241" y="3272681"/>
                </a:moveTo>
                <a:lnTo>
                  <a:pt x="588358" y="3261114"/>
                </a:lnTo>
                <a:lnTo>
                  <a:pt x="714875" y="3239411"/>
                </a:lnTo>
                <a:lnTo>
                  <a:pt x="838327" y="3207947"/>
                </a:lnTo>
                <a:lnTo>
                  <a:pt x="958246" y="3167093"/>
                </a:lnTo>
                <a:lnTo>
                  <a:pt x="1074167" y="3117221"/>
                </a:lnTo>
                <a:lnTo>
                  <a:pt x="1185625" y="3058704"/>
                </a:lnTo>
                <a:lnTo>
                  <a:pt x="1292153" y="2991913"/>
                </a:lnTo>
                <a:lnTo>
                  <a:pt x="1393285" y="2917221"/>
                </a:lnTo>
                <a:lnTo>
                  <a:pt x="1488555" y="2835000"/>
                </a:lnTo>
                <a:lnTo>
                  <a:pt x="1577498" y="2745623"/>
                </a:lnTo>
                <a:lnTo>
                  <a:pt x="1659647" y="2649461"/>
                </a:lnTo>
                <a:lnTo>
                  <a:pt x="1734537" y="2546886"/>
                </a:lnTo>
                <a:lnTo>
                  <a:pt x="1801701" y="2438272"/>
                </a:lnTo>
                <a:lnTo>
                  <a:pt x="1860673" y="2323989"/>
                </a:lnTo>
                <a:lnTo>
                  <a:pt x="1910989" y="2204411"/>
                </a:lnTo>
                <a:lnTo>
                  <a:pt x="1952180" y="2079909"/>
                </a:lnTo>
                <a:lnTo>
                  <a:pt x="1983783" y="1950856"/>
                </a:lnTo>
                <a:lnTo>
                  <a:pt x="2005329" y="1817624"/>
                </a:lnTo>
                <a:lnTo>
                  <a:pt x="2016185" y="1683160"/>
                </a:lnTo>
                <a:lnTo>
                  <a:pt x="2016266" y="1550477"/>
                </a:lnTo>
                <a:lnTo>
                  <a:pt x="2005936" y="1420042"/>
                </a:lnTo>
                <a:lnTo>
                  <a:pt x="1985560" y="1292323"/>
                </a:lnTo>
                <a:lnTo>
                  <a:pt x="1955502" y="1167788"/>
                </a:lnTo>
                <a:lnTo>
                  <a:pt x="1916125" y="1046905"/>
                </a:lnTo>
                <a:lnTo>
                  <a:pt x="1867794" y="930142"/>
                </a:lnTo>
                <a:lnTo>
                  <a:pt x="1810873" y="817967"/>
                </a:lnTo>
                <a:lnTo>
                  <a:pt x="1745726" y="710847"/>
                </a:lnTo>
                <a:lnTo>
                  <a:pt x="1672716" y="609250"/>
                </a:lnTo>
                <a:lnTo>
                  <a:pt x="1592209" y="513645"/>
                </a:lnTo>
                <a:lnTo>
                  <a:pt x="1504567" y="424499"/>
                </a:lnTo>
                <a:lnTo>
                  <a:pt x="1410156" y="342279"/>
                </a:lnTo>
                <a:lnTo>
                  <a:pt x="1309339" y="267455"/>
                </a:lnTo>
                <a:lnTo>
                  <a:pt x="1202479" y="200493"/>
                </a:lnTo>
                <a:lnTo>
                  <a:pt x="1089942" y="141862"/>
                </a:lnTo>
                <a:lnTo>
                  <a:pt x="972091" y="92029"/>
                </a:lnTo>
                <a:lnTo>
                  <a:pt x="849290" y="51462"/>
                </a:lnTo>
                <a:lnTo>
                  <a:pt x="721904" y="20630"/>
                </a:lnTo>
                <a:lnTo>
                  <a:pt x="590296" y="0"/>
                </a:lnTo>
                <a:lnTo>
                  <a:pt x="392683" y="1631950"/>
                </a:lnTo>
                <a:lnTo>
                  <a:pt x="0" y="3229140"/>
                </a:lnTo>
                <a:lnTo>
                  <a:pt x="19826" y="3233822"/>
                </a:lnTo>
                <a:lnTo>
                  <a:pt x="32227" y="3236616"/>
                </a:lnTo>
                <a:lnTo>
                  <a:pt x="44648" y="3239312"/>
                </a:lnTo>
                <a:lnTo>
                  <a:pt x="57089" y="3241909"/>
                </a:lnTo>
                <a:lnTo>
                  <a:pt x="69549" y="3244407"/>
                </a:lnTo>
                <a:lnTo>
                  <a:pt x="82028" y="3246806"/>
                </a:lnTo>
                <a:lnTo>
                  <a:pt x="94525" y="3249106"/>
                </a:lnTo>
                <a:lnTo>
                  <a:pt x="107039" y="3251307"/>
                </a:lnTo>
                <a:lnTo>
                  <a:pt x="119569" y="3253408"/>
                </a:lnTo>
                <a:lnTo>
                  <a:pt x="132116" y="3255411"/>
                </a:lnTo>
                <a:lnTo>
                  <a:pt x="144679" y="3257313"/>
                </a:lnTo>
                <a:lnTo>
                  <a:pt x="157256" y="3259116"/>
                </a:lnTo>
                <a:lnTo>
                  <a:pt x="169848" y="3260819"/>
                </a:lnTo>
                <a:lnTo>
                  <a:pt x="182453" y="3262422"/>
                </a:lnTo>
                <a:lnTo>
                  <a:pt x="195072" y="3263925"/>
                </a:lnTo>
                <a:lnTo>
                  <a:pt x="327990" y="3273742"/>
                </a:lnTo>
                <a:lnTo>
                  <a:pt x="459241" y="3272681"/>
                </a:lnTo>
                <a:close/>
              </a:path>
            </a:pathLst>
          </a:custGeom>
          <a:solidFill>
            <a:srgbClr val="80BFD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6600444" y="2745143"/>
            <a:ext cx="2016266" cy="3273742"/>
          </a:xfrm>
          <a:custGeom>
            <a:avLst/>
            <a:gdLst/>
            <a:ahLst/>
            <a:cxnLst/>
            <a:rect l="l" t="t" r="r" b="b"/>
            <a:pathLst>
              <a:path w="2016266" h="3273742">
                <a:moveTo>
                  <a:pt x="590296" y="0"/>
                </a:moveTo>
                <a:lnTo>
                  <a:pt x="721904" y="20630"/>
                </a:lnTo>
                <a:lnTo>
                  <a:pt x="849290" y="51462"/>
                </a:lnTo>
                <a:lnTo>
                  <a:pt x="972091" y="92029"/>
                </a:lnTo>
                <a:lnTo>
                  <a:pt x="1089942" y="141862"/>
                </a:lnTo>
                <a:lnTo>
                  <a:pt x="1202479" y="200493"/>
                </a:lnTo>
                <a:lnTo>
                  <a:pt x="1309339" y="267455"/>
                </a:lnTo>
                <a:lnTo>
                  <a:pt x="1410156" y="342279"/>
                </a:lnTo>
                <a:lnTo>
                  <a:pt x="1504567" y="424499"/>
                </a:lnTo>
                <a:lnTo>
                  <a:pt x="1592209" y="513645"/>
                </a:lnTo>
                <a:lnTo>
                  <a:pt x="1672716" y="609250"/>
                </a:lnTo>
                <a:lnTo>
                  <a:pt x="1745726" y="710847"/>
                </a:lnTo>
                <a:lnTo>
                  <a:pt x="1810873" y="817967"/>
                </a:lnTo>
                <a:lnTo>
                  <a:pt x="1867794" y="930142"/>
                </a:lnTo>
                <a:lnTo>
                  <a:pt x="1916125" y="1046905"/>
                </a:lnTo>
                <a:lnTo>
                  <a:pt x="1955502" y="1167788"/>
                </a:lnTo>
                <a:lnTo>
                  <a:pt x="1985560" y="1292323"/>
                </a:lnTo>
                <a:lnTo>
                  <a:pt x="2005936" y="1420042"/>
                </a:lnTo>
                <a:lnTo>
                  <a:pt x="2016266" y="1550477"/>
                </a:lnTo>
                <a:lnTo>
                  <a:pt x="2016185" y="1683160"/>
                </a:lnTo>
                <a:lnTo>
                  <a:pt x="2005329" y="1817624"/>
                </a:lnTo>
                <a:lnTo>
                  <a:pt x="1983783" y="1950856"/>
                </a:lnTo>
                <a:lnTo>
                  <a:pt x="1952180" y="2079909"/>
                </a:lnTo>
                <a:lnTo>
                  <a:pt x="1910989" y="2204411"/>
                </a:lnTo>
                <a:lnTo>
                  <a:pt x="1860673" y="2323989"/>
                </a:lnTo>
                <a:lnTo>
                  <a:pt x="1801701" y="2438272"/>
                </a:lnTo>
                <a:lnTo>
                  <a:pt x="1734537" y="2546886"/>
                </a:lnTo>
                <a:lnTo>
                  <a:pt x="1659647" y="2649461"/>
                </a:lnTo>
                <a:lnTo>
                  <a:pt x="1577498" y="2745623"/>
                </a:lnTo>
                <a:lnTo>
                  <a:pt x="1488555" y="2835000"/>
                </a:lnTo>
                <a:lnTo>
                  <a:pt x="1393285" y="2917221"/>
                </a:lnTo>
                <a:lnTo>
                  <a:pt x="1292153" y="2991913"/>
                </a:lnTo>
                <a:lnTo>
                  <a:pt x="1185625" y="3058704"/>
                </a:lnTo>
                <a:lnTo>
                  <a:pt x="1074167" y="3117221"/>
                </a:lnTo>
                <a:lnTo>
                  <a:pt x="958246" y="3167093"/>
                </a:lnTo>
                <a:lnTo>
                  <a:pt x="838327" y="3207947"/>
                </a:lnTo>
                <a:lnTo>
                  <a:pt x="714875" y="3239411"/>
                </a:lnTo>
                <a:lnTo>
                  <a:pt x="588358" y="3261114"/>
                </a:lnTo>
                <a:lnTo>
                  <a:pt x="459241" y="3272681"/>
                </a:lnTo>
                <a:lnTo>
                  <a:pt x="327990" y="3273742"/>
                </a:lnTo>
                <a:lnTo>
                  <a:pt x="195072" y="3263925"/>
                </a:lnTo>
                <a:lnTo>
                  <a:pt x="157256" y="3259116"/>
                </a:lnTo>
                <a:lnTo>
                  <a:pt x="119569" y="3253408"/>
                </a:lnTo>
                <a:lnTo>
                  <a:pt x="82028" y="3246806"/>
                </a:lnTo>
                <a:lnTo>
                  <a:pt x="44648" y="3239312"/>
                </a:lnTo>
                <a:lnTo>
                  <a:pt x="7446" y="3230929"/>
                </a:lnTo>
                <a:lnTo>
                  <a:pt x="0" y="3229140"/>
                </a:lnTo>
                <a:lnTo>
                  <a:pt x="392683" y="1631950"/>
                </a:lnTo>
                <a:lnTo>
                  <a:pt x="590296" y="0"/>
                </a:lnTo>
                <a:close/>
              </a:path>
            </a:pathLst>
          </a:custGeom>
          <a:ln w="9525">
            <a:solidFill>
              <a:srgbClr val="E7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756910" y="4724946"/>
            <a:ext cx="393445" cy="1002157"/>
          </a:xfrm>
          <a:custGeom>
            <a:avLst/>
            <a:gdLst/>
            <a:ahLst/>
            <a:cxnLst/>
            <a:rect l="l" t="t" r="r" b="b"/>
            <a:pathLst>
              <a:path w="393445" h="1002157">
                <a:moveTo>
                  <a:pt x="48005" y="964057"/>
                </a:moveTo>
                <a:lnTo>
                  <a:pt x="28193" y="964057"/>
                </a:lnTo>
                <a:lnTo>
                  <a:pt x="38100" y="1002157"/>
                </a:lnTo>
                <a:lnTo>
                  <a:pt x="41674" y="1001992"/>
                </a:lnTo>
                <a:lnTo>
                  <a:pt x="55252" y="998102"/>
                </a:lnTo>
                <a:lnTo>
                  <a:pt x="66211" y="989805"/>
                </a:lnTo>
                <a:lnTo>
                  <a:pt x="73533" y="978117"/>
                </a:lnTo>
                <a:lnTo>
                  <a:pt x="76200" y="964057"/>
                </a:lnTo>
                <a:lnTo>
                  <a:pt x="76035" y="960482"/>
                </a:lnTo>
                <a:lnTo>
                  <a:pt x="72145" y="946904"/>
                </a:lnTo>
                <a:lnTo>
                  <a:pt x="63848" y="935945"/>
                </a:lnTo>
                <a:lnTo>
                  <a:pt x="52160" y="928623"/>
                </a:lnTo>
                <a:lnTo>
                  <a:pt x="48005" y="927835"/>
                </a:lnTo>
                <a:lnTo>
                  <a:pt x="48006" y="45915"/>
                </a:lnTo>
                <a:lnTo>
                  <a:pt x="38100" y="925957"/>
                </a:lnTo>
                <a:lnTo>
                  <a:pt x="48005" y="964057"/>
                </a:lnTo>
                <a:close/>
              </a:path>
              <a:path w="393445" h="1002157">
                <a:moveTo>
                  <a:pt x="28193" y="26035"/>
                </a:moveTo>
                <a:lnTo>
                  <a:pt x="28194" y="927935"/>
                </a:lnTo>
                <a:lnTo>
                  <a:pt x="34525" y="926121"/>
                </a:lnTo>
                <a:lnTo>
                  <a:pt x="37973" y="45847"/>
                </a:lnTo>
                <a:lnTo>
                  <a:pt x="48005" y="35941"/>
                </a:lnTo>
                <a:lnTo>
                  <a:pt x="319312" y="27955"/>
                </a:lnTo>
                <a:lnTo>
                  <a:pt x="28193" y="26035"/>
                </a:lnTo>
                <a:close/>
              </a:path>
              <a:path w="393445" h="1002157">
                <a:moveTo>
                  <a:pt x="48005" y="35941"/>
                </a:moveTo>
                <a:lnTo>
                  <a:pt x="317432" y="41413"/>
                </a:lnTo>
                <a:lnTo>
                  <a:pt x="317373" y="35941"/>
                </a:lnTo>
                <a:lnTo>
                  <a:pt x="48005" y="35941"/>
                </a:lnTo>
                <a:close/>
              </a:path>
              <a:path w="393445" h="1002157">
                <a:moveTo>
                  <a:pt x="393445" y="40259"/>
                </a:moveTo>
                <a:lnTo>
                  <a:pt x="393370" y="34962"/>
                </a:lnTo>
                <a:lnTo>
                  <a:pt x="389806" y="21770"/>
                </a:lnTo>
                <a:lnTo>
                  <a:pt x="382044" y="10901"/>
                </a:lnTo>
                <a:lnTo>
                  <a:pt x="370979" y="3322"/>
                </a:lnTo>
                <a:lnTo>
                  <a:pt x="357504" y="0"/>
                </a:lnTo>
                <a:lnTo>
                  <a:pt x="352328" y="67"/>
                </a:lnTo>
                <a:lnTo>
                  <a:pt x="339137" y="3610"/>
                </a:lnTo>
                <a:lnTo>
                  <a:pt x="355473" y="28193"/>
                </a:lnTo>
                <a:lnTo>
                  <a:pt x="358490" y="76132"/>
                </a:lnTo>
                <a:lnTo>
                  <a:pt x="371681" y="72589"/>
                </a:lnTo>
                <a:lnTo>
                  <a:pt x="382576" y="64830"/>
                </a:lnTo>
                <a:lnTo>
                  <a:pt x="390167" y="53753"/>
                </a:lnTo>
                <a:lnTo>
                  <a:pt x="393445" y="40259"/>
                </a:lnTo>
                <a:close/>
              </a:path>
              <a:path w="393445" h="1002157">
                <a:moveTo>
                  <a:pt x="355473" y="28193"/>
                </a:moveTo>
                <a:lnTo>
                  <a:pt x="339137" y="3610"/>
                </a:lnTo>
                <a:lnTo>
                  <a:pt x="328242" y="11369"/>
                </a:lnTo>
                <a:lnTo>
                  <a:pt x="320651" y="22446"/>
                </a:lnTo>
                <a:lnTo>
                  <a:pt x="319312" y="27955"/>
                </a:lnTo>
                <a:lnTo>
                  <a:pt x="355345" y="48006"/>
                </a:lnTo>
                <a:lnTo>
                  <a:pt x="358490" y="76132"/>
                </a:lnTo>
                <a:lnTo>
                  <a:pt x="355473" y="28193"/>
                </a:lnTo>
                <a:close/>
              </a:path>
              <a:path w="393445" h="1002157">
                <a:moveTo>
                  <a:pt x="0" y="964057"/>
                </a:moveTo>
                <a:lnTo>
                  <a:pt x="164" y="967631"/>
                </a:lnTo>
                <a:lnTo>
                  <a:pt x="4054" y="981209"/>
                </a:lnTo>
                <a:lnTo>
                  <a:pt x="12351" y="992168"/>
                </a:lnTo>
                <a:lnTo>
                  <a:pt x="24039" y="999490"/>
                </a:lnTo>
                <a:lnTo>
                  <a:pt x="38100" y="1002157"/>
                </a:lnTo>
                <a:lnTo>
                  <a:pt x="28193" y="964057"/>
                </a:lnTo>
                <a:lnTo>
                  <a:pt x="48005" y="964057"/>
                </a:lnTo>
                <a:lnTo>
                  <a:pt x="38100" y="925957"/>
                </a:lnTo>
                <a:lnTo>
                  <a:pt x="48006" y="45915"/>
                </a:lnTo>
                <a:lnTo>
                  <a:pt x="319149" y="47759"/>
                </a:lnTo>
                <a:lnTo>
                  <a:pt x="320985" y="54544"/>
                </a:lnTo>
                <a:lnTo>
                  <a:pt x="328740" y="65357"/>
                </a:lnTo>
                <a:lnTo>
                  <a:pt x="339811" y="72895"/>
                </a:lnTo>
                <a:lnTo>
                  <a:pt x="353313" y="76200"/>
                </a:lnTo>
                <a:lnTo>
                  <a:pt x="358490" y="76132"/>
                </a:lnTo>
                <a:lnTo>
                  <a:pt x="355345" y="48006"/>
                </a:lnTo>
                <a:lnTo>
                  <a:pt x="319312" y="27955"/>
                </a:lnTo>
                <a:lnTo>
                  <a:pt x="48005" y="35941"/>
                </a:lnTo>
                <a:lnTo>
                  <a:pt x="317373" y="35941"/>
                </a:lnTo>
                <a:lnTo>
                  <a:pt x="317432" y="41413"/>
                </a:lnTo>
                <a:lnTo>
                  <a:pt x="48005" y="35941"/>
                </a:lnTo>
                <a:lnTo>
                  <a:pt x="37973" y="45847"/>
                </a:lnTo>
                <a:lnTo>
                  <a:pt x="34525" y="926121"/>
                </a:lnTo>
                <a:lnTo>
                  <a:pt x="28194" y="927935"/>
                </a:lnTo>
                <a:lnTo>
                  <a:pt x="20947" y="930011"/>
                </a:lnTo>
                <a:lnTo>
                  <a:pt x="9988" y="938308"/>
                </a:lnTo>
                <a:lnTo>
                  <a:pt x="2666" y="949996"/>
                </a:lnTo>
                <a:lnTo>
                  <a:pt x="0" y="96405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927085" y="4461294"/>
            <a:ext cx="1075563" cy="537082"/>
          </a:xfrm>
          <a:custGeom>
            <a:avLst/>
            <a:gdLst/>
            <a:ahLst/>
            <a:cxnLst/>
            <a:rect l="l" t="t" r="r" b="b"/>
            <a:pathLst>
              <a:path w="1075563" h="537083">
                <a:moveTo>
                  <a:pt x="1023455" y="534416"/>
                </a:moveTo>
                <a:lnTo>
                  <a:pt x="1037463" y="537082"/>
                </a:lnTo>
                <a:lnTo>
                  <a:pt x="1041037" y="536918"/>
                </a:lnTo>
                <a:lnTo>
                  <a:pt x="1054615" y="533028"/>
                </a:lnTo>
                <a:lnTo>
                  <a:pt x="1047369" y="498982"/>
                </a:lnTo>
                <a:lnTo>
                  <a:pt x="1033907" y="461048"/>
                </a:lnTo>
                <a:lnTo>
                  <a:pt x="1037463" y="48006"/>
                </a:lnTo>
                <a:lnTo>
                  <a:pt x="1047369" y="28193"/>
                </a:lnTo>
                <a:lnTo>
                  <a:pt x="76035" y="34525"/>
                </a:lnTo>
                <a:lnTo>
                  <a:pt x="74321" y="48005"/>
                </a:lnTo>
                <a:lnTo>
                  <a:pt x="76200" y="38100"/>
                </a:lnTo>
                <a:lnTo>
                  <a:pt x="1027557" y="38100"/>
                </a:lnTo>
                <a:lnTo>
                  <a:pt x="1027557" y="498982"/>
                </a:lnTo>
                <a:lnTo>
                  <a:pt x="1023455" y="534416"/>
                </a:lnTo>
                <a:close/>
              </a:path>
              <a:path w="1075563" h="537083">
                <a:moveTo>
                  <a:pt x="1027557" y="48005"/>
                </a:moveTo>
                <a:lnTo>
                  <a:pt x="1027557" y="38100"/>
                </a:lnTo>
                <a:lnTo>
                  <a:pt x="76200" y="38100"/>
                </a:lnTo>
                <a:lnTo>
                  <a:pt x="74321" y="48005"/>
                </a:lnTo>
                <a:lnTo>
                  <a:pt x="1027557" y="48005"/>
                </a:lnTo>
                <a:close/>
              </a:path>
              <a:path w="1075563" h="537083">
                <a:moveTo>
                  <a:pt x="999363" y="498982"/>
                </a:moveTo>
                <a:lnTo>
                  <a:pt x="999528" y="502557"/>
                </a:lnTo>
                <a:lnTo>
                  <a:pt x="1003440" y="516135"/>
                </a:lnTo>
                <a:lnTo>
                  <a:pt x="1011765" y="527094"/>
                </a:lnTo>
                <a:lnTo>
                  <a:pt x="1023455" y="534416"/>
                </a:lnTo>
                <a:lnTo>
                  <a:pt x="1027557" y="498982"/>
                </a:lnTo>
                <a:lnTo>
                  <a:pt x="1027556" y="462883"/>
                </a:lnTo>
                <a:lnTo>
                  <a:pt x="1020365" y="464960"/>
                </a:lnTo>
                <a:lnTo>
                  <a:pt x="1009396" y="473285"/>
                </a:lnTo>
                <a:lnTo>
                  <a:pt x="1002045" y="484975"/>
                </a:lnTo>
                <a:lnTo>
                  <a:pt x="999363" y="498982"/>
                </a:lnTo>
                <a:close/>
              </a:path>
              <a:path w="1075563" h="537083">
                <a:moveTo>
                  <a:pt x="1047369" y="462773"/>
                </a:moveTo>
                <a:lnTo>
                  <a:pt x="1047369" y="28193"/>
                </a:lnTo>
                <a:lnTo>
                  <a:pt x="1037463" y="48006"/>
                </a:lnTo>
                <a:lnTo>
                  <a:pt x="1037463" y="460882"/>
                </a:lnTo>
                <a:lnTo>
                  <a:pt x="1047369" y="498982"/>
                </a:lnTo>
                <a:lnTo>
                  <a:pt x="1054615" y="533028"/>
                </a:lnTo>
                <a:lnTo>
                  <a:pt x="1065574" y="524731"/>
                </a:lnTo>
                <a:lnTo>
                  <a:pt x="1072896" y="513043"/>
                </a:lnTo>
                <a:lnTo>
                  <a:pt x="1075563" y="498982"/>
                </a:lnTo>
                <a:lnTo>
                  <a:pt x="1075398" y="495427"/>
                </a:lnTo>
                <a:lnTo>
                  <a:pt x="1071508" y="481885"/>
                </a:lnTo>
                <a:lnTo>
                  <a:pt x="1063211" y="470916"/>
                </a:lnTo>
                <a:lnTo>
                  <a:pt x="1051523" y="463565"/>
                </a:lnTo>
                <a:lnTo>
                  <a:pt x="1047369" y="462773"/>
                </a:lnTo>
                <a:close/>
              </a:path>
              <a:path w="1075563" h="537083">
                <a:moveTo>
                  <a:pt x="1033907" y="461048"/>
                </a:moveTo>
                <a:lnTo>
                  <a:pt x="1047369" y="498982"/>
                </a:lnTo>
                <a:lnTo>
                  <a:pt x="1037463" y="460882"/>
                </a:lnTo>
                <a:lnTo>
                  <a:pt x="1037463" y="48006"/>
                </a:lnTo>
                <a:lnTo>
                  <a:pt x="1033907" y="461048"/>
                </a:lnTo>
                <a:close/>
              </a:path>
              <a:path w="1075563" h="537083">
                <a:moveTo>
                  <a:pt x="74221" y="28194"/>
                </a:moveTo>
                <a:lnTo>
                  <a:pt x="72145" y="20947"/>
                </a:lnTo>
                <a:lnTo>
                  <a:pt x="63848" y="9988"/>
                </a:lnTo>
                <a:lnTo>
                  <a:pt x="52160" y="2666"/>
                </a:lnTo>
                <a:lnTo>
                  <a:pt x="38100" y="0"/>
                </a:lnTo>
                <a:lnTo>
                  <a:pt x="38100" y="28193"/>
                </a:lnTo>
                <a:lnTo>
                  <a:pt x="74321" y="48005"/>
                </a:lnTo>
                <a:lnTo>
                  <a:pt x="76035" y="34525"/>
                </a:lnTo>
                <a:lnTo>
                  <a:pt x="1047369" y="28193"/>
                </a:lnTo>
                <a:lnTo>
                  <a:pt x="74221" y="28194"/>
                </a:lnTo>
                <a:close/>
              </a:path>
              <a:path w="1075563" h="537083">
                <a:moveTo>
                  <a:pt x="74321" y="48005"/>
                </a:moveTo>
                <a:lnTo>
                  <a:pt x="38100" y="28193"/>
                </a:lnTo>
                <a:lnTo>
                  <a:pt x="38100" y="0"/>
                </a:lnTo>
                <a:lnTo>
                  <a:pt x="34525" y="164"/>
                </a:lnTo>
                <a:lnTo>
                  <a:pt x="20947" y="4054"/>
                </a:lnTo>
                <a:lnTo>
                  <a:pt x="9988" y="12351"/>
                </a:lnTo>
                <a:lnTo>
                  <a:pt x="2666" y="24039"/>
                </a:lnTo>
                <a:lnTo>
                  <a:pt x="0" y="38100"/>
                </a:lnTo>
                <a:lnTo>
                  <a:pt x="164" y="41674"/>
                </a:lnTo>
                <a:lnTo>
                  <a:pt x="4054" y="55252"/>
                </a:lnTo>
                <a:lnTo>
                  <a:pt x="12351" y="66211"/>
                </a:lnTo>
                <a:lnTo>
                  <a:pt x="24039" y="73533"/>
                </a:lnTo>
                <a:lnTo>
                  <a:pt x="38100" y="76200"/>
                </a:lnTo>
                <a:lnTo>
                  <a:pt x="41674" y="76035"/>
                </a:lnTo>
                <a:lnTo>
                  <a:pt x="38100" y="48006"/>
                </a:lnTo>
                <a:lnTo>
                  <a:pt x="74321" y="48005"/>
                </a:lnTo>
                <a:close/>
              </a:path>
              <a:path w="1075563" h="537083">
                <a:moveTo>
                  <a:pt x="74321" y="48005"/>
                </a:moveTo>
                <a:lnTo>
                  <a:pt x="38100" y="48006"/>
                </a:lnTo>
                <a:lnTo>
                  <a:pt x="41674" y="76035"/>
                </a:lnTo>
                <a:lnTo>
                  <a:pt x="55252" y="72145"/>
                </a:lnTo>
                <a:lnTo>
                  <a:pt x="66211" y="63848"/>
                </a:lnTo>
                <a:lnTo>
                  <a:pt x="73533" y="52160"/>
                </a:lnTo>
                <a:lnTo>
                  <a:pt x="74321" y="48005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22756" y="2798483"/>
            <a:ext cx="23635" cy="672854"/>
          </a:xfrm>
          <a:custGeom>
            <a:avLst/>
            <a:gdLst/>
            <a:ahLst/>
            <a:cxnLst/>
            <a:rect l="l" t="t" r="r" b="b"/>
            <a:pathLst>
              <a:path w="23635" h="672854">
                <a:moveTo>
                  <a:pt x="4089" y="36414"/>
                </a:moveTo>
                <a:lnTo>
                  <a:pt x="8765" y="672854"/>
                </a:lnTo>
                <a:lnTo>
                  <a:pt x="13983" y="38226"/>
                </a:lnTo>
                <a:lnTo>
                  <a:pt x="23635" y="0"/>
                </a:lnTo>
                <a:lnTo>
                  <a:pt x="3823" y="253"/>
                </a:lnTo>
                <a:lnTo>
                  <a:pt x="0" y="35665"/>
                </a:lnTo>
                <a:lnTo>
                  <a:pt x="4089" y="3641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98385" y="2760510"/>
            <a:ext cx="76200" cy="784987"/>
          </a:xfrm>
          <a:custGeom>
            <a:avLst/>
            <a:gdLst/>
            <a:ahLst/>
            <a:cxnLst/>
            <a:rect l="l" t="t" r="r" b="b"/>
            <a:pathLst>
              <a:path w="76200" h="784987">
                <a:moveTo>
                  <a:pt x="0" y="38354"/>
                </a:moveTo>
                <a:lnTo>
                  <a:pt x="207" y="42120"/>
                </a:lnTo>
                <a:lnTo>
                  <a:pt x="4249" y="55601"/>
                </a:lnTo>
                <a:lnTo>
                  <a:pt x="12652" y="66439"/>
                </a:lnTo>
                <a:lnTo>
                  <a:pt x="24370" y="73638"/>
                </a:lnTo>
                <a:lnTo>
                  <a:pt x="28194" y="38226"/>
                </a:lnTo>
                <a:lnTo>
                  <a:pt x="48006" y="37973"/>
                </a:lnTo>
                <a:lnTo>
                  <a:pt x="38354" y="76200"/>
                </a:lnTo>
                <a:lnTo>
                  <a:pt x="33135" y="710827"/>
                </a:lnTo>
                <a:lnTo>
                  <a:pt x="25805" y="713013"/>
                </a:lnTo>
                <a:lnTo>
                  <a:pt x="14967" y="721389"/>
                </a:lnTo>
                <a:lnTo>
                  <a:pt x="7768" y="733104"/>
                </a:lnTo>
                <a:lnTo>
                  <a:pt x="5207" y="747141"/>
                </a:lnTo>
                <a:lnTo>
                  <a:pt x="5412" y="750907"/>
                </a:lnTo>
                <a:lnTo>
                  <a:pt x="9433" y="764388"/>
                </a:lnTo>
                <a:lnTo>
                  <a:pt x="17809" y="775226"/>
                </a:lnTo>
                <a:lnTo>
                  <a:pt x="29524" y="782425"/>
                </a:lnTo>
                <a:lnTo>
                  <a:pt x="43561" y="784987"/>
                </a:lnTo>
                <a:lnTo>
                  <a:pt x="47424" y="784748"/>
                </a:lnTo>
                <a:lnTo>
                  <a:pt x="60869" y="780646"/>
                </a:lnTo>
                <a:lnTo>
                  <a:pt x="53213" y="746760"/>
                </a:lnTo>
                <a:lnTo>
                  <a:pt x="33400" y="746887"/>
                </a:lnTo>
                <a:lnTo>
                  <a:pt x="39286" y="708992"/>
                </a:lnTo>
                <a:lnTo>
                  <a:pt x="42120" y="75992"/>
                </a:lnTo>
                <a:lnTo>
                  <a:pt x="48271" y="74148"/>
                </a:lnTo>
                <a:lnTo>
                  <a:pt x="55601" y="71950"/>
                </a:lnTo>
                <a:lnTo>
                  <a:pt x="66439" y="63547"/>
                </a:lnTo>
                <a:lnTo>
                  <a:pt x="73638" y="51829"/>
                </a:lnTo>
                <a:lnTo>
                  <a:pt x="76200" y="37846"/>
                </a:lnTo>
                <a:lnTo>
                  <a:pt x="75992" y="34079"/>
                </a:lnTo>
                <a:lnTo>
                  <a:pt x="71950" y="20598"/>
                </a:lnTo>
                <a:lnTo>
                  <a:pt x="63547" y="9760"/>
                </a:lnTo>
                <a:lnTo>
                  <a:pt x="51829" y="2561"/>
                </a:lnTo>
                <a:lnTo>
                  <a:pt x="37846" y="0"/>
                </a:lnTo>
                <a:lnTo>
                  <a:pt x="34079" y="207"/>
                </a:lnTo>
                <a:lnTo>
                  <a:pt x="20598" y="4249"/>
                </a:lnTo>
                <a:lnTo>
                  <a:pt x="9760" y="12652"/>
                </a:lnTo>
                <a:lnTo>
                  <a:pt x="2561" y="24370"/>
                </a:lnTo>
                <a:lnTo>
                  <a:pt x="0" y="3835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40506" y="2834658"/>
            <a:ext cx="39286" cy="706497"/>
          </a:xfrm>
          <a:custGeom>
            <a:avLst/>
            <a:gdLst/>
            <a:ahLst/>
            <a:cxnLst/>
            <a:rect l="l" t="t" r="r" b="b"/>
            <a:pathLst>
              <a:path w="39286" h="706497">
                <a:moveTo>
                  <a:pt x="39286" y="672357"/>
                </a:moveTo>
                <a:lnTo>
                  <a:pt x="39068" y="668515"/>
                </a:lnTo>
                <a:lnTo>
                  <a:pt x="35004" y="655108"/>
                </a:lnTo>
                <a:lnTo>
                  <a:pt x="26599" y="644305"/>
                </a:lnTo>
                <a:lnTo>
                  <a:pt x="14894" y="637138"/>
                </a:lnTo>
                <a:lnTo>
                  <a:pt x="10826" y="636409"/>
                </a:lnTo>
                <a:lnTo>
                  <a:pt x="6150" y="0"/>
                </a:lnTo>
                <a:lnTo>
                  <a:pt x="0" y="1844"/>
                </a:lnTo>
                <a:lnTo>
                  <a:pt x="932" y="634638"/>
                </a:lnTo>
                <a:lnTo>
                  <a:pt x="11092" y="672611"/>
                </a:lnTo>
                <a:lnTo>
                  <a:pt x="18748" y="706497"/>
                </a:lnTo>
                <a:lnTo>
                  <a:pt x="29556" y="698088"/>
                </a:lnTo>
                <a:lnTo>
                  <a:pt x="36732" y="686373"/>
                </a:lnTo>
                <a:lnTo>
                  <a:pt x="39286" y="67235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31786" y="2836502"/>
            <a:ext cx="19812" cy="670894"/>
          </a:xfrm>
          <a:custGeom>
            <a:avLst/>
            <a:gdLst/>
            <a:ahLst/>
            <a:cxnLst/>
            <a:rect l="l" t="t" r="r" b="b"/>
            <a:pathLst>
              <a:path w="19812" h="670894">
                <a:moveTo>
                  <a:pt x="5885" y="633000"/>
                </a:moveTo>
                <a:lnTo>
                  <a:pt x="0" y="670894"/>
                </a:lnTo>
                <a:lnTo>
                  <a:pt x="19812" y="670767"/>
                </a:lnTo>
                <a:lnTo>
                  <a:pt x="9652" y="632794"/>
                </a:lnTo>
                <a:lnTo>
                  <a:pt x="8719" y="0"/>
                </a:lnTo>
                <a:lnTo>
                  <a:pt x="5885" y="6330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81832" y="2878168"/>
            <a:ext cx="74199" cy="75579"/>
          </a:xfrm>
          <a:custGeom>
            <a:avLst/>
            <a:gdLst/>
            <a:ahLst/>
            <a:cxnLst/>
            <a:rect l="l" t="t" r="r" b="b"/>
            <a:pathLst>
              <a:path w="74199" h="75579">
                <a:moveTo>
                  <a:pt x="3528" y="54397"/>
                </a:moveTo>
                <a:lnTo>
                  <a:pt x="10709" y="64586"/>
                </a:lnTo>
                <a:lnTo>
                  <a:pt x="20959" y="71962"/>
                </a:lnTo>
                <a:lnTo>
                  <a:pt x="29280" y="74873"/>
                </a:lnTo>
                <a:lnTo>
                  <a:pt x="42319" y="75579"/>
                </a:lnTo>
                <a:lnTo>
                  <a:pt x="37662" y="47695"/>
                </a:lnTo>
                <a:lnTo>
                  <a:pt x="37916" y="27883"/>
                </a:lnTo>
                <a:lnTo>
                  <a:pt x="74199" y="28538"/>
                </a:lnTo>
                <a:lnTo>
                  <a:pt x="72050" y="21182"/>
                </a:lnTo>
                <a:lnTo>
                  <a:pt x="64869" y="10992"/>
                </a:lnTo>
                <a:lnTo>
                  <a:pt x="54619" y="3617"/>
                </a:lnTo>
                <a:lnTo>
                  <a:pt x="46298" y="705"/>
                </a:lnTo>
                <a:lnTo>
                  <a:pt x="33259" y="0"/>
                </a:lnTo>
                <a:lnTo>
                  <a:pt x="21182" y="3528"/>
                </a:lnTo>
                <a:lnTo>
                  <a:pt x="10992" y="10709"/>
                </a:lnTo>
                <a:lnTo>
                  <a:pt x="3617" y="20959"/>
                </a:lnTo>
                <a:lnTo>
                  <a:pt x="705" y="29280"/>
                </a:lnTo>
                <a:lnTo>
                  <a:pt x="0" y="42319"/>
                </a:lnTo>
                <a:lnTo>
                  <a:pt x="3528" y="5439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119495" y="2906052"/>
            <a:ext cx="478916" cy="610850"/>
          </a:xfrm>
          <a:custGeom>
            <a:avLst/>
            <a:gdLst/>
            <a:ahLst/>
            <a:cxnLst/>
            <a:rect l="l" t="t" r="r" b="b"/>
            <a:pathLst>
              <a:path w="478916" h="610850">
                <a:moveTo>
                  <a:pt x="36490" y="20474"/>
                </a:moveTo>
                <a:lnTo>
                  <a:pt x="459104" y="28143"/>
                </a:lnTo>
                <a:lnTo>
                  <a:pt x="459104" y="18414"/>
                </a:lnTo>
                <a:lnTo>
                  <a:pt x="468883" y="28320"/>
                </a:lnTo>
                <a:lnTo>
                  <a:pt x="459104" y="28143"/>
                </a:lnTo>
                <a:lnTo>
                  <a:pt x="459105" y="610850"/>
                </a:lnTo>
                <a:lnTo>
                  <a:pt x="469010" y="608964"/>
                </a:lnTo>
                <a:lnTo>
                  <a:pt x="478916" y="8636"/>
                </a:lnTo>
                <a:lnTo>
                  <a:pt x="37916" y="5376"/>
                </a:lnTo>
                <a:lnTo>
                  <a:pt x="37210" y="18414"/>
                </a:lnTo>
                <a:lnTo>
                  <a:pt x="36537" y="654"/>
                </a:lnTo>
                <a:lnTo>
                  <a:pt x="253" y="0"/>
                </a:lnTo>
                <a:lnTo>
                  <a:pt x="0" y="19812"/>
                </a:lnTo>
                <a:lnTo>
                  <a:pt x="4656" y="47695"/>
                </a:lnTo>
                <a:lnTo>
                  <a:pt x="16734" y="44166"/>
                </a:lnTo>
                <a:lnTo>
                  <a:pt x="26924" y="36986"/>
                </a:lnTo>
                <a:lnTo>
                  <a:pt x="34299" y="26736"/>
                </a:lnTo>
                <a:lnTo>
                  <a:pt x="36490" y="2047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550406" y="2914688"/>
            <a:ext cx="48006" cy="676363"/>
          </a:xfrm>
          <a:custGeom>
            <a:avLst/>
            <a:gdLst/>
            <a:ahLst/>
            <a:cxnLst/>
            <a:rect l="l" t="t" r="r" b="b"/>
            <a:pathLst>
              <a:path w="48006" h="676363">
                <a:moveTo>
                  <a:pt x="48006" y="602307"/>
                </a:moveTo>
                <a:lnTo>
                  <a:pt x="48005" y="0"/>
                </a:lnTo>
                <a:lnTo>
                  <a:pt x="38100" y="600328"/>
                </a:lnTo>
                <a:lnTo>
                  <a:pt x="28194" y="602214"/>
                </a:lnTo>
                <a:lnTo>
                  <a:pt x="24092" y="602995"/>
                </a:lnTo>
                <a:lnTo>
                  <a:pt x="12402" y="610317"/>
                </a:lnTo>
                <a:lnTo>
                  <a:pt x="4077" y="621276"/>
                </a:lnTo>
                <a:lnTo>
                  <a:pt x="165" y="634854"/>
                </a:lnTo>
                <a:lnTo>
                  <a:pt x="0" y="638428"/>
                </a:lnTo>
                <a:lnTo>
                  <a:pt x="2682" y="652436"/>
                </a:lnTo>
                <a:lnTo>
                  <a:pt x="10033" y="664126"/>
                </a:lnTo>
                <a:lnTo>
                  <a:pt x="21002" y="672451"/>
                </a:lnTo>
                <a:lnTo>
                  <a:pt x="34544" y="676363"/>
                </a:lnTo>
                <a:lnTo>
                  <a:pt x="28194" y="638428"/>
                </a:lnTo>
                <a:lnTo>
                  <a:pt x="48005" y="638428"/>
                </a:lnTo>
                <a:lnTo>
                  <a:pt x="41674" y="600493"/>
                </a:lnTo>
                <a:lnTo>
                  <a:pt x="48006" y="60230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56032" y="2906706"/>
            <a:ext cx="442379" cy="17760"/>
          </a:xfrm>
          <a:custGeom>
            <a:avLst/>
            <a:gdLst/>
            <a:ahLst/>
            <a:cxnLst/>
            <a:rect l="l" t="t" r="r" b="b"/>
            <a:pathLst>
              <a:path w="442379" h="17760">
                <a:moveTo>
                  <a:pt x="0" y="0"/>
                </a:moveTo>
                <a:lnTo>
                  <a:pt x="673" y="17760"/>
                </a:lnTo>
                <a:lnTo>
                  <a:pt x="1379" y="4721"/>
                </a:lnTo>
                <a:lnTo>
                  <a:pt x="442379" y="798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578600" y="3515181"/>
            <a:ext cx="48005" cy="76035"/>
          </a:xfrm>
          <a:custGeom>
            <a:avLst/>
            <a:gdLst/>
            <a:ahLst/>
            <a:cxnLst/>
            <a:rect l="l" t="t" r="r" b="b"/>
            <a:pathLst>
              <a:path w="48005" h="76035">
                <a:moveTo>
                  <a:pt x="13480" y="0"/>
                </a:moveTo>
                <a:lnTo>
                  <a:pt x="19811" y="37935"/>
                </a:lnTo>
                <a:lnTo>
                  <a:pt x="0" y="37935"/>
                </a:lnTo>
                <a:lnTo>
                  <a:pt x="6350" y="75869"/>
                </a:lnTo>
                <a:lnTo>
                  <a:pt x="9905" y="76035"/>
                </a:lnTo>
                <a:lnTo>
                  <a:pt x="23966" y="73352"/>
                </a:lnTo>
                <a:lnTo>
                  <a:pt x="35654" y="66002"/>
                </a:lnTo>
                <a:lnTo>
                  <a:pt x="43951" y="55032"/>
                </a:lnTo>
                <a:lnTo>
                  <a:pt x="47841" y="41490"/>
                </a:lnTo>
                <a:lnTo>
                  <a:pt x="48005" y="37935"/>
                </a:lnTo>
                <a:lnTo>
                  <a:pt x="45339" y="23875"/>
                </a:lnTo>
                <a:lnTo>
                  <a:pt x="38017" y="12187"/>
                </a:lnTo>
                <a:lnTo>
                  <a:pt x="27058" y="3889"/>
                </a:lnTo>
                <a:lnTo>
                  <a:pt x="19812" y="1813"/>
                </a:lnTo>
                <a:lnTo>
                  <a:pt x="1348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578599" y="2924467"/>
            <a:ext cx="9779" cy="9905"/>
          </a:xfrm>
          <a:custGeom>
            <a:avLst/>
            <a:gdLst/>
            <a:ahLst/>
            <a:cxnLst/>
            <a:rect l="l" t="t" r="r" b="b"/>
            <a:pathLst>
              <a:path w="9779" h="9905">
                <a:moveTo>
                  <a:pt x="9779" y="9905"/>
                </a:moveTo>
                <a:lnTo>
                  <a:pt x="0" y="0"/>
                </a:lnTo>
                <a:lnTo>
                  <a:pt x="0" y="9728"/>
                </a:lnTo>
                <a:lnTo>
                  <a:pt x="9779" y="9905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19500" y="4309656"/>
            <a:ext cx="1162812" cy="1161288"/>
          </a:xfrm>
          <a:custGeom>
            <a:avLst/>
            <a:gdLst/>
            <a:ahLst/>
            <a:cxnLst/>
            <a:rect l="l" t="t" r="r" b="b"/>
            <a:pathLst>
              <a:path w="1162812" h="1161288">
                <a:moveTo>
                  <a:pt x="397654" y="1131685"/>
                </a:moveTo>
                <a:lnTo>
                  <a:pt x="441702" y="1144412"/>
                </a:lnTo>
                <a:lnTo>
                  <a:pt x="487110" y="1153688"/>
                </a:lnTo>
                <a:lnTo>
                  <a:pt x="533727" y="1159363"/>
                </a:lnTo>
                <a:lnTo>
                  <a:pt x="581405" y="1161288"/>
                </a:lnTo>
                <a:lnTo>
                  <a:pt x="629084" y="1159363"/>
                </a:lnTo>
                <a:lnTo>
                  <a:pt x="675701" y="1153688"/>
                </a:lnTo>
                <a:lnTo>
                  <a:pt x="721109" y="1144412"/>
                </a:lnTo>
                <a:lnTo>
                  <a:pt x="765157" y="1131685"/>
                </a:lnTo>
                <a:lnTo>
                  <a:pt x="807696" y="1115657"/>
                </a:lnTo>
                <a:lnTo>
                  <a:pt x="848575" y="1096476"/>
                </a:lnTo>
                <a:lnTo>
                  <a:pt x="887645" y="1074292"/>
                </a:lnTo>
                <a:lnTo>
                  <a:pt x="924757" y="1049255"/>
                </a:lnTo>
                <a:lnTo>
                  <a:pt x="959760" y="1021514"/>
                </a:lnTo>
                <a:lnTo>
                  <a:pt x="992504" y="991219"/>
                </a:lnTo>
                <a:lnTo>
                  <a:pt x="1022841" y="958518"/>
                </a:lnTo>
                <a:lnTo>
                  <a:pt x="1050621" y="923562"/>
                </a:lnTo>
                <a:lnTo>
                  <a:pt x="1075693" y="886499"/>
                </a:lnTo>
                <a:lnTo>
                  <a:pt x="1097907" y="847480"/>
                </a:lnTo>
                <a:lnTo>
                  <a:pt x="1117115" y="806654"/>
                </a:lnTo>
                <a:lnTo>
                  <a:pt x="1133167" y="764170"/>
                </a:lnTo>
                <a:lnTo>
                  <a:pt x="1145912" y="720177"/>
                </a:lnTo>
                <a:lnTo>
                  <a:pt x="1155201" y="674826"/>
                </a:lnTo>
                <a:lnTo>
                  <a:pt x="1160884" y="628265"/>
                </a:lnTo>
                <a:lnTo>
                  <a:pt x="1162812" y="580644"/>
                </a:lnTo>
                <a:lnTo>
                  <a:pt x="1160884" y="533022"/>
                </a:lnTo>
                <a:lnTo>
                  <a:pt x="1155201" y="486461"/>
                </a:lnTo>
                <a:lnTo>
                  <a:pt x="1145912" y="441110"/>
                </a:lnTo>
                <a:lnTo>
                  <a:pt x="1133167" y="397117"/>
                </a:lnTo>
                <a:lnTo>
                  <a:pt x="1117115" y="354633"/>
                </a:lnTo>
                <a:lnTo>
                  <a:pt x="1097907" y="313807"/>
                </a:lnTo>
                <a:lnTo>
                  <a:pt x="1075693" y="274788"/>
                </a:lnTo>
                <a:lnTo>
                  <a:pt x="1050621" y="237725"/>
                </a:lnTo>
                <a:lnTo>
                  <a:pt x="1022841" y="202769"/>
                </a:lnTo>
                <a:lnTo>
                  <a:pt x="992504" y="170068"/>
                </a:lnTo>
                <a:lnTo>
                  <a:pt x="959760" y="139773"/>
                </a:lnTo>
                <a:lnTo>
                  <a:pt x="924757" y="112032"/>
                </a:lnTo>
                <a:lnTo>
                  <a:pt x="887645" y="86995"/>
                </a:lnTo>
                <a:lnTo>
                  <a:pt x="848575" y="64811"/>
                </a:lnTo>
                <a:lnTo>
                  <a:pt x="807696" y="45630"/>
                </a:lnTo>
                <a:lnTo>
                  <a:pt x="765157" y="29602"/>
                </a:lnTo>
                <a:lnTo>
                  <a:pt x="721109" y="16875"/>
                </a:lnTo>
                <a:lnTo>
                  <a:pt x="675701" y="7599"/>
                </a:lnTo>
                <a:lnTo>
                  <a:pt x="629084" y="1924"/>
                </a:lnTo>
                <a:lnTo>
                  <a:pt x="581405" y="0"/>
                </a:lnTo>
                <a:lnTo>
                  <a:pt x="533727" y="1924"/>
                </a:lnTo>
                <a:lnTo>
                  <a:pt x="487110" y="7599"/>
                </a:lnTo>
                <a:lnTo>
                  <a:pt x="441702" y="16875"/>
                </a:lnTo>
                <a:lnTo>
                  <a:pt x="397654" y="29602"/>
                </a:lnTo>
                <a:lnTo>
                  <a:pt x="355115" y="45630"/>
                </a:lnTo>
                <a:lnTo>
                  <a:pt x="314236" y="64811"/>
                </a:lnTo>
                <a:lnTo>
                  <a:pt x="275166" y="86995"/>
                </a:lnTo>
                <a:lnTo>
                  <a:pt x="238054" y="112032"/>
                </a:lnTo>
                <a:lnTo>
                  <a:pt x="203051" y="139773"/>
                </a:lnTo>
                <a:lnTo>
                  <a:pt x="170306" y="170068"/>
                </a:lnTo>
                <a:lnTo>
                  <a:pt x="139970" y="202769"/>
                </a:lnTo>
                <a:lnTo>
                  <a:pt x="112190" y="237725"/>
                </a:lnTo>
                <a:lnTo>
                  <a:pt x="87118" y="274788"/>
                </a:lnTo>
                <a:lnTo>
                  <a:pt x="64904" y="313807"/>
                </a:lnTo>
                <a:lnTo>
                  <a:pt x="45696" y="354633"/>
                </a:lnTo>
                <a:lnTo>
                  <a:pt x="29644" y="397117"/>
                </a:lnTo>
                <a:lnTo>
                  <a:pt x="16899" y="441110"/>
                </a:lnTo>
                <a:lnTo>
                  <a:pt x="7610" y="486461"/>
                </a:lnTo>
                <a:lnTo>
                  <a:pt x="1927" y="533022"/>
                </a:lnTo>
                <a:lnTo>
                  <a:pt x="0" y="580644"/>
                </a:lnTo>
                <a:lnTo>
                  <a:pt x="1927" y="628265"/>
                </a:lnTo>
                <a:lnTo>
                  <a:pt x="7610" y="674826"/>
                </a:lnTo>
                <a:lnTo>
                  <a:pt x="16899" y="720177"/>
                </a:lnTo>
                <a:lnTo>
                  <a:pt x="29644" y="764170"/>
                </a:lnTo>
                <a:lnTo>
                  <a:pt x="45696" y="806654"/>
                </a:lnTo>
                <a:lnTo>
                  <a:pt x="64904" y="847480"/>
                </a:lnTo>
                <a:lnTo>
                  <a:pt x="87118" y="886499"/>
                </a:lnTo>
                <a:lnTo>
                  <a:pt x="112190" y="923562"/>
                </a:lnTo>
                <a:lnTo>
                  <a:pt x="139970" y="958518"/>
                </a:lnTo>
                <a:lnTo>
                  <a:pt x="170306" y="991219"/>
                </a:lnTo>
                <a:lnTo>
                  <a:pt x="169922" y="648155"/>
                </a:lnTo>
                <a:lnTo>
                  <a:pt x="165847" y="614779"/>
                </a:lnTo>
                <a:lnTo>
                  <a:pt x="164464" y="580644"/>
                </a:lnTo>
                <a:lnTo>
                  <a:pt x="165847" y="546508"/>
                </a:lnTo>
                <a:lnTo>
                  <a:pt x="169922" y="513132"/>
                </a:lnTo>
                <a:lnTo>
                  <a:pt x="176583" y="480624"/>
                </a:lnTo>
                <a:lnTo>
                  <a:pt x="185722" y="449091"/>
                </a:lnTo>
                <a:lnTo>
                  <a:pt x="197232" y="418639"/>
                </a:lnTo>
                <a:lnTo>
                  <a:pt x="211006" y="389376"/>
                </a:lnTo>
                <a:lnTo>
                  <a:pt x="226936" y="361409"/>
                </a:lnTo>
                <a:lnTo>
                  <a:pt x="244915" y="334845"/>
                </a:lnTo>
                <a:lnTo>
                  <a:pt x="264836" y="309790"/>
                </a:lnTo>
                <a:lnTo>
                  <a:pt x="286591" y="286353"/>
                </a:lnTo>
                <a:lnTo>
                  <a:pt x="310073" y="264639"/>
                </a:lnTo>
                <a:lnTo>
                  <a:pt x="335174" y="244757"/>
                </a:lnTo>
                <a:lnTo>
                  <a:pt x="361787" y="226813"/>
                </a:lnTo>
                <a:lnTo>
                  <a:pt x="389806" y="210914"/>
                </a:lnTo>
                <a:lnTo>
                  <a:pt x="419121" y="197167"/>
                </a:lnTo>
                <a:lnTo>
                  <a:pt x="449627" y="185680"/>
                </a:lnTo>
                <a:lnTo>
                  <a:pt x="481216" y="176559"/>
                </a:lnTo>
                <a:lnTo>
                  <a:pt x="513780" y="169911"/>
                </a:lnTo>
                <a:lnTo>
                  <a:pt x="547212" y="165844"/>
                </a:lnTo>
                <a:lnTo>
                  <a:pt x="581405" y="164464"/>
                </a:lnTo>
                <a:lnTo>
                  <a:pt x="615599" y="165844"/>
                </a:lnTo>
                <a:lnTo>
                  <a:pt x="649031" y="169911"/>
                </a:lnTo>
                <a:lnTo>
                  <a:pt x="681595" y="176559"/>
                </a:lnTo>
                <a:lnTo>
                  <a:pt x="713184" y="185680"/>
                </a:lnTo>
                <a:lnTo>
                  <a:pt x="743690" y="197167"/>
                </a:lnTo>
                <a:lnTo>
                  <a:pt x="773005" y="210914"/>
                </a:lnTo>
                <a:lnTo>
                  <a:pt x="801024" y="226813"/>
                </a:lnTo>
                <a:lnTo>
                  <a:pt x="827637" y="244757"/>
                </a:lnTo>
                <a:lnTo>
                  <a:pt x="852738" y="264639"/>
                </a:lnTo>
                <a:lnTo>
                  <a:pt x="876220" y="286353"/>
                </a:lnTo>
                <a:lnTo>
                  <a:pt x="897975" y="309790"/>
                </a:lnTo>
                <a:lnTo>
                  <a:pt x="917896" y="334845"/>
                </a:lnTo>
                <a:lnTo>
                  <a:pt x="935875" y="361409"/>
                </a:lnTo>
                <a:lnTo>
                  <a:pt x="951805" y="389376"/>
                </a:lnTo>
                <a:lnTo>
                  <a:pt x="965579" y="418639"/>
                </a:lnTo>
                <a:lnTo>
                  <a:pt x="977089" y="449091"/>
                </a:lnTo>
                <a:lnTo>
                  <a:pt x="986228" y="480624"/>
                </a:lnTo>
                <a:lnTo>
                  <a:pt x="992889" y="513132"/>
                </a:lnTo>
                <a:lnTo>
                  <a:pt x="996964" y="546508"/>
                </a:lnTo>
                <a:lnTo>
                  <a:pt x="998347" y="580644"/>
                </a:lnTo>
                <a:lnTo>
                  <a:pt x="996964" y="614779"/>
                </a:lnTo>
                <a:lnTo>
                  <a:pt x="992889" y="648155"/>
                </a:lnTo>
                <a:lnTo>
                  <a:pt x="986228" y="680663"/>
                </a:lnTo>
                <a:lnTo>
                  <a:pt x="977089" y="712196"/>
                </a:lnTo>
                <a:lnTo>
                  <a:pt x="965579" y="742648"/>
                </a:lnTo>
                <a:lnTo>
                  <a:pt x="951805" y="771911"/>
                </a:lnTo>
                <a:lnTo>
                  <a:pt x="935875" y="799878"/>
                </a:lnTo>
                <a:lnTo>
                  <a:pt x="917896" y="826442"/>
                </a:lnTo>
                <a:lnTo>
                  <a:pt x="897975" y="851497"/>
                </a:lnTo>
                <a:lnTo>
                  <a:pt x="876220" y="874934"/>
                </a:lnTo>
                <a:lnTo>
                  <a:pt x="852738" y="896648"/>
                </a:lnTo>
                <a:lnTo>
                  <a:pt x="827637" y="916530"/>
                </a:lnTo>
                <a:lnTo>
                  <a:pt x="801024" y="934474"/>
                </a:lnTo>
                <a:lnTo>
                  <a:pt x="773005" y="950373"/>
                </a:lnTo>
                <a:lnTo>
                  <a:pt x="743690" y="964120"/>
                </a:lnTo>
                <a:lnTo>
                  <a:pt x="713184" y="975607"/>
                </a:lnTo>
                <a:lnTo>
                  <a:pt x="681595" y="984728"/>
                </a:lnTo>
                <a:lnTo>
                  <a:pt x="649031" y="991376"/>
                </a:lnTo>
                <a:lnTo>
                  <a:pt x="615599" y="995443"/>
                </a:lnTo>
                <a:lnTo>
                  <a:pt x="581405" y="996823"/>
                </a:lnTo>
                <a:lnTo>
                  <a:pt x="547212" y="995443"/>
                </a:lnTo>
                <a:lnTo>
                  <a:pt x="513780" y="991376"/>
                </a:lnTo>
                <a:lnTo>
                  <a:pt x="481216" y="984728"/>
                </a:lnTo>
                <a:lnTo>
                  <a:pt x="449627" y="975607"/>
                </a:lnTo>
                <a:lnTo>
                  <a:pt x="419121" y="964120"/>
                </a:lnTo>
                <a:lnTo>
                  <a:pt x="389806" y="950373"/>
                </a:lnTo>
                <a:lnTo>
                  <a:pt x="361787" y="934474"/>
                </a:lnTo>
                <a:lnTo>
                  <a:pt x="335174" y="916530"/>
                </a:lnTo>
                <a:lnTo>
                  <a:pt x="310073" y="896648"/>
                </a:lnTo>
                <a:lnTo>
                  <a:pt x="286591" y="874934"/>
                </a:lnTo>
                <a:lnTo>
                  <a:pt x="264836" y="851497"/>
                </a:lnTo>
                <a:lnTo>
                  <a:pt x="244915" y="826442"/>
                </a:lnTo>
                <a:lnTo>
                  <a:pt x="238054" y="1049255"/>
                </a:lnTo>
                <a:lnTo>
                  <a:pt x="275166" y="1074292"/>
                </a:lnTo>
                <a:lnTo>
                  <a:pt x="314236" y="1096476"/>
                </a:lnTo>
                <a:lnTo>
                  <a:pt x="355115" y="1115657"/>
                </a:lnTo>
                <a:lnTo>
                  <a:pt x="397654" y="1131685"/>
                </a:lnTo>
                <a:close/>
              </a:path>
              <a:path w="1162812" h="1161288">
                <a:moveTo>
                  <a:pt x="244915" y="826442"/>
                </a:moveTo>
                <a:lnTo>
                  <a:pt x="226936" y="799878"/>
                </a:lnTo>
                <a:lnTo>
                  <a:pt x="211006" y="771911"/>
                </a:lnTo>
                <a:lnTo>
                  <a:pt x="197232" y="742648"/>
                </a:lnTo>
                <a:lnTo>
                  <a:pt x="185722" y="712196"/>
                </a:lnTo>
                <a:lnTo>
                  <a:pt x="176583" y="680663"/>
                </a:lnTo>
                <a:lnTo>
                  <a:pt x="169922" y="648155"/>
                </a:lnTo>
                <a:lnTo>
                  <a:pt x="170306" y="991219"/>
                </a:lnTo>
                <a:lnTo>
                  <a:pt x="203051" y="1021514"/>
                </a:lnTo>
                <a:lnTo>
                  <a:pt x="238054" y="1049255"/>
                </a:lnTo>
                <a:lnTo>
                  <a:pt x="244915" y="82644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37534" y="4309673"/>
            <a:ext cx="1144793" cy="1161253"/>
          </a:xfrm>
          <a:custGeom>
            <a:avLst/>
            <a:gdLst/>
            <a:ahLst/>
            <a:cxnLst/>
            <a:rect l="l" t="t" r="r" b="b"/>
            <a:pathLst>
              <a:path w="1144793" h="1161253">
                <a:moveTo>
                  <a:pt x="158495" y="683750"/>
                </a:moveTo>
                <a:lnTo>
                  <a:pt x="0" y="724009"/>
                </a:lnTo>
                <a:lnTo>
                  <a:pt x="17921" y="781610"/>
                </a:lnTo>
                <a:lnTo>
                  <a:pt x="41447" y="836457"/>
                </a:lnTo>
                <a:lnTo>
                  <a:pt x="70254" y="888214"/>
                </a:lnTo>
                <a:lnTo>
                  <a:pt x="104018" y="936542"/>
                </a:lnTo>
                <a:lnTo>
                  <a:pt x="142414" y="981105"/>
                </a:lnTo>
                <a:lnTo>
                  <a:pt x="185120" y="1021564"/>
                </a:lnTo>
                <a:lnTo>
                  <a:pt x="231811" y="1057582"/>
                </a:lnTo>
                <a:lnTo>
                  <a:pt x="282163" y="1088822"/>
                </a:lnTo>
                <a:lnTo>
                  <a:pt x="335853" y="1114946"/>
                </a:lnTo>
                <a:lnTo>
                  <a:pt x="392556" y="1135616"/>
                </a:lnTo>
                <a:lnTo>
                  <a:pt x="438706" y="1147770"/>
                </a:lnTo>
                <a:lnTo>
                  <a:pt x="484944" y="1156029"/>
                </a:lnTo>
                <a:lnTo>
                  <a:pt x="531082" y="1160490"/>
                </a:lnTo>
                <a:lnTo>
                  <a:pt x="576933" y="1161253"/>
                </a:lnTo>
                <a:lnTo>
                  <a:pt x="622311" y="1158417"/>
                </a:lnTo>
                <a:lnTo>
                  <a:pt x="667030" y="1152080"/>
                </a:lnTo>
                <a:lnTo>
                  <a:pt x="710901" y="1142342"/>
                </a:lnTo>
                <a:lnTo>
                  <a:pt x="753738" y="1129301"/>
                </a:lnTo>
                <a:lnTo>
                  <a:pt x="795355" y="1113056"/>
                </a:lnTo>
                <a:lnTo>
                  <a:pt x="835564" y="1093706"/>
                </a:lnTo>
                <a:lnTo>
                  <a:pt x="874179" y="1071350"/>
                </a:lnTo>
                <a:lnTo>
                  <a:pt x="911012" y="1046087"/>
                </a:lnTo>
                <a:lnTo>
                  <a:pt x="945877" y="1018016"/>
                </a:lnTo>
                <a:lnTo>
                  <a:pt x="978587" y="987235"/>
                </a:lnTo>
                <a:lnTo>
                  <a:pt x="1008955" y="953844"/>
                </a:lnTo>
                <a:lnTo>
                  <a:pt x="1036794" y="917940"/>
                </a:lnTo>
                <a:lnTo>
                  <a:pt x="1061917" y="879624"/>
                </a:lnTo>
                <a:lnTo>
                  <a:pt x="1084138" y="838994"/>
                </a:lnTo>
                <a:lnTo>
                  <a:pt x="1103269" y="796149"/>
                </a:lnTo>
                <a:lnTo>
                  <a:pt x="1119124" y="751187"/>
                </a:lnTo>
                <a:lnTo>
                  <a:pt x="1131294" y="705094"/>
                </a:lnTo>
                <a:lnTo>
                  <a:pt x="1139563" y="658914"/>
                </a:lnTo>
                <a:lnTo>
                  <a:pt x="1144029" y="612833"/>
                </a:lnTo>
                <a:lnTo>
                  <a:pt x="1144793" y="567038"/>
                </a:lnTo>
                <a:lnTo>
                  <a:pt x="1141952" y="521716"/>
                </a:lnTo>
                <a:lnTo>
                  <a:pt x="1135606" y="477054"/>
                </a:lnTo>
                <a:lnTo>
                  <a:pt x="1125853" y="433237"/>
                </a:lnTo>
                <a:lnTo>
                  <a:pt x="1112794" y="390454"/>
                </a:lnTo>
                <a:lnTo>
                  <a:pt x="1096526" y="348891"/>
                </a:lnTo>
                <a:lnTo>
                  <a:pt x="1077150" y="308735"/>
                </a:lnTo>
                <a:lnTo>
                  <a:pt x="1054764" y="270172"/>
                </a:lnTo>
                <a:lnTo>
                  <a:pt x="1029467" y="233390"/>
                </a:lnTo>
                <a:lnTo>
                  <a:pt x="1001358" y="198575"/>
                </a:lnTo>
                <a:lnTo>
                  <a:pt x="970536" y="165913"/>
                </a:lnTo>
                <a:lnTo>
                  <a:pt x="937101" y="135592"/>
                </a:lnTo>
                <a:lnTo>
                  <a:pt x="901151" y="107799"/>
                </a:lnTo>
                <a:lnTo>
                  <a:pt x="862785" y="82720"/>
                </a:lnTo>
                <a:lnTo>
                  <a:pt x="822104" y="60542"/>
                </a:lnTo>
                <a:lnTo>
                  <a:pt x="779204" y="41452"/>
                </a:lnTo>
                <a:lnTo>
                  <a:pt x="734187" y="25636"/>
                </a:lnTo>
                <a:lnTo>
                  <a:pt x="688037" y="13482"/>
                </a:lnTo>
                <a:lnTo>
                  <a:pt x="641799" y="5224"/>
                </a:lnTo>
                <a:lnTo>
                  <a:pt x="595661" y="763"/>
                </a:lnTo>
                <a:lnTo>
                  <a:pt x="549810" y="0"/>
                </a:lnTo>
                <a:lnTo>
                  <a:pt x="504432" y="2836"/>
                </a:lnTo>
                <a:lnTo>
                  <a:pt x="459713" y="9172"/>
                </a:lnTo>
                <a:lnTo>
                  <a:pt x="415842" y="18911"/>
                </a:lnTo>
                <a:lnTo>
                  <a:pt x="373005" y="31952"/>
                </a:lnTo>
                <a:lnTo>
                  <a:pt x="331388" y="48196"/>
                </a:lnTo>
                <a:lnTo>
                  <a:pt x="291179" y="67546"/>
                </a:lnTo>
                <a:lnTo>
                  <a:pt x="252564" y="89902"/>
                </a:lnTo>
                <a:lnTo>
                  <a:pt x="215731" y="115165"/>
                </a:lnTo>
                <a:lnTo>
                  <a:pt x="180866" y="143237"/>
                </a:lnTo>
                <a:lnTo>
                  <a:pt x="148156" y="174017"/>
                </a:lnTo>
                <a:lnTo>
                  <a:pt x="117788" y="207409"/>
                </a:lnTo>
                <a:lnTo>
                  <a:pt x="89949" y="243312"/>
                </a:lnTo>
                <a:lnTo>
                  <a:pt x="64826" y="281628"/>
                </a:lnTo>
                <a:lnTo>
                  <a:pt x="42605" y="322258"/>
                </a:lnTo>
                <a:lnTo>
                  <a:pt x="23474" y="365104"/>
                </a:lnTo>
                <a:lnTo>
                  <a:pt x="7619" y="410065"/>
                </a:lnTo>
                <a:lnTo>
                  <a:pt x="163956" y="458071"/>
                </a:lnTo>
                <a:lnTo>
                  <a:pt x="170891" y="437459"/>
                </a:lnTo>
                <a:lnTo>
                  <a:pt x="178836" y="417362"/>
                </a:lnTo>
                <a:lnTo>
                  <a:pt x="197635" y="378825"/>
                </a:lnTo>
                <a:lnTo>
                  <a:pt x="220111" y="342692"/>
                </a:lnTo>
                <a:lnTo>
                  <a:pt x="246023" y="309193"/>
                </a:lnTo>
                <a:lnTo>
                  <a:pt x="275129" y="278557"/>
                </a:lnTo>
                <a:lnTo>
                  <a:pt x="307188" y="251014"/>
                </a:lnTo>
                <a:lnTo>
                  <a:pt x="341958" y="226796"/>
                </a:lnTo>
                <a:lnTo>
                  <a:pt x="379198" y="206132"/>
                </a:lnTo>
                <a:lnTo>
                  <a:pt x="418666" y="189251"/>
                </a:lnTo>
                <a:lnTo>
                  <a:pt x="460120" y="176385"/>
                </a:lnTo>
                <a:lnTo>
                  <a:pt x="493674" y="169276"/>
                </a:lnTo>
                <a:lnTo>
                  <a:pt x="527155" y="164966"/>
                </a:lnTo>
                <a:lnTo>
                  <a:pt x="560431" y="163377"/>
                </a:lnTo>
                <a:lnTo>
                  <a:pt x="593372" y="164432"/>
                </a:lnTo>
                <a:lnTo>
                  <a:pt x="625848" y="168053"/>
                </a:lnTo>
                <a:lnTo>
                  <a:pt x="657727" y="174162"/>
                </a:lnTo>
                <a:lnTo>
                  <a:pt x="688879" y="182682"/>
                </a:lnTo>
                <a:lnTo>
                  <a:pt x="719174" y="193535"/>
                </a:lnTo>
                <a:lnTo>
                  <a:pt x="748481" y="206644"/>
                </a:lnTo>
                <a:lnTo>
                  <a:pt x="776668" y="221931"/>
                </a:lnTo>
                <a:lnTo>
                  <a:pt x="803606" y="239317"/>
                </a:lnTo>
                <a:lnTo>
                  <a:pt x="829163" y="258727"/>
                </a:lnTo>
                <a:lnTo>
                  <a:pt x="853210" y="280081"/>
                </a:lnTo>
                <a:lnTo>
                  <a:pt x="875614" y="303303"/>
                </a:lnTo>
                <a:lnTo>
                  <a:pt x="896246" y="328315"/>
                </a:lnTo>
                <a:lnTo>
                  <a:pt x="914976" y="355039"/>
                </a:lnTo>
                <a:lnTo>
                  <a:pt x="931671" y="383397"/>
                </a:lnTo>
                <a:lnTo>
                  <a:pt x="946202" y="413312"/>
                </a:lnTo>
                <a:lnTo>
                  <a:pt x="958438" y="444706"/>
                </a:lnTo>
                <a:lnTo>
                  <a:pt x="968248" y="477502"/>
                </a:lnTo>
                <a:lnTo>
                  <a:pt x="975391" y="510999"/>
                </a:lnTo>
                <a:lnTo>
                  <a:pt x="979728" y="544422"/>
                </a:lnTo>
                <a:lnTo>
                  <a:pt x="981336" y="577642"/>
                </a:lnTo>
                <a:lnTo>
                  <a:pt x="980294" y="610528"/>
                </a:lnTo>
                <a:lnTo>
                  <a:pt x="976679" y="642949"/>
                </a:lnTo>
                <a:lnTo>
                  <a:pt x="970569" y="674776"/>
                </a:lnTo>
                <a:lnTo>
                  <a:pt x="962042" y="705877"/>
                </a:lnTo>
                <a:lnTo>
                  <a:pt x="951175" y="736123"/>
                </a:lnTo>
                <a:lnTo>
                  <a:pt x="938046" y="765383"/>
                </a:lnTo>
                <a:lnTo>
                  <a:pt x="922734" y="793526"/>
                </a:lnTo>
                <a:lnTo>
                  <a:pt x="905316" y="820422"/>
                </a:lnTo>
                <a:lnTo>
                  <a:pt x="885869" y="845941"/>
                </a:lnTo>
                <a:lnTo>
                  <a:pt x="864472" y="869953"/>
                </a:lnTo>
                <a:lnTo>
                  <a:pt x="841203" y="892327"/>
                </a:lnTo>
                <a:lnTo>
                  <a:pt x="816139" y="912932"/>
                </a:lnTo>
                <a:lnTo>
                  <a:pt x="789358" y="931638"/>
                </a:lnTo>
                <a:lnTo>
                  <a:pt x="760938" y="948315"/>
                </a:lnTo>
                <a:lnTo>
                  <a:pt x="730957" y="962833"/>
                </a:lnTo>
                <a:lnTo>
                  <a:pt x="699493" y="975060"/>
                </a:lnTo>
                <a:lnTo>
                  <a:pt x="666623" y="984867"/>
                </a:lnTo>
                <a:lnTo>
                  <a:pt x="633069" y="991976"/>
                </a:lnTo>
                <a:lnTo>
                  <a:pt x="599588" y="996286"/>
                </a:lnTo>
                <a:lnTo>
                  <a:pt x="566312" y="997875"/>
                </a:lnTo>
                <a:lnTo>
                  <a:pt x="533371" y="996820"/>
                </a:lnTo>
                <a:lnTo>
                  <a:pt x="500895" y="993200"/>
                </a:lnTo>
                <a:lnTo>
                  <a:pt x="469016" y="987090"/>
                </a:lnTo>
                <a:lnTo>
                  <a:pt x="437864" y="978570"/>
                </a:lnTo>
                <a:lnTo>
                  <a:pt x="407569" y="967717"/>
                </a:lnTo>
                <a:lnTo>
                  <a:pt x="378262" y="954608"/>
                </a:lnTo>
                <a:lnTo>
                  <a:pt x="350075" y="939322"/>
                </a:lnTo>
                <a:lnTo>
                  <a:pt x="323137" y="921935"/>
                </a:lnTo>
                <a:lnTo>
                  <a:pt x="297580" y="902526"/>
                </a:lnTo>
                <a:lnTo>
                  <a:pt x="273533" y="881171"/>
                </a:lnTo>
                <a:lnTo>
                  <a:pt x="251129" y="857949"/>
                </a:lnTo>
                <a:lnTo>
                  <a:pt x="230497" y="832938"/>
                </a:lnTo>
                <a:lnTo>
                  <a:pt x="211767" y="806214"/>
                </a:lnTo>
                <a:lnTo>
                  <a:pt x="195072" y="777856"/>
                </a:lnTo>
                <a:lnTo>
                  <a:pt x="180541" y="747940"/>
                </a:lnTo>
                <a:lnTo>
                  <a:pt x="168305" y="716546"/>
                </a:lnTo>
                <a:lnTo>
                  <a:pt x="158495" y="68375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11680" y="4309656"/>
            <a:ext cx="1161288" cy="1161288"/>
          </a:xfrm>
          <a:custGeom>
            <a:avLst/>
            <a:gdLst/>
            <a:ahLst/>
            <a:cxnLst/>
            <a:rect l="l" t="t" r="r" b="b"/>
            <a:pathLst>
              <a:path w="1161288" h="1161288">
                <a:moveTo>
                  <a:pt x="1159363" y="533022"/>
                </a:moveTo>
                <a:lnTo>
                  <a:pt x="1153688" y="486461"/>
                </a:lnTo>
                <a:lnTo>
                  <a:pt x="1144412" y="441110"/>
                </a:lnTo>
                <a:lnTo>
                  <a:pt x="1131685" y="397117"/>
                </a:lnTo>
                <a:lnTo>
                  <a:pt x="1115657" y="354633"/>
                </a:lnTo>
                <a:lnTo>
                  <a:pt x="1096476" y="313807"/>
                </a:lnTo>
                <a:lnTo>
                  <a:pt x="1074292" y="274788"/>
                </a:lnTo>
                <a:lnTo>
                  <a:pt x="1049255" y="237725"/>
                </a:lnTo>
                <a:lnTo>
                  <a:pt x="1021514" y="202769"/>
                </a:lnTo>
                <a:lnTo>
                  <a:pt x="991219" y="170068"/>
                </a:lnTo>
                <a:lnTo>
                  <a:pt x="958518" y="139773"/>
                </a:lnTo>
                <a:lnTo>
                  <a:pt x="923562" y="112032"/>
                </a:lnTo>
                <a:lnTo>
                  <a:pt x="886499" y="86995"/>
                </a:lnTo>
                <a:lnTo>
                  <a:pt x="847480" y="64811"/>
                </a:lnTo>
                <a:lnTo>
                  <a:pt x="806654" y="45630"/>
                </a:lnTo>
                <a:lnTo>
                  <a:pt x="764170" y="29602"/>
                </a:lnTo>
                <a:lnTo>
                  <a:pt x="720177" y="16875"/>
                </a:lnTo>
                <a:lnTo>
                  <a:pt x="674826" y="7599"/>
                </a:lnTo>
                <a:lnTo>
                  <a:pt x="628265" y="1924"/>
                </a:lnTo>
                <a:lnTo>
                  <a:pt x="580644" y="0"/>
                </a:lnTo>
                <a:lnTo>
                  <a:pt x="533022" y="1924"/>
                </a:lnTo>
                <a:lnTo>
                  <a:pt x="486461" y="7599"/>
                </a:lnTo>
                <a:lnTo>
                  <a:pt x="441110" y="16875"/>
                </a:lnTo>
                <a:lnTo>
                  <a:pt x="397117" y="29602"/>
                </a:lnTo>
                <a:lnTo>
                  <a:pt x="354633" y="45630"/>
                </a:lnTo>
                <a:lnTo>
                  <a:pt x="313807" y="64811"/>
                </a:lnTo>
                <a:lnTo>
                  <a:pt x="274788" y="86995"/>
                </a:lnTo>
                <a:lnTo>
                  <a:pt x="237725" y="112032"/>
                </a:lnTo>
                <a:lnTo>
                  <a:pt x="202769" y="139773"/>
                </a:lnTo>
                <a:lnTo>
                  <a:pt x="170068" y="170068"/>
                </a:lnTo>
                <a:lnTo>
                  <a:pt x="139773" y="202769"/>
                </a:lnTo>
                <a:lnTo>
                  <a:pt x="112032" y="237725"/>
                </a:lnTo>
                <a:lnTo>
                  <a:pt x="86995" y="274788"/>
                </a:lnTo>
                <a:lnTo>
                  <a:pt x="64811" y="313807"/>
                </a:lnTo>
                <a:lnTo>
                  <a:pt x="45630" y="354633"/>
                </a:lnTo>
                <a:lnTo>
                  <a:pt x="29602" y="397117"/>
                </a:lnTo>
                <a:lnTo>
                  <a:pt x="16875" y="441110"/>
                </a:lnTo>
                <a:lnTo>
                  <a:pt x="7599" y="486461"/>
                </a:lnTo>
                <a:lnTo>
                  <a:pt x="1924" y="533022"/>
                </a:lnTo>
                <a:lnTo>
                  <a:pt x="0" y="580644"/>
                </a:lnTo>
                <a:lnTo>
                  <a:pt x="1924" y="628265"/>
                </a:lnTo>
                <a:lnTo>
                  <a:pt x="7599" y="674826"/>
                </a:lnTo>
                <a:lnTo>
                  <a:pt x="16875" y="720177"/>
                </a:lnTo>
                <a:lnTo>
                  <a:pt x="29602" y="764170"/>
                </a:lnTo>
                <a:lnTo>
                  <a:pt x="45630" y="806654"/>
                </a:lnTo>
                <a:lnTo>
                  <a:pt x="64811" y="847480"/>
                </a:lnTo>
                <a:lnTo>
                  <a:pt x="86995" y="886499"/>
                </a:lnTo>
                <a:lnTo>
                  <a:pt x="112032" y="923562"/>
                </a:lnTo>
                <a:lnTo>
                  <a:pt x="139773" y="958518"/>
                </a:lnTo>
                <a:lnTo>
                  <a:pt x="170068" y="991219"/>
                </a:lnTo>
                <a:lnTo>
                  <a:pt x="165844" y="614779"/>
                </a:lnTo>
                <a:lnTo>
                  <a:pt x="164464" y="580644"/>
                </a:lnTo>
                <a:lnTo>
                  <a:pt x="165844" y="546508"/>
                </a:lnTo>
                <a:lnTo>
                  <a:pt x="169911" y="513132"/>
                </a:lnTo>
                <a:lnTo>
                  <a:pt x="176559" y="480624"/>
                </a:lnTo>
                <a:lnTo>
                  <a:pt x="185680" y="449091"/>
                </a:lnTo>
                <a:lnTo>
                  <a:pt x="197167" y="418639"/>
                </a:lnTo>
                <a:lnTo>
                  <a:pt x="210914" y="389376"/>
                </a:lnTo>
                <a:lnTo>
                  <a:pt x="226813" y="361409"/>
                </a:lnTo>
                <a:lnTo>
                  <a:pt x="244757" y="334845"/>
                </a:lnTo>
                <a:lnTo>
                  <a:pt x="264639" y="309790"/>
                </a:lnTo>
                <a:lnTo>
                  <a:pt x="286353" y="286353"/>
                </a:lnTo>
                <a:lnTo>
                  <a:pt x="309790" y="264639"/>
                </a:lnTo>
                <a:lnTo>
                  <a:pt x="334845" y="244757"/>
                </a:lnTo>
                <a:lnTo>
                  <a:pt x="361409" y="226813"/>
                </a:lnTo>
                <a:lnTo>
                  <a:pt x="389376" y="210914"/>
                </a:lnTo>
                <a:lnTo>
                  <a:pt x="418639" y="197167"/>
                </a:lnTo>
                <a:lnTo>
                  <a:pt x="449091" y="185680"/>
                </a:lnTo>
                <a:lnTo>
                  <a:pt x="480624" y="176559"/>
                </a:lnTo>
                <a:lnTo>
                  <a:pt x="513132" y="169911"/>
                </a:lnTo>
                <a:lnTo>
                  <a:pt x="546508" y="165844"/>
                </a:lnTo>
                <a:lnTo>
                  <a:pt x="580644" y="164464"/>
                </a:lnTo>
                <a:lnTo>
                  <a:pt x="614779" y="165844"/>
                </a:lnTo>
                <a:lnTo>
                  <a:pt x="648155" y="169911"/>
                </a:lnTo>
                <a:lnTo>
                  <a:pt x="680663" y="176559"/>
                </a:lnTo>
                <a:lnTo>
                  <a:pt x="712196" y="185680"/>
                </a:lnTo>
                <a:lnTo>
                  <a:pt x="742648" y="197167"/>
                </a:lnTo>
                <a:lnTo>
                  <a:pt x="771911" y="210914"/>
                </a:lnTo>
                <a:lnTo>
                  <a:pt x="799878" y="226813"/>
                </a:lnTo>
                <a:lnTo>
                  <a:pt x="826442" y="244757"/>
                </a:lnTo>
                <a:lnTo>
                  <a:pt x="851497" y="264639"/>
                </a:lnTo>
                <a:lnTo>
                  <a:pt x="874934" y="286353"/>
                </a:lnTo>
                <a:lnTo>
                  <a:pt x="896648" y="309790"/>
                </a:lnTo>
                <a:lnTo>
                  <a:pt x="916530" y="334845"/>
                </a:lnTo>
                <a:lnTo>
                  <a:pt x="934474" y="361409"/>
                </a:lnTo>
                <a:lnTo>
                  <a:pt x="950373" y="389376"/>
                </a:lnTo>
                <a:lnTo>
                  <a:pt x="964120" y="418639"/>
                </a:lnTo>
                <a:lnTo>
                  <a:pt x="975607" y="449091"/>
                </a:lnTo>
                <a:lnTo>
                  <a:pt x="984728" y="480624"/>
                </a:lnTo>
                <a:lnTo>
                  <a:pt x="991376" y="513132"/>
                </a:lnTo>
                <a:lnTo>
                  <a:pt x="995443" y="546508"/>
                </a:lnTo>
                <a:lnTo>
                  <a:pt x="996822" y="580644"/>
                </a:lnTo>
                <a:lnTo>
                  <a:pt x="995443" y="614779"/>
                </a:lnTo>
                <a:lnTo>
                  <a:pt x="991376" y="648155"/>
                </a:lnTo>
                <a:lnTo>
                  <a:pt x="984728" y="680663"/>
                </a:lnTo>
                <a:lnTo>
                  <a:pt x="975607" y="712196"/>
                </a:lnTo>
                <a:lnTo>
                  <a:pt x="964120" y="742648"/>
                </a:lnTo>
                <a:lnTo>
                  <a:pt x="950373" y="771911"/>
                </a:lnTo>
                <a:lnTo>
                  <a:pt x="934474" y="799878"/>
                </a:lnTo>
                <a:lnTo>
                  <a:pt x="916530" y="826442"/>
                </a:lnTo>
                <a:lnTo>
                  <a:pt x="896648" y="851497"/>
                </a:lnTo>
                <a:lnTo>
                  <a:pt x="874934" y="874934"/>
                </a:lnTo>
                <a:lnTo>
                  <a:pt x="851497" y="896648"/>
                </a:lnTo>
                <a:lnTo>
                  <a:pt x="826442" y="916530"/>
                </a:lnTo>
                <a:lnTo>
                  <a:pt x="799878" y="934474"/>
                </a:lnTo>
                <a:lnTo>
                  <a:pt x="771911" y="950373"/>
                </a:lnTo>
                <a:lnTo>
                  <a:pt x="742648" y="964120"/>
                </a:lnTo>
                <a:lnTo>
                  <a:pt x="712196" y="975607"/>
                </a:lnTo>
                <a:lnTo>
                  <a:pt x="680663" y="984728"/>
                </a:lnTo>
                <a:lnTo>
                  <a:pt x="648155" y="991376"/>
                </a:lnTo>
                <a:lnTo>
                  <a:pt x="614779" y="995443"/>
                </a:lnTo>
                <a:lnTo>
                  <a:pt x="580644" y="996823"/>
                </a:lnTo>
                <a:lnTo>
                  <a:pt x="546508" y="995443"/>
                </a:lnTo>
                <a:lnTo>
                  <a:pt x="513132" y="991376"/>
                </a:lnTo>
                <a:lnTo>
                  <a:pt x="480624" y="984728"/>
                </a:lnTo>
                <a:lnTo>
                  <a:pt x="449091" y="975607"/>
                </a:lnTo>
                <a:lnTo>
                  <a:pt x="418639" y="964120"/>
                </a:lnTo>
                <a:lnTo>
                  <a:pt x="389376" y="950373"/>
                </a:lnTo>
                <a:lnTo>
                  <a:pt x="361409" y="934474"/>
                </a:lnTo>
                <a:lnTo>
                  <a:pt x="334845" y="916530"/>
                </a:lnTo>
                <a:lnTo>
                  <a:pt x="309790" y="896648"/>
                </a:lnTo>
                <a:lnTo>
                  <a:pt x="286353" y="874934"/>
                </a:lnTo>
                <a:lnTo>
                  <a:pt x="264639" y="851497"/>
                </a:lnTo>
                <a:lnTo>
                  <a:pt x="244757" y="826442"/>
                </a:lnTo>
                <a:lnTo>
                  <a:pt x="226813" y="799878"/>
                </a:lnTo>
                <a:lnTo>
                  <a:pt x="210914" y="771911"/>
                </a:lnTo>
                <a:lnTo>
                  <a:pt x="197167" y="742648"/>
                </a:lnTo>
                <a:lnTo>
                  <a:pt x="202769" y="1021514"/>
                </a:lnTo>
                <a:lnTo>
                  <a:pt x="237725" y="1049255"/>
                </a:lnTo>
                <a:lnTo>
                  <a:pt x="274788" y="1074292"/>
                </a:lnTo>
                <a:lnTo>
                  <a:pt x="313807" y="1096476"/>
                </a:lnTo>
                <a:lnTo>
                  <a:pt x="354633" y="1115657"/>
                </a:lnTo>
                <a:lnTo>
                  <a:pt x="397117" y="1131685"/>
                </a:lnTo>
                <a:lnTo>
                  <a:pt x="441110" y="1144412"/>
                </a:lnTo>
                <a:lnTo>
                  <a:pt x="486461" y="1153688"/>
                </a:lnTo>
                <a:lnTo>
                  <a:pt x="533022" y="1159363"/>
                </a:lnTo>
                <a:lnTo>
                  <a:pt x="580644" y="1161288"/>
                </a:lnTo>
                <a:lnTo>
                  <a:pt x="628265" y="1159363"/>
                </a:lnTo>
                <a:lnTo>
                  <a:pt x="674826" y="1153688"/>
                </a:lnTo>
                <a:lnTo>
                  <a:pt x="720177" y="1144412"/>
                </a:lnTo>
                <a:lnTo>
                  <a:pt x="764170" y="1131685"/>
                </a:lnTo>
                <a:lnTo>
                  <a:pt x="806654" y="1115657"/>
                </a:lnTo>
                <a:lnTo>
                  <a:pt x="847480" y="1096476"/>
                </a:lnTo>
                <a:lnTo>
                  <a:pt x="886499" y="1074292"/>
                </a:lnTo>
                <a:lnTo>
                  <a:pt x="923562" y="1049255"/>
                </a:lnTo>
                <a:lnTo>
                  <a:pt x="958518" y="1021514"/>
                </a:lnTo>
                <a:lnTo>
                  <a:pt x="991219" y="991219"/>
                </a:lnTo>
                <a:lnTo>
                  <a:pt x="1021514" y="958518"/>
                </a:lnTo>
                <a:lnTo>
                  <a:pt x="1049255" y="923562"/>
                </a:lnTo>
                <a:lnTo>
                  <a:pt x="1074292" y="886499"/>
                </a:lnTo>
                <a:lnTo>
                  <a:pt x="1096476" y="847480"/>
                </a:lnTo>
                <a:lnTo>
                  <a:pt x="1115657" y="806654"/>
                </a:lnTo>
                <a:lnTo>
                  <a:pt x="1131685" y="764170"/>
                </a:lnTo>
                <a:lnTo>
                  <a:pt x="1144412" y="720177"/>
                </a:lnTo>
                <a:lnTo>
                  <a:pt x="1153688" y="674826"/>
                </a:lnTo>
                <a:lnTo>
                  <a:pt x="1159363" y="628265"/>
                </a:lnTo>
                <a:lnTo>
                  <a:pt x="1161288" y="580644"/>
                </a:lnTo>
                <a:lnTo>
                  <a:pt x="1159363" y="533022"/>
                </a:lnTo>
                <a:close/>
              </a:path>
              <a:path w="1161288" h="1161288">
                <a:moveTo>
                  <a:pt x="197167" y="742648"/>
                </a:moveTo>
                <a:lnTo>
                  <a:pt x="185680" y="712196"/>
                </a:lnTo>
                <a:lnTo>
                  <a:pt x="176559" y="680663"/>
                </a:lnTo>
                <a:lnTo>
                  <a:pt x="169911" y="648155"/>
                </a:lnTo>
                <a:lnTo>
                  <a:pt x="165844" y="614779"/>
                </a:lnTo>
                <a:lnTo>
                  <a:pt x="170068" y="991219"/>
                </a:lnTo>
                <a:lnTo>
                  <a:pt x="202769" y="1021514"/>
                </a:lnTo>
                <a:lnTo>
                  <a:pt x="197167" y="742648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30602" y="4309715"/>
            <a:ext cx="1142256" cy="1161119"/>
          </a:xfrm>
          <a:custGeom>
            <a:avLst/>
            <a:gdLst/>
            <a:ahLst/>
            <a:cxnLst/>
            <a:rect l="l" t="t" r="r" b="b"/>
            <a:pathLst>
              <a:path w="1142256" h="1161119">
                <a:moveTo>
                  <a:pt x="123708" y="961754"/>
                </a:moveTo>
                <a:lnTo>
                  <a:pt x="164443" y="1004040"/>
                </a:lnTo>
                <a:lnTo>
                  <a:pt x="209290" y="1042041"/>
                </a:lnTo>
                <a:lnTo>
                  <a:pt x="257925" y="1075421"/>
                </a:lnTo>
                <a:lnTo>
                  <a:pt x="310023" y="1103847"/>
                </a:lnTo>
                <a:lnTo>
                  <a:pt x="365260" y="1126983"/>
                </a:lnTo>
                <a:lnTo>
                  <a:pt x="440112" y="1148369"/>
                </a:lnTo>
                <a:lnTo>
                  <a:pt x="486338" y="1156381"/>
                </a:lnTo>
                <a:lnTo>
                  <a:pt x="532444" y="1160598"/>
                </a:lnTo>
                <a:lnTo>
                  <a:pt x="578246" y="1161119"/>
                </a:lnTo>
                <a:lnTo>
                  <a:pt x="623556" y="1158045"/>
                </a:lnTo>
                <a:lnTo>
                  <a:pt x="668188" y="1151475"/>
                </a:lnTo>
                <a:lnTo>
                  <a:pt x="711956" y="1141509"/>
                </a:lnTo>
                <a:lnTo>
                  <a:pt x="754674" y="1128247"/>
                </a:lnTo>
                <a:lnTo>
                  <a:pt x="796156" y="1111789"/>
                </a:lnTo>
                <a:lnTo>
                  <a:pt x="836215" y="1092235"/>
                </a:lnTo>
                <a:lnTo>
                  <a:pt x="874666" y="1069684"/>
                </a:lnTo>
                <a:lnTo>
                  <a:pt x="911321" y="1044236"/>
                </a:lnTo>
                <a:lnTo>
                  <a:pt x="945995" y="1015992"/>
                </a:lnTo>
                <a:lnTo>
                  <a:pt x="978502" y="985050"/>
                </a:lnTo>
                <a:lnTo>
                  <a:pt x="1008655" y="951511"/>
                </a:lnTo>
                <a:lnTo>
                  <a:pt x="1036269" y="915474"/>
                </a:lnTo>
                <a:lnTo>
                  <a:pt x="1061156" y="877040"/>
                </a:lnTo>
                <a:lnTo>
                  <a:pt x="1083131" y="836308"/>
                </a:lnTo>
                <a:lnTo>
                  <a:pt x="1102008" y="793379"/>
                </a:lnTo>
                <a:lnTo>
                  <a:pt x="1117600" y="748351"/>
                </a:lnTo>
                <a:lnTo>
                  <a:pt x="1129506" y="702192"/>
                </a:lnTo>
                <a:lnTo>
                  <a:pt x="1137518" y="655966"/>
                </a:lnTo>
                <a:lnTo>
                  <a:pt x="1141735" y="609860"/>
                </a:lnTo>
                <a:lnTo>
                  <a:pt x="1142256" y="564058"/>
                </a:lnTo>
                <a:lnTo>
                  <a:pt x="1139182" y="518748"/>
                </a:lnTo>
                <a:lnTo>
                  <a:pt x="1132612" y="474116"/>
                </a:lnTo>
                <a:lnTo>
                  <a:pt x="1122646" y="430348"/>
                </a:lnTo>
                <a:lnTo>
                  <a:pt x="1109384" y="387630"/>
                </a:lnTo>
                <a:lnTo>
                  <a:pt x="1092926" y="346148"/>
                </a:lnTo>
                <a:lnTo>
                  <a:pt x="1073372" y="306089"/>
                </a:lnTo>
                <a:lnTo>
                  <a:pt x="1050821" y="267638"/>
                </a:lnTo>
                <a:lnTo>
                  <a:pt x="1025373" y="230983"/>
                </a:lnTo>
                <a:lnTo>
                  <a:pt x="997129" y="196309"/>
                </a:lnTo>
                <a:lnTo>
                  <a:pt x="966187" y="163802"/>
                </a:lnTo>
                <a:lnTo>
                  <a:pt x="932648" y="133649"/>
                </a:lnTo>
                <a:lnTo>
                  <a:pt x="896611" y="106035"/>
                </a:lnTo>
                <a:lnTo>
                  <a:pt x="858177" y="81148"/>
                </a:lnTo>
                <a:lnTo>
                  <a:pt x="817445" y="59173"/>
                </a:lnTo>
                <a:lnTo>
                  <a:pt x="774516" y="40296"/>
                </a:lnTo>
                <a:lnTo>
                  <a:pt x="729488" y="24705"/>
                </a:lnTo>
                <a:lnTo>
                  <a:pt x="683329" y="12781"/>
                </a:lnTo>
                <a:lnTo>
                  <a:pt x="637103" y="4755"/>
                </a:lnTo>
                <a:lnTo>
                  <a:pt x="590997" y="528"/>
                </a:lnTo>
                <a:lnTo>
                  <a:pt x="545195" y="0"/>
                </a:lnTo>
                <a:lnTo>
                  <a:pt x="499885" y="3069"/>
                </a:lnTo>
                <a:lnTo>
                  <a:pt x="455253" y="9636"/>
                </a:lnTo>
                <a:lnTo>
                  <a:pt x="411485" y="19602"/>
                </a:lnTo>
                <a:lnTo>
                  <a:pt x="368767" y="32865"/>
                </a:lnTo>
                <a:lnTo>
                  <a:pt x="327285" y="49326"/>
                </a:lnTo>
                <a:lnTo>
                  <a:pt x="287226" y="68885"/>
                </a:lnTo>
                <a:lnTo>
                  <a:pt x="248775" y="91441"/>
                </a:lnTo>
                <a:lnTo>
                  <a:pt x="212120" y="116894"/>
                </a:lnTo>
                <a:lnTo>
                  <a:pt x="177446" y="145145"/>
                </a:lnTo>
                <a:lnTo>
                  <a:pt x="144939" y="176093"/>
                </a:lnTo>
                <a:lnTo>
                  <a:pt x="114786" y="209638"/>
                </a:lnTo>
                <a:lnTo>
                  <a:pt x="87172" y="245680"/>
                </a:lnTo>
                <a:lnTo>
                  <a:pt x="62285" y="284119"/>
                </a:lnTo>
                <a:lnTo>
                  <a:pt x="40310" y="324855"/>
                </a:lnTo>
                <a:lnTo>
                  <a:pt x="21433" y="367788"/>
                </a:lnTo>
                <a:lnTo>
                  <a:pt x="5842" y="412817"/>
                </a:lnTo>
                <a:lnTo>
                  <a:pt x="163830" y="460569"/>
                </a:lnTo>
                <a:lnTo>
                  <a:pt x="170628" y="440028"/>
                </a:lnTo>
                <a:lnTo>
                  <a:pt x="178431" y="419992"/>
                </a:lnTo>
                <a:lnTo>
                  <a:pt x="196932" y="381551"/>
                </a:lnTo>
                <a:lnTo>
                  <a:pt x="219091" y="345475"/>
                </a:lnTo>
                <a:lnTo>
                  <a:pt x="244671" y="311995"/>
                </a:lnTo>
                <a:lnTo>
                  <a:pt x="273430" y="281340"/>
                </a:lnTo>
                <a:lnTo>
                  <a:pt x="305132" y="253740"/>
                </a:lnTo>
                <a:lnTo>
                  <a:pt x="339535" y="229427"/>
                </a:lnTo>
                <a:lnTo>
                  <a:pt x="376401" y="208629"/>
                </a:lnTo>
                <a:lnTo>
                  <a:pt x="415491" y="191577"/>
                </a:lnTo>
                <a:lnTo>
                  <a:pt x="456565" y="178502"/>
                </a:lnTo>
                <a:lnTo>
                  <a:pt x="489898" y="171216"/>
                </a:lnTo>
                <a:lnTo>
                  <a:pt x="523176" y="166718"/>
                </a:lnTo>
                <a:lnTo>
                  <a:pt x="556267" y="164933"/>
                </a:lnTo>
                <a:lnTo>
                  <a:pt x="589041" y="165783"/>
                </a:lnTo>
                <a:lnTo>
                  <a:pt x="621367" y="169193"/>
                </a:lnTo>
                <a:lnTo>
                  <a:pt x="653115" y="175085"/>
                </a:lnTo>
                <a:lnTo>
                  <a:pt x="684154" y="183384"/>
                </a:lnTo>
                <a:lnTo>
                  <a:pt x="714354" y="194012"/>
                </a:lnTo>
                <a:lnTo>
                  <a:pt x="743585" y="206893"/>
                </a:lnTo>
                <a:lnTo>
                  <a:pt x="771715" y="221951"/>
                </a:lnTo>
                <a:lnTo>
                  <a:pt x="798615" y="239110"/>
                </a:lnTo>
                <a:lnTo>
                  <a:pt x="824153" y="258292"/>
                </a:lnTo>
                <a:lnTo>
                  <a:pt x="848200" y="279422"/>
                </a:lnTo>
                <a:lnTo>
                  <a:pt x="870625" y="302422"/>
                </a:lnTo>
                <a:lnTo>
                  <a:pt x="891297" y="327217"/>
                </a:lnTo>
                <a:lnTo>
                  <a:pt x="910087" y="353729"/>
                </a:lnTo>
                <a:lnTo>
                  <a:pt x="926862" y="381883"/>
                </a:lnTo>
                <a:lnTo>
                  <a:pt x="941494" y="411602"/>
                </a:lnTo>
                <a:lnTo>
                  <a:pt x="953851" y="442809"/>
                </a:lnTo>
                <a:lnTo>
                  <a:pt x="963803" y="475428"/>
                </a:lnTo>
                <a:lnTo>
                  <a:pt x="971089" y="508761"/>
                </a:lnTo>
                <a:lnTo>
                  <a:pt x="975586" y="542039"/>
                </a:lnTo>
                <a:lnTo>
                  <a:pt x="977371" y="575130"/>
                </a:lnTo>
                <a:lnTo>
                  <a:pt x="976521" y="607904"/>
                </a:lnTo>
                <a:lnTo>
                  <a:pt x="973111" y="640230"/>
                </a:lnTo>
                <a:lnTo>
                  <a:pt x="967219" y="671978"/>
                </a:lnTo>
                <a:lnTo>
                  <a:pt x="958920" y="703017"/>
                </a:lnTo>
                <a:lnTo>
                  <a:pt x="948292" y="733217"/>
                </a:lnTo>
                <a:lnTo>
                  <a:pt x="935411" y="762448"/>
                </a:lnTo>
                <a:lnTo>
                  <a:pt x="920353" y="790578"/>
                </a:lnTo>
                <a:lnTo>
                  <a:pt x="903194" y="817478"/>
                </a:lnTo>
                <a:lnTo>
                  <a:pt x="884012" y="843016"/>
                </a:lnTo>
                <a:lnTo>
                  <a:pt x="862882" y="867063"/>
                </a:lnTo>
                <a:lnTo>
                  <a:pt x="839882" y="889488"/>
                </a:lnTo>
                <a:lnTo>
                  <a:pt x="815087" y="910160"/>
                </a:lnTo>
                <a:lnTo>
                  <a:pt x="788575" y="928950"/>
                </a:lnTo>
                <a:lnTo>
                  <a:pt x="760421" y="945725"/>
                </a:lnTo>
                <a:lnTo>
                  <a:pt x="730703" y="960357"/>
                </a:lnTo>
                <a:lnTo>
                  <a:pt x="699495" y="972714"/>
                </a:lnTo>
                <a:lnTo>
                  <a:pt x="666877" y="982666"/>
                </a:lnTo>
                <a:lnTo>
                  <a:pt x="633543" y="989952"/>
                </a:lnTo>
                <a:lnTo>
                  <a:pt x="600265" y="994449"/>
                </a:lnTo>
                <a:lnTo>
                  <a:pt x="567174" y="996234"/>
                </a:lnTo>
                <a:lnTo>
                  <a:pt x="534400" y="995384"/>
                </a:lnTo>
                <a:lnTo>
                  <a:pt x="502074" y="991974"/>
                </a:lnTo>
                <a:lnTo>
                  <a:pt x="470326" y="986082"/>
                </a:lnTo>
                <a:lnTo>
                  <a:pt x="439287" y="977784"/>
                </a:lnTo>
                <a:lnTo>
                  <a:pt x="409087" y="967155"/>
                </a:lnTo>
                <a:lnTo>
                  <a:pt x="379856" y="954274"/>
                </a:lnTo>
                <a:lnTo>
                  <a:pt x="351726" y="939216"/>
                </a:lnTo>
                <a:lnTo>
                  <a:pt x="324826" y="922057"/>
                </a:lnTo>
                <a:lnTo>
                  <a:pt x="299288" y="902875"/>
                </a:lnTo>
                <a:lnTo>
                  <a:pt x="275241" y="881745"/>
                </a:lnTo>
                <a:lnTo>
                  <a:pt x="252816" y="858745"/>
                </a:lnTo>
                <a:lnTo>
                  <a:pt x="232144" y="833951"/>
                </a:lnTo>
                <a:lnTo>
                  <a:pt x="213354" y="807438"/>
                </a:lnTo>
                <a:lnTo>
                  <a:pt x="196579" y="779284"/>
                </a:lnTo>
                <a:lnTo>
                  <a:pt x="181947" y="749566"/>
                </a:lnTo>
                <a:lnTo>
                  <a:pt x="169590" y="718359"/>
                </a:lnTo>
                <a:lnTo>
                  <a:pt x="159639" y="685740"/>
                </a:lnTo>
                <a:lnTo>
                  <a:pt x="0" y="727396"/>
                </a:lnTo>
                <a:lnTo>
                  <a:pt x="8388" y="756439"/>
                </a:lnTo>
                <a:lnTo>
                  <a:pt x="18211" y="784829"/>
                </a:lnTo>
                <a:lnTo>
                  <a:pt x="29426" y="812524"/>
                </a:lnTo>
                <a:lnTo>
                  <a:pt x="41995" y="839482"/>
                </a:lnTo>
                <a:lnTo>
                  <a:pt x="55876" y="865661"/>
                </a:lnTo>
                <a:lnTo>
                  <a:pt x="71028" y="891019"/>
                </a:lnTo>
                <a:lnTo>
                  <a:pt x="87411" y="915516"/>
                </a:lnTo>
                <a:lnTo>
                  <a:pt x="104985" y="939108"/>
                </a:lnTo>
                <a:lnTo>
                  <a:pt x="123708" y="96175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76756" y="1856016"/>
            <a:ext cx="3703320" cy="1901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30096" y="1871256"/>
            <a:ext cx="3601212" cy="1799844"/>
          </a:xfrm>
          <a:custGeom>
            <a:avLst/>
            <a:gdLst/>
            <a:ahLst/>
            <a:cxnLst/>
            <a:rect l="l" t="t" r="r" b="b"/>
            <a:pathLst>
              <a:path w="3601212" h="1799844">
                <a:moveTo>
                  <a:pt x="0" y="154304"/>
                </a:moveTo>
                <a:lnTo>
                  <a:pt x="23" y="1648251"/>
                </a:lnTo>
                <a:lnTo>
                  <a:pt x="6774" y="1690895"/>
                </a:lnTo>
                <a:lnTo>
                  <a:pt x="24367" y="1728795"/>
                </a:lnTo>
                <a:lnTo>
                  <a:pt x="51111" y="1760260"/>
                </a:lnTo>
                <a:lnTo>
                  <a:pt x="85315" y="1783598"/>
                </a:lnTo>
                <a:lnTo>
                  <a:pt x="125287" y="1797119"/>
                </a:lnTo>
                <a:lnTo>
                  <a:pt x="154304" y="1799844"/>
                </a:lnTo>
                <a:lnTo>
                  <a:pt x="3449619" y="1799820"/>
                </a:lnTo>
                <a:lnTo>
                  <a:pt x="3492263" y="1793069"/>
                </a:lnTo>
                <a:lnTo>
                  <a:pt x="3530163" y="1775476"/>
                </a:lnTo>
                <a:lnTo>
                  <a:pt x="3561628" y="1748732"/>
                </a:lnTo>
                <a:lnTo>
                  <a:pt x="3584966" y="1714528"/>
                </a:lnTo>
                <a:lnTo>
                  <a:pt x="3598487" y="1674556"/>
                </a:lnTo>
                <a:lnTo>
                  <a:pt x="3601212" y="1645539"/>
                </a:lnTo>
                <a:lnTo>
                  <a:pt x="3601188" y="151592"/>
                </a:lnTo>
                <a:lnTo>
                  <a:pt x="3594437" y="108948"/>
                </a:lnTo>
                <a:lnTo>
                  <a:pt x="3576844" y="71048"/>
                </a:lnTo>
                <a:lnTo>
                  <a:pt x="3550100" y="39583"/>
                </a:lnTo>
                <a:lnTo>
                  <a:pt x="3515896" y="16245"/>
                </a:lnTo>
                <a:lnTo>
                  <a:pt x="3475924" y="2724"/>
                </a:lnTo>
                <a:lnTo>
                  <a:pt x="3446906" y="0"/>
                </a:lnTo>
                <a:lnTo>
                  <a:pt x="151592" y="23"/>
                </a:lnTo>
                <a:lnTo>
                  <a:pt x="108948" y="6774"/>
                </a:lnTo>
                <a:lnTo>
                  <a:pt x="71048" y="24367"/>
                </a:lnTo>
                <a:lnTo>
                  <a:pt x="39583" y="51111"/>
                </a:lnTo>
                <a:lnTo>
                  <a:pt x="16245" y="85315"/>
                </a:lnTo>
                <a:lnTo>
                  <a:pt x="2724" y="125287"/>
                </a:lnTo>
                <a:lnTo>
                  <a:pt x="0" y="1543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30096" y="1871256"/>
            <a:ext cx="3601212" cy="539496"/>
          </a:xfrm>
          <a:custGeom>
            <a:avLst/>
            <a:gdLst/>
            <a:ahLst/>
            <a:cxnLst/>
            <a:rect l="l" t="t" r="r" b="b"/>
            <a:pathLst>
              <a:path w="3601212" h="539496">
                <a:moveTo>
                  <a:pt x="206628" y="0"/>
                </a:moveTo>
                <a:lnTo>
                  <a:pt x="189691" y="685"/>
                </a:lnTo>
                <a:lnTo>
                  <a:pt x="173130" y="2706"/>
                </a:lnTo>
                <a:lnTo>
                  <a:pt x="126230" y="16248"/>
                </a:lnTo>
                <a:lnTo>
                  <a:pt x="84627" y="39888"/>
                </a:lnTo>
                <a:lnTo>
                  <a:pt x="49763" y="72186"/>
                </a:lnTo>
                <a:lnTo>
                  <a:pt x="23077" y="111702"/>
                </a:lnTo>
                <a:lnTo>
                  <a:pt x="6009" y="156997"/>
                </a:lnTo>
                <a:lnTo>
                  <a:pt x="0" y="206628"/>
                </a:lnTo>
                <a:lnTo>
                  <a:pt x="0" y="539496"/>
                </a:lnTo>
                <a:lnTo>
                  <a:pt x="3601212" y="539496"/>
                </a:lnTo>
                <a:lnTo>
                  <a:pt x="3601212" y="206628"/>
                </a:lnTo>
                <a:lnTo>
                  <a:pt x="3595202" y="156997"/>
                </a:lnTo>
                <a:lnTo>
                  <a:pt x="3578134" y="111702"/>
                </a:lnTo>
                <a:lnTo>
                  <a:pt x="3551448" y="72186"/>
                </a:lnTo>
                <a:lnTo>
                  <a:pt x="3516584" y="39888"/>
                </a:lnTo>
                <a:lnTo>
                  <a:pt x="3474981" y="16248"/>
                </a:lnTo>
                <a:lnTo>
                  <a:pt x="3428081" y="2706"/>
                </a:lnTo>
                <a:lnTo>
                  <a:pt x="3394582" y="0"/>
                </a:lnTo>
                <a:lnTo>
                  <a:pt x="206628" y="0"/>
                </a:lnTo>
                <a:close/>
              </a:path>
            </a:pathLst>
          </a:custGeom>
          <a:solidFill>
            <a:srgbClr val="4343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02308" y="2067852"/>
            <a:ext cx="121919" cy="120395"/>
          </a:xfrm>
          <a:custGeom>
            <a:avLst/>
            <a:gdLst/>
            <a:ahLst/>
            <a:cxnLst/>
            <a:rect l="l" t="t" r="r" b="b"/>
            <a:pathLst>
              <a:path w="121919" h="120395">
                <a:moveTo>
                  <a:pt x="0" y="60198"/>
                </a:moveTo>
                <a:lnTo>
                  <a:pt x="973" y="70975"/>
                </a:lnTo>
                <a:lnTo>
                  <a:pt x="5123" y="84400"/>
                </a:lnTo>
                <a:lnTo>
                  <a:pt x="12159" y="96286"/>
                </a:lnTo>
                <a:lnTo>
                  <a:pt x="21670" y="106231"/>
                </a:lnTo>
                <a:lnTo>
                  <a:pt x="33246" y="113832"/>
                </a:lnTo>
                <a:lnTo>
                  <a:pt x="46480" y="118688"/>
                </a:lnTo>
                <a:lnTo>
                  <a:pt x="60960" y="120395"/>
                </a:lnTo>
                <a:lnTo>
                  <a:pt x="71862" y="119436"/>
                </a:lnTo>
                <a:lnTo>
                  <a:pt x="85451" y="115342"/>
                </a:lnTo>
                <a:lnTo>
                  <a:pt x="97488" y="108400"/>
                </a:lnTo>
                <a:lnTo>
                  <a:pt x="107562" y="99013"/>
                </a:lnTo>
                <a:lnTo>
                  <a:pt x="115265" y="87582"/>
                </a:lnTo>
                <a:lnTo>
                  <a:pt x="120188" y="74509"/>
                </a:lnTo>
                <a:lnTo>
                  <a:pt x="121919" y="60198"/>
                </a:lnTo>
                <a:lnTo>
                  <a:pt x="120946" y="49420"/>
                </a:lnTo>
                <a:lnTo>
                  <a:pt x="116796" y="35995"/>
                </a:lnTo>
                <a:lnTo>
                  <a:pt x="109760" y="24109"/>
                </a:lnTo>
                <a:lnTo>
                  <a:pt x="100249" y="14164"/>
                </a:lnTo>
                <a:lnTo>
                  <a:pt x="88673" y="6563"/>
                </a:lnTo>
                <a:lnTo>
                  <a:pt x="75439" y="1707"/>
                </a:lnTo>
                <a:lnTo>
                  <a:pt x="60960" y="0"/>
                </a:lnTo>
                <a:lnTo>
                  <a:pt x="50057" y="959"/>
                </a:lnTo>
                <a:lnTo>
                  <a:pt x="36468" y="5053"/>
                </a:lnTo>
                <a:lnTo>
                  <a:pt x="24431" y="11995"/>
                </a:lnTo>
                <a:lnTo>
                  <a:pt x="14357" y="21382"/>
                </a:lnTo>
                <a:lnTo>
                  <a:pt x="6654" y="32813"/>
                </a:lnTo>
                <a:lnTo>
                  <a:pt x="1731" y="45886"/>
                </a:lnTo>
                <a:lnTo>
                  <a:pt x="0" y="60198"/>
                </a:lnTo>
                <a:close/>
              </a:path>
            </a:pathLst>
          </a:custGeom>
          <a:solidFill>
            <a:srgbClr val="E684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82139" y="2067852"/>
            <a:ext cx="120396" cy="120395"/>
          </a:xfrm>
          <a:custGeom>
            <a:avLst/>
            <a:gdLst/>
            <a:ahLst/>
            <a:cxnLst/>
            <a:rect l="l" t="t" r="r" b="b"/>
            <a:pathLst>
              <a:path w="120396" h="120395">
                <a:moveTo>
                  <a:pt x="0" y="60198"/>
                </a:moveTo>
                <a:lnTo>
                  <a:pt x="865" y="70438"/>
                </a:lnTo>
                <a:lnTo>
                  <a:pt x="4877" y="83995"/>
                </a:lnTo>
                <a:lnTo>
                  <a:pt x="11787" y="96007"/>
                </a:lnTo>
                <a:lnTo>
                  <a:pt x="21183" y="106062"/>
                </a:lnTo>
                <a:lnTo>
                  <a:pt x="32657" y="113752"/>
                </a:lnTo>
                <a:lnTo>
                  <a:pt x="45798" y="118666"/>
                </a:lnTo>
                <a:lnTo>
                  <a:pt x="60198" y="120395"/>
                </a:lnTo>
                <a:lnTo>
                  <a:pt x="70438" y="119530"/>
                </a:lnTo>
                <a:lnTo>
                  <a:pt x="83995" y="115518"/>
                </a:lnTo>
                <a:lnTo>
                  <a:pt x="96007" y="108608"/>
                </a:lnTo>
                <a:lnTo>
                  <a:pt x="106062" y="99212"/>
                </a:lnTo>
                <a:lnTo>
                  <a:pt x="113752" y="87738"/>
                </a:lnTo>
                <a:lnTo>
                  <a:pt x="118666" y="74597"/>
                </a:lnTo>
                <a:lnTo>
                  <a:pt x="120396" y="60198"/>
                </a:lnTo>
                <a:lnTo>
                  <a:pt x="119530" y="49957"/>
                </a:lnTo>
                <a:lnTo>
                  <a:pt x="115518" y="36400"/>
                </a:lnTo>
                <a:lnTo>
                  <a:pt x="108608" y="24388"/>
                </a:lnTo>
                <a:lnTo>
                  <a:pt x="99212" y="14333"/>
                </a:lnTo>
                <a:lnTo>
                  <a:pt x="87738" y="6643"/>
                </a:lnTo>
                <a:lnTo>
                  <a:pt x="74597" y="1729"/>
                </a:lnTo>
                <a:lnTo>
                  <a:pt x="60198" y="0"/>
                </a:lnTo>
                <a:lnTo>
                  <a:pt x="49957" y="865"/>
                </a:lnTo>
                <a:lnTo>
                  <a:pt x="36400" y="4877"/>
                </a:lnTo>
                <a:lnTo>
                  <a:pt x="24388" y="11787"/>
                </a:lnTo>
                <a:lnTo>
                  <a:pt x="14333" y="21183"/>
                </a:lnTo>
                <a:lnTo>
                  <a:pt x="6643" y="32657"/>
                </a:lnTo>
                <a:lnTo>
                  <a:pt x="1729" y="45798"/>
                </a:lnTo>
                <a:lnTo>
                  <a:pt x="0" y="60198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60448" y="2067852"/>
            <a:ext cx="121919" cy="120395"/>
          </a:xfrm>
          <a:custGeom>
            <a:avLst/>
            <a:gdLst/>
            <a:ahLst/>
            <a:cxnLst/>
            <a:rect l="l" t="t" r="r" b="b"/>
            <a:pathLst>
              <a:path w="121919" h="120395">
                <a:moveTo>
                  <a:pt x="0" y="60198"/>
                </a:moveTo>
                <a:lnTo>
                  <a:pt x="973" y="70975"/>
                </a:lnTo>
                <a:lnTo>
                  <a:pt x="5123" y="84400"/>
                </a:lnTo>
                <a:lnTo>
                  <a:pt x="12159" y="96286"/>
                </a:lnTo>
                <a:lnTo>
                  <a:pt x="21670" y="106231"/>
                </a:lnTo>
                <a:lnTo>
                  <a:pt x="33246" y="113832"/>
                </a:lnTo>
                <a:lnTo>
                  <a:pt x="46480" y="118688"/>
                </a:lnTo>
                <a:lnTo>
                  <a:pt x="60959" y="120395"/>
                </a:lnTo>
                <a:lnTo>
                  <a:pt x="71862" y="119436"/>
                </a:lnTo>
                <a:lnTo>
                  <a:pt x="85451" y="115342"/>
                </a:lnTo>
                <a:lnTo>
                  <a:pt x="97488" y="108400"/>
                </a:lnTo>
                <a:lnTo>
                  <a:pt x="107562" y="99013"/>
                </a:lnTo>
                <a:lnTo>
                  <a:pt x="115265" y="87582"/>
                </a:lnTo>
                <a:lnTo>
                  <a:pt x="120188" y="74509"/>
                </a:lnTo>
                <a:lnTo>
                  <a:pt x="121919" y="60198"/>
                </a:lnTo>
                <a:lnTo>
                  <a:pt x="120946" y="49420"/>
                </a:lnTo>
                <a:lnTo>
                  <a:pt x="116796" y="35995"/>
                </a:lnTo>
                <a:lnTo>
                  <a:pt x="109760" y="24109"/>
                </a:lnTo>
                <a:lnTo>
                  <a:pt x="100249" y="14164"/>
                </a:lnTo>
                <a:lnTo>
                  <a:pt x="88673" y="6563"/>
                </a:lnTo>
                <a:lnTo>
                  <a:pt x="75439" y="1707"/>
                </a:lnTo>
                <a:lnTo>
                  <a:pt x="60959" y="0"/>
                </a:lnTo>
                <a:lnTo>
                  <a:pt x="50057" y="959"/>
                </a:lnTo>
                <a:lnTo>
                  <a:pt x="36468" y="5053"/>
                </a:lnTo>
                <a:lnTo>
                  <a:pt x="24431" y="11995"/>
                </a:lnTo>
                <a:lnTo>
                  <a:pt x="14357" y="21382"/>
                </a:lnTo>
                <a:lnTo>
                  <a:pt x="6654" y="32813"/>
                </a:lnTo>
                <a:lnTo>
                  <a:pt x="1731" y="45886"/>
                </a:lnTo>
                <a:lnTo>
                  <a:pt x="0" y="60198"/>
                </a:lnTo>
                <a:close/>
              </a:path>
            </a:pathLst>
          </a:custGeom>
          <a:solidFill>
            <a:srgbClr val="73A0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50948" y="2448852"/>
            <a:ext cx="591312" cy="5928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84091" y="2541816"/>
            <a:ext cx="498348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4168139"/>
            <a:ext cx="1956815" cy="268985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67839" y="5847587"/>
            <a:ext cx="966215" cy="10104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88546" y="267375"/>
            <a:ext cx="8689438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defTabSz="914400">
              <a:lnSpc>
                <a:spcPct val="100000"/>
              </a:lnSpc>
              <a:spcBef>
                <a:spcPts val="0"/>
              </a:spcBef>
              <a:buClr>
                <a:srgbClr val="F3F3F3"/>
              </a:buClr>
              <a:buSzPts val="2400"/>
              <a:buNone/>
              <a:defRPr sz="2000" b="1" kern="0" spc="270">
                <a:solidFill>
                  <a:prstClr val="black"/>
                </a:solidFill>
                <a:effectLst>
                  <a:outerShdw blurRad="50800" dist="63500" dir="2700000" algn="tl" rotWithShape="0">
                    <a:prstClr val="white">
                      <a:alpha val="50000"/>
                    </a:prstClr>
                  </a:outerShdw>
                </a:effectLst>
                <a:latin typeface="Century Gothic" panose="020B0502020202020204" pitchFamily="34" charset="0"/>
              </a:defRPr>
            </a:lvl1pPr>
            <a:lvl2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2pPr>
            <a:lvl3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3pPr>
            <a:lvl4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4pPr>
            <a:lvl5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5pPr>
            <a:lvl6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6pPr>
            <a:lvl7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7pPr>
            <a:lvl8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8pPr>
            <a:lvl9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9pPr>
          </a:lstStyle>
          <a:p>
            <a:r>
              <a:rPr dirty="0"/>
              <a:t>TANGGUNG JAWAB DITJEN PERUMAHAN</a:t>
            </a:r>
          </a:p>
          <a:p>
            <a:r>
              <a:rPr b="0" dirty="0"/>
              <a:t>DALAM RPJMN 2020-2024 BIDANG PERUMAHAN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94782" y="1862111"/>
            <a:ext cx="3249851" cy="599770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sz="1800" b="1" spc="-5" dirty="0">
                <a:latin typeface="Calibri"/>
                <a:cs typeface="Calibri"/>
              </a:rPr>
              <a:t>Presentase Alokasi Anggaran Fisik</a:t>
            </a:r>
            <a:endParaRPr sz="1800">
              <a:latin typeface="Calibri"/>
              <a:cs typeface="Calibri"/>
            </a:endParaRPr>
          </a:p>
          <a:p>
            <a:pPr marL="910589" marR="34290">
              <a:lnSpc>
                <a:spcPct val="101725"/>
              </a:lnSpc>
              <a:spcBef>
                <a:spcPts val="1041"/>
              </a:spcBef>
            </a:pPr>
            <a:r>
              <a:rPr sz="1300" spc="-4" dirty="0">
                <a:latin typeface="Calibri"/>
                <a:cs typeface="Calibri"/>
              </a:rPr>
              <a:t>Rumah Khusus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19020" y="2026958"/>
            <a:ext cx="2581709" cy="254000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sz="1800" b="1" spc="-16" dirty="0">
                <a:solidFill>
                  <a:srgbClr val="FFFFFF"/>
                </a:solidFill>
                <a:latin typeface="Calibri"/>
                <a:cs typeface="Calibri"/>
              </a:rPr>
              <a:t>TOTAL TARGET 2020 - 2024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48704" y="2481745"/>
            <a:ext cx="530402" cy="260096"/>
          </a:xfrm>
          <a:prstGeom prst="rect">
            <a:avLst/>
          </a:prstGeom>
        </p:spPr>
        <p:txBody>
          <a:bodyPr wrap="square" lIns="0" tIns="12382" rIns="0" bIns="0" rtlCol="0">
            <a:noAutofit/>
          </a:bodyPr>
          <a:lstStyle/>
          <a:p>
            <a:pPr marL="12700">
              <a:lnSpc>
                <a:spcPts val="1950"/>
              </a:lnSpc>
            </a:pPr>
            <a:r>
              <a:rPr sz="1850" b="1" spc="1" dirty="0">
                <a:latin typeface="Calibri"/>
                <a:cs typeface="Calibri"/>
              </a:rPr>
              <a:t>5,2%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19192" y="2592488"/>
            <a:ext cx="1109303" cy="469646"/>
          </a:xfrm>
          <a:prstGeom prst="rect">
            <a:avLst/>
          </a:prstGeom>
        </p:spPr>
        <p:txBody>
          <a:bodyPr wrap="square" lIns="0" tIns="8858" rIns="0" bIns="0" rtlCol="0">
            <a:noAutofit/>
          </a:bodyPr>
          <a:lstStyle/>
          <a:p>
            <a:pPr algn="ctr">
              <a:lnSpc>
                <a:spcPts val="1395"/>
              </a:lnSpc>
            </a:pPr>
            <a:r>
              <a:rPr sz="1300" spc="-9" dirty="0">
                <a:latin typeface="Calibri"/>
                <a:cs typeface="Calibri"/>
              </a:rPr>
              <a:t>PSU Perumahan</a:t>
            </a:r>
            <a:endParaRPr sz="1300">
              <a:latin typeface="Calibri"/>
              <a:cs typeface="Calibri"/>
            </a:endParaRPr>
          </a:p>
          <a:p>
            <a:pPr marL="282625" marR="296274" algn="ctr">
              <a:lnSpc>
                <a:spcPts val="2200"/>
              </a:lnSpc>
              <a:spcBef>
                <a:spcPts val="40"/>
              </a:spcBef>
            </a:pPr>
            <a:r>
              <a:rPr sz="1850" b="1" spc="-2" dirty="0">
                <a:latin typeface="Calibri"/>
                <a:cs typeface="Calibri"/>
              </a:rPr>
              <a:t>6,4%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46779" y="3078899"/>
            <a:ext cx="1164170" cy="484708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 marR="493">
              <a:lnSpc>
                <a:spcPts val="2105"/>
              </a:lnSpc>
            </a:pPr>
            <a:r>
              <a:rPr sz="2000" b="1" spc="-1" dirty="0">
                <a:latin typeface="Calibri"/>
                <a:cs typeface="Calibri"/>
              </a:rPr>
              <a:t>Rp 57,13 T</a:t>
            </a:r>
            <a:endParaRPr sz="2000">
              <a:latin typeface="Calibri"/>
              <a:cs typeface="Calibri"/>
            </a:endParaRPr>
          </a:p>
          <a:p>
            <a:pPr marL="47752">
              <a:lnSpc>
                <a:spcPts val="1610"/>
              </a:lnSpc>
            </a:pPr>
            <a:r>
              <a:rPr sz="1400" spc="-13" dirty="0">
                <a:latin typeface="Calibri"/>
                <a:cs typeface="Calibri"/>
              </a:rPr>
              <a:t>Total Anggaran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24202" y="3085401"/>
            <a:ext cx="908242" cy="473811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sz="2000" b="1" spc="1" dirty="0">
                <a:latin typeface="Calibri"/>
                <a:cs typeface="Calibri"/>
              </a:rPr>
              <a:t>875.000</a:t>
            </a:r>
            <a:endParaRPr sz="2000">
              <a:latin typeface="Calibri"/>
              <a:cs typeface="Calibri"/>
            </a:endParaRPr>
          </a:p>
          <a:p>
            <a:pPr marL="30480" marR="38221">
              <a:lnSpc>
                <a:spcPts val="1525"/>
              </a:lnSpc>
            </a:pPr>
            <a:r>
              <a:rPr sz="1400" dirty="0">
                <a:latin typeface="Calibri"/>
                <a:cs typeface="Calibri"/>
              </a:rPr>
              <a:t>unit rumah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16607" y="3878110"/>
            <a:ext cx="696214" cy="386588"/>
          </a:xfrm>
          <a:prstGeom prst="rect">
            <a:avLst/>
          </a:prstGeom>
        </p:spPr>
        <p:txBody>
          <a:bodyPr wrap="square" lIns="0" tIns="8858" rIns="0" bIns="0" rtlCol="0">
            <a:noAutofit/>
          </a:bodyPr>
          <a:lstStyle/>
          <a:p>
            <a:pPr marL="12700">
              <a:lnSpc>
                <a:spcPts val="1395"/>
              </a:lnSpc>
            </a:pPr>
            <a:r>
              <a:rPr sz="1300" b="1" spc="-7" dirty="0">
                <a:latin typeface="Calibri"/>
                <a:cs typeface="Calibri"/>
              </a:rPr>
              <a:t>Anggaran</a:t>
            </a:r>
            <a:endParaRPr sz="1300">
              <a:latin typeface="Calibri"/>
              <a:cs typeface="Calibri"/>
            </a:endParaRPr>
          </a:p>
          <a:p>
            <a:pPr marL="17272" marR="3756">
              <a:lnSpc>
                <a:spcPts val="1550"/>
              </a:lnSpc>
              <a:spcBef>
                <a:spcPts val="7"/>
              </a:spcBef>
            </a:pPr>
            <a:r>
              <a:rPr sz="1300" b="1" spc="1" dirty="0">
                <a:latin typeface="Calibri"/>
                <a:cs typeface="Calibri"/>
              </a:rPr>
              <a:t>Non-Fisik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81120" y="3898557"/>
            <a:ext cx="683870" cy="386588"/>
          </a:xfrm>
          <a:prstGeom prst="rect">
            <a:avLst/>
          </a:prstGeom>
        </p:spPr>
        <p:txBody>
          <a:bodyPr wrap="square" lIns="0" tIns="8858" rIns="0" bIns="0" rtlCol="0">
            <a:noAutofit/>
          </a:bodyPr>
          <a:lstStyle/>
          <a:p>
            <a:pPr algn="ctr">
              <a:lnSpc>
                <a:spcPts val="1395"/>
              </a:lnSpc>
            </a:pPr>
            <a:r>
              <a:rPr sz="1300" b="1" spc="-14" dirty="0">
                <a:latin typeface="Calibri"/>
                <a:cs typeface="Calibri"/>
              </a:rPr>
              <a:t>Anggaran</a:t>
            </a:r>
            <a:endParaRPr sz="1300">
              <a:latin typeface="Calibri"/>
              <a:cs typeface="Calibri"/>
            </a:endParaRPr>
          </a:p>
          <a:p>
            <a:pPr marL="159867" marR="171396" algn="ctr">
              <a:lnSpc>
                <a:spcPts val="1550"/>
              </a:lnSpc>
              <a:spcBef>
                <a:spcPts val="7"/>
              </a:spcBef>
            </a:pPr>
            <a:r>
              <a:rPr sz="1300" b="1" spc="-2" dirty="0">
                <a:latin typeface="Calibri"/>
                <a:cs typeface="Calibri"/>
              </a:rPr>
              <a:t>Fisik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15337" y="4789716"/>
            <a:ext cx="582683" cy="237235"/>
          </a:xfrm>
          <a:prstGeom prst="rect">
            <a:avLst/>
          </a:prstGeom>
        </p:spPr>
        <p:txBody>
          <a:bodyPr wrap="square" lIns="0" tIns="11207" rIns="0" bIns="0" rtlCol="0">
            <a:noAutofit/>
          </a:bodyPr>
          <a:lstStyle/>
          <a:p>
            <a:pPr marL="12700">
              <a:lnSpc>
                <a:spcPts val="1764"/>
              </a:lnSpc>
            </a:pPr>
            <a:r>
              <a:rPr sz="1650" b="1" spc="1" dirty="0">
                <a:latin typeface="Calibri"/>
                <a:cs typeface="Calibri"/>
              </a:rPr>
              <a:t>3,45 T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88740" y="4789716"/>
            <a:ext cx="689617" cy="237235"/>
          </a:xfrm>
          <a:prstGeom prst="rect">
            <a:avLst/>
          </a:prstGeom>
        </p:spPr>
        <p:txBody>
          <a:bodyPr wrap="square" lIns="0" tIns="11207" rIns="0" bIns="0" rtlCol="0">
            <a:noAutofit/>
          </a:bodyPr>
          <a:lstStyle/>
          <a:p>
            <a:pPr marL="12700">
              <a:lnSpc>
                <a:spcPts val="1764"/>
              </a:lnSpc>
            </a:pPr>
            <a:r>
              <a:rPr sz="1650" b="1" spc="2" dirty="0">
                <a:latin typeface="Calibri"/>
                <a:cs typeface="Calibri"/>
              </a:rPr>
              <a:t>53,68 T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59495" y="5024539"/>
            <a:ext cx="633238" cy="639267"/>
          </a:xfrm>
          <a:prstGeom prst="rect">
            <a:avLst/>
          </a:prstGeom>
        </p:spPr>
        <p:txBody>
          <a:bodyPr wrap="square" lIns="0" tIns="8858" rIns="0" bIns="0" rtlCol="0">
            <a:noAutofit/>
          </a:bodyPr>
          <a:lstStyle/>
          <a:p>
            <a:pPr marL="67563" marR="24688">
              <a:lnSpc>
                <a:spcPts val="1395"/>
              </a:lnSpc>
            </a:pPr>
            <a:r>
              <a:rPr sz="1300" spc="0" dirty="0">
                <a:latin typeface="Calibri"/>
                <a:cs typeface="Calibri"/>
              </a:rPr>
              <a:t>Rumah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ts val="1550"/>
              </a:lnSpc>
              <a:spcBef>
                <a:spcPts val="7"/>
              </a:spcBef>
            </a:pPr>
            <a:r>
              <a:rPr sz="1300" spc="-8" dirty="0">
                <a:latin typeface="Calibri"/>
                <a:cs typeface="Calibri"/>
              </a:rPr>
              <a:t>Swadaya</a:t>
            </a:r>
            <a:endParaRPr sz="1300">
              <a:latin typeface="Calibri"/>
              <a:cs typeface="Calibri"/>
            </a:endParaRPr>
          </a:p>
          <a:p>
            <a:pPr marL="40131" marR="24688">
              <a:lnSpc>
                <a:spcPts val="1985"/>
              </a:lnSpc>
              <a:spcBef>
                <a:spcPts val="21"/>
              </a:spcBef>
            </a:pPr>
            <a:r>
              <a:rPr sz="1650" b="1" spc="4" dirty="0">
                <a:latin typeface="Calibri"/>
                <a:cs typeface="Calibri"/>
              </a:rPr>
              <a:t>51,4%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92674" y="5830481"/>
            <a:ext cx="945241" cy="470179"/>
          </a:xfrm>
          <a:prstGeom prst="rect">
            <a:avLst/>
          </a:prstGeom>
        </p:spPr>
        <p:txBody>
          <a:bodyPr wrap="square" lIns="0" tIns="8890" rIns="0" bIns="0" rtlCol="0">
            <a:noAutofit/>
          </a:bodyPr>
          <a:lstStyle/>
          <a:p>
            <a:pPr algn="ctr">
              <a:lnSpc>
                <a:spcPts val="1400"/>
              </a:lnSpc>
            </a:pPr>
            <a:r>
              <a:rPr sz="1300" spc="-7" dirty="0">
                <a:latin typeface="Calibri"/>
                <a:cs typeface="Calibri"/>
              </a:rPr>
              <a:t>Rumah Susun</a:t>
            </a:r>
            <a:endParaRPr sz="1300">
              <a:latin typeface="Calibri"/>
              <a:cs typeface="Calibri"/>
            </a:endParaRPr>
          </a:p>
          <a:p>
            <a:pPr marL="232333" marR="243464" algn="ctr">
              <a:lnSpc>
                <a:spcPts val="2205"/>
              </a:lnSpc>
              <a:spcBef>
                <a:spcPts val="40"/>
              </a:spcBef>
            </a:pPr>
            <a:r>
              <a:rPr sz="1850" b="1" spc="-4" dirty="0">
                <a:latin typeface="Calibri"/>
                <a:cs typeface="Calibri"/>
              </a:rPr>
              <a:t>37%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64" name="Slide Number Placeholder 7">
            <a:extLst>
              <a:ext uri="{FF2B5EF4-FFF2-40B4-BE49-F238E27FC236}">
                <a16:creationId xmlns:a16="http://schemas.microsoft.com/office/drawing/2014/main" id="{FAB48C7B-7C41-4815-9E55-550DF7A79C14}"/>
              </a:ext>
            </a:extLst>
          </p:cNvPr>
          <p:cNvSpPr txBox="1">
            <a:spLocks/>
          </p:cNvSpPr>
          <p:nvPr/>
        </p:nvSpPr>
        <p:spPr>
          <a:xfrm>
            <a:off x="7373484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19E888-69DF-4A19-BF5D-F6CF70DE7D06}" type="slidenum">
              <a:rPr 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FB25B91-67A2-4ED5-893D-670B9E6305FF}"/>
              </a:ext>
            </a:extLst>
          </p:cNvPr>
          <p:cNvGrpSpPr/>
          <p:nvPr/>
        </p:nvGrpSpPr>
        <p:grpSpPr>
          <a:xfrm>
            <a:off x="-45720" y="279660"/>
            <a:ext cx="1007361" cy="513280"/>
            <a:chOff x="0" y="165186"/>
            <a:chExt cx="704998" cy="714191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E21F834-6511-4868-A7F8-46243F31B332}"/>
                </a:ext>
              </a:extLst>
            </p:cNvPr>
            <p:cNvSpPr/>
            <p:nvPr/>
          </p:nvSpPr>
          <p:spPr>
            <a:xfrm>
              <a:off x="0" y="165186"/>
              <a:ext cx="533400" cy="714191"/>
            </a:xfrm>
            <a:prstGeom prst="rect">
              <a:avLst/>
            </a:prstGeom>
            <a:solidFill>
              <a:srgbClr val="80B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A85935C-EF7D-469E-83E4-0907431991AF}"/>
                </a:ext>
              </a:extLst>
            </p:cNvPr>
            <p:cNvSpPr/>
            <p:nvPr/>
          </p:nvSpPr>
          <p:spPr>
            <a:xfrm>
              <a:off x="573027" y="165186"/>
              <a:ext cx="131971" cy="714191"/>
            </a:xfrm>
            <a:prstGeom prst="rect">
              <a:avLst/>
            </a:prstGeom>
            <a:solidFill>
              <a:srgbClr val="E6F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 Box 24">
            <a:extLst>
              <a:ext uri="{FF2B5EF4-FFF2-40B4-BE49-F238E27FC236}">
                <a16:creationId xmlns:a16="http://schemas.microsoft.com/office/drawing/2014/main" id="{C7BD3929-8416-4BD0-AEB1-0EC32B4F2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289" y="135825"/>
            <a:ext cx="8106789" cy="101566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defTabSz="914400">
              <a:lnSpc>
                <a:spcPct val="100000"/>
              </a:lnSpc>
              <a:spcBef>
                <a:spcPts val="0"/>
              </a:spcBef>
              <a:buClr>
                <a:srgbClr val="F3F3F3"/>
              </a:buClr>
              <a:buSzPts val="2400"/>
              <a:buNone/>
              <a:defRPr sz="2400" b="1" kern="0" spc="270">
                <a:solidFill>
                  <a:prstClr val="black"/>
                </a:solidFill>
                <a:effectLst>
                  <a:outerShdw blurRad="50800" dist="63500" dir="2700000" algn="tl" rotWithShape="0">
                    <a:prstClr val="white">
                      <a:alpha val="50000"/>
                    </a:prstClr>
                  </a:outerShdw>
                </a:effectLst>
                <a:latin typeface="Century Gothic" panose="020B0502020202020204" pitchFamily="34" charset="0"/>
              </a:defRPr>
            </a:lvl1pPr>
            <a:lvl2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2pPr>
            <a:lvl3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3pPr>
            <a:lvl4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4pPr>
            <a:lvl5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5pPr>
            <a:lvl6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6pPr>
            <a:lvl7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7pPr>
            <a:lvl8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8pPr>
            <a:lvl9pPr>
              <a:buClr>
                <a:schemeClr val="lt1"/>
              </a:buClr>
              <a:buSzPts val="3000"/>
              <a:buFont typeface="Lexend Exa"/>
              <a:buNone/>
              <a:defRPr sz="3000" b="1">
                <a:solidFill>
                  <a:schemeClr val="lt1"/>
                </a:solidFill>
                <a:latin typeface="Lexend Exa"/>
                <a:ea typeface="Lexend Exa"/>
                <a:cs typeface="Lexend Exa"/>
              </a:defRPr>
            </a:lvl9pPr>
          </a:lstStyle>
          <a:p>
            <a:r>
              <a:rPr lang="fi-FI" sz="2000" dirty="0"/>
              <a:t>TARGET RENCANA STRATEGIS </a:t>
            </a:r>
          </a:p>
          <a:p>
            <a:r>
              <a:rPr lang="fi-FI" sz="2000" b="0" dirty="0"/>
              <a:t>DITJEN PERUMAHAN </a:t>
            </a:r>
            <a:r>
              <a:rPr lang="en-ID" sz="2000" b="0" dirty="0"/>
              <a:t>TAHUN 2020-2024</a:t>
            </a:r>
          </a:p>
          <a:p>
            <a:endParaRPr lang="fi-FI" sz="2000" b="0" dirty="0"/>
          </a:p>
        </p:txBody>
      </p:sp>
      <p:grpSp>
        <p:nvGrpSpPr>
          <p:cNvPr id="25" name="Group 24"/>
          <p:cNvGrpSpPr/>
          <p:nvPr/>
        </p:nvGrpSpPr>
        <p:grpSpPr>
          <a:xfrm>
            <a:off x="849302" y="1340768"/>
            <a:ext cx="8207396" cy="4622261"/>
            <a:chOff x="1032784" y="1276742"/>
            <a:chExt cx="8207396" cy="4622261"/>
          </a:xfrm>
        </p:grpSpPr>
        <p:sp>
          <p:nvSpPr>
            <p:cNvPr id="133" name="Rectangle 132"/>
            <p:cNvSpPr/>
            <p:nvPr/>
          </p:nvSpPr>
          <p:spPr>
            <a:xfrm>
              <a:off x="7785618" y="1935996"/>
              <a:ext cx="1454562" cy="3963007"/>
            </a:xfrm>
            <a:prstGeom prst="rect">
              <a:avLst/>
            </a:prstGeom>
            <a:solidFill>
              <a:srgbClr val="80B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852661" y="1935996"/>
              <a:ext cx="1454562" cy="3963007"/>
            </a:xfrm>
            <a:prstGeom prst="rect">
              <a:avLst/>
            </a:prstGeom>
            <a:solidFill>
              <a:srgbClr val="80B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1956504" y="1935996"/>
              <a:ext cx="1454562" cy="3963007"/>
            </a:xfrm>
            <a:prstGeom prst="rect">
              <a:avLst/>
            </a:prstGeom>
            <a:solidFill>
              <a:srgbClr val="80B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323192" y="1935996"/>
              <a:ext cx="1454562" cy="3963007"/>
            </a:xfrm>
            <a:prstGeom prst="rect">
              <a:avLst/>
            </a:prstGeom>
            <a:solidFill>
              <a:srgbClr val="E6F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413989" y="1935996"/>
              <a:ext cx="1454562" cy="3963007"/>
            </a:xfrm>
            <a:prstGeom prst="rect">
              <a:avLst/>
            </a:prstGeom>
            <a:solidFill>
              <a:srgbClr val="E6F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1032784" y="1938563"/>
              <a:ext cx="8199451" cy="0"/>
            </a:xfrm>
            <a:prstGeom prst="line">
              <a:avLst/>
            </a:prstGeom>
            <a:ln w="38100">
              <a:solidFill>
                <a:srgbClr val="E6F5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959427" y="1935996"/>
              <a:ext cx="0" cy="3963007"/>
            </a:xfrm>
            <a:prstGeom prst="line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3413989" y="1935996"/>
              <a:ext cx="0" cy="3963007"/>
            </a:xfrm>
            <a:prstGeom prst="line">
              <a:avLst/>
            </a:prstGeom>
            <a:solidFill>
              <a:srgbClr val="E6F5F6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4868551" y="1935996"/>
              <a:ext cx="0" cy="3963007"/>
            </a:xfrm>
            <a:prstGeom prst="line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323113" y="1935996"/>
              <a:ext cx="0" cy="3963007"/>
            </a:xfrm>
            <a:prstGeom prst="line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7777675" y="1935996"/>
              <a:ext cx="0" cy="3963007"/>
            </a:xfrm>
            <a:prstGeom prst="line">
              <a:avLst/>
            </a:prstGeom>
            <a:solidFill>
              <a:srgbClr val="80BFD0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9232235" y="1935996"/>
              <a:ext cx="0" cy="3963007"/>
            </a:xfrm>
            <a:prstGeom prst="line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1032784" y="3258710"/>
              <a:ext cx="8199451" cy="0"/>
            </a:xfrm>
            <a:prstGeom prst="line">
              <a:avLst/>
            </a:prstGeom>
            <a:ln w="38100">
              <a:solidFill>
                <a:srgbClr val="E6F5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1032784" y="4578857"/>
              <a:ext cx="8199451" cy="0"/>
            </a:xfrm>
            <a:prstGeom prst="line">
              <a:avLst/>
            </a:prstGeom>
            <a:ln w="38100">
              <a:solidFill>
                <a:srgbClr val="E6F5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1032784" y="5899003"/>
              <a:ext cx="8199451" cy="0"/>
            </a:xfrm>
            <a:prstGeom prst="line">
              <a:avLst/>
            </a:prstGeom>
            <a:ln w="38100">
              <a:solidFill>
                <a:srgbClr val="E6F5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E5566536-AD90-4084-A69A-20197372F2A3}"/>
                </a:ext>
              </a:extLst>
            </p:cNvPr>
            <p:cNvSpPr txBox="1"/>
            <p:nvPr/>
          </p:nvSpPr>
          <p:spPr>
            <a:xfrm>
              <a:off x="2112446" y="1276742"/>
              <a:ext cx="1099939" cy="510778"/>
            </a:xfrm>
            <a:prstGeom prst="roundRect">
              <a:avLst/>
            </a:prstGeom>
            <a:solidFill>
              <a:srgbClr val="80BFD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2020</a:t>
              </a:r>
              <a:endPara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05" name="Graphic 133" descr="House">
              <a:extLst>
                <a:ext uri="{FF2B5EF4-FFF2-40B4-BE49-F238E27FC236}">
                  <a16:creationId xmlns:a16="http://schemas.microsoft.com/office/drawing/2014/main" id="{465E5377-F9AF-4BA2-8AC5-E9D0DD65C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7427" y="2285780"/>
              <a:ext cx="590177" cy="590177"/>
            </a:xfrm>
            <a:prstGeom prst="rect">
              <a:avLst/>
            </a:prstGeom>
          </p:spPr>
        </p:pic>
        <p:pic>
          <p:nvPicPr>
            <p:cNvPr id="106" name="Graphic 134" descr="Money">
              <a:extLst>
                <a:ext uri="{FF2B5EF4-FFF2-40B4-BE49-F238E27FC236}">
                  <a16:creationId xmlns:a16="http://schemas.microsoft.com/office/drawing/2014/main" id="{BB5A6540-7CA9-477A-ADFC-72A24CDB0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75284" y="4950653"/>
              <a:ext cx="532320" cy="532320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37691395-92ED-42E4-9A2E-DAC8B95EB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954" y="3719623"/>
              <a:ext cx="438905" cy="438905"/>
            </a:xfrm>
            <a:prstGeom prst="rect">
              <a:avLst/>
            </a:prstGeom>
            <a:ln>
              <a:noFill/>
            </a:ln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13AD790-D13D-47FF-AB78-B6AAF7E2F19A}"/>
                </a:ext>
              </a:extLst>
            </p:cNvPr>
            <p:cNvSpPr txBox="1"/>
            <p:nvPr/>
          </p:nvSpPr>
          <p:spPr>
            <a:xfrm>
              <a:off x="2114345" y="2300168"/>
              <a:ext cx="1186543" cy="61555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232.543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Unit</a:t>
              </a:r>
              <a:endParaRPr kumimoji="0" lang="en-ID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9B0F5BF-D26B-4F0B-B980-8DB1D5F41E15}"/>
                </a:ext>
              </a:extLst>
            </p:cNvPr>
            <p:cNvSpPr txBox="1"/>
            <p:nvPr/>
          </p:nvSpPr>
          <p:spPr>
            <a:xfrm>
              <a:off x="2268985" y="3670333"/>
              <a:ext cx="898003" cy="61555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8.500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Unit</a:t>
              </a:r>
              <a:endParaRPr kumimoji="0" lang="en-ID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CD7991CF-A6A2-4E65-B989-6E6BC63EC767}"/>
                </a:ext>
              </a:extLst>
            </p:cNvPr>
            <p:cNvSpPr txBox="1"/>
            <p:nvPr/>
          </p:nvSpPr>
          <p:spPr>
            <a:xfrm>
              <a:off x="2208328" y="4943088"/>
              <a:ext cx="1008609" cy="67710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Rp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. 7,9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Trilliun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  <a:endParaRPr kumimoji="0" lang="en-ID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513AD790-D13D-47FF-AB78-B6AAF7E2F19A}"/>
                </a:ext>
              </a:extLst>
            </p:cNvPr>
            <p:cNvSpPr txBox="1"/>
            <p:nvPr/>
          </p:nvSpPr>
          <p:spPr>
            <a:xfrm>
              <a:off x="3642039" y="2300168"/>
              <a:ext cx="1050288" cy="61555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91.422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Unit</a:t>
              </a:r>
              <a:endParaRPr kumimoji="0" lang="en-ID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C9B0F5BF-D26B-4F0B-B980-8DB1D5F41E15}"/>
                </a:ext>
              </a:extLst>
            </p:cNvPr>
            <p:cNvSpPr txBox="1"/>
            <p:nvPr/>
          </p:nvSpPr>
          <p:spPr>
            <a:xfrm>
              <a:off x="3700318" y="3670333"/>
              <a:ext cx="1042273" cy="61555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40.000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Unit</a:t>
              </a:r>
              <a:endParaRPr kumimoji="0" lang="en-ID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CD7991CF-A6A2-4E65-B989-6E6BC63EC767}"/>
                </a:ext>
              </a:extLst>
            </p:cNvPr>
            <p:cNvSpPr txBox="1"/>
            <p:nvPr/>
          </p:nvSpPr>
          <p:spPr>
            <a:xfrm>
              <a:off x="3639661" y="4943088"/>
              <a:ext cx="1008609" cy="67710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Rp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. 7,7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Trilliun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  <a:endParaRPr kumimoji="0" lang="en-ID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13AD790-D13D-47FF-AB78-B6AAF7E2F19A}"/>
                </a:ext>
              </a:extLst>
            </p:cNvPr>
            <p:cNvSpPr txBox="1"/>
            <p:nvPr/>
          </p:nvSpPr>
          <p:spPr>
            <a:xfrm>
              <a:off x="5024827" y="2300168"/>
              <a:ext cx="1122423" cy="61555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134.047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Unit</a:t>
              </a:r>
              <a:endParaRPr kumimoji="0" lang="en-ID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C9B0F5BF-D26B-4F0B-B980-8DB1D5F41E15}"/>
                </a:ext>
              </a:extLst>
            </p:cNvPr>
            <p:cNvSpPr txBox="1"/>
            <p:nvPr/>
          </p:nvSpPr>
          <p:spPr>
            <a:xfrm>
              <a:off x="5169096" y="3670333"/>
              <a:ext cx="1042273" cy="61555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55.000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Unit</a:t>
              </a:r>
              <a:endParaRPr kumimoji="0" lang="en-ID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CD7991CF-A6A2-4E65-B989-6E6BC63EC767}"/>
                </a:ext>
              </a:extLst>
            </p:cNvPr>
            <p:cNvSpPr txBox="1"/>
            <p:nvPr/>
          </p:nvSpPr>
          <p:spPr>
            <a:xfrm>
              <a:off x="5036304" y="4943088"/>
              <a:ext cx="1152880" cy="67710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Rp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. 11,1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Trilliun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  <a:endParaRPr kumimoji="0" lang="en-ID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513AD790-D13D-47FF-AB78-B6AAF7E2F19A}"/>
                </a:ext>
              </a:extLst>
            </p:cNvPr>
            <p:cNvSpPr txBox="1"/>
            <p:nvPr/>
          </p:nvSpPr>
          <p:spPr>
            <a:xfrm>
              <a:off x="6495516" y="2300168"/>
              <a:ext cx="1186543" cy="61555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195.963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Unit</a:t>
              </a: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C9B0F5BF-D26B-4F0B-B980-8DB1D5F41E15}"/>
                </a:ext>
              </a:extLst>
            </p:cNvPr>
            <p:cNvSpPr txBox="1"/>
            <p:nvPr/>
          </p:nvSpPr>
          <p:spPr>
            <a:xfrm>
              <a:off x="6639785" y="3670333"/>
              <a:ext cx="1042273" cy="61555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70.000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Unit</a:t>
              </a: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D7991CF-A6A2-4E65-B989-6E6BC63EC767}"/>
                </a:ext>
              </a:extLst>
            </p:cNvPr>
            <p:cNvSpPr txBox="1"/>
            <p:nvPr/>
          </p:nvSpPr>
          <p:spPr>
            <a:xfrm>
              <a:off x="6508892" y="4943088"/>
              <a:ext cx="1152880" cy="67710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Rp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. 14,8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Trilliun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513AD790-D13D-47FF-AB78-B6AAF7E2F19A}"/>
                </a:ext>
              </a:extLst>
            </p:cNvPr>
            <p:cNvSpPr txBox="1"/>
            <p:nvPr/>
          </p:nvSpPr>
          <p:spPr>
            <a:xfrm>
              <a:off x="7926361" y="2300168"/>
              <a:ext cx="1186543" cy="61555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221.025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Unit</a:t>
              </a:r>
              <a:endParaRPr kumimoji="0" lang="en-ID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C9B0F5BF-D26B-4F0B-B980-8DB1D5F41E15}"/>
                </a:ext>
              </a:extLst>
            </p:cNvPr>
            <p:cNvSpPr txBox="1"/>
            <p:nvPr/>
          </p:nvSpPr>
          <p:spPr>
            <a:xfrm>
              <a:off x="8070630" y="3670333"/>
              <a:ext cx="1042273" cy="61555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88.845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Unit</a:t>
              </a:r>
              <a:endParaRPr kumimoji="0" lang="en-ID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CD7991CF-A6A2-4E65-B989-6E6BC63EC767}"/>
                </a:ext>
              </a:extLst>
            </p:cNvPr>
            <p:cNvSpPr txBox="1"/>
            <p:nvPr/>
          </p:nvSpPr>
          <p:spPr>
            <a:xfrm>
              <a:off x="7939737" y="4943088"/>
              <a:ext cx="1152880" cy="67710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Rp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. 15,6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Trilliun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  <a:endParaRPr kumimoji="0" lang="en-ID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E5566536-AD90-4084-A69A-20197372F2A3}"/>
                </a:ext>
              </a:extLst>
            </p:cNvPr>
            <p:cNvSpPr txBox="1"/>
            <p:nvPr/>
          </p:nvSpPr>
          <p:spPr>
            <a:xfrm>
              <a:off x="3576126" y="1276742"/>
              <a:ext cx="1099939" cy="510778"/>
            </a:xfrm>
            <a:prstGeom prst="roundRect">
              <a:avLst/>
            </a:prstGeom>
            <a:solidFill>
              <a:srgbClr val="E6F5F6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2021</a:t>
              </a:r>
              <a:endPara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E5566536-AD90-4084-A69A-20197372F2A3}"/>
                </a:ext>
              </a:extLst>
            </p:cNvPr>
            <p:cNvSpPr txBox="1"/>
            <p:nvPr/>
          </p:nvSpPr>
          <p:spPr>
            <a:xfrm>
              <a:off x="5039806" y="1276742"/>
              <a:ext cx="1099939" cy="510778"/>
            </a:xfrm>
            <a:prstGeom prst="roundRect">
              <a:avLst/>
            </a:prstGeom>
            <a:solidFill>
              <a:srgbClr val="80BFD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2022</a:t>
              </a:r>
              <a:endPara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E5566536-AD90-4084-A69A-20197372F2A3}"/>
                </a:ext>
              </a:extLst>
            </p:cNvPr>
            <p:cNvSpPr txBox="1"/>
            <p:nvPr/>
          </p:nvSpPr>
          <p:spPr>
            <a:xfrm>
              <a:off x="6503486" y="1276742"/>
              <a:ext cx="1099939" cy="510778"/>
            </a:xfrm>
            <a:prstGeom prst="roundRect">
              <a:avLst/>
            </a:prstGeom>
            <a:solidFill>
              <a:srgbClr val="E6F5F6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2023</a:t>
              </a:r>
              <a:endPara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E5566536-AD90-4084-A69A-20197372F2A3}"/>
                </a:ext>
              </a:extLst>
            </p:cNvPr>
            <p:cNvSpPr txBox="1"/>
            <p:nvPr/>
          </p:nvSpPr>
          <p:spPr>
            <a:xfrm>
              <a:off x="7967165" y="1276742"/>
              <a:ext cx="1099939" cy="510778"/>
            </a:xfrm>
            <a:prstGeom prst="roundRect">
              <a:avLst/>
            </a:prstGeom>
            <a:solidFill>
              <a:srgbClr val="80BFD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2024</a:t>
              </a:r>
              <a:endPara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7" name="Slide Number Placeholder 7">
            <a:extLst>
              <a:ext uri="{FF2B5EF4-FFF2-40B4-BE49-F238E27FC236}">
                <a16:creationId xmlns:a16="http://schemas.microsoft.com/office/drawing/2014/main" id="{9D7C6A5D-6E35-4FE8-8ECF-DE8E3E86F7FC}"/>
              </a:ext>
            </a:extLst>
          </p:cNvPr>
          <p:cNvSpPr txBox="1">
            <a:spLocks/>
          </p:cNvSpPr>
          <p:nvPr/>
        </p:nvSpPr>
        <p:spPr>
          <a:xfrm>
            <a:off x="7373484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19E888-69DF-4A19-BF5D-F6CF70DE7D06}" type="slidenum">
              <a:rPr 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C24ED52-07D2-4C52-93F2-46EF735B9743}"/>
              </a:ext>
            </a:extLst>
          </p:cNvPr>
          <p:cNvGrpSpPr/>
          <p:nvPr/>
        </p:nvGrpSpPr>
        <p:grpSpPr>
          <a:xfrm>
            <a:off x="-45720" y="279660"/>
            <a:ext cx="1007361" cy="513280"/>
            <a:chOff x="0" y="165186"/>
            <a:chExt cx="704998" cy="714191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2177BFB-7D84-4E4A-B678-3ADE5C6265E3}"/>
                </a:ext>
              </a:extLst>
            </p:cNvPr>
            <p:cNvSpPr/>
            <p:nvPr/>
          </p:nvSpPr>
          <p:spPr>
            <a:xfrm>
              <a:off x="0" y="165186"/>
              <a:ext cx="533400" cy="714191"/>
            </a:xfrm>
            <a:prstGeom prst="rect">
              <a:avLst/>
            </a:prstGeom>
            <a:solidFill>
              <a:srgbClr val="80B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6D9A029-8CCA-40BC-A9B2-F3CADC7CE28D}"/>
                </a:ext>
              </a:extLst>
            </p:cNvPr>
            <p:cNvSpPr/>
            <p:nvPr/>
          </p:nvSpPr>
          <p:spPr>
            <a:xfrm>
              <a:off x="573027" y="165186"/>
              <a:ext cx="131971" cy="714191"/>
            </a:xfrm>
            <a:prstGeom prst="rect">
              <a:avLst/>
            </a:prstGeom>
            <a:solidFill>
              <a:srgbClr val="E6F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31722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14615</TotalTime>
  <Words>1431</Words>
  <Application>Microsoft Office PowerPoint</Application>
  <PresentationFormat>A4 Paper (210x297 mm)</PresentationFormat>
  <Paragraphs>333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Narrow</vt:lpstr>
      <vt:lpstr>Calibri</vt:lpstr>
      <vt:lpstr>Century Gothic</vt:lpstr>
      <vt:lpstr>PT Sans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PERAN BAPPEDA DAN DINAS PKP DALAM PELAKSANAAN KEGIATAN TA 2023</vt:lpstr>
      <vt:lpstr>Harapan: seluruh stakeholders penyelenggaraan perumahan baik Pusat maupun Daerah menjalin suatu sinergitas dan kerjasama, khususnya dalam rangka memenuhi kebutuhan rumah bagi masyarakat berpenghasilan rendah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Subdit 1 Perumahan</dc:creator>
  <cp:lastModifiedBy>Lina Lubnah</cp:lastModifiedBy>
  <cp:revision>746</cp:revision>
  <cp:lastPrinted>2021-03-03T08:22:35Z</cp:lastPrinted>
  <dcterms:created xsi:type="dcterms:W3CDTF">2019-01-29T02:33:06Z</dcterms:created>
  <dcterms:modified xsi:type="dcterms:W3CDTF">2021-10-04T02:47:03Z</dcterms:modified>
</cp:coreProperties>
</file>