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45"/>
  </p:notesMasterIdLst>
  <p:handoutMasterIdLst>
    <p:handoutMasterId r:id="rId46"/>
  </p:handoutMasterIdLst>
  <p:sldIdLst>
    <p:sldId id="664" r:id="rId2"/>
    <p:sldId id="739" r:id="rId3"/>
    <p:sldId id="741" r:id="rId4"/>
    <p:sldId id="742" r:id="rId5"/>
    <p:sldId id="748" r:id="rId6"/>
    <p:sldId id="749" r:id="rId7"/>
    <p:sldId id="750" r:id="rId8"/>
    <p:sldId id="756" r:id="rId9"/>
    <p:sldId id="765" r:id="rId10"/>
    <p:sldId id="766" r:id="rId11"/>
    <p:sldId id="769" r:id="rId12"/>
    <p:sldId id="767" r:id="rId13"/>
    <p:sldId id="770" r:id="rId14"/>
    <p:sldId id="783" r:id="rId15"/>
    <p:sldId id="785" r:id="rId16"/>
    <p:sldId id="787" r:id="rId17"/>
    <p:sldId id="789" r:id="rId18"/>
    <p:sldId id="788" r:id="rId19"/>
    <p:sldId id="797" r:id="rId20"/>
    <p:sldId id="796" r:id="rId21"/>
    <p:sldId id="798" r:id="rId22"/>
    <p:sldId id="795" r:id="rId23"/>
    <p:sldId id="743" r:id="rId24"/>
    <p:sldId id="746" r:id="rId25"/>
    <p:sldId id="747" r:id="rId26"/>
    <p:sldId id="724" r:id="rId27"/>
    <p:sldId id="726" r:id="rId28"/>
    <p:sldId id="626" r:id="rId29"/>
    <p:sldId id="696" r:id="rId30"/>
    <p:sldId id="685" r:id="rId31"/>
    <p:sldId id="686" r:id="rId32"/>
    <p:sldId id="687" r:id="rId33"/>
    <p:sldId id="762" r:id="rId34"/>
    <p:sldId id="763" r:id="rId35"/>
    <p:sldId id="764" r:id="rId36"/>
    <p:sldId id="757" r:id="rId37"/>
    <p:sldId id="775" r:id="rId38"/>
    <p:sldId id="781" r:id="rId39"/>
    <p:sldId id="794" r:id="rId40"/>
    <p:sldId id="793" r:id="rId41"/>
    <p:sldId id="792" r:id="rId42"/>
    <p:sldId id="791" r:id="rId43"/>
    <p:sldId id="624" r:id="rId44"/>
  </p:sldIdLst>
  <p:sldSz cx="9753600" cy="7315200"/>
  <p:notesSz cx="7053263" cy="9309100"/>
  <p:embeddedFontLst>
    <p:embeddedFont>
      <p:font typeface="Trebuchet MS" panose="020B0603020202020204" pitchFamily="34" charset="0"/>
      <p:regular r:id="rId47"/>
      <p:bold r:id="rId48"/>
      <p:italic r:id="rId49"/>
      <p:boldItalic r:id="rId50"/>
    </p:embeddedFont>
    <p:embeddedFont>
      <p:font typeface="Rockwell" panose="02060603020205020403" pitchFamily="18" charset="0"/>
      <p:regular r:id="rId51"/>
      <p:bold r:id="rId52"/>
      <p:italic r:id="rId53"/>
      <p:boldItalic r:id="rId54"/>
    </p:embeddedFont>
    <p:embeddedFont>
      <p:font typeface="Wingdings 3" panose="05040102010807070707" pitchFamily="18" charset="2"/>
      <p:regular r:id="rId55"/>
    </p:embeddedFont>
    <p:embeddedFont>
      <p:font typeface="Rockwell Extra Bold" panose="02060903040505020403" pitchFamily="18" charset="0"/>
      <p:bold r:id="rId56"/>
    </p:embeddedFont>
    <p:embeddedFont>
      <p:font typeface="Calibri" panose="020F0502020204030204" pitchFamily="34" charset="0"/>
      <p:regular r:id="rId57"/>
      <p:bold r:id="rId58"/>
      <p:italic r:id="rId59"/>
      <p:boldItalic r:id="rId60"/>
    </p:embeddedFont>
    <p:embeddedFont>
      <p:font typeface="Gill Sans MT" panose="020B0502020104020203" pitchFamily="34" charset="0"/>
      <p:regular r:id="rId61"/>
      <p:bold r:id="rId62"/>
      <p:italic r:id="rId63"/>
      <p:boldItalic r:id="rId64"/>
    </p:embeddedFont>
    <p:embeddedFont>
      <p:font typeface="Tahoma" panose="020B0604030504040204" pitchFamily="34" charset="0"/>
      <p:regular r:id="rId65"/>
      <p:bold r:id="rId66"/>
    </p:embeddedFont>
    <p:embeddedFont>
      <p:font typeface="Elephant" panose="02020904090505020303" pitchFamily="18" charset="0"/>
      <p:regular r:id="rId67"/>
      <p:italic r:id="rId68"/>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D93AC1-3800-48F9-80A9-6CF659C8AA19}">
  <a:tblStyle styleId="{F4D93AC1-3800-48F9-80A9-6CF659C8AA19}" styleName="Table_0">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5"/>
          </a:solidFill>
        </a:fill>
      </a:tcStyle>
    </a:firstRow>
    <a:neCell>
      <a:tcTxStyle/>
      <a:tcStyle>
        <a:tcBdr/>
      </a:tcStyle>
    </a:neCell>
    <a:nwCell>
      <a:tcTxStyle/>
      <a:tcStyle>
        <a:tcBdr/>
      </a:tcStyle>
    </a:nwCell>
  </a:tblStyle>
  <a:tblStyle styleId="{C00BDEB6-384C-4991-AEFA-BCF6DD8E4DCA}"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F1F5"/>
          </a:solidFill>
        </a:fill>
      </a:tcStyle>
    </a:wholeTbl>
    <a:band1H>
      <a:tcTxStyle/>
      <a:tcStyle>
        <a:tcBdr/>
        <a:fill>
          <a:solidFill>
            <a:srgbClr val="CEE2EA"/>
          </a:solidFill>
        </a:fill>
      </a:tcStyle>
    </a:band1H>
    <a:band2H>
      <a:tcTxStyle/>
      <a:tcStyle>
        <a:tcBdr/>
      </a:tcStyle>
    </a:band2H>
    <a:band1V>
      <a:tcTxStyle/>
      <a:tcStyle>
        <a:tcBdr/>
        <a:fill>
          <a:solidFill>
            <a:srgbClr val="CEE2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091903D9-E75F-4E28-A474-3FECC25EA106}"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E44E42E-F802-4CDB-A5B9-7B49671C0D5D}" styleName="Table_3">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3">
              <a:alpha val="20000"/>
            </a:schemeClr>
          </a:solidFill>
        </a:fill>
      </a:tcStyle>
    </a:band1H>
    <a:band2H>
      <a:tcTxStyle/>
      <a:tcStyle>
        <a:tcBdr/>
      </a:tcStyle>
    </a:band2H>
    <a:band1V>
      <a:tcTxStyle/>
      <a:tcStyle>
        <a:tcBdr/>
        <a:fill>
          <a:solidFill>
            <a:schemeClr val="accent3">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3"/>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3"/>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2CA95D58-8499-4C9C-ADC8-13B068126421}" styleName="Table_4">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5" autoAdjust="0"/>
    <p:restoredTop sz="93716" autoAdjust="0"/>
  </p:normalViewPr>
  <p:slideViewPr>
    <p:cSldViewPr snapToGrid="0">
      <p:cViewPr varScale="1">
        <p:scale>
          <a:sx n="72" d="100"/>
          <a:sy n="72" d="100"/>
        </p:scale>
        <p:origin x="1176" y="78"/>
      </p:cViewPr>
      <p:guideLst>
        <p:guide orient="horz" pos="2880"/>
        <p:guide pos="216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6824" cy="4676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322" y="1"/>
            <a:ext cx="3056824" cy="467600"/>
          </a:xfrm>
          <a:prstGeom prst="rect">
            <a:avLst/>
          </a:prstGeom>
        </p:spPr>
        <p:txBody>
          <a:bodyPr vert="horz" lIns="91440" tIns="45720" rIns="91440" bIns="45720" rtlCol="0"/>
          <a:lstStyle>
            <a:lvl1pPr algn="r">
              <a:defRPr sz="1200"/>
            </a:lvl1pPr>
          </a:lstStyle>
          <a:p>
            <a:fld id="{3965E003-C9CC-4586-B00E-259B2E2313B9}" type="datetimeFigureOut">
              <a:rPr lang="en-US" smtClean="0"/>
              <a:t>10/26/2021</a:t>
            </a:fld>
            <a:endParaRPr lang="en-US"/>
          </a:p>
        </p:txBody>
      </p:sp>
      <p:sp>
        <p:nvSpPr>
          <p:cNvPr id="4" name="Footer Placeholder 3"/>
          <p:cNvSpPr>
            <a:spLocks noGrp="1"/>
          </p:cNvSpPr>
          <p:nvPr>
            <p:ph type="ftr" sz="quarter" idx="2"/>
          </p:nvPr>
        </p:nvSpPr>
        <p:spPr>
          <a:xfrm>
            <a:off x="0" y="8841500"/>
            <a:ext cx="3056824" cy="4676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322" y="8841500"/>
            <a:ext cx="3056824" cy="467600"/>
          </a:xfrm>
          <a:prstGeom prst="rect">
            <a:avLst/>
          </a:prstGeom>
        </p:spPr>
        <p:txBody>
          <a:bodyPr vert="horz" lIns="91440" tIns="45720" rIns="91440" bIns="45720" rtlCol="0" anchor="b"/>
          <a:lstStyle>
            <a:lvl1pPr algn="r">
              <a:defRPr sz="1200"/>
            </a:lvl1pPr>
          </a:lstStyle>
          <a:p>
            <a:fld id="{F063E8C7-1BEB-4814-A0FB-95BC988AE256}" type="slidenum">
              <a:rPr lang="en-US" smtClean="0"/>
              <a:t>‹#›</a:t>
            </a:fld>
            <a:endParaRPr lang="en-US"/>
          </a:p>
        </p:txBody>
      </p:sp>
    </p:spTree>
    <p:extLst>
      <p:ext uri="{BB962C8B-B14F-4D97-AF65-F5344CB8AC3E}">
        <p14:creationId xmlns:p14="http://schemas.microsoft.com/office/powerpoint/2010/main" val="2848400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Google Shape;3;n"/>
          <p:cNvSpPr txBox="1">
            <a:spLocks noGrp="1"/>
          </p:cNvSpPr>
          <p:nvPr>
            <p:ph type="hdr" idx="2"/>
          </p:nvPr>
        </p:nvSpPr>
        <p:spPr>
          <a:xfrm>
            <a:off x="0" y="1"/>
            <a:ext cx="3055707" cy="467600"/>
          </a:xfrm>
          <a:prstGeom prst="rect">
            <a:avLst/>
          </a:prstGeom>
          <a:noFill/>
          <a:ln>
            <a:noFill/>
          </a:ln>
        </p:spPr>
        <p:txBody>
          <a:bodyPr spcFirstLastPara="1" wrap="square" lIns="88325" tIns="44150" rIns="88325" bIns="44150" anchor="t" anchorCtr="0"/>
          <a:lstStyle>
            <a:lvl1pPr marR="0" lvl="0" algn="l" rtl="0" eaLnBrk="1" fontAlgn="auto" hangingPunct="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4" name="Google Shape;4;n"/>
          <p:cNvSpPr txBox="1">
            <a:spLocks noGrp="1"/>
          </p:cNvSpPr>
          <p:nvPr>
            <p:ph type="dt" idx="10"/>
          </p:nvPr>
        </p:nvSpPr>
        <p:spPr>
          <a:xfrm>
            <a:off x="3995322" y="1"/>
            <a:ext cx="3056824" cy="467600"/>
          </a:xfrm>
          <a:prstGeom prst="rect">
            <a:avLst/>
          </a:prstGeom>
          <a:noFill/>
          <a:ln>
            <a:noFill/>
          </a:ln>
        </p:spPr>
        <p:txBody>
          <a:bodyPr spcFirstLastPara="1" wrap="square" lIns="88325" tIns="44150" rIns="88325" bIns="44150" anchor="t" anchorCtr="0"/>
          <a:lstStyle>
            <a:lvl1pPr marR="0" lvl="0" algn="r" rtl="0" eaLnBrk="1" fontAlgn="auto" hangingPunct="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13316" name="Google Shape;5;n"/>
          <p:cNvSpPr>
            <a:spLocks noGrp="1" noRot="1" noChangeAspect="1"/>
          </p:cNvSpPr>
          <p:nvPr>
            <p:ph type="sldImg" idx="3"/>
          </p:nvPr>
        </p:nvSpPr>
        <p:spPr bwMode="auto">
          <a:xfrm>
            <a:off x="1433513" y="1163638"/>
            <a:ext cx="4186237" cy="31416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3317" name="Google Shape;6;n"/>
          <p:cNvSpPr txBox="1">
            <a:spLocks noGrp="1" noChangeArrowheads="1"/>
          </p:cNvSpPr>
          <p:nvPr>
            <p:ph type="body" idx="1"/>
          </p:nvPr>
        </p:nvSpPr>
        <p:spPr bwMode="auto">
          <a:xfrm>
            <a:off x="704992" y="4480810"/>
            <a:ext cx="5643280" cy="366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325" tIns="44150" rIns="88325" bIns="44150" numCol="1" anchor="t" anchorCtr="0" compatLnSpc="1">
            <a:prstTxWarp prst="textNoShape">
              <a:avLst/>
            </a:prstTxWarp>
          </a:bodyPr>
          <a:lstStyle/>
          <a:p>
            <a:pPr lvl="0"/>
            <a:endParaRPr lang="en-US" altLang="en-US">
              <a:sym typeface="Arial" panose="020B0604020202020204" pitchFamily="34" charset="0"/>
            </a:endParaRPr>
          </a:p>
        </p:txBody>
      </p:sp>
      <p:sp>
        <p:nvSpPr>
          <p:cNvPr id="7" name="Google Shape;7;n"/>
          <p:cNvSpPr txBox="1">
            <a:spLocks noGrp="1"/>
          </p:cNvSpPr>
          <p:nvPr>
            <p:ph type="ftr" idx="11"/>
          </p:nvPr>
        </p:nvSpPr>
        <p:spPr>
          <a:xfrm>
            <a:off x="0" y="8841500"/>
            <a:ext cx="3055707" cy="467600"/>
          </a:xfrm>
          <a:prstGeom prst="rect">
            <a:avLst/>
          </a:prstGeom>
          <a:noFill/>
          <a:ln>
            <a:noFill/>
          </a:ln>
        </p:spPr>
        <p:txBody>
          <a:bodyPr spcFirstLastPara="1" wrap="square" lIns="88325" tIns="44150" rIns="88325" bIns="44150" anchor="b" anchorCtr="0"/>
          <a:lstStyle>
            <a:lvl1pPr marR="0" lvl="0" algn="l" rtl="0" eaLnBrk="1" fontAlgn="auto" hangingPunct="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8" name="Google Shape;8;n"/>
          <p:cNvSpPr txBox="1">
            <a:spLocks noGrp="1"/>
          </p:cNvSpPr>
          <p:nvPr>
            <p:ph type="sldNum" idx="12"/>
          </p:nvPr>
        </p:nvSpPr>
        <p:spPr>
          <a:xfrm>
            <a:off x="3995322" y="8841500"/>
            <a:ext cx="3056824" cy="467600"/>
          </a:xfrm>
          <a:prstGeom prst="rect">
            <a:avLst/>
          </a:prstGeom>
          <a:noFill/>
          <a:ln>
            <a:noFill/>
          </a:ln>
        </p:spPr>
        <p:txBody>
          <a:bodyPr spcFirstLastPara="1" wrap="square" lIns="88325" tIns="44150" rIns="88325" bIns="44150" anchor="b" anchorCtr="0">
            <a:noAutofit/>
          </a:bodyPr>
          <a:lstStyle>
            <a:lvl1pPr algn="r" eaLnBrk="1" fontAlgn="auto" hangingPunct="1">
              <a:spcBef>
                <a:spcPts val="0"/>
              </a:spcBef>
              <a:spcAft>
                <a:spcPts val="0"/>
              </a:spcAft>
              <a:defRPr sz="1200">
                <a:solidFill>
                  <a:schemeClr val="dk1"/>
                </a:solidFill>
                <a:latin typeface="Calibri"/>
                <a:ea typeface="Calibri"/>
                <a:cs typeface="Calibri"/>
                <a:sym typeface="Calibri"/>
              </a:defRPr>
            </a:lvl1pPr>
          </a:lstStyle>
          <a:p>
            <a:pPr>
              <a:defRPr/>
            </a:pPr>
            <a:fld id="{8C8369B0-D598-48D2-83A7-AE504982B7A7}" type="slidenum">
              <a:rPr lang="en-US"/>
              <a:pPr>
                <a:defRPr/>
              </a:pPr>
              <a:t>‹#›</a:t>
            </a:fld>
            <a:endParaRPr/>
          </a:p>
        </p:txBody>
      </p:sp>
    </p:spTree>
    <p:extLst>
      <p:ext uri="{BB962C8B-B14F-4D97-AF65-F5344CB8AC3E}">
        <p14:creationId xmlns:p14="http://schemas.microsoft.com/office/powerpoint/2010/main" val="42835649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45;p1:notes"/>
          <p:cNvSpPr>
            <a:spLocks noGrp="1" noRot="1" noChangeAspect="1" noTextEdit="1"/>
          </p:cNvSpPr>
          <p:nvPr>
            <p:ph type="sldImg" idx="2"/>
          </p:nvPr>
        </p:nvSpPr>
        <p:spPr>
          <a:noFill/>
          <a:ln w="9525">
            <a:miter lim="800000"/>
          </a:ln>
        </p:spPr>
      </p:sp>
      <p:sp>
        <p:nvSpPr>
          <p:cNvPr id="15363" name="Google Shape;46;p1:notes"/>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15364" name="Google Shape;47;p1:notes"/>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5002C094-C73D-483B-8A58-6AD68919B91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pPr>
              <a:t>1</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2396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Google Shape;792;p45:notes"/>
          <p:cNvSpPr>
            <a:spLocks noGrp="1" noRot="1" noChangeAspect="1" noTextEdit="1"/>
          </p:cNvSpPr>
          <p:nvPr>
            <p:ph type="sldImg" idx="2"/>
          </p:nvPr>
        </p:nvSpPr>
        <p:spPr>
          <a:noFill/>
          <a:ln w="9525">
            <a:miter lim="800000"/>
          </a:ln>
        </p:spPr>
      </p:sp>
      <p:sp>
        <p:nvSpPr>
          <p:cNvPr id="76803" name="Google Shape;793;p45:notes"/>
          <p:cNvSpPr txBox="1">
            <a:spLocks noGrp="1" noChangeArrowheads="1"/>
          </p:cNvSpPr>
          <p:nvPr>
            <p:ph type="body" idx="1"/>
          </p:nvPr>
        </p:nvSpPr>
        <p:spPr>
          <a:noFill/>
          <a:ln/>
        </p:spPr>
        <p:txBody>
          <a:bodyPr/>
          <a:lstStyle/>
          <a:p>
            <a:pPr marL="1047750" lvl="2" indent="-165100" eaLnBrk="1" hangingPunct="1">
              <a:buSzPts val="1200"/>
              <a:buFont typeface="Calibri" panose="020F0502020204030204" pitchFamily="34" charset="0"/>
              <a:buChar char="•"/>
            </a:pPr>
            <a:r>
              <a:rPr lang="en-US" altLang="en-US" sz="1200" i="1">
                <a:latin typeface="Calibri" panose="020F0502020204030204" pitchFamily="34" charset="0"/>
                <a:cs typeface="Calibri" panose="020F0502020204030204" pitchFamily="34" charset="0"/>
                <a:sym typeface="Calibri" panose="020F0502020204030204" pitchFamily="34" charset="0"/>
              </a:rPr>
              <a:t>Epurchasing</a:t>
            </a:r>
            <a:r>
              <a:rPr lang="en-US" altLang="en-US" sz="1200">
                <a:latin typeface="Calibri" panose="020F0502020204030204" pitchFamily="34" charset="0"/>
                <a:cs typeface="Calibri" panose="020F0502020204030204" pitchFamily="34" charset="0"/>
                <a:sym typeface="Calibri" panose="020F0502020204030204" pitchFamily="34" charset="0"/>
              </a:rPr>
              <a:t> adalah tata cara pembelian barang/jasa rnelalui sistem katalog elektronik</a:t>
            </a:r>
            <a:endParaRPr lang="en-US" altLang="en-US">
              <a:latin typeface="Calibri" panose="020F0502020204030204" pitchFamily="34" charset="0"/>
              <a:cs typeface="Calibri" panose="020F0502020204030204" pitchFamily="34" charset="0"/>
              <a:sym typeface="Calibri" panose="020F0502020204030204" pitchFamily="34" charset="0"/>
            </a:endParaRPr>
          </a:p>
          <a:p>
            <a:pPr marL="1047750" lvl="2" indent="-165100" eaLnBrk="1" hangingPunct="1">
              <a:buSzPts val="1200"/>
              <a:buFont typeface="Calibri" panose="020F0502020204030204" pitchFamily="34" charset="0"/>
              <a:buChar char="•"/>
            </a:pPr>
            <a:r>
              <a:rPr lang="en-US" altLang="en-US" sz="1200">
                <a:latin typeface="Calibri" panose="020F0502020204030204" pitchFamily="34" charset="0"/>
                <a:cs typeface="Calibri" panose="020F0502020204030204" pitchFamily="34" charset="0"/>
                <a:sym typeface="Calibri" panose="020F0502020204030204" pitchFamily="34" charset="0"/>
              </a:rPr>
              <a:t>Pengadaan langsung Pengadaan Langsung Barang/Pekerjaan Konstruksi/Jasa Lainnya adalah adalah metode pemilihan untuk mendapatkan Penyedia Barang/Pekerjaan Konstruksi/Jasa Lainnya yang bernilai paling banyak Rp. 200.000.000,00 (dua ratus juta rupiah).</a:t>
            </a:r>
            <a:endParaRPr lang="en-US" altLang="en-US">
              <a:latin typeface="Calibri" panose="020F0502020204030204" pitchFamily="34" charset="0"/>
              <a:cs typeface="Calibri" panose="020F0502020204030204" pitchFamily="34" charset="0"/>
              <a:sym typeface="Calibri" panose="020F0502020204030204" pitchFamily="34" charset="0"/>
            </a:endParaRPr>
          </a:p>
          <a:p>
            <a:pPr marL="1047750" lvl="2" indent="-165100" eaLnBrk="1" hangingPunct="1">
              <a:buSzPts val="1200"/>
              <a:buFont typeface="Calibri" panose="020F0502020204030204" pitchFamily="34" charset="0"/>
              <a:buChar char="•"/>
            </a:pPr>
            <a:r>
              <a:rPr lang="en-US" altLang="en-US" sz="1200">
                <a:latin typeface="Calibri" panose="020F0502020204030204" pitchFamily="34" charset="0"/>
                <a:cs typeface="Calibri" panose="020F0502020204030204" pitchFamily="34" charset="0"/>
                <a:sym typeface="Calibri" panose="020F0502020204030204" pitchFamily="34" charset="0"/>
              </a:rPr>
              <a:t>Penunjukan Langsung adalah metode pemilihan untuk mendapatkan  Penyedia  Barang/Pekerjaan Konstruksi/Jasa Konsultansi/Jasa Lainnya dalam keadaan tertentu.</a:t>
            </a:r>
            <a:endParaRPr lang="en-US" altLang="en-US">
              <a:latin typeface="Calibri" panose="020F0502020204030204" pitchFamily="34" charset="0"/>
              <a:cs typeface="Calibri" panose="020F0502020204030204" pitchFamily="34" charset="0"/>
              <a:sym typeface="Calibri" panose="020F0502020204030204" pitchFamily="34" charset="0"/>
            </a:endParaRPr>
          </a:p>
          <a:p>
            <a:pPr marL="1047750" lvl="2" indent="-165100" eaLnBrk="1" hangingPunct="1">
              <a:buSzPts val="1200"/>
              <a:buFont typeface="Calibri" panose="020F0502020204030204" pitchFamily="34" charset="0"/>
              <a:buChar char="•"/>
            </a:pPr>
            <a:r>
              <a:rPr lang="en-US" altLang="en-US" sz="1200">
                <a:latin typeface="Calibri" panose="020F0502020204030204" pitchFamily="34" charset="0"/>
                <a:cs typeface="Calibri" panose="020F0502020204030204" pitchFamily="34" charset="0"/>
                <a:sym typeface="Calibri" panose="020F0502020204030204" pitchFamily="34" charset="0"/>
              </a:rPr>
              <a:t>Tender adalah metode pemilihan untuk mendapatkan Penyedia Barang/Pekerjaan Konstruksi/Jasa Lainnya</a:t>
            </a:r>
            <a:endParaRPr lang="en-US" altLang="en-US">
              <a:latin typeface="Calibri" panose="020F0502020204030204" pitchFamily="34" charset="0"/>
              <a:cs typeface="Calibri" panose="020F0502020204030204" pitchFamily="34" charset="0"/>
              <a:sym typeface="Calibri" panose="020F0502020204030204" pitchFamily="34" charset="0"/>
            </a:endParaRPr>
          </a:p>
          <a:p>
            <a:pPr marL="166688" indent="-166688" eaLnBrk="1" hangingPunct="1">
              <a:buSzPts val="1400"/>
            </a:pPr>
            <a:endParaRPr lang="en-US" altLang="en-US" sz="1200" b="1">
              <a:latin typeface="Arial" panose="020B0604020202020204" pitchFamily="34" charset="0"/>
              <a:cs typeface="Arial" panose="020B0604020202020204" pitchFamily="34" charset="0"/>
            </a:endParaRPr>
          </a:p>
        </p:txBody>
      </p:sp>
      <p:sp>
        <p:nvSpPr>
          <p:cNvPr id="76804" name="Google Shape;794;p45:notes"/>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440BF6E8-4DB8-47AD-9E25-376B21FFF0C9}"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pPr>
              <a:t>6</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7778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8850" name="Google Shape;829;p46:notes"/>
          <p:cNvSpPr>
            <a:spLocks noGrp="1" noRot="1" noChangeAspect="1" noTextEdit="1"/>
          </p:cNvSpPr>
          <p:nvPr>
            <p:ph type="sldImg" idx="2"/>
          </p:nvPr>
        </p:nvSpPr>
        <p:spPr>
          <a:noFill/>
          <a:ln w="9525">
            <a:miter lim="800000"/>
          </a:ln>
        </p:spPr>
      </p:sp>
      <p:sp>
        <p:nvSpPr>
          <p:cNvPr id="830" name="Google Shape;830;p46:notes"/>
          <p:cNvSpPr txBox="1">
            <a:spLocks noGrp="1"/>
          </p:cNvSpPr>
          <p:nvPr>
            <p:ph type="body" idx="1"/>
          </p:nvPr>
        </p:nvSpPr>
        <p:spPr>
          <a:noFill/>
          <a:ln/>
        </p:spPr>
        <p:txBody>
          <a:bodyPr spcFirstLastPara="1">
            <a:noAutofit/>
          </a:bodyPr>
          <a:lstStyle/>
          <a:p>
            <a:pPr marL="0" lvl="2" indent="0" eaLnBrk="1" fontAlgn="auto" hangingPunct="1">
              <a:spcBef>
                <a:spcPts val="0"/>
              </a:spcBef>
              <a:spcAft>
                <a:spcPts val="0"/>
              </a:spcAft>
              <a:buSzPts val="1400"/>
              <a:buFont typeface="Arial"/>
              <a:buNone/>
              <a:defRPr/>
            </a:pPr>
            <a:r>
              <a:rPr lang="en-US" sz="1200">
                <a:solidFill>
                  <a:schemeClr val="dk1"/>
                </a:solidFill>
                <a:latin typeface="Calibri"/>
                <a:ea typeface="Calibri"/>
                <a:cs typeface="Calibri"/>
                <a:sym typeface="Calibri"/>
              </a:rPr>
              <a:t>Catatan:</a:t>
            </a:r>
            <a:endParaRPr sz="1200">
              <a:solidFill>
                <a:schemeClr val="dk1"/>
              </a:solidFill>
              <a:latin typeface="Calibri"/>
              <a:ea typeface="Calibri"/>
              <a:cs typeface="Calibri"/>
              <a:sym typeface="Calibri"/>
            </a:endParaRPr>
          </a:p>
          <a:p>
            <a:pPr marL="167172" lvl="2" indent="-167172" eaLnBrk="1" fontAlgn="auto" hangingPunct="1">
              <a:spcBef>
                <a:spcPts val="0"/>
              </a:spcBef>
              <a:spcAft>
                <a:spcPts val="0"/>
              </a:spcAft>
              <a:buClr>
                <a:schemeClr val="dk1"/>
              </a:buClr>
              <a:buSzPts val="1200"/>
              <a:buFont typeface="Arial"/>
              <a:buChar char="•"/>
              <a:defRPr/>
            </a:pPr>
            <a:r>
              <a:rPr lang="en-US" sz="1200">
                <a:solidFill>
                  <a:schemeClr val="dk1"/>
                </a:solidFill>
                <a:latin typeface="Calibri"/>
                <a:ea typeface="Calibri"/>
                <a:cs typeface="Calibri"/>
                <a:sym typeface="Calibri"/>
              </a:rPr>
              <a:t>Seleksi adalah metode pemilihan untuk mendapatkan Penyedia Jasa Konsultansi</a:t>
            </a:r>
            <a:endParaRPr>
              <a:solidFill>
                <a:schemeClr val="dk1"/>
              </a:solidFill>
              <a:latin typeface="Calibri"/>
              <a:ea typeface="Calibri"/>
              <a:cs typeface="Calibri"/>
              <a:sym typeface="Calibri"/>
            </a:endParaRPr>
          </a:p>
          <a:p>
            <a:pPr marL="167172" lvl="2" indent="-167172" eaLnBrk="1" fontAlgn="auto" hangingPunct="1">
              <a:spcBef>
                <a:spcPts val="0"/>
              </a:spcBef>
              <a:spcAft>
                <a:spcPts val="0"/>
              </a:spcAft>
              <a:buClr>
                <a:schemeClr val="dk1"/>
              </a:buClr>
              <a:buSzPts val="1200"/>
              <a:buFont typeface="Arial"/>
              <a:buChar char="•"/>
              <a:defRPr/>
            </a:pPr>
            <a:r>
              <a:rPr lang="en-US" sz="1200">
                <a:solidFill>
                  <a:schemeClr val="dk1"/>
                </a:solidFill>
                <a:latin typeface="Calibri"/>
                <a:ea typeface="Calibri"/>
                <a:cs typeface="Calibri"/>
                <a:sym typeface="Calibri"/>
              </a:rPr>
              <a:t>Pengadaan Langsung Jasa Konsultansi adalah metode pemilihan untuk mendapatkan Penyedia Jasa Konsultansi yang bernilai paling banyak Rp. 100.000.000,00 (seratus juta rupiah)</a:t>
            </a:r>
            <a:endParaRPr sz="1200">
              <a:solidFill>
                <a:schemeClr val="dk1"/>
              </a:solidFill>
              <a:latin typeface="Calibri"/>
              <a:ea typeface="Calibri"/>
              <a:cs typeface="Calibri"/>
              <a:sym typeface="Calibri"/>
            </a:endParaRPr>
          </a:p>
          <a:p>
            <a:pPr marL="167172" lvl="2" indent="-167172" eaLnBrk="1" fontAlgn="auto" hangingPunct="1">
              <a:spcBef>
                <a:spcPts val="0"/>
              </a:spcBef>
              <a:spcAft>
                <a:spcPts val="0"/>
              </a:spcAft>
              <a:buClr>
                <a:schemeClr val="dk1"/>
              </a:buClr>
              <a:buSzPts val="1400"/>
              <a:buFont typeface="Arial"/>
              <a:buChar char="•"/>
              <a:defRPr/>
            </a:pPr>
            <a:r>
              <a:rPr lang="en-US">
                <a:solidFill>
                  <a:schemeClr val="dk1"/>
                </a:solidFill>
                <a:latin typeface="Calibri"/>
                <a:ea typeface="Calibri"/>
                <a:cs typeface="Calibri"/>
                <a:sym typeface="Calibri"/>
              </a:rPr>
              <a:t>Penunjukan Langsung adalah metode pemilihan untuk mendapatkan  Penyedia  Barang/Pekerjaan Konstruksi/Jasa Konsultansi/Jasa Lainnya dalam keadaan tertentu</a:t>
            </a:r>
            <a:endParaRPr>
              <a:solidFill>
                <a:schemeClr val="dk1"/>
              </a:solidFill>
              <a:latin typeface="Calibri"/>
              <a:ea typeface="Calibri"/>
              <a:cs typeface="Calibri"/>
              <a:sym typeface="Calibri"/>
            </a:endParaRPr>
          </a:p>
          <a:p>
            <a:pPr marL="167172" indent="-90972" eaLnBrk="1" fontAlgn="auto" hangingPunct="1">
              <a:spcBef>
                <a:spcPts val="0"/>
              </a:spcBef>
              <a:spcAft>
                <a:spcPts val="0"/>
              </a:spcAft>
              <a:buClr>
                <a:schemeClr val="dk1"/>
              </a:buClr>
              <a:buSzPts val="1200"/>
              <a:buFont typeface="Arial"/>
              <a:buNone/>
              <a:defRPr/>
            </a:pPr>
            <a:endParaRPr sz="1200" b="1">
              <a:solidFill>
                <a:schemeClr val="dk1"/>
              </a:solidFill>
              <a:sym typeface="Arial"/>
            </a:endParaRPr>
          </a:p>
        </p:txBody>
      </p:sp>
      <p:sp>
        <p:nvSpPr>
          <p:cNvPr id="78852" name="Google Shape;831;p46:notes"/>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012C4432-A0EE-4AC1-9AEB-190FC818B59E}"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pPr>
              <a:t>7</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476369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a:miter lim="800000"/>
            <a:headEnd/>
            <a:tailEnd/>
          </a:ln>
        </p:spPr>
      </p:sp>
      <p:sp>
        <p:nvSpPr>
          <p:cNvPr id="113667" name="Notes Placeholder 2"/>
          <p:cNvSpPr txBox="1">
            <a:spLocks noGrp="1"/>
          </p:cNvSpPr>
          <p:nvPr>
            <p:ph type="body" idx="1"/>
          </p:nvPr>
        </p:nvSpPr>
        <p:spPr>
          <a:ln/>
        </p:spPr>
        <p:txBody>
          <a:bodyPr/>
          <a:lstStyle/>
          <a:p>
            <a:pPr eaLnBrk="1" hangingPunct="1">
              <a:spcBef>
                <a:spcPts val="363"/>
              </a:spcBef>
              <a:buSzPts val="1400"/>
            </a:pPr>
            <a:r>
              <a:rPr lang="en-US" altLang="en-US" sz="1200">
                <a:latin typeface="Calibri" panose="020F0502020204030204" pitchFamily="34" charset="0"/>
                <a:cs typeface="Calibri" panose="020F0502020204030204" pitchFamily="34" charset="0"/>
                <a:sym typeface="Calibri" panose="020F0502020204030204" pitchFamily="34" charset="0"/>
              </a:rPr>
              <a:t>Catatan :</a:t>
            </a:r>
          </a:p>
          <a:p>
            <a:pPr eaLnBrk="1" hangingPunct="1">
              <a:spcBef>
                <a:spcPts val="363"/>
              </a:spcBef>
              <a:buSzPts val="1400"/>
            </a:pPr>
            <a:r>
              <a:rPr lang="en-US" altLang="en-US" sz="1300">
                <a:latin typeface="Calibri" panose="020F0502020204030204" pitchFamily="34" charset="0"/>
                <a:cs typeface="Calibri" panose="020F0502020204030204" pitchFamily="34" charset="0"/>
                <a:sym typeface="Calibri" panose="020F0502020204030204" pitchFamily="34" charset="0"/>
              </a:rPr>
              <a:t>Dalam negosiasi harga Pokja Pemilihan dilarang menyetujui harga diatas HPS</a:t>
            </a:r>
          </a:p>
          <a:p>
            <a:pPr eaLnBrk="1" hangingPunct="1">
              <a:spcBef>
                <a:spcPts val="363"/>
              </a:spcBef>
              <a:buSzPts val="1400"/>
            </a:pPr>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1136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fontAlgn="base">
              <a:spcBef>
                <a:spcPct val="0"/>
              </a:spcBef>
              <a:spcAft>
                <a:spcPct val="0"/>
              </a:spcAft>
              <a:buClrTx/>
              <a:buFontTx/>
              <a:buNone/>
            </a:pPr>
            <a:fld id="{14218A2E-8241-4579-8DC3-AF43FE43F0DF}" type="slidenum">
              <a:rPr lang="en-US" altLang="en-US" sz="1800" smtClean="0">
                <a:solidFill>
                  <a:schemeClr val="tx1"/>
                </a:solidFill>
                <a:latin typeface="Calibri" panose="020F0502020204030204" pitchFamily="34" charset="0"/>
              </a:rPr>
              <a:pPr algn="l" fontAlgn="base">
                <a:spcBef>
                  <a:spcPct val="0"/>
                </a:spcBef>
                <a:spcAft>
                  <a:spcPct val="0"/>
                </a:spcAft>
                <a:buClrTx/>
                <a:buFontTx/>
                <a:buNone/>
              </a:pPr>
              <a:t>8</a:t>
            </a:fld>
            <a:endParaRPr lang="en-US" altLang="en-US" sz="1800">
              <a:solidFill>
                <a:schemeClr val="tx1"/>
              </a:solidFill>
              <a:latin typeface="Calibri" panose="020F0502020204030204" pitchFamily="34" charset="0"/>
            </a:endParaRPr>
          </a:p>
        </p:txBody>
      </p:sp>
    </p:spTree>
    <p:extLst>
      <p:ext uri="{BB962C8B-B14F-4D97-AF65-F5344CB8AC3E}">
        <p14:creationId xmlns:p14="http://schemas.microsoft.com/office/powerpoint/2010/main" val="229579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2" name="Google Shape;1257;p70:notes"/>
          <p:cNvSpPr txBox="1">
            <a:spLocks noGrp="1" noChangeArrowheads="1"/>
          </p:cNvSpPr>
          <p:nvPr>
            <p:ph type="body" idx="1"/>
          </p:nvPr>
        </p:nvSpPr>
        <p:spPr/>
        <p:txBody>
          <a:bodyPr/>
          <a:lstStyle/>
          <a:p>
            <a:pPr marL="0" indent="0" eaLnBrk="1" hangingPunct="1">
              <a:spcBef>
                <a:spcPts val="363"/>
              </a:spcBef>
              <a:buSzPts val="1400"/>
            </a:pPr>
            <a:endParaRPr lang="en-US" altLang="en-US" sz="1200">
              <a:latin typeface="Calibri" panose="020F0502020204030204" pitchFamily="34" charset="0"/>
              <a:cs typeface="Calibri" panose="020F0502020204030204" pitchFamily="34" charset="0"/>
              <a:sym typeface="Calibri" panose="020F0502020204030204" pitchFamily="34" charset="0"/>
            </a:endParaRPr>
          </a:p>
        </p:txBody>
      </p:sp>
      <p:sp>
        <p:nvSpPr>
          <p:cNvPr id="153603" name="Google Shape;1258;p70: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45548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9030" y="-9032"/>
            <a:ext cx="9781124" cy="7333264"/>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205969" y="2564837"/>
            <a:ext cx="6215167" cy="1756055"/>
          </a:xfrm>
        </p:spPr>
        <p:txBody>
          <a:bodyPr anchor="b">
            <a:noAutofit/>
          </a:bodyPr>
          <a:lstStyle>
            <a:lvl1pPr algn="r">
              <a:defRPr sz="576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205969" y="4320890"/>
            <a:ext cx="6215167" cy="1170026"/>
          </a:xfrm>
        </p:spPr>
        <p:txBody>
          <a:bodyPr anchor="t"/>
          <a:lstStyle>
            <a:lvl1pPr marL="0" indent="0" algn="r">
              <a:buNone/>
              <a:defRPr>
                <a:solidFill>
                  <a:schemeClr val="tx1">
                    <a:lumMod val="50000"/>
                    <a:lumOff val="50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597AA315-69D7-45BF-BF04-94CEF489DB29}" type="slidenum">
              <a:rPr lang="en-US" smtClean="0"/>
              <a:pPr>
                <a:defRPr/>
              </a:pPr>
              <a:t>‹#›</a:t>
            </a:fld>
            <a:endParaRPr lang="en-US"/>
          </a:p>
        </p:txBody>
      </p:sp>
    </p:spTree>
    <p:extLst>
      <p:ext uri="{BB962C8B-B14F-4D97-AF65-F5344CB8AC3E}">
        <p14:creationId xmlns:p14="http://schemas.microsoft.com/office/powerpoint/2010/main" val="384820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0" y="650240"/>
            <a:ext cx="6770895" cy="3630507"/>
          </a:xfrm>
        </p:spPr>
        <p:txBody>
          <a:bodyPr anchor="ctr">
            <a:normAutofit/>
          </a:bodyPr>
          <a:lstStyle>
            <a:lvl1pPr algn="l">
              <a:defRPr sz="4693" b="0" cap="none"/>
            </a:lvl1pPr>
          </a:lstStyle>
          <a:p>
            <a:r>
              <a:rPr lang="en-US"/>
              <a:t>Click to edit Master title style</a:t>
            </a:r>
            <a:endParaRPr lang="en-US" dirty="0"/>
          </a:p>
        </p:txBody>
      </p:sp>
      <p:sp>
        <p:nvSpPr>
          <p:cNvPr id="3" name="Text Placeholder 2"/>
          <p:cNvSpPr>
            <a:spLocks noGrp="1"/>
          </p:cNvSpPr>
          <p:nvPr>
            <p:ph type="body" idx="1"/>
          </p:nvPr>
        </p:nvSpPr>
        <p:spPr>
          <a:xfrm>
            <a:off x="650240" y="4768427"/>
            <a:ext cx="6770895" cy="1675693"/>
          </a:xfrm>
        </p:spPr>
        <p:txBody>
          <a:bodyPr anchor="ctr">
            <a:normAutofit/>
          </a:bodyPr>
          <a:lstStyle>
            <a:lvl1pPr marL="0" indent="0" algn="l">
              <a:buNone/>
              <a:defRPr sz="1920">
                <a:solidFill>
                  <a:schemeClr val="tx1">
                    <a:lumMod val="75000"/>
                    <a:lumOff val="2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D047BD68-E69E-4012-9E64-5F74ED8455AD}" type="slidenum">
              <a:rPr lang="en-US" smtClean="0"/>
              <a:pPr>
                <a:defRPr/>
              </a:pPr>
              <a:t>‹#›</a:t>
            </a:fld>
            <a:endParaRPr lang="en-US"/>
          </a:p>
        </p:txBody>
      </p:sp>
    </p:spTree>
    <p:extLst>
      <p:ext uri="{BB962C8B-B14F-4D97-AF65-F5344CB8AC3E}">
        <p14:creationId xmlns:p14="http://schemas.microsoft.com/office/powerpoint/2010/main" val="247467183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6544" y="650240"/>
            <a:ext cx="6476994" cy="3224107"/>
          </a:xfrm>
        </p:spPr>
        <p:txBody>
          <a:bodyPr anchor="ctr">
            <a:normAutofit/>
          </a:bodyPr>
          <a:lstStyle>
            <a:lvl1pPr algn="l">
              <a:defRPr sz="4693"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74479" y="3874347"/>
            <a:ext cx="5781124" cy="406400"/>
          </a:xfrm>
        </p:spPr>
        <p:txBody>
          <a:bodyPr anchor="ctr">
            <a:noAutofit/>
          </a:bodyPr>
          <a:lstStyle>
            <a:lvl1pPr marL="0" indent="0">
              <a:buFontTx/>
              <a:buNone/>
              <a:defRPr sz="1707">
                <a:solidFill>
                  <a:schemeClr val="tx1">
                    <a:lumMod val="50000"/>
                    <a:lumOff val="50000"/>
                  </a:schemeClr>
                </a:solidFill>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650238" y="4768427"/>
            <a:ext cx="6770896" cy="1675693"/>
          </a:xfrm>
        </p:spPr>
        <p:txBody>
          <a:bodyPr anchor="ctr">
            <a:normAutofit/>
          </a:bodyPr>
          <a:lstStyle>
            <a:lvl1pPr marL="0" indent="0" algn="l">
              <a:buNone/>
              <a:defRPr sz="1920">
                <a:solidFill>
                  <a:schemeClr val="tx1">
                    <a:lumMod val="75000"/>
                    <a:lumOff val="2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D047BD68-E69E-4012-9E64-5F74ED8455AD}" type="slidenum">
              <a:rPr lang="en-US" smtClean="0"/>
              <a:pPr>
                <a:defRPr/>
              </a:pPr>
              <a:t>‹#›</a:t>
            </a:fld>
            <a:endParaRPr lang="en-US"/>
          </a:p>
        </p:txBody>
      </p:sp>
      <p:sp>
        <p:nvSpPr>
          <p:cNvPr id="24" name="TextBox 23"/>
          <p:cNvSpPr txBox="1"/>
          <p:nvPr/>
        </p:nvSpPr>
        <p:spPr>
          <a:xfrm>
            <a:off x="514892" y="843070"/>
            <a:ext cx="487807" cy="623761"/>
          </a:xfrm>
          <a:prstGeom prst="rect">
            <a:avLst/>
          </a:prstGeom>
        </p:spPr>
        <p:txBody>
          <a:bodyPr vert="horz" lIns="97536" tIns="48768" rIns="97536" bIns="48768" rtlCol="0" anchor="ctr">
            <a:noAutofit/>
          </a:bodyPr>
          <a:lstStyle/>
          <a:p>
            <a:pPr lvl="0"/>
            <a:r>
              <a:rPr lang="en-US" sz="8534"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197546" y="3078993"/>
            <a:ext cx="487807" cy="623761"/>
          </a:xfrm>
          <a:prstGeom prst="rect">
            <a:avLst/>
          </a:prstGeom>
        </p:spPr>
        <p:txBody>
          <a:bodyPr vert="horz" lIns="97536" tIns="48768" rIns="97536" bIns="48768" rtlCol="0" anchor="ctr">
            <a:noAutofit/>
          </a:bodyPr>
          <a:lstStyle/>
          <a:p>
            <a:pPr lvl="0"/>
            <a:r>
              <a:rPr lang="en-US" sz="8534"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340827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50238" y="2060787"/>
            <a:ext cx="6770896" cy="2768491"/>
          </a:xfrm>
        </p:spPr>
        <p:txBody>
          <a:bodyPr anchor="b">
            <a:normAutofit/>
          </a:bodyPr>
          <a:lstStyle>
            <a:lvl1pPr algn="l">
              <a:defRPr sz="4693" b="0" cap="none"/>
            </a:lvl1pPr>
          </a:lstStyle>
          <a:p>
            <a:r>
              <a:rPr lang="en-US"/>
              <a:t>Click to edit Master title style</a:t>
            </a:r>
            <a:endParaRPr lang="en-US" dirty="0"/>
          </a:p>
        </p:txBody>
      </p:sp>
      <p:sp>
        <p:nvSpPr>
          <p:cNvPr id="3" name="Text Placeholder 2"/>
          <p:cNvSpPr>
            <a:spLocks noGrp="1"/>
          </p:cNvSpPr>
          <p:nvPr>
            <p:ph type="body" idx="1"/>
          </p:nvPr>
        </p:nvSpPr>
        <p:spPr>
          <a:xfrm>
            <a:off x="650238" y="4829278"/>
            <a:ext cx="6770896" cy="1614842"/>
          </a:xfrm>
        </p:spPr>
        <p:txBody>
          <a:bodyPr anchor="t">
            <a:normAutofit/>
          </a:bodyPr>
          <a:lstStyle>
            <a:lvl1pPr marL="0" indent="0" algn="l">
              <a:buNone/>
              <a:defRPr sz="1920">
                <a:solidFill>
                  <a:schemeClr val="tx1">
                    <a:lumMod val="75000"/>
                    <a:lumOff val="2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D047BD68-E69E-4012-9E64-5F74ED8455AD}" type="slidenum">
              <a:rPr lang="en-US" smtClean="0"/>
              <a:pPr>
                <a:defRPr/>
              </a:pPr>
              <a:t>‹#›</a:t>
            </a:fld>
            <a:endParaRPr lang="en-US"/>
          </a:p>
        </p:txBody>
      </p:sp>
    </p:spTree>
    <p:extLst>
      <p:ext uri="{BB962C8B-B14F-4D97-AF65-F5344CB8AC3E}">
        <p14:creationId xmlns:p14="http://schemas.microsoft.com/office/powerpoint/2010/main" val="394893600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26544" y="650240"/>
            <a:ext cx="6476994" cy="3224107"/>
          </a:xfrm>
        </p:spPr>
        <p:txBody>
          <a:bodyPr anchor="ctr">
            <a:normAutofit/>
          </a:bodyPr>
          <a:lstStyle>
            <a:lvl1pPr algn="l">
              <a:defRPr sz="4693"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50237" y="4280747"/>
            <a:ext cx="6770897" cy="548531"/>
          </a:xfrm>
        </p:spPr>
        <p:txBody>
          <a:bodyPr anchor="b">
            <a:noAutofit/>
          </a:bodyPr>
          <a:lstStyle>
            <a:lvl1pPr marL="0" indent="0">
              <a:buFontTx/>
              <a:buNone/>
              <a:defRPr sz="2560">
                <a:solidFill>
                  <a:schemeClr val="tx1">
                    <a:lumMod val="75000"/>
                    <a:lumOff val="25000"/>
                  </a:schemeClr>
                </a:solidFill>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650238" y="4829278"/>
            <a:ext cx="6770896" cy="1614842"/>
          </a:xfrm>
        </p:spPr>
        <p:txBody>
          <a:bodyPr anchor="t">
            <a:normAutofit/>
          </a:bodyPr>
          <a:lstStyle>
            <a:lvl1pPr marL="0" indent="0" algn="l">
              <a:buNone/>
              <a:defRPr sz="1920">
                <a:solidFill>
                  <a:schemeClr val="tx1">
                    <a:lumMod val="50000"/>
                    <a:lumOff val="5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D047BD68-E69E-4012-9E64-5F74ED8455AD}" type="slidenum">
              <a:rPr lang="en-US" smtClean="0"/>
              <a:pPr>
                <a:defRPr/>
              </a:pPr>
              <a:t>‹#›</a:t>
            </a:fld>
            <a:endParaRPr lang="en-US"/>
          </a:p>
        </p:txBody>
      </p:sp>
      <p:sp>
        <p:nvSpPr>
          <p:cNvPr id="24" name="TextBox 23"/>
          <p:cNvSpPr txBox="1"/>
          <p:nvPr/>
        </p:nvSpPr>
        <p:spPr>
          <a:xfrm>
            <a:off x="514892" y="843070"/>
            <a:ext cx="487807" cy="623761"/>
          </a:xfrm>
          <a:prstGeom prst="rect">
            <a:avLst/>
          </a:prstGeom>
        </p:spPr>
        <p:txBody>
          <a:bodyPr vert="horz" lIns="97536" tIns="48768" rIns="97536" bIns="48768" rtlCol="0" anchor="ctr">
            <a:noAutofit/>
          </a:bodyPr>
          <a:lstStyle/>
          <a:p>
            <a:pPr lvl="0"/>
            <a:r>
              <a:rPr lang="en-US" sz="8534"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197546" y="3078993"/>
            <a:ext cx="487807" cy="623761"/>
          </a:xfrm>
          <a:prstGeom prst="rect">
            <a:avLst/>
          </a:prstGeom>
        </p:spPr>
        <p:txBody>
          <a:bodyPr vert="horz" lIns="97536" tIns="48768" rIns="97536" bIns="48768" rtlCol="0" anchor="ctr">
            <a:noAutofit/>
          </a:bodyPr>
          <a:lstStyle/>
          <a:p>
            <a:pPr lvl="0"/>
            <a:r>
              <a:rPr lang="en-US" sz="8534"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208805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56905" y="650240"/>
            <a:ext cx="6764229" cy="3224107"/>
          </a:xfrm>
        </p:spPr>
        <p:txBody>
          <a:bodyPr anchor="ctr">
            <a:normAutofit/>
          </a:bodyPr>
          <a:lstStyle>
            <a:lvl1pPr algn="l">
              <a:defRPr sz="4693"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50237" y="4280747"/>
            <a:ext cx="6770897" cy="548531"/>
          </a:xfrm>
        </p:spPr>
        <p:txBody>
          <a:bodyPr anchor="b">
            <a:noAutofit/>
          </a:bodyPr>
          <a:lstStyle>
            <a:lvl1pPr marL="0" indent="0">
              <a:buFontTx/>
              <a:buNone/>
              <a:defRPr sz="2560">
                <a:solidFill>
                  <a:schemeClr val="accent1"/>
                </a:solidFill>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650238" y="4829278"/>
            <a:ext cx="6770896" cy="1614842"/>
          </a:xfrm>
        </p:spPr>
        <p:txBody>
          <a:bodyPr anchor="t">
            <a:normAutofit/>
          </a:bodyPr>
          <a:lstStyle>
            <a:lvl1pPr marL="0" indent="0" algn="l">
              <a:buNone/>
              <a:defRPr sz="1920">
                <a:solidFill>
                  <a:schemeClr val="tx1">
                    <a:lumMod val="50000"/>
                    <a:lumOff val="5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D047BD68-E69E-4012-9E64-5F74ED8455AD}" type="slidenum">
              <a:rPr lang="en-US" smtClean="0"/>
              <a:pPr>
                <a:defRPr/>
              </a:pPr>
              <a:t>‹#›</a:t>
            </a:fld>
            <a:endParaRPr lang="en-US"/>
          </a:p>
        </p:txBody>
      </p:sp>
    </p:spTree>
    <p:extLst>
      <p:ext uri="{BB962C8B-B14F-4D97-AF65-F5344CB8AC3E}">
        <p14:creationId xmlns:p14="http://schemas.microsoft.com/office/powerpoint/2010/main" val="43158155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7CE12F16-AFC8-4A75-8CCE-BB91884ED53F}" type="slidenum">
              <a:rPr lang="en-US" smtClean="0"/>
              <a:pPr>
                <a:defRPr/>
              </a:pPr>
              <a:t>‹#›</a:t>
            </a:fld>
            <a:endParaRPr lang="en-US"/>
          </a:p>
        </p:txBody>
      </p:sp>
    </p:spTree>
    <p:extLst>
      <p:ext uri="{BB962C8B-B14F-4D97-AF65-F5344CB8AC3E}">
        <p14:creationId xmlns:p14="http://schemas.microsoft.com/office/powerpoint/2010/main" val="423916679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75800" y="650240"/>
            <a:ext cx="1044066" cy="560154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50239" y="650240"/>
            <a:ext cx="5541361" cy="560154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DA276B69-F0AE-4A0A-9FBB-E72BBEDD8171}" type="slidenum">
              <a:rPr lang="en-US" smtClean="0"/>
              <a:pPr>
                <a:defRPr/>
              </a:pPr>
              <a:t>‹#›</a:t>
            </a:fld>
            <a:endParaRPr lang="en-US"/>
          </a:p>
        </p:txBody>
      </p:sp>
    </p:spTree>
    <p:extLst>
      <p:ext uri="{BB962C8B-B14F-4D97-AF65-F5344CB8AC3E}">
        <p14:creationId xmlns:p14="http://schemas.microsoft.com/office/powerpoint/2010/main" val="382370311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35000" y="385763"/>
            <a:ext cx="8483600" cy="1268412"/>
          </a:xfrm>
          <a:prstGeom prst="rect">
            <a:avLst/>
          </a:prstGeom>
          <a:noFill/>
          <a:ln>
            <a:noFill/>
          </a:ln>
        </p:spPr>
        <p:txBody>
          <a:bodyPr spcFirstLastPara="1" wrap="square" lIns="0" tIns="0" rIns="0" bIns="0" anchorCtr="0"/>
          <a:lstStyle>
            <a:lvl1pPr marR="0" lvl="0" algn="ctr" rtl="0">
              <a:spcBef>
                <a:spcPts val="0"/>
              </a:spcBef>
              <a:spcAft>
                <a:spcPts val="0"/>
              </a:spcAft>
              <a:buSzPts val="1400"/>
              <a:buNone/>
              <a:defRPr sz="4450" b="0" i="0" u="none" strike="noStrike" cap="none">
                <a:solidFill>
                  <a:srgbClr val="C22C27"/>
                </a:solidFill>
                <a:latin typeface="Tahoma"/>
                <a:ea typeface="Tahoma"/>
                <a:cs typeface="Tahoma"/>
                <a:sym typeface="Tahoma"/>
              </a:defRPr>
            </a:lvl1pPr>
            <a:lvl2pPr marR="0" lvl="1"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2pPr>
            <a:lvl3pPr marR="0" lvl="2"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3pPr>
            <a:lvl4pPr marR="0" lvl="3"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4pPr>
            <a:lvl5pPr marR="0" lvl="4"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5pPr>
            <a:lvl6pPr marR="0" lvl="5"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6pPr>
            <a:lvl7pPr marR="0" lvl="6"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7pPr>
            <a:lvl8pPr marR="0" lvl="7"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8pPr>
            <a:lvl9pPr marR="0" lvl="8" algn="ctr" rtl="0">
              <a:spcBef>
                <a:spcPts val="0"/>
              </a:spcBef>
              <a:spcAft>
                <a:spcPts val="0"/>
              </a:spcAft>
              <a:buSzPts val="1400"/>
              <a:buNone/>
              <a:defRPr sz="1800" b="0" i="0" u="none" strike="noStrike" cap="none">
                <a:solidFill>
                  <a:schemeClr val="dk2"/>
                </a:solidFill>
                <a:latin typeface="Calibri"/>
                <a:ea typeface="Calibri"/>
                <a:cs typeface="Calibri"/>
                <a:sym typeface="Calibri"/>
              </a:defRPr>
            </a:lvl9pPr>
          </a:lstStyle>
          <a:p>
            <a:endParaRPr/>
          </a:p>
        </p:txBody>
      </p:sp>
      <p:sp>
        <p:nvSpPr>
          <p:cNvPr id="23" name="Google Shape;23;p3"/>
          <p:cNvSpPr txBox="1">
            <a:spLocks noGrp="1"/>
          </p:cNvSpPr>
          <p:nvPr>
            <p:ph type="body" idx="1"/>
          </p:nvPr>
        </p:nvSpPr>
        <p:spPr>
          <a:xfrm>
            <a:off x="215900" y="1662113"/>
            <a:ext cx="9321800" cy="3757612"/>
          </a:xfrm>
          <a:prstGeom prst="rect">
            <a:avLst/>
          </a:prstGeom>
          <a:noFill/>
          <a:ln>
            <a:noFill/>
          </a:ln>
        </p:spPr>
        <p:txBody>
          <a:bodyPr spcFirstLastPara="1" wrap="square" lIns="0" tIns="0" rIns="0" bIns="0" anchor="t" anchorCtr="0"/>
          <a:lstStyle>
            <a:lvl1pPr marL="457200" marR="0" lvl="0" indent="-228600" algn="l" rtl="0">
              <a:spcBef>
                <a:spcPts val="510"/>
              </a:spcBef>
              <a:spcAft>
                <a:spcPts val="0"/>
              </a:spcAft>
              <a:buSzPts val="1400"/>
              <a:buNone/>
              <a:defRPr sz="2550" b="0" i="0" u="none" strike="noStrike" cap="none">
                <a:solidFill>
                  <a:srgbClr val="251F1D"/>
                </a:solidFill>
                <a:latin typeface="Tahoma"/>
                <a:ea typeface="Tahoma"/>
                <a:cs typeface="Tahoma"/>
                <a:sym typeface="Tahoma"/>
              </a:defRPr>
            </a:lvl1pPr>
            <a:lvl2pPr marL="914400" marR="0" lvl="1" indent="-228600" algn="l" rtl="0">
              <a:spcBef>
                <a:spcPts val="360"/>
              </a:spcBef>
              <a:spcAft>
                <a:spcPts val="0"/>
              </a:spcAft>
              <a:buSzPts val="1400"/>
              <a:buNone/>
              <a:defRPr sz="18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8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8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4" name="Google Shape;24;p3"/>
          <p:cNvSpPr txBox="1">
            <a:spLocks noGrp="1"/>
          </p:cNvSpPr>
          <p:nvPr>
            <p:ph type="ftr" idx="10"/>
          </p:nvPr>
        </p:nvSpPr>
        <p:spPr>
          <a:xfrm>
            <a:off x="3316288" y="6802438"/>
            <a:ext cx="3121025" cy="366712"/>
          </a:xfrm>
        </p:spPr>
        <p:txBody>
          <a:bodyPr spcFirstLastPara="1" wrap="square" lIns="0" tIns="0" rIns="0" bIns="0" anchor="t" anchorCtr="0"/>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5" name="Google Shape;25;p3"/>
          <p:cNvSpPr txBox="1">
            <a:spLocks noGrp="1"/>
          </p:cNvSpPr>
          <p:nvPr>
            <p:ph type="dt" idx="11"/>
          </p:nvPr>
        </p:nvSpPr>
        <p:spPr>
          <a:xfrm>
            <a:off x="487363" y="6802438"/>
            <a:ext cx="2243137" cy="366712"/>
          </a:xfrm>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defRPr/>
            </a:pPr>
            <a:endParaRPr/>
          </a:p>
        </p:txBody>
      </p:sp>
      <p:sp>
        <p:nvSpPr>
          <p:cNvPr id="6" name="Google Shape;26;p3"/>
          <p:cNvSpPr txBox="1">
            <a:spLocks noGrp="1"/>
          </p:cNvSpPr>
          <p:nvPr>
            <p:ph type="sldNum" idx="12"/>
          </p:nvPr>
        </p:nvSpPr>
        <p:spPr>
          <a:xfrm>
            <a:off x="7023100" y="6802438"/>
            <a:ext cx="2243138" cy="366712"/>
          </a:xfrm>
        </p:spPr>
        <p:txBody>
          <a:bodyPr spcFirstLastPara="1" wrap="square" lIns="0" tIns="0" rIns="0" bIns="0" anchorCtr="0">
            <a:noAutofit/>
          </a:bodyPr>
          <a:lstStyle>
            <a:lvl1pPr marL="0" marR="0" lvl="0" indent="0" algn="r" rtl="0">
              <a:spcBef>
                <a:spcPts val="0"/>
              </a:spcBef>
              <a:spcAft>
                <a:spcPts val="0"/>
              </a:spcAft>
              <a:buNone/>
              <a:defRPr sz="18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8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8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8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8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8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8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8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800" b="0" i="0" u="none" strike="noStrike" cap="none">
                <a:solidFill>
                  <a:srgbClr val="888888"/>
                </a:solidFill>
                <a:latin typeface="Calibri"/>
                <a:ea typeface="Calibri"/>
                <a:cs typeface="Calibri"/>
                <a:sym typeface="Calibri"/>
              </a:defRPr>
            </a:lvl9pPr>
          </a:lstStyle>
          <a:p>
            <a:pPr>
              <a:defRPr/>
            </a:pPr>
            <a:fld id="{9FEC21FC-DC47-411E-AA8A-966CB5844BF6}" type="slidenum">
              <a:rPr lang="en-US"/>
              <a:pPr>
                <a:defRPr/>
              </a:pPr>
              <a:t>‹#›</a:t>
            </a:fld>
            <a:endParaRPr/>
          </a:p>
        </p:txBody>
      </p:sp>
    </p:spTree>
    <p:extLst>
      <p:ext uri="{BB962C8B-B14F-4D97-AF65-F5344CB8AC3E}">
        <p14:creationId xmlns:p14="http://schemas.microsoft.com/office/powerpoint/2010/main" val="294749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82598A02-9F3A-43D0-9AA6-43FDFA419B68}" type="slidenum">
              <a:rPr lang="en-US" smtClean="0"/>
              <a:pPr>
                <a:defRPr/>
              </a:pPr>
              <a:t>‹#›</a:t>
            </a:fld>
            <a:endParaRPr lang="en-US"/>
          </a:p>
        </p:txBody>
      </p:sp>
    </p:spTree>
    <p:extLst>
      <p:ext uri="{BB962C8B-B14F-4D97-AF65-F5344CB8AC3E}">
        <p14:creationId xmlns:p14="http://schemas.microsoft.com/office/powerpoint/2010/main" val="51058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0238" y="2880926"/>
            <a:ext cx="6770896" cy="1948353"/>
          </a:xfrm>
        </p:spPr>
        <p:txBody>
          <a:bodyPr anchor="b"/>
          <a:lstStyle>
            <a:lvl1pPr algn="l">
              <a:defRPr sz="4267" b="0" cap="none"/>
            </a:lvl1pPr>
          </a:lstStyle>
          <a:p>
            <a:r>
              <a:rPr lang="en-US"/>
              <a:t>Click to edit Master title style</a:t>
            </a:r>
            <a:endParaRPr lang="en-US" dirty="0"/>
          </a:p>
        </p:txBody>
      </p:sp>
      <p:sp>
        <p:nvSpPr>
          <p:cNvPr id="3" name="Text Placeholder 2"/>
          <p:cNvSpPr>
            <a:spLocks noGrp="1"/>
          </p:cNvSpPr>
          <p:nvPr>
            <p:ph type="body" idx="1"/>
          </p:nvPr>
        </p:nvSpPr>
        <p:spPr>
          <a:xfrm>
            <a:off x="650238" y="4829278"/>
            <a:ext cx="6770896" cy="917760"/>
          </a:xfrm>
        </p:spPr>
        <p:txBody>
          <a:bodyPr anchor="t"/>
          <a:lstStyle>
            <a:lvl1pPr marL="0" indent="0" algn="l">
              <a:buNone/>
              <a:defRPr sz="2133">
                <a:solidFill>
                  <a:schemeClr val="tx1">
                    <a:lumMod val="50000"/>
                    <a:lumOff val="50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ID"/>
          </a:p>
        </p:txBody>
      </p:sp>
      <p:sp>
        <p:nvSpPr>
          <p:cNvPr id="5" name="Footer Placeholder 4"/>
          <p:cNvSpPr>
            <a:spLocks noGrp="1"/>
          </p:cNvSpPr>
          <p:nvPr>
            <p:ph type="ftr" sz="quarter" idx="11"/>
          </p:nvPr>
        </p:nvSpPr>
        <p:spPr/>
        <p:txBody>
          <a:bodyPr/>
          <a:lstStyle/>
          <a:p>
            <a:pPr>
              <a:defRPr/>
            </a:pPr>
            <a:endParaRPr lang="en-ID"/>
          </a:p>
        </p:txBody>
      </p:sp>
      <p:sp>
        <p:nvSpPr>
          <p:cNvPr id="6" name="Slide Number Placeholder 5"/>
          <p:cNvSpPr>
            <a:spLocks noGrp="1"/>
          </p:cNvSpPr>
          <p:nvPr>
            <p:ph type="sldNum" sz="quarter" idx="12"/>
          </p:nvPr>
        </p:nvSpPr>
        <p:spPr/>
        <p:txBody>
          <a:bodyPr/>
          <a:lstStyle/>
          <a:p>
            <a:pPr>
              <a:defRPr/>
            </a:pPr>
            <a:fld id="{52F2F623-FDB8-4D9C-9543-11BF9ACFF6F3}" type="slidenum">
              <a:rPr lang="en-US" smtClean="0"/>
              <a:pPr>
                <a:defRPr/>
              </a:pPr>
              <a:t>‹#›</a:t>
            </a:fld>
            <a:endParaRPr lang="en-US"/>
          </a:p>
        </p:txBody>
      </p:sp>
    </p:spTree>
    <p:extLst>
      <p:ext uri="{BB962C8B-B14F-4D97-AF65-F5344CB8AC3E}">
        <p14:creationId xmlns:p14="http://schemas.microsoft.com/office/powerpoint/2010/main" val="93019137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650240"/>
            <a:ext cx="6770895" cy="140885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50241" y="2304628"/>
            <a:ext cx="3293983" cy="4139490"/>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27151" y="2304630"/>
            <a:ext cx="3293984" cy="4139491"/>
          </a:xfrm>
        </p:spPr>
        <p:txBody>
          <a:bodyPr>
            <a:normAutofit/>
          </a:bodyPr>
          <a:lstStyle>
            <a:lvl1pPr>
              <a:defRPr sz="1920"/>
            </a:lvl1pPr>
            <a:lvl2pPr>
              <a:defRPr sz="1707"/>
            </a:lvl2pPr>
            <a:lvl3pPr>
              <a:defRPr sz="1493"/>
            </a:lvl3pPr>
            <a:lvl4pPr>
              <a:defRPr sz="1280"/>
            </a:lvl4pPr>
            <a:lvl5pPr>
              <a:defRPr sz="1280"/>
            </a:lvl5pPr>
            <a:lvl6pPr>
              <a:defRPr sz="1280"/>
            </a:lvl6pPr>
            <a:lvl7pPr>
              <a:defRPr sz="1280"/>
            </a:lvl7pPr>
            <a:lvl8pPr>
              <a:defRPr sz="1280"/>
            </a:lvl8pPr>
            <a:lvl9pPr>
              <a:defRPr sz="128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ID"/>
          </a:p>
        </p:txBody>
      </p:sp>
      <p:sp>
        <p:nvSpPr>
          <p:cNvPr id="6" name="Footer Placeholder 5"/>
          <p:cNvSpPr>
            <a:spLocks noGrp="1"/>
          </p:cNvSpPr>
          <p:nvPr>
            <p:ph type="ftr" sz="quarter" idx="11"/>
          </p:nvPr>
        </p:nvSpPr>
        <p:spPr/>
        <p:txBody>
          <a:bodyPr/>
          <a:lstStyle/>
          <a:p>
            <a:pPr>
              <a:defRPr/>
            </a:pPr>
            <a:endParaRPr lang="en-ID"/>
          </a:p>
        </p:txBody>
      </p:sp>
      <p:sp>
        <p:nvSpPr>
          <p:cNvPr id="7" name="Slide Number Placeholder 6"/>
          <p:cNvSpPr>
            <a:spLocks noGrp="1"/>
          </p:cNvSpPr>
          <p:nvPr>
            <p:ph type="sldNum" sz="quarter" idx="12"/>
          </p:nvPr>
        </p:nvSpPr>
        <p:spPr/>
        <p:txBody>
          <a:bodyPr/>
          <a:lstStyle/>
          <a:p>
            <a:pPr>
              <a:defRPr/>
            </a:pPr>
            <a:fld id="{0D8C4C16-E7B0-493E-B5FE-997E9FCD9859}" type="slidenum">
              <a:rPr lang="en-US" smtClean="0"/>
              <a:pPr>
                <a:defRPr/>
              </a:pPr>
              <a:t>‹#›</a:t>
            </a:fld>
            <a:endParaRPr lang="en-US"/>
          </a:p>
        </p:txBody>
      </p:sp>
    </p:spTree>
    <p:extLst>
      <p:ext uri="{BB962C8B-B14F-4D97-AF65-F5344CB8AC3E}">
        <p14:creationId xmlns:p14="http://schemas.microsoft.com/office/powerpoint/2010/main" val="297913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39" y="650240"/>
            <a:ext cx="6770894" cy="1408853"/>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50239" y="2305049"/>
            <a:ext cx="3296717" cy="614679"/>
          </a:xfrm>
        </p:spPr>
        <p:txBody>
          <a:bodyPr anchor="b">
            <a:noAutofit/>
          </a:bodyPr>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650239" y="2919730"/>
            <a:ext cx="3296717" cy="352439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24416" y="2305049"/>
            <a:ext cx="3296717" cy="614679"/>
          </a:xfrm>
        </p:spPr>
        <p:txBody>
          <a:bodyPr anchor="b">
            <a:noAutofit/>
          </a:bodyPr>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4124416" y="2919730"/>
            <a:ext cx="3296717" cy="352439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ID"/>
          </a:p>
        </p:txBody>
      </p:sp>
      <p:sp>
        <p:nvSpPr>
          <p:cNvPr id="8" name="Footer Placeholder 7"/>
          <p:cNvSpPr>
            <a:spLocks noGrp="1"/>
          </p:cNvSpPr>
          <p:nvPr>
            <p:ph type="ftr" sz="quarter" idx="11"/>
          </p:nvPr>
        </p:nvSpPr>
        <p:spPr/>
        <p:txBody>
          <a:bodyPr/>
          <a:lstStyle/>
          <a:p>
            <a:pPr>
              <a:defRPr/>
            </a:pPr>
            <a:endParaRPr lang="en-ID"/>
          </a:p>
        </p:txBody>
      </p:sp>
      <p:sp>
        <p:nvSpPr>
          <p:cNvPr id="9" name="Slide Number Placeholder 8"/>
          <p:cNvSpPr>
            <a:spLocks noGrp="1"/>
          </p:cNvSpPr>
          <p:nvPr>
            <p:ph type="sldNum" sz="quarter" idx="12"/>
          </p:nvPr>
        </p:nvSpPr>
        <p:spPr/>
        <p:txBody>
          <a:bodyPr/>
          <a:lstStyle/>
          <a:p>
            <a:pPr>
              <a:defRPr/>
            </a:pPr>
            <a:fld id="{9E7B8F94-C1AC-40F9-9068-274ED2B2C434}" type="slidenum">
              <a:rPr lang="en-US" smtClean="0"/>
              <a:pPr>
                <a:defRPr/>
              </a:pPr>
              <a:t>‹#›</a:t>
            </a:fld>
            <a:endParaRPr lang="en-US"/>
          </a:p>
        </p:txBody>
      </p:sp>
    </p:spTree>
    <p:extLst>
      <p:ext uri="{BB962C8B-B14F-4D97-AF65-F5344CB8AC3E}">
        <p14:creationId xmlns:p14="http://schemas.microsoft.com/office/powerpoint/2010/main" val="419973818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39" y="650240"/>
            <a:ext cx="6770895" cy="1408853"/>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ID"/>
          </a:p>
        </p:txBody>
      </p:sp>
      <p:sp>
        <p:nvSpPr>
          <p:cNvPr id="4" name="Footer Placeholder 3"/>
          <p:cNvSpPr>
            <a:spLocks noGrp="1"/>
          </p:cNvSpPr>
          <p:nvPr>
            <p:ph type="ftr" sz="quarter" idx="11"/>
          </p:nvPr>
        </p:nvSpPr>
        <p:spPr/>
        <p:txBody>
          <a:bodyPr/>
          <a:lstStyle/>
          <a:p>
            <a:pPr>
              <a:defRPr/>
            </a:pPr>
            <a:endParaRPr lang="en-ID"/>
          </a:p>
        </p:txBody>
      </p:sp>
      <p:sp>
        <p:nvSpPr>
          <p:cNvPr id="5" name="Slide Number Placeholder 4"/>
          <p:cNvSpPr>
            <a:spLocks noGrp="1"/>
          </p:cNvSpPr>
          <p:nvPr>
            <p:ph type="sldNum" sz="quarter" idx="12"/>
          </p:nvPr>
        </p:nvSpPr>
        <p:spPr/>
        <p:txBody>
          <a:bodyPr/>
          <a:lstStyle/>
          <a:p>
            <a:pPr>
              <a:defRPr/>
            </a:pPr>
            <a:fld id="{23282496-A383-43A5-BFC9-2D7E72E72B89}" type="slidenum">
              <a:rPr lang="en-US" smtClean="0"/>
              <a:pPr>
                <a:defRPr/>
              </a:pPr>
              <a:t>‹#›</a:t>
            </a:fld>
            <a:endParaRPr lang="en-US"/>
          </a:p>
        </p:txBody>
      </p:sp>
    </p:spTree>
    <p:extLst>
      <p:ext uri="{BB962C8B-B14F-4D97-AF65-F5344CB8AC3E}">
        <p14:creationId xmlns:p14="http://schemas.microsoft.com/office/powerpoint/2010/main" val="607232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ID"/>
          </a:p>
        </p:txBody>
      </p:sp>
      <p:sp>
        <p:nvSpPr>
          <p:cNvPr id="3" name="Footer Placeholder 2"/>
          <p:cNvSpPr>
            <a:spLocks noGrp="1"/>
          </p:cNvSpPr>
          <p:nvPr>
            <p:ph type="ftr" sz="quarter" idx="11"/>
          </p:nvPr>
        </p:nvSpPr>
        <p:spPr/>
        <p:txBody>
          <a:bodyPr/>
          <a:lstStyle/>
          <a:p>
            <a:pPr>
              <a:defRPr/>
            </a:pPr>
            <a:endParaRPr lang="en-ID"/>
          </a:p>
        </p:txBody>
      </p:sp>
      <p:sp>
        <p:nvSpPr>
          <p:cNvPr id="4" name="Slide Number Placeholder 3"/>
          <p:cNvSpPr>
            <a:spLocks noGrp="1"/>
          </p:cNvSpPr>
          <p:nvPr>
            <p:ph type="sldNum" sz="quarter" idx="12"/>
          </p:nvPr>
        </p:nvSpPr>
        <p:spPr/>
        <p:txBody>
          <a:bodyPr/>
          <a:lstStyle/>
          <a:p>
            <a:pPr>
              <a:defRPr/>
            </a:pPr>
            <a:fld id="{563E54E1-D8DA-4305-8F93-F80A575934AE}" type="slidenum">
              <a:rPr lang="en-US" smtClean="0"/>
              <a:pPr>
                <a:defRPr/>
              </a:pPr>
              <a:t>‹#›</a:t>
            </a:fld>
            <a:endParaRPr lang="en-US"/>
          </a:p>
        </p:txBody>
      </p:sp>
    </p:spTree>
    <p:extLst>
      <p:ext uri="{BB962C8B-B14F-4D97-AF65-F5344CB8AC3E}">
        <p14:creationId xmlns:p14="http://schemas.microsoft.com/office/powerpoint/2010/main" val="475796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39" y="1598511"/>
            <a:ext cx="2976194" cy="1363697"/>
          </a:xfrm>
        </p:spPr>
        <p:txBody>
          <a:bodyPr anchor="b">
            <a:normAutofit/>
          </a:bodyPr>
          <a:lstStyle>
            <a:lvl1pPr>
              <a:defRPr sz="2133"/>
            </a:lvl1pPr>
          </a:lstStyle>
          <a:p>
            <a:r>
              <a:rPr lang="en-US"/>
              <a:t>Click to edit Master title style</a:t>
            </a:r>
            <a:endParaRPr lang="en-US" dirty="0"/>
          </a:p>
        </p:txBody>
      </p:sp>
      <p:sp>
        <p:nvSpPr>
          <p:cNvPr id="3" name="Content Placeholder 2"/>
          <p:cNvSpPr>
            <a:spLocks noGrp="1"/>
          </p:cNvSpPr>
          <p:nvPr>
            <p:ph idx="1"/>
          </p:nvPr>
        </p:nvSpPr>
        <p:spPr>
          <a:xfrm>
            <a:off x="3809360" y="549254"/>
            <a:ext cx="3611773" cy="58948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50239" y="2962207"/>
            <a:ext cx="2976194" cy="2756746"/>
          </a:xfrm>
        </p:spPr>
        <p:txBody>
          <a:bodyPr>
            <a:normAutofit/>
          </a:bodyPr>
          <a:lstStyle>
            <a:lvl1pPr marL="0" indent="0">
              <a:buNone/>
              <a:defRPr sz="1493"/>
            </a:lvl1pPr>
            <a:lvl2pPr marL="365771" indent="0">
              <a:buNone/>
              <a:defRPr sz="1120"/>
            </a:lvl2pPr>
            <a:lvl3pPr marL="731543" indent="0">
              <a:buNone/>
              <a:defRPr sz="960"/>
            </a:lvl3pPr>
            <a:lvl4pPr marL="1097314" indent="0">
              <a:buNone/>
              <a:defRPr sz="800"/>
            </a:lvl4pPr>
            <a:lvl5pPr marL="1463086" indent="0">
              <a:buNone/>
              <a:defRPr sz="800"/>
            </a:lvl5pPr>
            <a:lvl6pPr marL="1828857" indent="0">
              <a:buNone/>
              <a:defRPr sz="800"/>
            </a:lvl6pPr>
            <a:lvl7pPr marL="2194629" indent="0">
              <a:buNone/>
              <a:defRPr sz="800"/>
            </a:lvl7pPr>
            <a:lvl8pPr marL="2560400" indent="0">
              <a:buNone/>
              <a:defRPr sz="800"/>
            </a:lvl8pPr>
            <a:lvl9pPr marL="2926171"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ID"/>
          </a:p>
        </p:txBody>
      </p:sp>
      <p:sp>
        <p:nvSpPr>
          <p:cNvPr id="6" name="Footer Placeholder 5"/>
          <p:cNvSpPr>
            <a:spLocks noGrp="1"/>
          </p:cNvSpPr>
          <p:nvPr>
            <p:ph type="ftr" sz="quarter" idx="11"/>
          </p:nvPr>
        </p:nvSpPr>
        <p:spPr/>
        <p:txBody>
          <a:bodyPr/>
          <a:lstStyle/>
          <a:p>
            <a:pPr>
              <a:defRPr/>
            </a:pPr>
            <a:endParaRPr lang="en-ID"/>
          </a:p>
        </p:txBody>
      </p:sp>
      <p:sp>
        <p:nvSpPr>
          <p:cNvPr id="7" name="Slide Number Placeholder 6"/>
          <p:cNvSpPr>
            <a:spLocks noGrp="1"/>
          </p:cNvSpPr>
          <p:nvPr>
            <p:ph type="sldNum" sz="quarter" idx="12"/>
          </p:nvPr>
        </p:nvSpPr>
        <p:spPr/>
        <p:txBody>
          <a:bodyPr/>
          <a:lstStyle/>
          <a:p>
            <a:pPr>
              <a:defRPr/>
            </a:pPr>
            <a:fld id="{13F944AF-549A-459F-B113-A4C88E775A0F}" type="slidenum">
              <a:rPr lang="en-US" smtClean="0"/>
              <a:pPr>
                <a:defRPr/>
              </a:pPr>
              <a:t>‹#›</a:t>
            </a:fld>
            <a:endParaRPr lang="en-US"/>
          </a:p>
        </p:txBody>
      </p:sp>
    </p:spTree>
    <p:extLst>
      <p:ext uri="{BB962C8B-B14F-4D97-AF65-F5344CB8AC3E}">
        <p14:creationId xmlns:p14="http://schemas.microsoft.com/office/powerpoint/2010/main" val="361774803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39" y="5120640"/>
            <a:ext cx="6770895" cy="604521"/>
          </a:xfrm>
        </p:spPr>
        <p:txBody>
          <a:bodyPr anchor="b">
            <a:normAutofit/>
          </a:bodyPr>
          <a:lstStyle>
            <a:lvl1pPr algn="l">
              <a:defRPr sz="256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0239" y="650240"/>
            <a:ext cx="6770895" cy="4102099"/>
          </a:xfrm>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endParaRPr lang="en-US" dirty="0"/>
          </a:p>
        </p:txBody>
      </p:sp>
      <p:sp>
        <p:nvSpPr>
          <p:cNvPr id="4" name="Text Placeholder 3"/>
          <p:cNvSpPr>
            <a:spLocks noGrp="1"/>
          </p:cNvSpPr>
          <p:nvPr>
            <p:ph type="body" sz="half" idx="2"/>
          </p:nvPr>
        </p:nvSpPr>
        <p:spPr>
          <a:xfrm>
            <a:off x="650239" y="5725161"/>
            <a:ext cx="6770895" cy="718959"/>
          </a:xfrm>
        </p:spPr>
        <p:txBody>
          <a:bodyPr>
            <a:normAutofit/>
          </a:bodyPr>
          <a:lstStyle>
            <a:lvl1pPr marL="0" indent="0">
              <a:buNone/>
              <a:defRPr sz="128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ID"/>
          </a:p>
        </p:txBody>
      </p:sp>
      <p:sp>
        <p:nvSpPr>
          <p:cNvPr id="6" name="Footer Placeholder 5"/>
          <p:cNvSpPr>
            <a:spLocks noGrp="1"/>
          </p:cNvSpPr>
          <p:nvPr>
            <p:ph type="ftr" sz="quarter" idx="11"/>
          </p:nvPr>
        </p:nvSpPr>
        <p:spPr/>
        <p:txBody>
          <a:bodyPr/>
          <a:lstStyle/>
          <a:p>
            <a:pPr>
              <a:defRPr/>
            </a:pPr>
            <a:endParaRPr lang="en-ID"/>
          </a:p>
        </p:txBody>
      </p:sp>
      <p:sp>
        <p:nvSpPr>
          <p:cNvPr id="7" name="Slide Number Placeholder 6"/>
          <p:cNvSpPr>
            <a:spLocks noGrp="1"/>
          </p:cNvSpPr>
          <p:nvPr>
            <p:ph type="sldNum" sz="quarter" idx="12"/>
          </p:nvPr>
        </p:nvSpPr>
        <p:spPr/>
        <p:txBody>
          <a:bodyPr/>
          <a:lstStyle/>
          <a:p>
            <a:pPr>
              <a:defRPr/>
            </a:pPr>
            <a:fld id="{F06BB52C-F7DD-453D-BAE5-29E1F0E28DB8}" type="slidenum">
              <a:rPr lang="en-US" smtClean="0"/>
              <a:pPr>
                <a:defRPr/>
              </a:pPr>
              <a:t>‹#›</a:t>
            </a:fld>
            <a:endParaRPr lang="en-US"/>
          </a:p>
        </p:txBody>
      </p:sp>
    </p:spTree>
    <p:extLst>
      <p:ext uri="{BB962C8B-B14F-4D97-AF65-F5344CB8AC3E}">
        <p14:creationId xmlns:p14="http://schemas.microsoft.com/office/powerpoint/2010/main" val="390777414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031" y="-9032"/>
            <a:ext cx="9781125" cy="7333264"/>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50239" y="650240"/>
            <a:ext cx="6770894" cy="140885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50239" y="2304630"/>
            <a:ext cx="6770895" cy="41394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65608" y="6444121"/>
            <a:ext cx="729741" cy="389467"/>
          </a:xfrm>
          <a:prstGeom prst="rect">
            <a:avLst/>
          </a:prstGeom>
        </p:spPr>
        <p:txBody>
          <a:bodyPr vert="horz" lIns="91440" tIns="45720" rIns="91440" bIns="45720" rtlCol="0" anchor="ctr"/>
          <a:lstStyle>
            <a:lvl1pPr algn="r">
              <a:defRPr sz="960">
                <a:solidFill>
                  <a:schemeClr val="tx1">
                    <a:tint val="75000"/>
                  </a:schemeClr>
                </a:solidFill>
              </a:defRPr>
            </a:lvl1pPr>
          </a:lstStyle>
          <a:p>
            <a:pPr>
              <a:defRPr/>
            </a:pPr>
            <a:endParaRPr lang="en-ID"/>
          </a:p>
        </p:txBody>
      </p:sp>
      <p:sp>
        <p:nvSpPr>
          <p:cNvPr id="5" name="Footer Placeholder 4"/>
          <p:cNvSpPr>
            <a:spLocks noGrp="1"/>
          </p:cNvSpPr>
          <p:nvPr>
            <p:ph type="ftr" sz="quarter" idx="3"/>
          </p:nvPr>
        </p:nvSpPr>
        <p:spPr>
          <a:xfrm>
            <a:off x="650240" y="6444121"/>
            <a:ext cx="4931171" cy="389467"/>
          </a:xfrm>
          <a:prstGeom prst="rect">
            <a:avLst/>
          </a:prstGeom>
        </p:spPr>
        <p:txBody>
          <a:bodyPr vert="horz" lIns="91440" tIns="45720" rIns="91440" bIns="45720" rtlCol="0" anchor="ctr"/>
          <a:lstStyle>
            <a:lvl1pPr algn="l">
              <a:defRPr sz="960">
                <a:solidFill>
                  <a:schemeClr val="tx1">
                    <a:tint val="75000"/>
                  </a:schemeClr>
                </a:solidFill>
              </a:defRPr>
            </a:lvl1pPr>
          </a:lstStyle>
          <a:p>
            <a:pPr>
              <a:defRPr/>
            </a:pPr>
            <a:endParaRPr lang="en-ID"/>
          </a:p>
        </p:txBody>
      </p:sp>
      <p:sp>
        <p:nvSpPr>
          <p:cNvPr id="6" name="Slide Number Placeholder 5"/>
          <p:cNvSpPr>
            <a:spLocks noGrp="1"/>
          </p:cNvSpPr>
          <p:nvPr>
            <p:ph type="sldNum" sz="quarter" idx="4"/>
          </p:nvPr>
        </p:nvSpPr>
        <p:spPr>
          <a:xfrm>
            <a:off x="6874321" y="6444121"/>
            <a:ext cx="546814" cy="389467"/>
          </a:xfrm>
          <a:prstGeom prst="rect">
            <a:avLst/>
          </a:prstGeom>
        </p:spPr>
        <p:txBody>
          <a:bodyPr vert="horz" lIns="91440" tIns="45720" rIns="91440" bIns="45720" rtlCol="0" anchor="ctr"/>
          <a:lstStyle>
            <a:lvl1pPr algn="r">
              <a:defRPr sz="960">
                <a:solidFill>
                  <a:schemeClr val="accent1"/>
                </a:solidFill>
              </a:defRPr>
            </a:lvl1pPr>
          </a:lstStyle>
          <a:p>
            <a:pPr>
              <a:defRPr/>
            </a:pPr>
            <a:fld id="{D047BD68-E69E-4012-9E64-5F74ED8455AD}" type="slidenum">
              <a:rPr lang="en-US" smtClean="0"/>
              <a:pPr>
                <a:defRPr/>
              </a:pPr>
              <a:t>‹#›</a:t>
            </a:fld>
            <a:endParaRPr lang="en-US"/>
          </a:p>
        </p:txBody>
      </p:sp>
    </p:spTree>
    <p:extLst>
      <p:ext uri="{BB962C8B-B14F-4D97-AF65-F5344CB8AC3E}">
        <p14:creationId xmlns:p14="http://schemas.microsoft.com/office/powerpoint/2010/main" val="39742869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hdr="0" ftr="0" dt="0"/>
  <p:txStyles>
    <p:titleStyle>
      <a:lvl1pPr algn="l" defTabSz="487695" rtl="0" eaLnBrk="1" latinLnBrk="0" hangingPunct="1">
        <a:spcBef>
          <a:spcPct val="0"/>
        </a:spcBef>
        <a:buNone/>
        <a:defRPr sz="384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65771" algn="l" defTabSz="487695" rtl="0" eaLnBrk="1" latinLnBrk="0" hangingPunct="1">
        <a:spcBef>
          <a:spcPts val="1067"/>
        </a:spcBef>
        <a:spcAft>
          <a:spcPts val="0"/>
        </a:spcAft>
        <a:buClr>
          <a:schemeClr val="accent1"/>
        </a:buClr>
        <a:buSzPct val="80000"/>
        <a:buFont typeface="Wingdings 3" charset="2"/>
        <a:buChar char=""/>
        <a:defRPr sz="1920" kern="1200">
          <a:solidFill>
            <a:schemeClr val="tx1">
              <a:lumMod val="75000"/>
              <a:lumOff val="25000"/>
            </a:schemeClr>
          </a:solidFill>
          <a:latin typeface="+mn-lt"/>
          <a:ea typeface="+mn-ea"/>
          <a:cs typeface="+mn-cs"/>
        </a:defRPr>
      </a:lvl1pPr>
      <a:lvl2pPr marL="792505" indent="-304810" algn="l" defTabSz="487695" rtl="0" eaLnBrk="1" latinLnBrk="0" hangingPunct="1">
        <a:spcBef>
          <a:spcPts val="1067"/>
        </a:spcBef>
        <a:spcAft>
          <a:spcPts val="0"/>
        </a:spcAft>
        <a:buClr>
          <a:schemeClr val="accent1"/>
        </a:buClr>
        <a:buSzPct val="80000"/>
        <a:buFont typeface="Wingdings 3" charset="2"/>
        <a:buChar char=""/>
        <a:defRPr sz="1707" kern="1200">
          <a:solidFill>
            <a:schemeClr val="tx1">
              <a:lumMod val="75000"/>
              <a:lumOff val="25000"/>
            </a:schemeClr>
          </a:solidFill>
          <a:latin typeface="+mn-lt"/>
          <a:ea typeface="+mn-ea"/>
          <a:cs typeface="+mn-cs"/>
        </a:defRPr>
      </a:lvl2pPr>
      <a:lvl3pPr marL="1219238" indent="-243848" algn="l" defTabSz="487695" rtl="0" eaLnBrk="1" latinLnBrk="0" hangingPunct="1">
        <a:spcBef>
          <a:spcPts val="1067"/>
        </a:spcBef>
        <a:spcAft>
          <a:spcPts val="0"/>
        </a:spcAft>
        <a:buClr>
          <a:schemeClr val="accent1"/>
        </a:buClr>
        <a:buSzPct val="80000"/>
        <a:buFont typeface="Wingdings 3" charset="2"/>
        <a:buChar char=""/>
        <a:defRPr sz="1493" kern="1200">
          <a:solidFill>
            <a:schemeClr val="tx1">
              <a:lumMod val="75000"/>
              <a:lumOff val="25000"/>
            </a:schemeClr>
          </a:solidFill>
          <a:latin typeface="+mn-lt"/>
          <a:ea typeface="+mn-ea"/>
          <a:cs typeface="+mn-cs"/>
        </a:defRPr>
      </a:lvl3pPr>
      <a:lvl4pPr marL="1706933" indent="-243848" algn="l" defTabSz="487695" rtl="0" eaLnBrk="1" latinLnBrk="0" hangingPunct="1">
        <a:spcBef>
          <a:spcPts val="1067"/>
        </a:spcBef>
        <a:spcAft>
          <a:spcPts val="0"/>
        </a:spcAft>
        <a:buClr>
          <a:schemeClr val="accent1"/>
        </a:buClr>
        <a:buSzPct val="80000"/>
        <a:buFont typeface="Wingdings 3" charset="2"/>
        <a:buChar char=""/>
        <a:defRPr sz="1280" kern="1200">
          <a:solidFill>
            <a:schemeClr val="tx1">
              <a:lumMod val="75000"/>
              <a:lumOff val="25000"/>
            </a:schemeClr>
          </a:solidFill>
          <a:latin typeface="+mn-lt"/>
          <a:ea typeface="+mn-ea"/>
          <a:cs typeface="+mn-cs"/>
        </a:defRPr>
      </a:lvl4pPr>
      <a:lvl5pPr marL="2194629" indent="-243848" algn="l" defTabSz="487695" rtl="0" eaLnBrk="1" latinLnBrk="0" hangingPunct="1">
        <a:spcBef>
          <a:spcPts val="1067"/>
        </a:spcBef>
        <a:spcAft>
          <a:spcPts val="0"/>
        </a:spcAft>
        <a:buClr>
          <a:schemeClr val="accent1"/>
        </a:buClr>
        <a:buSzPct val="80000"/>
        <a:buFont typeface="Wingdings 3" charset="2"/>
        <a:buChar char=""/>
        <a:defRPr sz="1280" kern="1200">
          <a:solidFill>
            <a:schemeClr val="tx1">
              <a:lumMod val="75000"/>
              <a:lumOff val="25000"/>
            </a:schemeClr>
          </a:solidFill>
          <a:latin typeface="+mn-lt"/>
          <a:ea typeface="+mn-ea"/>
          <a:cs typeface="+mn-cs"/>
        </a:defRPr>
      </a:lvl5pPr>
      <a:lvl6pPr marL="2682324" indent="-243848" algn="l" defTabSz="487695" rtl="0" eaLnBrk="1" latinLnBrk="0" hangingPunct="1">
        <a:spcBef>
          <a:spcPts val="1067"/>
        </a:spcBef>
        <a:spcAft>
          <a:spcPts val="0"/>
        </a:spcAft>
        <a:buClr>
          <a:schemeClr val="accent1"/>
        </a:buClr>
        <a:buSzPct val="80000"/>
        <a:buFont typeface="Wingdings 3" charset="2"/>
        <a:buChar char=""/>
        <a:defRPr sz="1280" kern="1200">
          <a:solidFill>
            <a:schemeClr val="tx1">
              <a:lumMod val="75000"/>
              <a:lumOff val="25000"/>
            </a:schemeClr>
          </a:solidFill>
          <a:latin typeface="+mn-lt"/>
          <a:ea typeface="+mn-ea"/>
          <a:cs typeface="+mn-cs"/>
        </a:defRPr>
      </a:lvl6pPr>
      <a:lvl7pPr marL="3170019" indent="-243848" algn="l" defTabSz="487695" rtl="0" eaLnBrk="1" latinLnBrk="0" hangingPunct="1">
        <a:spcBef>
          <a:spcPts val="1067"/>
        </a:spcBef>
        <a:spcAft>
          <a:spcPts val="0"/>
        </a:spcAft>
        <a:buClr>
          <a:schemeClr val="accent1"/>
        </a:buClr>
        <a:buSzPct val="80000"/>
        <a:buFont typeface="Wingdings 3" charset="2"/>
        <a:buChar char=""/>
        <a:defRPr sz="1280" kern="1200">
          <a:solidFill>
            <a:schemeClr val="tx1">
              <a:lumMod val="75000"/>
              <a:lumOff val="25000"/>
            </a:schemeClr>
          </a:solidFill>
          <a:latin typeface="+mn-lt"/>
          <a:ea typeface="+mn-ea"/>
          <a:cs typeface="+mn-cs"/>
        </a:defRPr>
      </a:lvl7pPr>
      <a:lvl8pPr marL="3657714" indent="-243848" algn="l" defTabSz="487695" rtl="0" eaLnBrk="1" latinLnBrk="0" hangingPunct="1">
        <a:spcBef>
          <a:spcPts val="1067"/>
        </a:spcBef>
        <a:spcAft>
          <a:spcPts val="0"/>
        </a:spcAft>
        <a:buClr>
          <a:schemeClr val="accent1"/>
        </a:buClr>
        <a:buSzPct val="80000"/>
        <a:buFont typeface="Wingdings 3" charset="2"/>
        <a:buChar char=""/>
        <a:defRPr sz="1280" kern="1200">
          <a:solidFill>
            <a:schemeClr val="tx1">
              <a:lumMod val="75000"/>
              <a:lumOff val="25000"/>
            </a:schemeClr>
          </a:solidFill>
          <a:latin typeface="+mn-lt"/>
          <a:ea typeface="+mn-ea"/>
          <a:cs typeface="+mn-cs"/>
        </a:defRPr>
      </a:lvl8pPr>
      <a:lvl9pPr marL="4145410" indent="-243848" algn="l" defTabSz="487695" rtl="0" eaLnBrk="1" latinLnBrk="0" hangingPunct="1">
        <a:spcBef>
          <a:spcPts val="1067"/>
        </a:spcBef>
        <a:spcAft>
          <a:spcPts val="0"/>
        </a:spcAft>
        <a:buClr>
          <a:schemeClr val="accent1"/>
        </a:buClr>
        <a:buSzPct val="80000"/>
        <a:buFont typeface="Wingdings 3" charset="2"/>
        <a:buChar char=""/>
        <a:defRPr sz="1280" kern="1200">
          <a:solidFill>
            <a:schemeClr val="tx1">
              <a:lumMod val="75000"/>
              <a:lumOff val="25000"/>
            </a:schemeClr>
          </a:solidFill>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3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Google Shape;50;p7"/>
          <p:cNvSpPr txBox="1">
            <a:spLocks noChangeArrowheads="1"/>
          </p:cNvSpPr>
          <p:nvPr/>
        </p:nvSpPr>
        <p:spPr bwMode="auto">
          <a:xfrm>
            <a:off x="852256" y="2283389"/>
            <a:ext cx="841398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48750" bIns="45700" anchor="ct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r" eaLnBrk="1" hangingPunct="1"/>
            <a:r>
              <a:rPr lang="en-US" altLang="en-US" sz="2800" b="1" dirty="0">
                <a:solidFill>
                  <a:srgbClr val="7F7F7F"/>
                </a:solidFill>
                <a:latin typeface="Calibri" panose="020F0502020204030204" pitchFamily="34" charset="0"/>
                <a:cs typeface="Calibri" panose="020F0502020204030204" pitchFamily="34" charset="0"/>
                <a:sym typeface="Calibri" panose="020F0502020204030204" pitchFamily="34" charset="0"/>
              </a:rPr>
              <a:t> </a:t>
            </a:r>
            <a:br>
              <a:rPr lang="en-US" altLang="en-US" sz="2800" b="1" dirty="0">
                <a:solidFill>
                  <a:srgbClr val="7F7F7F"/>
                </a:solidFill>
                <a:latin typeface="Calibri" panose="020F0502020204030204" pitchFamily="34" charset="0"/>
                <a:cs typeface="Calibri" panose="020F0502020204030204" pitchFamily="34" charset="0"/>
                <a:sym typeface="Calibri" panose="020F0502020204030204" pitchFamily="34" charset="0"/>
              </a:rPr>
            </a:br>
            <a:r>
              <a:rPr lang="id-ID" altLang="en-US" sz="5400" b="1" dirty="0">
                <a:solidFill>
                  <a:srgbClr val="000000"/>
                </a:solidFill>
                <a:latin typeface="Calibri" panose="020F0502020204030204" pitchFamily="34" charset="0"/>
                <a:cs typeface="Calibri" panose="020F0502020204030204" pitchFamily="34" charset="0"/>
                <a:sym typeface="Calibri" panose="020F0502020204030204" pitchFamily="34" charset="0"/>
              </a:rPr>
              <a:t>REVIU </a:t>
            </a:r>
            <a:r>
              <a:rPr lang="en-US" altLang="en-US" sz="5400" b="1" dirty="0">
                <a:solidFill>
                  <a:srgbClr val="000000"/>
                </a:solidFill>
                <a:latin typeface="Calibri" panose="020F0502020204030204" pitchFamily="34" charset="0"/>
                <a:cs typeface="Calibri" panose="020F0502020204030204" pitchFamily="34" charset="0"/>
                <a:sym typeface="Calibri" panose="020F0502020204030204" pitchFamily="34" charset="0"/>
              </a:rPr>
              <a:t>RENCANA UMUM PENGADAAN BARANG/ JASA TAHUN ANGGARAN 2021</a:t>
            </a:r>
          </a:p>
        </p:txBody>
      </p:sp>
      <p:cxnSp>
        <p:nvCxnSpPr>
          <p:cNvPr id="14341" name="Google Shape;52;p7"/>
          <p:cNvCxnSpPr>
            <a:cxnSpLocks noChangeShapeType="1"/>
          </p:cNvCxnSpPr>
          <p:nvPr/>
        </p:nvCxnSpPr>
        <p:spPr bwMode="auto">
          <a:xfrm>
            <a:off x="4141788" y="5649913"/>
            <a:ext cx="5124450" cy="0"/>
          </a:xfrm>
          <a:prstGeom prst="straightConnector1">
            <a:avLst/>
          </a:prstGeom>
          <a:noFill/>
          <a:ln w="28575">
            <a:solidFill>
              <a:srgbClr val="BFBFBF"/>
            </a:solidFill>
            <a:round/>
            <a:headEnd type="none" w="sm" len="sm"/>
            <a:tailEnd type="none" w="sm" len="sm"/>
          </a:ln>
          <a:extLst>
            <a:ext uri="{909E8E84-426E-40DD-AFC4-6F175D3DCCD1}">
              <a14:hiddenFill xmlns:a14="http://schemas.microsoft.com/office/drawing/2010/main">
                <a:noFill/>
              </a14:hiddenFill>
            </a:ext>
          </a:extLst>
        </p:spPr>
      </p:cxnSp>
      <p:sp>
        <p:nvSpPr>
          <p:cNvPr id="2" name="TextBox 1"/>
          <p:cNvSpPr txBox="1"/>
          <p:nvPr/>
        </p:nvSpPr>
        <p:spPr>
          <a:xfrm>
            <a:off x="1002890" y="4498258"/>
            <a:ext cx="8171273" cy="1877437"/>
          </a:xfrm>
          <a:prstGeom prst="rect">
            <a:avLst/>
          </a:prstGeom>
          <a:noFill/>
        </p:spPr>
        <p:txBody>
          <a:bodyPr wrap="square" rtlCol="0">
            <a:spAutoFit/>
          </a:bodyPr>
          <a:lstStyle/>
          <a:p>
            <a:pPr algn="ctr"/>
            <a:r>
              <a:rPr lang="id-ID" dirty="0">
                <a:solidFill>
                  <a:srgbClr val="002060"/>
                </a:solidFill>
                <a:latin typeface="Calibri" pitchFamily="34" charset="0"/>
                <a:ea typeface="Tahoma" pitchFamily="34" charset="0"/>
                <a:cs typeface="Tahoma" pitchFamily="34" charset="0"/>
              </a:rPr>
              <a:t>Oleh :</a:t>
            </a:r>
          </a:p>
          <a:p>
            <a:pPr algn="ctr"/>
            <a:r>
              <a:rPr lang="en-US" sz="2000" b="1" dirty="0">
                <a:solidFill>
                  <a:srgbClr val="FF0000"/>
                </a:solidFill>
                <a:effectLst>
                  <a:outerShdw blurRad="38100" dist="38100" dir="2700000" algn="tl">
                    <a:srgbClr val="000000">
                      <a:alpha val="43137"/>
                    </a:srgbClr>
                  </a:outerShdw>
                </a:effectLst>
                <a:latin typeface="Calibri" pitchFamily="34" charset="0"/>
                <a:ea typeface="Tahoma" pitchFamily="34" charset="0"/>
                <a:cs typeface="Tahoma" pitchFamily="34" charset="0"/>
              </a:rPr>
              <a:t>KADARUSTAMAJI, </a:t>
            </a:r>
            <a:r>
              <a:rPr lang="en-US" sz="2000" b="1" dirty="0" err="1">
                <a:solidFill>
                  <a:srgbClr val="FF0000"/>
                </a:solidFill>
                <a:effectLst>
                  <a:outerShdw blurRad="38100" dist="38100" dir="2700000" algn="tl">
                    <a:srgbClr val="000000">
                      <a:alpha val="43137"/>
                    </a:srgbClr>
                  </a:outerShdw>
                </a:effectLst>
                <a:latin typeface="Calibri" pitchFamily="34" charset="0"/>
                <a:ea typeface="Tahoma" pitchFamily="34" charset="0"/>
                <a:cs typeface="Tahoma" pitchFamily="34" charset="0"/>
              </a:rPr>
              <a:t>S.Pd</a:t>
            </a:r>
            <a:endParaRPr lang="id-ID" sz="2000" b="1" dirty="0">
              <a:solidFill>
                <a:srgbClr val="FF0000"/>
              </a:solidFill>
              <a:effectLst>
                <a:outerShdw blurRad="38100" dist="38100" dir="2700000" algn="tl">
                  <a:srgbClr val="000000">
                    <a:alpha val="43137"/>
                  </a:srgbClr>
                </a:outerShdw>
              </a:effectLst>
              <a:latin typeface="Calibri" pitchFamily="34" charset="0"/>
              <a:ea typeface="Tahoma" pitchFamily="34" charset="0"/>
              <a:cs typeface="Tahoma" pitchFamily="34" charset="0"/>
            </a:endParaRPr>
          </a:p>
          <a:p>
            <a:pPr algn="ctr"/>
            <a:r>
              <a:rPr lang="id-ID" b="1" dirty="0">
                <a:solidFill>
                  <a:srgbClr val="002060"/>
                </a:solidFill>
                <a:latin typeface="Calibri" pitchFamily="34" charset="0"/>
                <a:ea typeface="Tahoma" pitchFamily="34" charset="0"/>
                <a:cs typeface="Tahoma" pitchFamily="34" charset="0"/>
              </a:rPr>
              <a:t>Kasubbag Pe</a:t>
            </a:r>
            <a:r>
              <a:rPr lang="en-US" b="1" dirty="0" err="1">
                <a:solidFill>
                  <a:srgbClr val="002060"/>
                </a:solidFill>
                <a:latin typeface="Calibri" pitchFamily="34" charset="0"/>
                <a:ea typeface="Tahoma" pitchFamily="34" charset="0"/>
                <a:cs typeface="Tahoma" pitchFamily="34" charset="0"/>
              </a:rPr>
              <a:t>rencanaan</a:t>
            </a:r>
            <a:r>
              <a:rPr lang="id-ID" b="1" dirty="0">
                <a:solidFill>
                  <a:srgbClr val="002060"/>
                </a:solidFill>
                <a:latin typeface="Calibri" pitchFamily="34" charset="0"/>
                <a:ea typeface="Tahoma" pitchFamily="34" charset="0"/>
                <a:cs typeface="Tahoma" pitchFamily="34" charset="0"/>
              </a:rPr>
              <a:t> PBJ </a:t>
            </a:r>
          </a:p>
          <a:p>
            <a:pPr algn="ctr"/>
            <a:r>
              <a:rPr lang="id-ID" b="1" dirty="0">
                <a:solidFill>
                  <a:srgbClr val="002060"/>
                </a:solidFill>
                <a:latin typeface="Calibri" pitchFamily="34" charset="0"/>
                <a:ea typeface="Tahoma" pitchFamily="34" charset="0"/>
                <a:cs typeface="Tahoma" pitchFamily="34" charset="0"/>
              </a:rPr>
              <a:t>Biro Administrasi PBJ SETDA Provinsi Jawa Tengah)</a:t>
            </a:r>
          </a:p>
          <a:p>
            <a:pPr algn="ctr"/>
            <a:r>
              <a:rPr lang="id-ID" b="1" dirty="0">
                <a:solidFill>
                  <a:srgbClr val="002060"/>
                </a:solidFill>
                <a:latin typeface="Calibri" pitchFamily="34" charset="0"/>
                <a:ea typeface="Tahoma" pitchFamily="34" charset="0"/>
                <a:cs typeface="Tahoma" pitchFamily="34" charset="0"/>
              </a:rPr>
              <a:t>Semarang, </a:t>
            </a:r>
            <a:r>
              <a:rPr lang="en-ID" b="1" dirty="0">
                <a:solidFill>
                  <a:srgbClr val="002060"/>
                </a:solidFill>
                <a:latin typeface="Calibri" pitchFamily="34" charset="0"/>
                <a:ea typeface="Tahoma" pitchFamily="34" charset="0"/>
                <a:cs typeface="Tahoma" pitchFamily="34" charset="0"/>
              </a:rPr>
              <a:t>2</a:t>
            </a:r>
            <a:r>
              <a:rPr lang="id-ID" b="1" dirty="0">
                <a:solidFill>
                  <a:srgbClr val="002060"/>
                </a:solidFill>
                <a:latin typeface="Calibri" pitchFamily="34" charset="0"/>
                <a:ea typeface="Tahoma" pitchFamily="34" charset="0"/>
                <a:cs typeface="Tahoma" pitchFamily="34" charset="0"/>
              </a:rPr>
              <a:t>6 OKTOBER</a:t>
            </a:r>
            <a:r>
              <a:rPr lang="en-ID" b="1" dirty="0">
                <a:solidFill>
                  <a:srgbClr val="002060"/>
                </a:solidFill>
                <a:latin typeface="Calibri" pitchFamily="34" charset="0"/>
                <a:ea typeface="Tahoma" pitchFamily="34" charset="0"/>
                <a:cs typeface="Tahoma" pitchFamily="34" charset="0"/>
              </a:rPr>
              <a:t> 2021</a:t>
            </a:r>
            <a:endParaRPr lang="id-ID" sz="2400" b="1" dirty="0">
              <a:solidFill>
                <a:srgbClr val="002060"/>
              </a:solidFill>
              <a:effectLst>
                <a:outerShdw blurRad="38100" dist="38100" dir="2700000" algn="tl">
                  <a:srgbClr val="000000">
                    <a:alpha val="43137"/>
                  </a:srgbClr>
                </a:outerShdw>
              </a:effectLst>
              <a:latin typeface="Calibri" pitchFamily="34" charset="0"/>
              <a:ea typeface="Tahoma" pitchFamily="34" charset="0"/>
              <a:cs typeface="Tahoma" pitchFamily="34" charset="0"/>
            </a:endParaRPr>
          </a:p>
          <a:p>
            <a:endParaRPr lang="en-US" dirty="0"/>
          </a:p>
        </p:txBody>
      </p:sp>
    </p:spTree>
    <p:extLst>
      <p:ext uri="{BB962C8B-B14F-4D97-AF65-F5344CB8AC3E}">
        <p14:creationId xmlns:p14="http://schemas.microsoft.com/office/powerpoint/2010/main" val="3365354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0" y="186588"/>
            <a:ext cx="8187014" cy="797323"/>
          </a:xfrm>
        </p:spPr>
        <p:txBody>
          <a:bodyPr>
            <a:noAutofit/>
          </a:bodyPr>
          <a:lstStyle/>
          <a:p>
            <a:pPr algn="ctr"/>
            <a:r>
              <a:rPr lang="en-US" sz="3200" b="1" dirty="0">
                <a:solidFill>
                  <a:srgbClr val="FF0000"/>
                </a:solidFill>
              </a:rPr>
              <a:t>MODEL 1 (</a:t>
            </a:r>
            <a:r>
              <a:rPr lang="en-US" sz="3200" b="1" dirty="0" err="1">
                <a:solidFill>
                  <a:srgbClr val="FF0000"/>
                </a:solidFill>
              </a:rPr>
              <a:t>terpisah</a:t>
            </a:r>
            <a:r>
              <a:rPr lang="en-US" sz="3200" b="1" dirty="0">
                <a:solidFill>
                  <a:srgbClr val="FF0000"/>
                </a:solidFill>
              </a:rPr>
              <a:t>)</a:t>
            </a:r>
            <a:endParaRPr lang="id-ID" sz="3200" b="1" dirty="0">
              <a:solidFill>
                <a:srgbClr val="FF0000"/>
              </a:solidFill>
            </a:endParaRP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10</a:t>
            </a:fld>
            <a:endParaRPr lang="en-US"/>
          </a:p>
        </p:txBody>
      </p:sp>
      <p:sp>
        <p:nvSpPr>
          <p:cNvPr id="4" name="Oval 3"/>
          <p:cNvSpPr/>
          <p:nvPr/>
        </p:nvSpPr>
        <p:spPr>
          <a:xfrm>
            <a:off x="3270100" y="960673"/>
            <a:ext cx="3657600" cy="1241687"/>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endParaRPr lang="id-ID"/>
          </a:p>
        </p:txBody>
      </p:sp>
      <p:sp>
        <p:nvSpPr>
          <p:cNvPr id="5" name="Rounded Rectangle 4"/>
          <p:cNvSpPr/>
          <p:nvPr/>
        </p:nvSpPr>
        <p:spPr>
          <a:xfrm>
            <a:off x="1457660" y="2757684"/>
            <a:ext cx="7297720" cy="64648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1343360" y="4101726"/>
            <a:ext cx="1926740" cy="1119551"/>
          </a:xfrm>
          <a:prstGeom prst="ellipse">
            <a:avLst/>
          </a:prstGeom>
          <a:solidFill>
            <a:schemeClr val="bg2">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7" name="Oval 6"/>
          <p:cNvSpPr/>
          <p:nvPr/>
        </p:nvSpPr>
        <p:spPr>
          <a:xfrm>
            <a:off x="4110453" y="4118063"/>
            <a:ext cx="2260949" cy="114188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7132315" y="4075602"/>
            <a:ext cx="1914733" cy="118434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3667395" y="1165992"/>
            <a:ext cx="2834640" cy="830997"/>
          </a:xfrm>
          <a:prstGeom prst="rect">
            <a:avLst/>
          </a:prstGeom>
          <a:noFill/>
        </p:spPr>
        <p:txBody>
          <a:bodyPr wrap="square" rtlCol="0">
            <a:spAutoFit/>
          </a:bodyPr>
          <a:lstStyle/>
          <a:p>
            <a:pPr algn="ctr"/>
            <a:r>
              <a:rPr lang="en-US" sz="2400" dirty="0">
                <a:solidFill>
                  <a:schemeClr val="bg1"/>
                </a:solidFill>
              </a:rPr>
              <a:t>BELANJA SOSIALISASI</a:t>
            </a:r>
            <a:endParaRPr lang="id-ID" sz="2400" dirty="0">
              <a:solidFill>
                <a:schemeClr val="bg1"/>
              </a:solidFill>
            </a:endParaRPr>
          </a:p>
        </p:txBody>
      </p:sp>
      <p:sp>
        <p:nvSpPr>
          <p:cNvPr id="10" name="TextBox 9"/>
          <p:cNvSpPr txBox="1"/>
          <p:nvPr/>
        </p:nvSpPr>
        <p:spPr>
          <a:xfrm>
            <a:off x="2766060" y="2762925"/>
            <a:ext cx="5097780" cy="584775"/>
          </a:xfrm>
          <a:prstGeom prst="rect">
            <a:avLst/>
          </a:prstGeom>
          <a:noFill/>
        </p:spPr>
        <p:txBody>
          <a:bodyPr wrap="square" rtlCol="0">
            <a:spAutoFit/>
          </a:bodyPr>
          <a:lstStyle/>
          <a:p>
            <a:pPr algn="ctr"/>
            <a:r>
              <a:rPr lang="en-US" sz="3200" dirty="0">
                <a:solidFill>
                  <a:schemeClr val="bg1"/>
                </a:solidFill>
              </a:rPr>
              <a:t>UNSUR</a:t>
            </a:r>
            <a:endParaRPr lang="id-ID" sz="3200" dirty="0">
              <a:solidFill>
                <a:schemeClr val="bg1"/>
              </a:solidFill>
            </a:endParaRPr>
          </a:p>
        </p:txBody>
      </p:sp>
      <p:sp>
        <p:nvSpPr>
          <p:cNvPr id="11" name="TextBox 10"/>
          <p:cNvSpPr txBox="1"/>
          <p:nvPr/>
        </p:nvSpPr>
        <p:spPr>
          <a:xfrm>
            <a:off x="1020588" y="4246309"/>
            <a:ext cx="2581610" cy="830997"/>
          </a:xfrm>
          <a:prstGeom prst="rect">
            <a:avLst/>
          </a:prstGeom>
          <a:noFill/>
        </p:spPr>
        <p:txBody>
          <a:bodyPr wrap="square" rtlCol="0">
            <a:spAutoFit/>
          </a:bodyPr>
          <a:lstStyle/>
          <a:p>
            <a:pPr algn="ctr"/>
            <a:r>
              <a:rPr lang="en-US" sz="2400" dirty="0">
                <a:solidFill>
                  <a:schemeClr val="bg1"/>
                </a:solidFill>
              </a:rPr>
              <a:t>HONOR NARSUM</a:t>
            </a:r>
            <a:endParaRPr lang="id-ID" sz="2400" dirty="0">
              <a:solidFill>
                <a:schemeClr val="bg1"/>
              </a:solidFill>
            </a:endParaRPr>
          </a:p>
        </p:txBody>
      </p:sp>
      <p:sp>
        <p:nvSpPr>
          <p:cNvPr id="12" name="TextBox 11"/>
          <p:cNvSpPr txBox="1"/>
          <p:nvPr/>
        </p:nvSpPr>
        <p:spPr>
          <a:xfrm>
            <a:off x="4175770" y="4438801"/>
            <a:ext cx="2130316" cy="461665"/>
          </a:xfrm>
          <a:prstGeom prst="rect">
            <a:avLst/>
          </a:prstGeom>
          <a:noFill/>
        </p:spPr>
        <p:txBody>
          <a:bodyPr wrap="square" rtlCol="0">
            <a:spAutoFit/>
          </a:bodyPr>
          <a:lstStyle/>
          <a:p>
            <a:pPr algn="ctr"/>
            <a:r>
              <a:rPr lang="en-US" sz="2400" dirty="0">
                <a:solidFill>
                  <a:schemeClr val="bg1"/>
                </a:solidFill>
              </a:rPr>
              <a:t>SEMINAR KIT</a:t>
            </a:r>
            <a:endParaRPr lang="id-ID" sz="2400" dirty="0">
              <a:solidFill>
                <a:schemeClr val="bg1"/>
              </a:solidFill>
            </a:endParaRPr>
          </a:p>
        </p:txBody>
      </p:sp>
      <p:sp>
        <p:nvSpPr>
          <p:cNvPr id="13" name="TextBox 12"/>
          <p:cNvSpPr txBox="1"/>
          <p:nvPr/>
        </p:nvSpPr>
        <p:spPr>
          <a:xfrm>
            <a:off x="7050670" y="4259621"/>
            <a:ext cx="2078019" cy="830997"/>
          </a:xfrm>
          <a:prstGeom prst="rect">
            <a:avLst/>
          </a:prstGeom>
          <a:noFill/>
        </p:spPr>
        <p:txBody>
          <a:bodyPr wrap="square" rtlCol="0">
            <a:spAutoFit/>
          </a:bodyPr>
          <a:lstStyle/>
          <a:p>
            <a:pPr algn="ctr"/>
            <a:r>
              <a:rPr lang="en-US" sz="2400" dirty="0">
                <a:solidFill>
                  <a:schemeClr val="bg1"/>
                </a:solidFill>
              </a:rPr>
              <a:t>MAKAN MINUM</a:t>
            </a:r>
            <a:endParaRPr lang="id-ID" sz="2400" dirty="0">
              <a:solidFill>
                <a:schemeClr val="bg1"/>
              </a:solidFill>
            </a:endParaRPr>
          </a:p>
        </p:txBody>
      </p:sp>
      <p:sp>
        <p:nvSpPr>
          <p:cNvPr id="15" name="Flowchart: Multidocument 14"/>
          <p:cNvSpPr/>
          <p:nvPr/>
        </p:nvSpPr>
        <p:spPr>
          <a:xfrm>
            <a:off x="1502161" y="5922917"/>
            <a:ext cx="1537000" cy="868680"/>
          </a:xfrm>
          <a:prstGeom prst="flowChartMultidocumen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lowchart: Multidocument 15"/>
          <p:cNvSpPr/>
          <p:nvPr/>
        </p:nvSpPr>
        <p:spPr>
          <a:xfrm>
            <a:off x="4510019" y="5922917"/>
            <a:ext cx="1537000" cy="868680"/>
          </a:xfrm>
          <a:prstGeom prst="flowChartMulti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Flowchart: Multidocument 16"/>
          <p:cNvSpPr/>
          <p:nvPr/>
        </p:nvSpPr>
        <p:spPr>
          <a:xfrm>
            <a:off x="7358130" y="5897615"/>
            <a:ext cx="1537000" cy="868680"/>
          </a:xfrm>
          <a:prstGeom prst="flowChartMulti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Down Arrow 21"/>
          <p:cNvSpPr/>
          <p:nvPr/>
        </p:nvSpPr>
        <p:spPr>
          <a:xfrm>
            <a:off x="2118856" y="5215268"/>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Down Arrow 22"/>
          <p:cNvSpPr/>
          <p:nvPr/>
        </p:nvSpPr>
        <p:spPr>
          <a:xfrm>
            <a:off x="2092146" y="3385272"/>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Down Arrow 23"/>
          <p:cNvSpPr/>
          <p:nvPr/>
        </p:nvSpPr>
        <p:spPr>
          <a:xfrm>
            <a:off x="5050791" y="3389802"/>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Down Arrow 24"/>
          <p:cNvSpPr/>
          <p:nvPr/>
        </p:nvSpPr>
        <p:spPr>
          <a:xfrm>
            <a:off x="7900910" y="3386544"/>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Down Arrow 25"/>
          <p:cNvSpPr/>
          <p:nvPr/>
        </p:nvSpPr>
        <p:spPr>
          <a:xfrm>
            <a:off x="4974253" y="2244462"/>
            <a:ext cx="267218" cy="4968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Down Arrow 26"/>
          <p:cNvSpPr/>
          <p:nvPr/>
        </p:nvSpPr>
        <p:spPr>
          <a:xfrm>
            <a:off x="5118772" y="5231046"/>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Down Arrow 27"/>
          <p:cNvSpPr/>
          <p:nvPr/>
        </p:nvSpPr>
        <p:spPr>
          <a:xfrm>
            <a:off x="7941858" y="5255944"/>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1229057" y="6131900"/>
            <a:ext cx="2043195" cy="400110"/>
          </a:xfrm>
          <a:prstGeom prst="rect">
            <a:avLst/>
          </a:prstGeom>
          <a:noFill/>
        </p:spPr>
        <p:txBody>
          <a:bodyPr wrap="square" rtlCol="0">
            <a:spAutoFit/>
          </a:bodyPr>
          <a:lstStyle/>
          <a:p>
            <a:pPr algn="ctr"/>
            <a:r>
              <a:rPr lang="en-US" sz="2000" dirty="0">
                <a:solidFill>
                  <a:schemeClr val="bg1"/>
                </a:solidFill>
              </a:rPr>
              <a:t>SWAKELOLA</a:t>
            </a:r>
            <a:endParaRPr lang="id-ID" sz="2000" dirty="0">
              <a:solidFill>
                <a:schemeClr val="bg1"/>
              </a:solidFill>
            </a:endParaRPr>
          </a:p>
        </p:txBody>
      </p:sp>
      <p:sp>
        <p:nvSpPr>
          <p:cNvPr id="30" name="TextBox 29"/>
          <p:cNvSpPr txBox="1"/>
          <p:nvPr/>
        </p:nvSpPr>
        <p:spPr>
          <a:xfrm>
            <a:off x="4384190" y="6132949"/>
            <a:ext cx="1812440" cy="461665"/>
          </a:xfrm>
          <a:prstGeom prst="rect">
            <a:avLst/>
          </a:prstGeom>
          <a:noFill/>
        </p:spPr>
        <p:txBody>
          <a:bodyPr wrap="square" rtlCol="0">
            <a:spAutoFit/>
          </a:bodyPr>
          <a:lstStyle/>
          <a:p>
            <a:pPr algn="ctr"/>
            <a:r>
              <a:rPr lang="en-US" sz="2400" dirty="0">
                <a:solidFill>
                  <a:schemeClr val="bg1"/>
                </a:solidFill>
              </a:rPr>
              <a:t>PENYEDIA</a:t>
            </a:r>
            <a:endParaRPr lang="id-ID" sz="2400" dirty="0">
              <a:solidFill>
                <a:schemeClr val="bg1"/>
              </a:solidFill>
            </a:endParaRPr>
          </a:p>
        </p:txBody>
      </p:sp>
      <p:sp>
        <p:nvSpPr>
          <p:cNvPr id="31" name="TextBox 30"/>
          <p:cNvSpPr txBox="1"/>
          <p:nvPr/>
        </p:nvSpPr>
        <p:spPr>
          <a:xfrm>
            <a:off x="7194265" y="6165664"/>
            <a:ext cx="1812440" cy="461665"/>
          </a:xfrm>
          <a:prstGeom prst="rect">
            <a:avLst/>
          </a:prstGeom>
          <a:noFill/>
        </p:spPr>
        <p:txBody>
          <a:bodyPr wrap="square" rtlCol="0">
            <a:spAutoFit/>
          </a:bodyPr>
          <a:lstStyle/>
          <a:p>
            <a:pPr algn="ctr"/>
            <a:r>
              <a:rPr lang="en-US" sz="2400" dirty="0">
                <a:solidFill>
                  <a:schemeClr val="bg1"/>
                </a:solidFill>
              </a:rPr>
              <a:t>PENYEDIA</a:t>
            </a:r>
            <a:endParaRPr lang="id-ID" sz="2400" dirty="0">
              <a:solidFill>
                <a:schemeClr val="bg1"/>
              </a:solidFill>
            </a:endParaRPr>
          </a:p>
        </p:txBody>
      </p:sp>
      <p:sp>
        <p:nvSpPr>
          <p:cNvPr id="32" name="TextBox 31"/>
          <p:cNvSpPr txBox="1"/>
          <p:nvPr/>
        </p:nvSpPr>
        <p:spPr>
          <a:xfrm>
            <a:off x="1249063" y="6689196"/>
            <a:ext cx="2043195" cy="400110"/>
          </a:xfrm>
          <a:prstGeom prst="rect">
            <a:avLst/>
          </a:prstGeom>
          <a:noFill/>
        </p:spPr>
        <p:txBody>
          <a:bodyPr wrap="square" rtlCol="0">
            <a:spAutoFit/>
          </a:bodyPr>
          <a:lstStyle/>
          <a:p>
            <a:pPr algn="ctr"/>
            <a:r>
              <a:rPr lang="en-US" sz="2000" b="1" dirty="0">
                <a:latin typeface="Elephant" panose="02020904090505020303" pitchFamily="18" charset="0"/>
              </a:rPr>
              <a:t>1 PAKET</a:t>
            </a:r>
            <a:endParaRPr lang="id-ID" sz="2000" b="1" dirty="0">
              <a:latin typeface="Elephant" panose="02020904090505020303" pitchFamily="18" charset="0"/>
            </a:endParaRPr>
          </a:p>
        </p:txBody>
      </p:sp>
      <p:sp>
        <p:nvSpPr>
          <p:cNvPr id="14" name="Rectangle 13"/>
          <p:cNvSpPr/>
          <p:nvPr/>
        </p:nvSpPr>
        <p:spPr>
          <a:xfrm>
            <a:off x="4635383" y="6745000"/>
            <a:ext cx="1303627" cy="369332"/>
          </a:xfrm>
          <a:prstGeom prst="rect">
            <a:avLst/>
          </a:prstGeom>
        </p:spPr>
        <p:txBody>
          <a:bodyPr wrap="none">
            <a:spAutoFit/>
          </a:bodyPr>
          <a:lstStyle/>
          <a:p>
            <a:pPr algn="ctr"/>
            <a:r>
              <a:rPr lang="en-US" b="1">
                <a:latin typeface="Elephant" panose="02020904090505020303" pitchFamily="18" charset="0"/>
              </a:rPr>
              <a:t>1 PAKET</a:t>
            </a:r>
            <a:endParaRPr lang="id-ID" b="1" dirty="0">
              <a:latin typeface="Elephant" panose="02020904090505020303" pitchFamily="18" charset="0"/>
            </a:endParaRPr>
          </a:p>
        </p:txBody>
      </p:sp>
      <p:sp>
        <p:nvSpPr>
          <p:cNvPr id="18" name="Rectangle 17"/>
          <p:cNvSpPr/>
          <p:nvPr/>
        </p:nvSpPr>
        <p:spPr>
          <a:xfrm>
            <a:off x="7500430" y="6704585"/>
            <a:ext cx="1303627" cy="369332"/>
          </a:xfrm>
          <a:prstGeom prst="rect">
            <a:avLst/>
          </a:prstGeom>
        </p:spPr>
        <p:txBody>
          <a:bodyPr wrap="none">
            <a:spAutoFit/>
          </a:bodyPr>
          <a:lstStyle/>
          <a:p>
            <a:pPr algn="ctr"/>
            <a:r>
              <a:rPr lang="en-US" b="1" dirty="0">
                <a:latin typeface="Elephant" panose="02020904090505020303" pitchFamily="18" charset="0"/>
              </a:rPr>
              <a:t>1 PAKET</a:t>
            </a:r>
            <a:endParaRPr lang="id-ID" b="1" dirty="0">
              <a:latin typeface="Elephant" panose="02020904090505020303" pitchFamily="18" charset="0"/>
            </a:endParaRPr>
          </a:p>
        </p:txBody>
      </p:sp>
    </p:spTree>
    <p:extLst>
      <p:ext uri="{BB962C8B-B14F-4D97-AF65-F5344CB8AC3E}">
        <p14:creationId xmlns:p14="http://schemas.microsoft.com/office/powerpoint/2010/main" val="2094715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0" y="186588"/>
            <a:ext cx="8187014" cy="797323"/>
          </a:xfrm>
        </p:spPr>
        <p:txBody>
          <a:bodyPr>
            <a:noAutofit/>
          </a:bodyPr>
          <a:lstStyle/>
          <a:p>
            <a:pPr algn="ctr"/>
            <a:r>
              <a:rPr lang="en-US" sz="3200" b="1" dirty="0">
                <a:solidFill>
                  <a:srgbClr val="FF0000"/>
                </a:solidFill>
              </a:rPr>
              <a:t>MODEL 2 (</a:t>
            </a:r>
            <a:r>
              <a:rPr lang="en-US" sz="3200" b="1" dirty="0" err="1">
                <a:solidFill>
                  <a:srgbClr val="FF0000"/>
                </a:solidFill>
              </a:rPr>
              <a:t>Paket</a:t>
            </a:r>
            <a:r>
              <a:rPr lang="en-US" sz="3200" b="1" dirty="0">
                <a:solidFill>
                  <a:srgbClr val="FF0000"/>
                </a:solidFill>
              </a:rPr>
              <a:t> </a:t>
            </a:r>
            <a:r>
              <a:rPr lang="en-US" sz="3200" b="1" dirty="0" err="1">
                <a:solidFill>
                  <a:srgbClr val="FF0000"/>
                </a:solidFill>
              </a:rPr>
              <a:t>swakelola</a:t>
            </a:r>
            <a:r>
              <a:rPr lang="en-US" sz="3200" b="1" dirty="0">
                <a:solidFill>
                  <a:srgbClr val="FF0000"/>
                </a:solidFill>
              </a:rPr>
              <a:t>)</a:t>
            </a:r>
            <a:endParaRPr lang="id-ID" sz="3200" b="1" dirty="0">
              <a:solidFill>
                <a:srgbClr val="FF0000"/>
              </a:solidFill>
            </a:endParaRP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11</a:t>
            </a:fld>
            <a:endParaRPr lang="en-US"/>
          </a:p>
        </p:txBody>
      </p:sp>
      <p:sp>
        <p:nvSpPr>
          <p:cNvPr id="4" name="Oval 3"/>
          <p:cNvSpPr/>
          <p:nvPr/>
        </p:nvSpPr>
        <p:spPr>
          <a:xfrm>
            <a:off x="3270100" y="960673"/>
            <a:ext cx="3657600" cy="1241687"/>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endParaRPr lang="id-ID"/>
          </a:p>
        </p:txBody>
      </p:sp>
      <p:sp>
        <p:nvSpPr>
          <p:cNvPr id="5" name="Rounded Rectangle 4"/>
          <p:cNvSpPr/>
          <p:nvPr/>
        </p:nvSpPr>
        <p:spPr>
          <a:xfrm>
            <a:off x="1457660" y="2757684"/>
            <a:ext cx="7297720" cy="64648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1343360" y="4101726"/>
            <a:ext cx="1926740" cy="1119551"/>
          </a:xfrm>
          <a:prstGeom prst="ellipse">
            <a:avLst/>
          </a:prstGeom>
          <a:solidFill>
            <a:schemeClr val="bg2">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7" name="Oval 6"/>
          <p:cNvSpPr/>
          <p:nvPr/>
        </p:nvSpPr>
        <p:spPr>
          <a:xfrm>
            <a:off x="4110453" y="4118063"/>
            <a:ext cx="2260949" cy="114188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7132315" y="4075602"/>
            <a:ext cx="1914733" cy="118434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3667395" y="1165992"/>
            <a:ext cx="2834640" cy="830997"/>
          </a:xfrm>
          <a:prstGeom prst="rect">
            <a:avLst/>
          </a:prstGeom>
          <a:noFill/>
        </p:spPr>
        <p:txBody>
          <a:bodyPr wrap="square" rtlCol="0">
            <a:spAutoFit/>
          </a:bodyPr>
          <a:lstStyle/>
          <a:p>
            <a:pPr algn="ctr"/>
            <a:r>
              <a:rPr lang="en-US" sz="2400" dirty="0">
                <a:solidFill>
                  <a:schemeClr val="bg1"/>
                </a:solidFill>
              </a:rPr>
              <a:t>BELANJA SOSIALISASI</a:t>
            </a:r>
            <a:endParaRPr lang="id-ID" sz="2400" dirty="0">
              <a:solidFill>
                <a:schemeClr val="bg1"/>
              </a:solidFill>
            </a:endParaRPr>
          </a:p>
        </p:txBody>
      </p:sp>
      <p:sp>
        <p:nvSpPr>
          <p:cNvPr id="10" name="TextBox 9"/>
          <p:cNvSpPr txBox="1"/>
          <p:nvPr/>
        </p:nvSpPr>
        <p:spPr>
          <a:xfrm>
            <a:off x="2766060" y="2762925"/>
            <a:ext cx="5097780" cy="584775"/>
          </a:xfrm>
          <a:prstGeom prst="rect">
            <a:avLst/>
          </a:prstGeom>
          <a:noFill/>
        </p:spPr>
        <p:txBody>
          <a:bodyPr wrap="square" rtlCol="0">
            <a:spAutoFit/>
          </a:bodyPr>
          <a:lstStyle/>
          <a:p>
            <a:pPr algn="ctr"/>
            <a:r>
              <a:rPr lang="en-US" sz="3200" dirty="0">
                <a:solidFill>
                  <a:schemeClr val="bg1"/>
                </a:solidFill>
              </a:rPr>
              <a:t>UNSUR</a:t>
            </a:r>
            <a:endParaRPr lang="id-ID" sz="3200" dirty="0">
              <a:solidFill>
                <a:schemeClr val="bg1"/>
              </a:solidFill>
            </a:endParaRPr>
          </a:p>
        </p:txBody>
      </p:sp>
      <p:sp>
        <p:nvSpPr>
          <p:cNvPr id="11" name="TextBox 10"/>
          <p:cNvSpPr txBox="1"/>
          <p:nvPr/>
        </p:nvSpPr>
        <p:spPr>
          <a:xfrm>
            <a:off x="1020588" y="4246309"/>
            <a:ext cx="2581610" cy="830997"/>
          </a:xfrm>
          <a:prstGeom prst="rect">
            <a:avLst/>
          </a:prstGeom>
          <a:noFill/>
        </p:spPr>
        <p:txBody>
          <a:bodyPr wrap="square" rtlCol="0">
            <a:spAutoFit/>
          </a:bodyPr>
          <a:lstStyle/>
          <a:p>
            <a:pPr algn="ctr"/>
            <a:r>
              <a:rPr lang="en-US" sz="2400" dirty="0">
                <a:solidFill>
                  <a:schemeClr val="bg1"/>
                </a:solidFill>
              </a:rPr>
              <a:t>HONOR NARSUM</a:t>
            </a:r>
            <a:endParaRPr lang="id-ID" sz="2400" dirty="0">
              <a:solidFill>
                <a:schemeClr val="bg1"/>
              </a:solidFill>
            </a:endParaRPr>
          </a:p>
        </p:txBody>
      </p:sp>
      <p:sp>
        <p:nvSpPr>
          <p:cNvPr id="12" name="TextBox 11"/>
          <p:cNvSpPr txBox="1"/>
          <p:nvPr/>
        </p:nvSpPr>
        <p:spPr>
          <a:xfrm>
            <a:off x="4175770" y="4438801"/>
            <a:ext cx="2130316" cy="461665"/>
          </a:xfrm>
          <a:prstGeom prst="rect">
            <a:avLst/>
          </a:prstGeom>
          <a:noFill/>
        </p:spPr>
        <p:txBody>
          <a:bodyPr wrap="square" rtlCol="0">
            <a:spAutoFit/>
          </a:bodyPr>
          <a:lstStyle/>
          <a:p>
            <a:pPr algn="ctr"/>
            <a:r>
              <a:rPr lang="en-US" sz="2400" dirty="0">
                <a:solidFill>
                  <a:schemeClr val="bg1"/>
                </a:solidFill>
              </a:rPr>
              <a:t>SEMINAR KIT</a:t>
            </a:r>
            <a:endParaRPr lang="id-ID" sz="2400" dirty="0">
              <a:solidFill>
                <a:schemeClr val="bg1"/>
              </a:solidFill>
            </a:endParaRPr>
          </a:p>
        </p:txBody>
      </p:sp>
      <p:sp>
        <p:nvSpPr>
          <p:cNvPr id="13" name="TextBox 12"/>
          <p:cNvSpPr txBox="1"/>
          <p:nvPr/>
        </p:nvSpPr>
        <p:spPr>
          <a:xfrm>
            <a:off x="7050670" y="4259621"/>
            <a:ext cx="2078019" cy="830997"/>
          </a:xfrm>
          <a:prstGeom prst="rect">
            <a:avLst/>
          </a:prstGeom>
          <a:noFill/>
        </p:spPr>
        <p:txBody>
          <a:bodyPr wrap="square" rtlCol="0">
            <a:spAutoFit/>
          </a:bodyPr>
          <a:lstStyle/>
          <a:p>
            <a:pPr algn="ctr"/>
            <a:r>
              <a:rPr lang="en-US" sz="2400" dirty="0">
                <a:solidFill>
                  <a:schemeClr val="bg1"/>
                </a:solidFill>
              </a:rPr>
              <a:t>MAKAN MINUM</a:t>
            </a:r>
            <a:endParaRPr lang="id-ID" sz="2400" dirty="0">
              <a:solidFill>
                <a:schemeClr val="bg1"/>
              </a:solidFill>
            </a:endParaRPr>
          </a:p>
        </p:txBody>
      </p:sp>
      <p:sp>
        <p:nvSpPr>
          <p:cNvPr id="15" name="Flowchart: Multidocument 14"/>
          <p:cNvSpPr/>
          <p:nvPr/>
        </p:nvSpPr>
        <p:spPr>
          <a:xfrm>
            <a:off x="1502161" y="5922917"/>
            <a:ext cx="1537000" cy="868680"/>
          </a:xfrm>
          <a:prstGeom prst="flowChartMultidocumen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lowchart: Multidocument 15"/>
          <p:cNvSpPr/>
          <p:nvPr/>
        </p:nvSpPr>
        <p:spPr>
          <a:xfrm>
            <a:off x="4510019" y="5922917"/>
            <a:ext cx="1537000" cy="868680"/>
          </a:xfrm>
          <a:prstGeom prst="flowChartMulti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Flowchart: Multidocument 16"/>
          <p:cNvSpPr/>
          <p:nvPr/>
        </p:nvSpPr>
        <p:spPr>
          <a:xfrm>
            <a:off x="7347917" y="5978429"/>
            <a:ext cx="1537000" cy="868680"/>
          </a:xfrm>
          <a:prstGeom prst="flowChartMulti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Down Arrow 21"/>
          <p:cNvSpPr/>
          <p:nvPr/>
        </p:nvSpPr>
        <p:spPr>
          <a:xfrm>
            <a:off x="2118856" y="5215268"/>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Down Arrow 22"/>
          <p:cNvSpPr/>
          <p:nvPr/>
        </p:nvSpPr>
        <p:spPr>
          <a:xfrm>
            <a:off x="2092146" y="3385272"/>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Down Arrow 23"/>
          <p:cNvSpPr/>
          <p:nvPr/>
        </p:nvSpPr>
        <p:spPr>
          <a:xfrm>
            <a:off x="5050791" y="3389802"/>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Down Arrow 24"/>
          <p:cNvSpPr/>
          <p:nvPr/>
        </p:nvSpPr>
        <p:spPr>
          <a:xfrm>
            <a:off x="7900910" y="3386544"/>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Down Arrow 25"/>
          <p:cNvSpPr/>
          <p:nvPr/>
        </p:nvSpPr>
        <p:spPr>
          <a:xfrm>
            <a:off x="4974253" y="2244462"/>
            <a:ext cx="267218" cy="4968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Down Arrow 26"/>
          <p:cNvSpPr/>
          <p:nvPr/>
        </p:nvSpPr>
        <p:spPr>
          <a:xfrm>
            <a:off x="5118772" y="5231046"/>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Down Arrow 27"/>
          <p:cNvSpPr/>
          <p:nvPr/>
        </p:nvSpPr>
        <p:spPr>
          <a:xfrm>
            <a:off x="7941858" y="5255944"/>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1229057" y="6131900"/>
            <a:ext cx="2043195" cy="707886"/>
          </a:xfrm>
          <a:prstGeom prst="rect">
            <a:avLst/>
          </a:prstGeom>
          <a:noFill/>
        </p:spPr>
        <p:txBody>
          <a:bodyPr wrap="square" rtlCol="0">
            <a:spAutoFit/>
          </a:bodyPr>
          <a:lstStyle/>
          <a:p>
            <a:pPr algn="ctr"/>
            <a:r>
              <a:rPr lang="en-US" sz="2000" b="1" dirty="0"/>
              <a:t>SWAKELOLA MURNI</a:t>
            </a:r>
            <a:endParaRPr lang="id-ID" sz="2000" b="1" dirty="0"/>
          </a:p>
        </p:txBody>
      </p:sp>
      <p:sp>
        <p:nvSpPr>
          <p:cNvPr id="30" name="TextBox 29"/>
          <p:cNvSpPr txBox="1"/>
          <p:nvPr/>
        </p:nvSpPr>
        <p:spPr>
          <a:xfrm>
            <a:off x="4384190" y="6132949"/>
            <a:ext cx="1812440" cy="461665"/>
          </a:xfrm>
          <a:prstGeom prst="rect">
            <a:avLst/>
          </a:prstGeom>
          <a:noFill/>
        </p:spPr>
        <p:txBody>
          <a:bodyPr wrap="square" rtlCol="0">
            <a:spAutoFit/>
          </a:bodyPr>
          <a:lstStyle/>
          <a:p>
            <a:pPr algn="ctr"/>
            <a:r>
              <a:rPr lang="en-US" sz="2400" dirty="0">
                <a:solidFill>
                  <a:schemeClr val="bg1"/>
                </a:solidFill>
              </a:rPr>
              <a:t>PDS 1</a:t>
            </a:r>
            <a:endParaRPr lang="id-ID" sz="2400" dirty="0">
              <a:solidFill>
                <a:schemeClr val="bg1"/>
              </a:solidFill>
            </a:endParaRPr>
          </a:p>
        </p:txBody>
      </p:sp>
      <p:sp>
        <p:nvSpPr>
          <p:cNvPr id="31" name="TextBox 30"/>
          <p:cNvSpPr txBox="1"/>
          <p:nvPr/>
        </p:nvSpPr>
        <p:spPr>
          <a:xfrm>
            <a:off x="7194265" y="6165664"/>
            <a:ext cx="1812440" cy="461665"/>
          </a:xfrm>
          <a:prstGeom prst="rect">
            <a:avLst/>
          </a:prstGeom>
          <a:noFill/>
        </p:spPr>
        <p:txBody>
          <a:bodyPr wrap="square" rtlCol="0">
            <a:spAutoFit/>
          </a:bodyPr>
          <a:lstStyle/>
          <a:p>
            <a:pPr algn="ctr"/>
            <a:r>
              <a:rPr lang="en-US" sz="2400" dirty="0">
                <a:solidFill>
                  <a:schemeClr val="bg1"/>
                </a:solidFill>
              </a:rPr>
              <a:t>PDS 2</a:t>
            </a:r>
            <a:endParaRPr lang="id-ID" sz="2400" dirty="0">
              <a:solidFill>
                <a:schemeClr val="bg1"/>
              </a:solidFill>
            </a:endParaRPr>
          </a:p>
        </p:txBody>
      </p:sp>
    </p:spTree>
    <p:extLst>
      <p:ext uri="{BB962C8B-B14F-4D97-AF65-F5344CB8AC3E}">
        <p14:creationId xmlns:p14="http://schemas.microsoft.com/office/powerpoint/2010/main" val="3695655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0" y="186588"/>
            <a:ext cx="8187014" cy="797323"/>
          </a:xfrm>
        </p:spPr>
        <p:txBody>
          <a:bodyPr>
            <a:noAutofit/>
          </a:bodyPr>
          <a:lstStyle/>
          <a:p>
            <a:pPr algn="ctr"/>
            <a:r>
              <a:rPr lang="en-US" sz="3200" b="1" dirty="0">
                <a:solidFill>
                  <a:srgbClr val="FF0000"/>
                </a:solidFill>
              </a:rPr>
              <a:t>MODEL SWAKELOLA (</a:t>
            </a:r>
            <a:r>
              <a:rPr lang="en-US" sz="3200" b="1" dirty="0" err="1">
                <a:solidFill>
                  <a:srgbClr val="FF0000"/>
                </a:solidFill>
              </a:rPr>
              <a:t>Contoh</a:t>
            </a:r>
            <a:r>
              <a:rPr lang="en-US" sz="3200" b="1" dirty="0">
                <a:solidFill>
                  <a:srgbClr val="FF0000"/>
                </a:solidFill>
              </a:rPr>
              <a:t> 2)</a:t>
            </a:r>
            <a:endParaRPr lang="id-ID" sz="3200" b="1" dirty="0">
              <a:solidFill>
                <a:srgbClr val="FF0000"/>
              </a:solidFill>
            </a:endParaRP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12</a:t>
            </a:fld>
            <a:endParaRPr lang="en-US"/>
          </a:p>
        </p:txBody>
      </p:sp>
      <p:sp>
        <p:nvSpPr>
          <p:cNvPr id="4" name="Oval 3"/>
          <p:cNvSpPr/>
          <p:nvPr/>
        </p:nvSpPr>
        <p:spPr>
          <a:xfrm>
            <a:off x="3270100" y="960673"/>
            <a:ext cx="3657600" cy="1241687"/>
          </a:xfrm>
          <a:prstGeom prst="ellipse">
            <a:avLst/>
          </a:prstGeom>
          <a:solidFill>
            <a:srgbClr val="00B0F0"/>
          </a:solidFill>
        </p:spPr>
        <p:style>
          <a:lnRef idx="3">
            <a:schemeClr val="lt1"/>
          </a:lnRef>
          <a:fillRef idx="1">
            <a:schemeClr val="dk1"/>
          </a:fillRef>
          <a:effectRef idx="1">
            <a:schemeClr val="dk1"/>
          </a:effectRef>
          <a:fontRef idx="minor">
            <a:schemeClr val="lt1"/>
          </a:fontRef>
        </p:style>
        <p:txBody>
          <a:bodyPr rtlCol="0" anchor="ctr"/>
          <a:lstStyle/>
          <a:p>
            <a:pPr algn="ctr"/>
            <a:endParaRPr lang="id-ID"/>
          </a:p>
        </p:txBody>
      </p:sp>
      <p:sp>
        <p:nvSpPr>
          <p:cNvPr id="5" name="Rounded Rectangle 4"/>
          <p:cNvSpPr/>
          <p:nvPr/>
        </p:nvSpPr>
        <p:spPr>
          <a:xfrm>
            <a:off x="1457660" y="2757684"/>
            <a:ext cx="7297720" cy="6464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1343360" y="4101726"/>
            <a:ext cx="1926740" cy="1119551"/>
          </a:xfrm>
          <a:prstGeom prst="ellipse">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7" name="Oval 6"/>
          <p:cNvSpPr/>
          <p:nvPr/>
        </p:nvSpPr>
        <p:spPr>
          <a:xfrm>
            <a:off x="4110453" y="4118063"/>
            <a:ext cx="2260949" cy="11418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7132315" y="4075602"/>
            <a:ext cx="1914733" cy="11843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3300425" y="1100101"/>
            <a:ext cx="3627597" cy="830997"/>
          </a:xfrm>
          <a:prstGeom prst="rect">
            <a:avLst/>
          </a:prstGeom>
          <a:noFill/>
        </p:spPr>
        <p:txBody>
          <a:bodyPr wrap="square" rtlCol="0">
            <a:spAutoFit/>
          </a:bodyPr>
          <a:lstStyle/>
          <a:p>
            <a:pPr algn="ctr"/>
            <a:r>
              <a:rPr lang="en-US" sz="2400" b="1" dirty="0"/>
              <a:t>BELANJA PERJALANAN DINAS</a:t>
            </a:r>
            <a:endParaRPr lang="id-ID" sz="2400" b="1" dirty="0"/>
          </a:p>
        </p:txBody>
      </p:sp>
      <p:sp>
        <p:nvSpPr>
          <p:cNvPr id="10" name="TextBox 9"/>
          <p:cNvSpPr txBox="1"/>
          <p:nvPr/>
        </p:nvSpPr>
        <p:spPr>
          <a:xfrm>
            <a:off x="2766060" y="2762925"/>
            <a:ext cx="5097780" cy="584775"/>
          </a:xfrm>
          <a:prstGeom prst="rect">
            <a:avLst/>
          </a:prstGeom>
          <a:noFill/>
        </p:spPr>
        <p:txBody>
          <a:bodyPr wrap="square" rtlCol="0">
            <a:spAutoFit/>
          </a:bodyPr>
          <a:lstStyle/>
          <a:p>
            <a:pPr algn="ctr"/>
            <a:r>
              <a:rPr lang="en-US" sz="3200" b="1" dirty="0"/>
              <a:t>UNSUR</a:t>
            </a:r>
            <a:endParaRPr lang="id-ID" sz="3200" b="1" dirty="0"/>
          </a:p>
        </p:txBody>
      </p:sp>
      <p:sp>
        <p:nvSpPr>
          <p:cNvPr id="11" name="TextBox 10"/>
          <p:cNvSpPr txBox="1"/>
          <p:nvPr/>
        </p:nvSpPr>
        <p:spPr>
          <a:xfrm>
            <a:off x="1134891" y="4246309"/>
            <a:ext cx="2249512" cy="830997"/>
          </a:xfrm>
          <a:prstGeom prst="rect">
            <a:avLst/>
          </a:prstGeom>
          <a:noFill/>
        </p:spPr>
        <p:txBody>
          <a:bodyPr wrap="square" rtlCol="0">
            <a:spAutoFit/>
          </a:bodyPr>
          <a:lstStyle/>
          <a:p>
            <a:pPr algn="ctr"/>
            <a:r>
              <a:rPr lang="en-US" sz="2400" dirty="0">
                <a:solidFill>
                  <a:schemeClr val="bg1"/>
                </a:solidFill>
              </a:rPr>
              <a:t>UANG HARIAN</a:t>
            </a:r>
            <a:endParaRPr lang="id-ID" sz="2400" dirty="0">
              <a:solidFill>
                <a:schemeClr val="bg1"/>
              </a:solidFill>
            </a:endParaRPr>
          </a:p>
        </p:txBody>
      </p:sp>
      <p:sp>
        <p:nvSpPr>
          <p:cNvPr id="12" name="TextBox 11"/>
          <p:cNvSpPr txBox="1"/>
          <p:nvPr/>
        </p:nvSpPr>
        <p:spPr>
          <a:xfrm>
            <a:off x="4175770" y="4438801"/>
            <a:ext cx="2130316" cy="461665"/>
          </a:xfrm>
          <a:prstGeom prst="rect">
            <a:avLst/>
          </a:prstGeom>
          <a:noFill/>
        </p:spPr>
        <p:txBody>
          <a:bodyPr wrap="square" rtlCol="0">
            <a:spAutoFit/>
          </a:bodyPr>
          <a:lstStyle/>
          <a:p>
            <a:pPr algn="ctr"/>
            <a:r>
              <a:rPr lang="en-US" sz="2400" dirty="0">
                <a:solidFill>
                  <a:schemeClr val="bg1"/>
                </a:solidFill>
              </a:rPr>
              <a:t>TRANSPORT</a:t>
            </a:r>
            <a:endParaRPr lang="id-ID" sz="2400" dirty="0">
              <a:solidFill>
                <a:schemeClr val="bg1"/>
              </a:solidFill>
            </a:endParaRPr>
          </a:p>
        </p:txBody>
      </p:sp>
      <p:sp>
        <p:nvSpPr>
          <p:cNvPr id="13" name="TextBox 12"/>
          <p:cNvSpPr txBox="1"/>
          <p:nvPr/>
        </p:nvSpPr>
        <p:spPr>
          <a:xfrm>
            <a:off x="7071273" y="4430668"/>
            <a:ext cx="2078019" cy="461665"/>
          </a:xfrm>
          <a:prstGeom prst="rect">
            <a:avLst/>
          </a:prstGeom>
          <a:noFill/>
        </p:spPr>
        <p:txBody>
          <a:bodyPr wrap="square" rtlCol="0">
            <a:spAutoFit/>
          </a:bodyPr>
          <a:lstStyle/>
          <a:p>
            <a:pPr algn="ctr"/>
            <a:r>
              <a:rPr lang="en-US" sz="2400" dirty="0">
                <a:solidFill>
                  <a:schemeClr val="bg1"/>
                </a:solidFill>
              </a:rPr>
              <a:t>AKOMODASI</a:t>
            </a:r>
            <a:endParaRPr lang="id-ID" sz="2400" dirty="0">
              <a:solidFill>
                <a:schemeClr val="bg1"/>
              </a:solidFill>
            </a:endParaRPr>
          </a:p>
        </p:txBody>
      </p:sp>
      <p:sp>
        <p:nvSpPr>
          <p:cNvPr id="15" name="Flowchart: Multidocument 14"/>
          <p:cNvSpPr/>
          <p:nvPr/>
        </p:nvSpPr>
        <p:spPr>
          <a:xfrm>
            <a:off x="1502161" y="5922917"/>
            <a:ext cx="1537000" cy="86868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lowchart: Multidocument 15"/>
          <p:cNvSpPr/>
          <p:nvPr/>
        </p:nvSpPr>
        <p:spPr>
          <a:xfrm>
            <a:off x="4510019" y="5922917"/>
            <a:ext cx="1537000" cy="868680"/>
          </a:xfrm>
          <a:prstGeom prst="flowChartMultidocumen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Flowchart: Multidocument 16"/>
          <p:cNvSpPr/>
          <p:nvPr/>
        </p:nvSpPr>
        <p:spPr>
          <a:xfrm>
            <a:off x="7347917" y="5978429"/>
            <a:ext cx="1537000" cy="868680"/>
          </a:xfrm>
          <a:prstGeom prst="flowChartMultidocumen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Down Arrow 21"/>
          <p:cNvSpPr/>
          <p:nvPr/>
        </p:nvSpPr>
        <p:spPr>
          <a:xfrm>
            <a:off x="2118856" y="5215268"/>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Down Arrow 22"/>
          <p:cNvSpPr/>
          <p:nvPr/>
        </p:nvSpPr>
        <p:spPr>
          <a:xfrm>
            <a:off x="2092146" y="3385272"/>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Down Arrow 23"/>
          <p:cNvSpPr/>
          <p:nvPr/>
        </p:nvSpPr>
        <p:spPr>
          <a:xfrm>
            <a:off x="5050791" y="3389802"/>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Down Arrow 24"/>
          <p:cNvSpPr/>
          <p:nvPr/>
        </p:nvSpPr>
        <p:spPr>
          <a:xfrm>
            <a:off x="7900910" y="3386544"/>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Down Arrow 25"/>
          <p:cNvSpPr/>
          <p:nvPr/>
        </p:nvSpPr>
        <p:spPr>
          <a:xfrm>
            <a:off x="4974253" y="2022749"/>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Down Arrow 26"/>
          <p:cNvSpPr/>
          <p:nvPr/>
        </p:nvSpPr>
        <p:spPr>
          <a:xfrm>
            <a:off x="5118772" y="5231046"/>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Down Arrow 27"/>
          <p:cNvSpPr/>
          <p:nvPr/>
        </p:nvSpPr>
        <p:spPr>
          <a:xfrm>
            <a:off x="7941858" y="5255944"/>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1245386" y="6050255"/>
            <a:ext cx="2043195" cy="707886"/>
          </a:xfrm>
          <a:prstGeom prst="rect">
            <a:avLst/>
          </a:prstGeom>
          <a:noFill/>
        </p:spPr>
        <p:txBody>
          <a:bodyPr wrap="square" rtlCol="0">
            <a:spAutoFit/>
          </a:bodyPr>
          <a:lstStyle/>
          <a:p>
            <a:pPr algn="ctr"/>
            <a:r>
              <a:rPr lang="en-US" sz="2000" dirty="0">
                <a:solidFill>
                  <a:srgbClr val="FFFF00"/>
                </a:solidFill>
              </a:rPr>
              <a:t>SWAKELOLA MURNI</a:t>
            </a:r>
            <a:endParaRPr lang="id-ID" sz="2000" dirty="0">
              <a:solidFill>
                <a:srgbClr val="FFFF00"/>
              </a:solidFill>
            </a:endParaRPr>
          </a:p>
        </p:txBody>
      </p:sp>
      <p:sp>
        <p:nvSpPr>
          <p:cNvPr id="30" name="TextBox 29"/>
          <p:cNvSpPr txBox="1"/>
          <p:nvPr/>
        </p:nvSpPr>
        <p:spPr>
          <a:xfrm>
            <a:off x="4110453" y="6132949"/>
            <a:ext cx="2260949" cy="707886"/>
          </a:xfrm>
          <a:prstGeom prst="rect">
            <a:avLst/>
          </a:prstGeom>
          <a:noFill/>
        </p:spPr>
        <p:txBody>
          <a:bodyPr wrap="square" rtlCol="0">
            <a:spAutoFit/>
          </a:bodyPr>
          <a:lstStyle/>
          <a:p>
            <a:pPr algn="ctr"/>
            <a:r>
              <a:rPr lang="en-US" sz="2000" b="1" dirty="0"/>
              <a:t>PENYEDIA DLM SWAKELOLA</a:t>
            </a:r>
            <a:endParaRPr lang="id-ID" sz="2000" b="1" dirty="0"/>
          </a:p>
        </p:txBody>
      </p:sp>
      <p:sp>
        <p:nvSpPr>
          <p:cNvPr id="14" name="Rectangle 13"/>
          <p:cNvSpPr/>
          <p:nvPr/>
        </p:nvSpPr>
        <p:spPr>
          <a:xfrm>
            <a:off x="6971147" y="6082860"/>
            <a:ext cx="2178145" cy="646331"/>
          </a:xfrm>
          <a:prstGeom prst="rect">
            <a:avLst/>
          </a:prstGeom>
        </p:spPr>
        <p:txBody>
          <a:bodyPr wrap="square">
            <a:spAutoFit/>
          </a:bodyPr>
          <a:lstStyle/>
          <a:p>
            <a:pPr algn="ctr"/>
            <a:r>
              <a:rPr lang="en-US" b="1" dirty="0"/>
              <a:t>PENYEDIA DLM SWAKELOLA</a:t>
            </a:r>
            <a:endParaRPr lang="id-ID" b="1" dirty="0"/>
          </a:p>
        </p:txBody>
      </p:sp>
    </p:spTree>
    <p:extLst>
      <p:ext uri="{BB962C8B-B14F-4D97-AF65-F5344CB8AC3E}">
        <p14:creationId xmlns:p14="http://schemas.microsoft.com/office/powerpoint/2010/main" val="27401284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6652" y="2331556"/>
            <a:ext cx="6770895" cy="1408853"/>
          </a:xfrm>
        </p:spPr>
        <p:txBody>
          <a:bodyPr/>
          <a:lstStyle/>
          <a:p>
            <a:pPr algn="ctr"/>
            <a:r>
              <a:rPr lang="en-US" b="1" dirty="0">
                <a:solidFill>
                  <a:schemeClr val="tx1"/>
                </a:solidFill>
              </a:rPr>
              <a:t>DATA PEMAKETAN PADA SIRUP TAHUN 2021</a:t>
            </a: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13</a:t>
            </a:fld>
            <a:endParaRPr lang="en-US"/>
          </a:p>
        </p:txBody>
      </p:sp>
    </p:spTree>
    <p:extLst>
      <p:ext uri="{BB962C8B-B14F-4D97-AF65-F5344CB8AC3E}">
        <p14:creationId xmlns:p14="http://schemas.microsoft.com/office/powerpoint/2010/main" val="3310875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64D4-03D4-489C-BD1C-EC81468794C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651F12C-522B-4C69-B1FE-827241834A56}"/>
              </a:ext>
            </a:extLst>
          </p:cNvPr>
          <p:cNvSpPr>
            <a:spLocks noGrp="1"/>
          </p:cNvSpPr>
          <p:nvPr>
            <p:ph type="sldNum" sz="quarter" idx="12"/>
          </p:nvPr>
        </p:nvSpPr>
        <p:spPr/>
        <p:txBody>
          <a:bodyPr/>
          <a:lstStyle/>
          <a:p>
            <a:pPr>
              <a:defRPr/>
            </a:pPr>
            <a:fld id="{23282496-A383-43A5-BFC9-2D7E72E72B89}" type="slidenum">
              <a:rPr lang="en-US" smtClean="0"/>
              <a:pPr>
                <a:defRPr/>
              </a:pPr>
              <a:t>14</a:t>
            </a:fld>
            <a:endParaRPr lang="en-US"/>
          </a:p>
        </p:txBody>
      </p:sp>
      <p:pic>
        <p:nvPicPr>
          <p:cNvPr id="5" name="Picture 4">
            <a:extLst>
              <a:ext uri="{FF2B5EF4-FFF2-40B4-BE49-F238E27FC236}">
                <a16:creationId xmlns:a16="http://schemas.microsoft.com/office/drawing/2014/main" id="{AE1CFEE4-62E8-481F-9349-34094E44876C}"/>
              </a:ext>
            </a:extLst>
          </p:cNvPr>
          <p:cNvPicPr>
            <a:picLocks noChangeAspect="1"/>
          </p:cNvPicPr>
          <p:nvPr/>
        </p:nvPicPr>
        <p:blipFill>
          <a:blip r:embed="rId2"/>
          <a:stretch>
            <a:fillRect/>
          </a:stretch>
        </p:blipFill>
        <p:spPr>
          <a:xfrm>
            <a:off x="251012" y="1942951"/>
            <a:ext cx="9152964" cy="5067449"/>
          </a:xfrm>
          <a:prstGeom prst="rect">
            <a:avLst/>
          </a:prstGeom>
        </p:spPr>
      </p:pic>
    </p:spTree>
    <p:extLst>
      <p:ext uri="{BB962C8B-B14F-4D97-AF65-F5344CB8AC3E}">
        <p14:creationId xmlns:p14="http://schemas.microsoft.com/office/powerpoint/2010/main" val="1768591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64D4-03D4-489C-BD1C-EC81468794C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651F12C-522B-4C69-B1FE-827241834A56}"/>
              </a:ext>
            </a:extLst>
          </p:cNvPr>
          <p:cNvSpPr>
            <a:spLocks noGrp="1"/>
          </p:cNvSpPr>
          <p:nvPr>
            <p:ph type="sldNum" sz="quarter" idx="12"/>
          </p:nvPr>
        </p:nvSpPr>
        <p:spPr/>
        <p:txBody>
          <a:bodyPr/>
          <a:lstStyle/>
          <a:p>
            <a:pPr>
              <a:defRPr/>
            </a:pPr>
            <a:fld id="{23282496-A383-43A5-BFC9-2D7E72E72B89}" type="slidenum">
              <a:rPr lang="en-US" smtClean="0"/>
              <a:pPr>
                <a:defRPr/>
              </a:pPr>
              <a:t>15</a:t>
            </a:fld>
            <a:endParaRPr lang="en-US"/>
          </a:p>
        </p:txBody>
      </p:sp>
      <p:pic>
        <p:nvPicPr>
          <p:cNvPr id="5" name="Picture 4">
            <a:extLst>
              <a:ext uri="{FF2B5EF4-FFF2-40B4-BE49-F238E27FC236}">
                <a16:creationId xmlns:a16="http://schemas.microsoft.com/office/drawing/2014/main" id="{EF43EB36-2C22-4F5A-9967-D5DB234DFD94}"/>
              </a:ext>
            </a:extLst>
          </p:cNvPr>
          <p:cNvPicPr>
            <a:picLocks noChangeAspect="1"/>
          </p:cNvPicPr>
          <p:nvPr/>
        </p:nvPicPr>
        <p:blipFill>
          <a:blip r:embed="rId2"/>
          <a:stretch>
            <a:fillRect/>
          </a:stretch>
        </p:blipFill>
        <p:spPr>
          <a:xfrm>
            <a:off x="197223" y="1942951"/>
            <a:ext cx="9419403" cy="4179943"/>
          </a:xfrm>
          <a:prstGeom prst="rect">
            <a:avLst/>
          </a:prstGeom>
        </p:spPr>
      </p:pic>
    </p:spTree>
    <p:extLst>
      <p:ext uri="{BB962C8B-B14F-4D97-AF65-F5344CB8AC3E}">
        <p14:creationId xmlns:p14="http://schemas.microsoft.com/office/powerpoint/2010/main" val="4097343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16</a:t>
            </a:fld>
            <a:endParaRPr lang="en-US"/>
          </a:p>
        </p:txBody>
      </p:sp>
      <p:pic>
        <p:nvPicPr>
          <p:cNvPr id="4" name="Picture 3"/>
          <p:cNvPicPr>
            <a:picLocks noChangeAspect="1"/>
          </p:cNvPicPr>
          <p:nvPr/>
        </p:nvPicPr>
        <p:blipFill>
          <a:blip r:embed="rId2"/>
          <a:stretch>
            <a:fillRect/>
          </a:stretch>
        </p:blipFill>
        <p:spPr>
          <a:xfrm>
            <a:off x="272955" y="947317"/>
            <a:ext cx="9376012" cy="6094928"/>
          </a:xfrm>
          <a:prstGeom prst="rect">
            <a:avLst/>
          </a:prstGeom>
        </p:spPr>
      </p:pic>
      <p:sp>
        <p:nvSpPr>
          <p:cNvPr id="5" name="Title 1">
            <a:extLst>
              <a:ext uri="{FF2B5EF4-FFF2-40B4-BE49-F238E27FC236}">
                <a16:creationId xmlns:a16="http://schemas.microsoft.com/office/drawing/2014/main" id="{9B146781-73C9-479D-B456-B31DB79EDC7E}"/>
              </a:ext>
            </a:extLst>
          </p:cNvPr>
          <p:cNvSpPr>
            <a:spLocks noGrp="1"/>
          </p:cNvSpPr>
          <p:nvPr>
            <p:ph type="title"/>
          </p:nvPr>
        </p:nvSpPr>
        <p:spPr>
          <a:xfrm>
            <a:off x="1428161" y="242890"/>
            <a:ext cx="6770895" cy="1408853"/>
          </a:xfrm>
        </p:spPr>
        <p:txBody>
          <a:bodyPr/>
          <a:lstStyle/>
          <a:p>
            <a:pPr algn="ctr"/>
            <a:r>
              <a:rPr lang="en-US" b="1" dirty="0">
                <a:solidFill>
                  <a:srgbClr val="FF0000"/>
                </a:solidFill>
              </a:rPr>
              <a:t>REKAP PAKET PER SKPD</a:t>
            </a:r>
          </a:p>
        </p:txBody>
      </p:sp>
    </p:spTree>
    <p:extLst>
      <p:ext uri="{BB962C8B-B14F-4D97-AF65-F5344CB8AC3E}">
        <p14:creationId xmlns:p14="http://schemas.microsoft.com/office/powerpoint/2010/main" val="7169799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774" y="242890"/>
            <a:ext cx="6770895" cy="1408853"/>
          </a:xfrm>
        </p:spPr>
        <p:txBody>
          <a:bodyPr/>
          <a:lstStyle/>
          <a:p>
            <a:r>
              <a:rPr lang="id-ID" dirty="0"/>
              <a:t>Lanjutan 1:</a:t>
            </a: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17</a:t>
            </a:fld>
            <a:endParaRPr lang="en-US"/>
          </a:p>
        </p:txBody>
      </p:sp>
      <p:pic>
        <p:nvPicPr>
          <p:cNvPr id="4" name="Picture 3"/>
          <p:cNvPicPr>
            <a:picLocks noChangeAspect="1"/>
          </p:cNvPicPr>
          <p:nvPr/>
        </p:nvPicPr>
        <p:blipFill>
          <a:blip r:embed="rId2"/>
          <a:stretch>
            <a:fillRect/>
          </a:stretch>
        </p:blipFill>
        <p:spPr>
          <a:xfrm>
            <a:off x="286603" y="947317"/>
            <a:ext cx="9348716" cy="6053984"/>
          </a:xfrm>
          <a:prstGeom prst="rect">
            <a:avLst/>
          </a:prstGeom>
        </p:spPr>
      </p:pic>
    </p:spTree>
    <p:extLst>
      <p:ext uri="{BB962C8B-B14F-4D97-AF65-F5344CB8AC3E}">
        <p14:creationId xmlns:p14="http://schemas.microsoft.com/office/powerpoint/2010/main" val="3531532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Lanjutan 2:</a:t>
            </a: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18</a:t>
            </a:fld>
            <a:endParaRPr lang="en-US"/>
          </a:p>
        </p:txBody>
      </p:sp>
      <p:pic>
        <p:nvPicPr>
          <p:cNvPr id="5" name="Picture 4"/>
          <p:cNvPicPr>
            <a:picLocks noChangeAspect="1"/>
          </p:cNvPicPr>
          <p:nvPr/>
        </p:nvPicPr>
        <p:blipFill>
          <a:blip r:embed="rId2"/>
          <a:stretch>
            <a:fillRect/>
          </a:stretch>
        </p:blipFill>
        <p:spPr>
          <a:xfrm>
            <a:off x="136478" y="1323833"/>
            <a:ext cx="9617121" cy="5663821"/>
          </a:xfrm>
          <a:prstGeom prst="rect">
            <a:avLst/>
          </a:prstGeom>
        </p:spPr>
      </p:pic>
    </p:spTree>
    <p:extLst>
      <p:ext uri="{BB962C8B-B14F-4D97-AF65-F5344CB8AC3E}">
        <p14:creationId xmlns:p14="http://schemas.microsoft.com/office/powerpoint/2010/main" val="173039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PAKET PAGU KECIL</a:t>
            </a:r>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19</a:t>
            </a:fld>
            <a:endParaRPr lang="en-US"/>
          </a:p>
        </p:txBody>
      </p:sp>
      <p:pic>
        <p:nvPicPr>
          <p:cNvPr id="5" name="Picture 4"/>
          <p:cNvPicPr>
            <a:picLocks noChangeAspect="1"/>
          </p:cNvPicPr>
          <p:nvPr/>
        </p:nvPicPr>
        <p:blipFill>
          <a:blip r:embed="rId2"/>
          <a:stretch>
            <a:fillRect/>
          </a:stretch>
        </p:blipFill>
        <p:spPr>
          <a:xfrm>
            <a:off x="512171" y="1034846"/>
            <a:ext cx="8995630" cy="5950948"/>
          </a:xfrm>
          <a:prstGeom prst="rect">
            <a:avLst/>
          </a:prstGeom>
        </p:spPr>
      </p:pic>
    </p:spTree>
    <p:extLst>
      <p:ext uri="{BB962C8B-B14F-4D97-AF65-F5344CB8AC3E}">
        <p14:creationId xmlns:p14="http://schemas.microsoft.com/office/powerpoint/2010/main" val="4081791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70C0"/>
                </a:solidFill>
              </a:rPr>
              <a:t>Kebijakan</a:t>
            </a:r>
            <a:r>
              <a:rPr lang="en-US" b="1" dirty="0">
                <a:solidFill>
                  <a:srgbClr val="0070C0"/>
                </a:solidFill>
              </a:rPr>
              <a:t> </a:t>
            </a:r>
            <a:r>
              <a:rPr lang="en-US" b="1" dirty="0" err="1">
                <a:solidFill>
                  <a:srgbClr val="0070C0"/>
                </a:solidFill>
              </a:rPr>
              <a:t>Pemaketan</a:t>
            </a:r>
            <a:r>
              <a:rPr lang="en-US" b="1" dirty="0">
                <a:solidFill>
                  <a:srgbClr val="0070C0"/>
                </a:solidFill>
              </a:rPr>
              <a:t> </a:t>
            </a:r>
            <a:r>
              <a:rPr lang="en-US" b="1" dirty="0" err="1">
                <a:solidFill>
                  <a:srgbClr val="0070C0"/>
                </a:solidFill>
              </a:rPr>
              <a:t>Pengadaan</a:t>
            </a:r>
            <a:r>
              <a:rPr lang="en-US" b="1" dirty="0">
                <a:solidFill>
                  <a:srgbClr val="0070C0"/>
                </a:solidFill>
              </a:rPr>
              <a:t> </a:t>
            </a:r>
            <a:r>
              <a:rPr lang="en-US" b="1" dirty="0" err="1">
                <a:solidFill>
                  <a:srgbClr val="0070C0"/>
                </a:solidFill>
              </a:rPr>
              <a:t>Barang</a:t>
            </a:r>
            <a:r>
              <a:rPr lang="en-US" b="1" dirty="0">
                <a:solidFill>
                  <a:srgbClr val="0070C0"/>
                </a:solidFill>
              </a:rPr>
              <a:t>/</a:t>
            </a:r>
            <a:r>
              <a:rPr lang="en-US" b="1" dirty="0" err="1">
                <a:solidFill>
                  <a:srgbClr val="0070C0"/>
                </a:solidFill>
              </a:rPr>
              <a:t>Jasa</a:t>
            </a:r>
            <a:endParaRPr lang="en-US" b="1" dirty="0">
              <a:solidFill>
                <a:srgbClr val="0070C0"/>
              </a:solidFill>
            </a:endParaRPr>
          </a:p>
        </p:txBody>
      </p:sp>
      <p:sp>
        <p:nvSpPr>
          <p:cNvPr id="3" name="Content Placeholder 2"/>
          <p:cNvSpPr>
            <a:spLocks noGrp="1"/>
          </p:cNvSpPr>
          <p:nvPr>
            <p:ph idx="1"/>
          </p:nvPr>
        </p:nvSpPr>
        <p:spPr>
          <a:xfrm>
            <a:off x="1297858" y="2275840"/>
            <a:ext cx="7805503" cy="4029463"/>
          </a:xfrm>
        </p:spPr>
        <p:txBody>
          <a:bodyPr>
            <a:noAutofit/>
          </a:bodyPr>
          <a:lstStyle/>
          <a:p>
            <a:pPr marL="0" indent="0">
              <a:buNone/>
            </a:pPr>
            <a:r>
              <a:rPr lang="en-US" sz="2800" b="1" dirty="0" err="1">
                <a:solidFill>
                  <a:srgbClr val="FF0000"/>
                </a:solidFill>
              </a:rPr>
              <a:t>Berorientasi</a:t>
            </a:r>
            <a:r>
              <a:rPr lang="en-US" sz="2800" b="1" dirty="0">
                <a:solidFill>
                  <a:srgbClr val="FF0000"/>
                </a:solidFill>
              </a:rPr>
              <a:t> </a:t>
            </a:r>
            <a:r>
              <a:rPr lang="en-US" sz="2800" b="1" dirty="0" err="1">
                <a:solidFill>
                  <a:srgbClr val="FF0000"/>
                </a:solidFill>
              </a:rPr>
              <a:t>pada</a:t>
            </a:r>
            <a:r>
              <a:rPr lang="en-US" sz="2800" b="1" dirty="0">
                <a:solidFill>
                  <a:srgbClr val="FF0000"/>
                </a:solidFill>
              </a:rPr>
              <a:t>:</a:t>
            </a:r>
          </a:p>
          <a:p>
            <a:r>
              <a:rPr lang="en-US" sz="2800" dirty="0" err="1"/>
              <a:t>keluaran</a:t>
            </a:r>
            <a:r>
              <a:rPr lang="en-US" sz="2800" dirty="0"/>
              <a:t> </a:t>
            </a:r>
            <a:r>
              <a:rPr lang="en-US" sz="2800" dirty="0" err="1"/>
              <a:t>atau</a:t>
            </a:r>
            <a:r>
              <a:rPr lang="en-US" sz="2800" dirty="0"/>
              <a:t> </a:t>
            </a:r>
            <a:r>
              <a:rPr lang="en-US" sz="2800" dirty="0" err="1"/>
              <a:t>hasil</a:t>
            </a:r>
            <a:r>
              <a:rPr lang="en-US" sz="2800" dirty="0"/>
              <a:t> yang </a:t>
            </a:r>
            <a:r>
              <a:rPr lang="en-US" sz="2800" dirty="0" err="1"/>
              <a:t>mengacu</a:t>
            </a:r>
            <a:r>
              <a:rPr lang="en-US" sz="2800" dirty="0"/>
              <a:t> </a:t>
            </a:r>
            <a:r>
              <a:rPr lang="en-US" sz="2800" dirty="0" err="1"/>
              <a:t>pada</a:t>
            </a:r>
            <a:r>
              <a:rPr lang="en-US" sz="2800" dirty="0"/>
              <a:t> </a:t>
            </a:r>
            <a:r>
              <a:rPr lang="en-US" sz="2800" dirty="0" err="1"/>
              <a:t>kinerja</a:t>
            </a:r>
            <a:r>
              <a:rPr lang="en-US" sz="2800" dirty="0"/>
              <a:t> </a:t>
            </a:r>
          </a:p>
          <a:p>
            <a:r>
              <a:rPr lang="en-US" sz="2800" dirty="0"/>
              <a:t>volume </a:t>
            </a:r>
            <a:r>
              <a:rPr lang="en-US" sz="2800" dirty="0" err="1"/>
              <a:t>barang</a:t>
            </a:r>
            <a:r>
              <a:rPr lang="en-US" sz="2800" dirty="0"/>
              <a:t>/</a:t>
            </a:r>
            <a:r>
              <a:rPr lang="en-US" sz="2800" dirty="0" err="1"/>
              <a:t>jasa</a:t>
            </a:r>
            <a:r>
              <a:rPr lang="en-US" sz="2800" dirty="0"/>
              <a:t> </a:t>
            </a:r>
            <a:r>
              <a:rPr lang="en-US" sz="2800" dirty="0" err="1"/>
              <a:t>berdasarkan</a:t>
            </a:r>
            <a:r>
              <a:rPr lang="en-US" sz="2800" dirty="0"/>
              <a:t> </a:t>
            </a:r>
            <a:r>
              <a:rPr lang="en-US" sz="2800" dirty="0" err="1"/>
              <a:t>kebutuhan</a:t>
            </a:r>
            <a:r>
              <a:rPr lang="en-US" sz="2800" dirty="0"/>
              <a:t> </a:t>
            </a:r>
            <a:r>
              <a:rPr lang="en-US" sz="2800" dirty="0" err="1"/>
              <a:t>dan</a:t>
            </a:r>
            <a:r>
              <a:rPr lang="en-US" sz="2800" dirty="0"/>
              <a:t> </a:t>
            </a:r>
            <a:r>
              <a:rPr lang="en-US" sz="2800" dirty="0" err="1"/>
              <a:t>ketersediaan</a:t>
            </a:r>
            <a:r>
              <a:rPr lang="en-US" sz="2800" dirty="0"/>
              <a:t> </a:t>
            </a:r>
            <a:r>
              <a:rPr lang="en-US" sz="2800" dirty="0" err="1"/>
              <a:t>barang</a:t>
            </a:r>
            <a:r>
              <a:rPr lang="en-US" sz="2800" dirty="0"/>
              <a:t>/</a:t>
            </a:r>
            <a:r>
              <a:rPr lang="en-US" sz="2800" dirty="0" err="1"/>
              <a:t>jasa</a:t>
            </a:r>
            <a:endParaRPr lang="en-US" sz="2800" dirty="0"/>
          </a:p>
          <a:p>
            <a:r>
              <a:rPr lang="en-US" sz="2800" dirty="0" err="1"/>
              <a:t>ketersediaan</a:t>
            </a:r>
            <a:r>
              <a:rPr lang="en-US" sz="2800" dirty="0"/>
              <a:t> </a:t>
            </a:r>
            <a:r>
              <a:rPr lang="en-US" sz="2800" dirty="0" err="1"/>
              <a:t>barang</a:t>
            </a:r>
            <a:r>
              <a:rPr lang="en-US" sz="2800" dirty="0"/>
              <a:t>/</a:t>
            </a:r>
            <a:r>
              <a:rPr lang="en-US" sz="2800" dirty="0" err="1"/>
              <a:t>jasa</a:t>
            </a:r>
            <a:r>
              <a:rPr lang="en-US" sz="2800" dirty="0"/>
              <a:t> di </a:t>
            </a:r>
            <a:r>
              <a:rPr lang="en-US" sz="2800" dirty="0" err="1"/>
              <a:t>pasar</a:t>
            </a:r>
            <a:endParaRPr lang="en-US" sz="2800" dirty="0"/>
          </a:p>
          <a:p>
            <a:r>
              <a:rPr lang="en-US" sz="2800" dirty="0" err="1"/>
              <a:t>kemampuan</a:t>
            </a:r>
            <a:r>
              <a:rPr lang="en-US" sz="2800" dirty="0"/>
              <a:t> </a:t>
            </a:r>
            <a:r>
              <a:rPr lang="en-US" sz="2800" dirty="0" err="1"/>
              <a:t>pelaku</a:t>
            </a:r>
            <a:r>
              <a:rPr lang="en-US" sz="2800" dirty="0"/>
              <a:t> </a:t>
            </a:r>
            <a:r>
              <a:rPr lang="en-US" sz="2800" dirty="0" err="1"/>
              <a:t>usaha</a:t>
            </a:r>
            <a:r>
              <a:rPr lang="en-US" sz="2800" dirty="0"/>
              <a:t> </a:t>
            </a:r>
          </a:p>
          <a:p>
            <a:r>
              <a:rPr lang="en-US" sz="2800" dirty="0" err="1"/>
              <a:t>ketersediaan</a:t>
            </a:r>
            <a:r>
              <a:rPr lang="en-US" sz="2800" dirty="0"/>
              <a:t> </a:t>
            </a:r>
            <a:r>
              <a:rPr lang="en-US" sz="2800" dirty="0" err="1"/>
              <a:t>anggaran</a:t>
            </a:r>
            <a:r>
              <a:rPr lang="en-US" sz="2800" dirty="0"/>
              <a:t> </a:t>
            </a:r>
          </a:p>
        </p:txBody>
      </p:sp>
      <p:sp>
        <p:nvSpPr>
          <p:cNvPr id="4" name="Slide Number Placeholder 3"/>
          <p:cNvSpPr>
            <a:spLocks noGrp="1"/>
          </p:cNvSpPr>
          <p:nvPr>
            <p:ph type="sldNum" sz="quarter" idx="12"/>
          </p:nvPr>
        </p:nvSpPr>
        <p:spPr/>
        <p:txBody>
          <a:bodyPr/>
          <a:lstStyle/>
          <a:p>
            <a:pPr>
              <a:defRPr/>
            </a:pPr>
            <a:fld id="{82598A02-9F3A-43D0-9AA6-43FDFA419B68}" type="slidenum">
              <a:rPr lang="en-US" smtClean="0"/>
              <a:pPr>
                <a:defRPr/>
              </a:pPr>
              <a:t>2</a:t>
            </a:fld>
            <a:endParaRPr lang="en-US"/>
          </a:p>
        </p:txBody>
      </p:sp>
    </p:spTree>
    <p:extLst>
      <p:ext uri="{BB962C8B-B14F-4D97-AF65-F5344CB8AC3E}">
        <p14:creationId xmlns:p14="http://schemas.microsoft.com/office/powerpoint/2010/main" val="13585233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20</a:t>
            </a:fld>
            <a:endParaRPr lang="en-US"/>
          </a:p>
        </p:txBody>
      </p:sp>
      <p:pic>
        <p:nvPicPr>
          <p:cNvPr id="5" name="Picture 4"/>
          <p:cNvPicPr>
            <a:picLocks noChangeAspect="1"/>
          </p:cNvPicPr>
          <p:nvPr/>
        </p:nvPicPr>
        <p:blipFill>
          <a:blip r:embed="rId2"/>
          <a:stretch>
            <a:fillRect/>
          </a:stretch>
        </p:blipFill>
        <p:spPr>
          <a:xfrm>
            <a:off x="518615" y="593816"/>
            <a:ext cx="8898340" cy="6208622"/>
          </a:xfrm>
          <a:prstGeom prst="rect">
            <a:avLst/>
          </a:prstGeom>
        </p:spPr>
      </p:pic>
    </p:spTree>
    <p:extLst>
      <p:ext uri="{BB962C8B-B14F-4D97-AF65-F5344CB8AC3E}">
        <p14:creationId xmlns:p14="http://schemas.microsoft.com/office/powerpoint/2010/main" val="1245405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PAKET TIDAK TEPAT</a:t>
            </a:r>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21</a:t>
            </a:fld>
            <a:endParaRPr lang="en-US"/>
          </a:p>
        </p:txBody>
      </p:sp>
      <p:pic>
        <p:nvPicPr>
          <p:cNvPr id="9" name="Picture 8"/>
          <p:cNvPicPr>
            <a:picLocks noChangeAspect="1"/>
          </p:cNvPicPr>
          <p:nvPr/>
        </p:nvPicPr>
        <p:blipFill>
          <a:blip r:embed="rId2"/>
          <a:stretch>
            <a:fillRect/>
          </a:stretch>
        </p:blipFill>
        <p:spPr>
          <a:xfrm>
            <a:off x="436728" y="1146412"/>
            <a:ext cx="9144000" cy="5841242"/>
          </a:xfrm>
          <a:prstGeom prst="rect">
            <a:avLst/>
          </a:prstGeom>
        </p:spPr>
      </p:pic>
    </p:spTree>
    <p:extLst>
      <p:ext uri="{BB962C8B-B14F-4D97-AF65-F5344CB8AC3E}">
        <p14:creationId xmlns:p14="http://schemas.microsoft.com/office/powerpoint/2010/main" val="3691569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520C-9CC4-43A9-A02A-327FF90CBACD}"/>
              </a:ext>
            </a:extLst>
          </p:cNvPr>
          <p:cNvSpPr>
            <a:spLocks noGrp="1"/>
          </p:cNvSpPr>
          <p:nvPr>
            <p:ph type="title"/>
          </p:nvPr>
        </p:nvSpPr>
        <p:spPr>
          <a:xfrm>
            <a:off x="650239" y="904946"/>
            <a:ext cx="8670635" cy="890693"/>
          </a:xfrm>
        </p:spPr>
        <p:txBody>
          <a:bodyPr>
            <a:normAutofit/>
          </a:bodyPr>
          <a:lstStyle/>
          <a:p>
            <a:pPr algn="ctr"/>
            <a:r>
              <a:rPr lang="id-ID" sz="3600" dirty="0">
                <a:solidFill>
                  <a:srgbClr val="FF0000"/>
                </a:solidFill>
              </a:rPr>
              <a:t>PAKET BELANJA </a:t>
            </a:r>
            <a:r>
              <a:rPr lang="en-US" sz="3600" dirty="0">
                <a:solidFill>
                  <a:srgbClr val="FF0000"/>
                </a:solidFill>
              </a:rPr>
              <a:t>ATK </a:t>
            </a:r>
          </a:p>
        </p:txBody>
      </p:sp>
      <p:sp>
        <p:nvSpPr>
          <p:cNvPr id="3" name="Slide Number Placeholder 2">
            <a:extLst>
              <a:ext uri="{FF2B5EF4-FFF2-40B4-BE49-F238E27FC236}">
                <a16:creationId xmlns:a16="http://schemas.microsoft.com/office/drawing/2014/main" id="{00E1278A-EB80-4607-A1F6-3DB6A7C461DA}"/>
              </a:ext>
            </a:extLst>
          </p:cNvPr>
          <p:cNvSpPr>
            <a:spLocks noGrp="1"/>
          </p:cNvSpPr>
          <p:nvPr>
            <p:ph type="sldNum" sz="quarter" idx="12"/>
          </p:nvPr>
        </p:nvSpPr>
        <p:spPr/>
        <p:txBody>
          <a:bodyPr/>
          <a:lstStyle/>
          <a:p>
            <a:pPr>
              <a:defRPr/>
            </a:pPr>
            <a:fld id="{23282496-A383-43A5-BFC9-2D7E72E72B89}" type="slidenum">
              <a:rPr lang="en-US" smtClean="0"/>
              <a:pPr>
                <a:defRPr/>
              </a:pPr>
              <a:t>22</a:t>
            </a:fld>
            <a:endParaRPr lang="en-US"/>
          </a:p>
        </p:txBody>
      </p:sp>
      <p:pic>
        <p:nvPicPr>
          <p:cNvPr id="5" name="Picture 4">
            <a:extLst>
              <a:ext uri="{FF2B5EF4-FFF2-40B4-BE49-F238E27FC236}">
                <a16:creationId xmlns:a16="http://schemas.microsoft.com/office/drawing/2014/main" id="{8806FD5F-AF81-4AEE-B620-8C8FDA4A923A}"/>
              </a:ext>
            </a:extLst>
          </p:cNvPr>
          <p:cNvPicPr>
            <a:picLocks noChangeAspect="1"/>
          </p:cNvPicPr>
          <p:nvPr/>
        </p:nvPicPr>
        <p:blipFill>
          <a:blip r:embed="rId2"/>
          <a:stretch>
            <a:fillRect/>
          </a:stretch>
        </p:blipFill>
        <p:spPr>
          <a:xfrm>
            <a:off x="778932" y="2059093"/>
            <a:ext cx="8670635" cy="4121574"/>
          </a:xfrm>
          <a:prstGeom prst="rect">
            <a:avLst/>
          </a:prstGeom>
        </p:spPr>
      </p:pic>
    </p:spTree>
    <p:extLst>
      <p:ext uri="{BB962C8B-B14F-4D97-AF65-F5344CB8AC3E}">
        <p14:creationId xmlns:p14="http://schemas.microsoft.com/office/powerpoint/2010/main" val="10641381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TENDER</a:t>
            </a:r>
            <a:r>
              <a:rPr lang="id-ID" dirty="0"/>
              <a:t> TIDAK </a:t>
            </a:r>
            <a:r>
              <a:rPr lang="id-ID" dirty="0" smtClean="0"/>
              <a:t>SESUAI</a:t>
            </a:r>
            <a:endParaRPr lang="en-US" dirty="0"/>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23</a:t>
            </a:fld>
            <a:endParaRPr lang="en-US"/>
          </a:p>
        </p:txBody>
      </p:sp>
      <p:pic>
        <p:nvPicPr>
          <p:cNvPr id="5" name="Picture 4"/>
          <p:cNvPicPr>
            <a:picLocks noChangeAspect="1"/>
          </p:cNvPicPr>
          <p:nvPr/>
        </p:nvPicPr>
        <p:blipFill>
          <a:blip r:embed="rId2"/>
          <a:stretch>
            <a:fillRect/>
          </a:stretch>
        </p:blipFill>
        <p:spPr>
          <a:xfrm>
            <a:off x="736980" y="1100066"/>
            <a:ext cx="8529258" cy="5218847"/>
          </a:xfrm>
          <a:prstGeom prst="rect">
            <a:avLst/>
          </a:prstGeom>
        </p:spPr>
      </p:pic>
    </p:spTree>
    <p:extLst>
      <p:ext uri="{BB962C8B-B14F-4D97-AF65-F5344CB8AC3E}">
        <p14:creationId xmlns:p14="http://schemas.microsoft.com/office/powerpoint/2010/main" val="8775208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DIKECUALIKAN</a:t>
            </a:r>
            <a:r>
              <a:rPr lang="id-ID" dirty="0"/>
              <a:t> TIDAK TEPAT</a:t>
            </a:r>
            <a:endParaRPr lang="en-US" dirty="0"/>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24</a:t>
            </a:fld>
            <a:endParaRPr lang="en-US"/>
          </a:p>
        </p:txBody>
      </p:sp>
      <p:pic>
        <p:nvPicPr>
          <p:cNvPr id="5" name="Picture 4"/>
          <p:cNvPicPr>
            <a:picLocks noChangeAspect="1"/>
          </p:cNvPicPr>
          <p:nvPr/>
        </p:nvPicPr>
        <p:blipFill>
          <a:blip r:embed="rId2"/>
          <a:stretch>
            <a:fillRect/>
          </a:stretch>
        </p:blipFill>
        <p:spPr>
          <a:xfrm>
            <a:off x="635000" y="1251475"/>
            <a:ext cx="8299734" cy="5550963"/>
          </a:xfrm>
          <a:prstGeom prst="rect">
            <a:avLst/>
          </a:prstGeom>
        </p:spPr>
      </p:pic>
    </p:spTree>
    <p:extLst>
      <p:ext uri="{BB962C8B-B14F-4D97-AF65-F5344CB8AC3E}">
        <p14:creationId xmlns:p14="http://schemas.microsoft.com/office/powerpoint/2010/main" val="582788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85763"/>
            <a:ext cx="8483600" cy="853102"/>
          </a:xfrm>
        </p:spPr>
        <p:txBody>
          <a:bodyPr/>
          <a:lstStyle/>
          <a:p>
            <a:r>
              <a:rPr lang="en-US" dirty="0"/>
              <a:t>TENDER CEPAT</a:t>
            </a:r>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25</a:t>
            </a:fld>
            <a:endParaRPr lang="en-US"/>
          </a:p>
        </p:txBody>
      </p:sp>
      <p:pic>
        <p:nvPicPr>
          <p:cNvPr id="5" name="Picture 4"/>
          <p:cNvPicPr>
            <a:picLocks noChangeAspect="1"/>
          </p:cNvPicPr>
          <p:nvPr/>
        </p:nvPicPr>
        <p:blipFill>
          <a:blip r:embed="rId2"/>
          <a:stretch>
            <a:fillRect/>
          </a:stretch>
        </p:blipFill>
        <p:spPr>
          <a:xfrm>
            <a:off x="635000" y="1078649"/>
            <a:ext cx="8037939" cy="5131082"/>
          </a:xfrm>
          <a:prstGeom prst="rect">
            <a:avLst/>
          </a:prstGeom>
        </p:spPr>
      </p:pic>
    </p:spTree>
    <p:extLst>
      <p:ext uri="{BB962C8B-B14F-4D97-AF65-F5344CB8AC3E}">
        <p14:creationId xmlns:p14="http://schemas.microsoft.com/office/powerpoint/2010/main" val="1430244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PENGELOMPOKAN PEMAKETAN DALAM RENCANA UMUM PENGADAAN</a:t>
            </a:r>
          </a:p>
        </p:txBody>
      </p:sp>
      <p:sp>
        <p:nvSpPr>
          <p:cNvPr id="3" name="Text Placeholder 2"/>
          <p:cNvSpPr>
            <a:spLocks noGrp="1"/>
          </p:cNvSpPr>
          <p:nvPr>
            <p:ph type="body" idx="1"/>
          </p:nvPr>
        </p:nvSpPr>
        <p:spPr>
          <a:xfrm>
            <a:off x="186403" y="2060319"/>
            <a:ext cx="9321800" cy="3027874"/>
          </a:xfrm>
        </p:spPr>
        <p:txBody>
          <a:bodyPr>
            <a:normAutofit/>
          </a:bodyPr>
          <a:lstStyle/>
          <a:p>
            <a:pPr marL="742950" indent="-514350" algn="ctr">
              <a:buAutoNum type="arabicPeriod"/>
            </a:pPr>
            <a:r>
              <a:rPr lang="en-US" sz="3600" dirty="0"/>
              <a:t>PENYEDIA</a:t>
            </a:r>
          </a:p>
          <a:p>
            <a:pPr marL="742950" indent="-514350" algn="ctr">
              <a:buAutoNum type="arabicPeriod"/>
            </a:pPr>
            <a:endParaRPr lang="en-US" sz="1600" dirty="0"/>
          </a:p>
          <a:p>
            <a:pPr marL="742950" indent="-514350" algn="ctr">
              <a:buAutoNum type="arabicPeriod"/>
            </a:pPr>
            <a:r>
              <a:rPr lang="en-US" sz="3600" dirty="0"/>
              <a:t>SWAKELOLA</a:t>
            </a:r>
          </a:p>
          <a:p>
            <a:pPr marL="742950" indent="-514350" algn="ctr">
              <a:buAutoNum type="arabicPeriod"/>
            </a:pPr>
            <a:endParaRPr lang="en-US" sz="1600" dirty="0"/>
          </a:p>
          <a:p>
            <a:pPr marL="742950" indent="-514350" algn="ctr">
              <a:buAutoNum type="arabicPeriod"/>
            </a:pPr>
            <a:r>
              <a:rPr lang="en-US" sz="3600" dirty="0"/>
              <a:t>PENYEDIA DALAM SWAKELOLA</a:t>
            </a:r>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26</a:t>
            </a:fld>
            <a:endParaRPr lang="en-US"/>
          </a:p>
        </p:txBody>
      </p:sp>
    </p:spTree>
    <p:extLst>
      <p:ext uri="{BB962C8B-B14F-4D97-AF65-F5344CB8AC3E}">
        <p14:creationId xmlns:p14="http://schemas.microsoft.com/office/powerpoint/2010/main" val="2046757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DEFINISI PENYEDIA</a:t>
            </a: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27</a:t>
            </a:fld>
            <a:endParaRPr lang="en-US"/>
          </a:p>
        </p:txBody>
      </p:sp>
      <p:sp>
        <p:nvSpPr>
          <p:cNvPr id="4" name="TextBox 3"/>
          <p:cNvSpPr txBox="1"/>
          <p:nvPr/>
        </p:nvSpPr>
        <p:spPr>
          <a:xfrm>
            <a:off x="304800" y="2174240"/>
            <a:ext cx="8961120" cy="4401205"/>
          </a:xfrm>
          <a:prstGeom prst="rect">
            <a:avLst/>
          </a:prstGeom>
          <a:noFill/>
        </p:spPr>
        <p:txBody>
          <a:bodyPr wrap="square" rtlCol="0">
            <a:spAutoFit/>
          </a:bodyPr>
          <a:lstStyle/>
          <a:p>
            <a:pPr algn="ctr"/>
            <a:r>
              <a:rPr lang="id-ID" sz="2800" dirty="0"/>
              <a:t>Pengadaan Barang/Jasa melalui Penyedia adalah cara memperoleh barang/jasa yang disediakan oleh Pelaku Usaha</a:t>
            </a:r>
          </a:p>
          <a:p>
            <a:pPr algn="ctr"/>
            <a:endParaRPr lang="id-ID" sz="2800" dirty="0"/>
          </a:p>
          <a:p>
            <a:pPr algn="ctr"/>
            <a:r>
              <a:rPr lang="id-ID" sz="2800" dirty="0"/>
              <a:t>Pelaku Usaha adalah setiap orang perorangan atau badan usaha, baik yang berbentuk badan hukum maupun bukan badan hukum yang didirikan dan berkedudukan atau melakukan kegiatan dalam wilayah hukum negara Republik Indonesia, baik sendiri maupun bersama-sama melalui perjanjian menyelenggarakan kegiatan usaha dalam berbagai bidang ekonomi</a:t>
            </a:r>
          </a:p>
        </p:txBody>
      </p:sp>
    </p:spTree>
    <p:extLst>
      <p:ext uri="{BB962C8B-B14F-4D97-AF65-F5344CB8AC3E}">
        <p14:creationId xmlns:p14="http://schemas.microsoft.com/office/powerpoint/2010/main" val="942478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9405784-2DB2-43ED-A2B0-13E560A1EB67}"/>
              </a:ext>
            </a:extLst>
          </p:cNvPr>
          <p:cNvSpPr>
            <a:spLocks noGrp="1"/>
          </p:cNvSpPr>
          <p:nvPr>
            <p:ph type="title"/>
          </p:nvPr>
        </p:nvSpPr>
        <p:spPr/>
        <p:txBody>
          <a:bodyPr/>
          <a:lstStyle/>
          <a:p>
            <a:r>
              <a:rPr lang="en-ID">
                <a:solidFill>
                  <a:srgbClr val="0087BF"/>
                </a:solidFill>
              </a:rPr>
              <a:t>DEFINISI SWAKELOLA</a:t>
            </a:r>
            <a:endParaRPr lang="en-ID" dirty="0">
              <a:solidFill>
                <a:srgbClr val="0087BF"/>
              </a:solidFill>
            </a:endParaRPr>
          </a:p>
        </p:txBody>
      </p:sp>
      <p:pic>
        <p:nvPicPr>
          <p:cNvPr id="3" name="Picture 2">
            <a:extLst>
              <a:ext uri="{FF2B5EF4-FFF2-40B4-BE49-F238E27FC236}">
                <a16:creationId xmlns:a16="http://schemas.microsoft.com/office/drawing/2014/main" id="{50E0A802-5836-439E-B143-4EB40F2E5E43}"/>
              </a:ext>
            </a:extLst>
          </p:cNvPr>
          <p:cNvPicPr/>
          <p:nvPr/>
        </p:nvPicPr>
        <p:blipFill>
          <a:blip r:embed="rId2"/>
          <a:stretch>
            <a:fillRect/>
          </a:stretch>
        </p:blipFill>
        <p:spPr>
          <a:xfrm>
            <a:off x="0" y="0"/>
            <a:ext cx="9753600" cy="7315200"/>
          </a:xfrm>
          <a:prstGeom prst="rect">
            <a:avLst/>
          </a:prstGeom>
        </p:spPr>
      </p:pic>
    </p:spTree>
    <p:extLst>
      <p:ext uri="{BB962C8B-B14F-4D97-AF65-F5344CB8AC3E}">
        <p14:creationId xmlns:p14="http://schemas.microsoft.com/office/powerpoint/2010/main" val="323353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650241"/>
            <a:ext cx="8227431" cy="796820"/>
          </a:xfrm>
        </p:spPr>
        <p:txBody>
          <a:bodyPr>
            <a:normAutofit/>
          </a:bodyPr>
          <a:lstStyle/>
          <a:p>
            <a:r>
              <a:rPr lang="id-ID" sz="3600" dirty="0">
                <a:solidFill>
                  <a:schemeClr val="accent5">
                    <a:lumMod val="75000"/>
                  </a:schemeClr>
                </a:solidFill>
              </a:rPr>
              <a:t>DEFINISI PENYEDIA</a:t>
            </a:r>
            <a:r>
              <a:rPr lang="en-US" sz="3600" dirty="0">
                <a:solidFill>
                  <a:schemeClr val="accent5">
                    <a:lumMod val="75000"/>
                  </a:schemeClr>
                </a:solidFill>
              </a:rPr>
              <a:t> DALAM SWAKELOLA</a:t>
            </a:r>
            <a:endParaRPr lang="id-ID" sz="3600" dirty="0">
              <a:solidFill>
                <a:schemeClr val="accent5">
                  <a:lumMod val="75000"/>
                </a:schemeClr>
              </a:solidFill>
            </a:endParaRP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29</a:t>
            </a:fld>
            <a:endParaRPr lang="en-US"/>
          </a:p>
        </p:txBody>
      </p:sp>
      <p:sp>
        <p:nvSpPr>
          <p:cNvPr id="4" name="TextBox 3"/>
          <p:cNvSpPr txBox="1"/>
          <p:nvPr/>
        </p:nvSpPr>
        <p:spPr>
          <a:xfrm>
            <a:off x="500109" y="2795677"/>
            <a:ext cx="7765002" cy="2308324"/>
          </a:xfrm>
          <a:prstGeom prst="rect">
            <a:avLst/>
          </a:prstGeom>
          <a:noFill/>
        </p:spPr>
        <p:txBody>
          <a:bodyPr wrap="square" rtlCol="0">
            <a:spAutoFit/>
          </a:bodyPr>
          <a:lstStyle/>
          <a:p>
            <a:pPr algn="ctr"/>
            <a:r>
              <a:rPr lang="id-ID" sz="3600" dirty="0"/>
              <a:t>Pengadaan Barang/Jasa melalui Penyedia</a:t>
            </a:r>
            <a:r>
              <a:rPr lang="en-US" sz="3600" dirty="0"/>
              <a:t> </a:t>
            </a:r>
            <a:r>
              <a:rPr lang="en-US" sz="3600" dirty="0" err="1"/>
              <a:t>dimana</a:t>
            </a:r>
            <a:r>
              <a:rPr lang="en-US" sz="3600" dirty="0"/>
              <a:t> </a:t>
            </a:r>
            <a:r>
              <a:rPr lang="en-US" sz="3600" dirty="0" err="1"/>
              <a:t>barang</a:t>
            </a:r>
            <a:r>
              <a:rPr lang="en-US" sz="3600" dirty="0"/>
              <a:t>/</a:t>
            </a:r>
            <a:r>
              <a:rPr lang="en-US" sz="3600" dirty="0" err="1"/>
              <a:t>jasa</a:t>
            </a:r>
            <a:r>
              <a:rPr lang="en-US" sz="3600" dirty="0"/>
              <a:t> </a:t>
            </a:r>
            <a:r>
              <a:rPr lang="en-US" sz="3600" dirty="0" err="1"/>
              <a:t>tersebut</a:t>
            </a:r>
            <a:r>
              <a:rPr lang="en-US" sz="3600" dirty="0"/>
              <a:t> </a:t>
            </a:r>
            <a:r>
              <a:rPr lang="en-US" sz="3600" dirty="0" err="1"/>
              <a:t>merupakan</a:t>
            </a:r>
            <a:r>
              <a:rPr lang="en-US" sz="3600" dirty="0"/>
              <a:t> </a:t>
            </a:r>
            <a:r>
              <a:rPr lang="en-US" sz="3600" dirty="0" err="1"/>
              <a:t>bagian</a:t>
            </a:r>
            <a:r>
              <a:rPr lang="en-US" sz="3600" dirty="0"/>
              <a:t>/</a:t>
            </a:r>
            <a:r>
              <a:rPr lang="en-US" sz="3600" dirty="0" err="1"/>
              <a:t>unsur</a:t>
            </a:r>
            <a:r>
              <a:rPr lang="en-US" sz="3600" dirty="0"/>
              <a:t> </a:t>
            </a:r>
            <a:r>
              <a:rPr lang="en-US" sz="3600" dirty="0" err="1"/>
              <a:t>dari</a:t>
            </a:r>
            <a:r>
              <a:rPr lang="en-US" sz="3600" dirty="0"/>
              <a:t> </a:t>
            </a:r>
            <a:r>
              <a:rPr lang="en-US" sz="3600" dirty="0" err="1"/>
              <a:t>kegiatan</a:t>
            </a:r>
            <a:r>
              <a:rPr lang="en-US" sz="3600" dirty="0"/>
              <a:t> yang </a:t>
            </a:r>
            <a:r>
              <a:rPr lang="en-US" sz="3600" dirty="0" err="1"/>
              <a:t>diswakelola</a:t>
            </a:r>
            <a:endParaRPr lang="id-ID" sz="3600" dirty="0"/>
          </a:p>
        </p:txBody>
      </p:sp>
    </p:spTree>
    <p:extLst>
      <p:ext uri="{BB962C8B-B14F-4D97-AF65-F5344CB8AC3E}">
        <p14:creationId xmlns:p14="http://schemas.microsoft.com/office/powerpoint/2010/main" val="3907731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rgbClr val="0070C0"/>
                </a:solidFill>
              </a:rPr>
              <a:t>Larangan</a:t>
            </a:r>
            <a:r>
              <a:rPr lang="en-US" b="1" dirty="0">
                <a:solidFill>
                  <a:srgbClr val="0070C0"/>
                </a:solidFill>
              </a:rPr>
              <a:t> </a:t>
            </a:r>
            <a:r>
              <a:rPr lang="en-US" b="1" dirty="0" err="1">
                <a:solidFill>
                  <a:srgbClr val="0070C0"/>
                </a:solidFill>
              </a:rPr>
              <a:t>dalam</a:t>
            </a:r>
            <a:r>
              <a:rPr lang="en-US" b="1" dirty="0">
                <a:solidFill>
                  <a:srgbClr val="0070C0"/>
                </a:solidFill>
              </a:rPr>
              <a:t> </a:t>
            </a:r>
            <a:r>
              <a:rPr lang="en-US" b="1" dirty="0" err="1">
                <a:solidFill>
                  <a:srgbClr val="0070C0"/>
                </a:solidFill>
              </a:rPr>
              <a:t>Pemaketan</a:t>
            </a:r>
            <a:r>
              <a:rPr lang="en-US" b="1" dirty="0">
                <a:solidFill>
                  <a:srgbClr val="0070C0"/>
                </a:solidFill>
              </a:rPr>
              <a:t> </a:t>
            </a:r>
            <a:r>
              <a:rPr lang="en-US" b="1" dirty="0" err="1">
                <a:solidFill>
                  <a:srgbClr val="0070C0"/>
                </a:solidFill>
              </a:rPr>
              <a:t>Pengadaan</a:t>
            </a:r>
            <a:r>
              <a:rPr lang="en-US" b="1" dirty="0">
                <a:solidFill>
                  <a:srgbClr val="0070C0"/>
                </a:solidFill>
              </a:rPr>
              <a:t> </a:t>
            </a:r>
            <a:r>
              <a:rPr lang="en-US" b="1" dirty="0" err="1">
                <a:solidFill>
                  <a:srgbClr val="0070C0"/>
                </a:solidFill>
              </a:rPr>
              <a:t>Barang</a:t>
            </a:r>
            <a:r>
              <a:rPr lang="en-US" b="1" dirty="0">
                <a:solidFill>
                  <a:srgbClr val="0070C0"/>
                </a:solidFill>
              </a:rPr>
              <a:t>/</a:t>
            </a:r>
            <a:r>
              <a:rPr lang="en-US" b="1" dirty="0" err="1">
                <a:solidFill>
                  <a:srgbClr val="0070C0"/>
                </a:solidFill>
              </a:rPr>
              <a:t>Jasa</a:t>
            </a:r>
            <a:endParaRPr lang="en-US" dirty="0"/>
          </a:p>
        </p:txBody>
      </p:sp>
      <p:sp>
        <p:nvSpPr>
          <p:cNvPr id="3" name="Content Placeholder 2"/>
          <p:cNvSpPr>
            <a:spLocks noGrp="1"/>
          </p:cNvSpPr>
          <p:nvPr>
            <p:ph idx="1"/>
          </p:nvPr>
        </p:nvSpPr>
        <p:spPr>
          <a:xfrm>
            <a:off x="988142" y="2275840"/>
            <a:ext cx="8115219" cy="4552663"/>
          </a:xfrm>
        </p:spPr>
        <p:txBody>
          <a:bodyPr>
            <a:noAutofit/>
          </a:bodyPr>
          <a:lstStyle/>
          <a:p>
            <a:r>
              <a:rPr lang="en-US" sz="2000" b="1" dirty="0" err="1">
                <a:solidFill>
                  <a:srgbClr val="FF0000"/>
                </a:solidFill>
              </a:rPr>
              <a:t>menyatukan</a:t>
            </a:r>
            <a:r>
              <a:rPr lang="en-US" sz="2000" b="1" dirty="0">
                <a:solidFill>
                  <a:srgbClr val="FF0000"/>
                </a:solidFill>
              </a:rPr>
              <a:t> </a:t>
            </a:r>
            <a:r>
              <a:rPr lang="en-US" sz="2000" b="1" dirty="0" err="1">
                <a:solidFill>
                  <a:srgbClr val="FF0000"/>
                </a:solidFill>
              </a:rPr>
              <a:t>atau</a:t>
            </a:r>
            <a:r>
              <a:rPr lang="en-US" sz="2000" b="1" dirty="0">
                <a:solidFill>
                  <a:srgbClr val="FF0000"/>
                </a:solidFill>
              </a:rPr>
              <a:t> </a:t>
            </a:r>
            <a:r>
              <a:rPr lang="en-US" sz="2000" b="1" dirty="0" err="1">
                <a:solidFill>
                  <a:srgbClr val="FF0000"/>
                </a:solidFill>
              </a:rPr>
              <a:t>memusatkan</a:t>
            </a:r>
            <a:r>
              <a:rPr lang="en-US" sz="2000" b="1" dirty="0">
                <a:solidFill>
                  <a:srgbClr val="FF0000"/>
                </a:solidFill>
              </a:rPr>
              <a:t> </a:t>
            </a:r>
            <a:r>
              <a:rPr lang="en-US" sz="2000" b="1" dirty="0" err="1">
                <a:solidFill>
                  <a:srgbClr val="FF0000"/>
                </a:solidFill>
              </a:rPr>
              <a:t>beberapa</a:t>
            </a:r>
            <a:r>
              <a:rPr lang="en-US" sz="2000" b="1" dirty="0">
                <a:solidFill>
                  <a:srgbClr val="FF0000"/>
                </a:solidFill>
              </a:rPr>
              <a:t> </a:t>
            </a:r>
            <a:r>
              <a:rPr lang="en-US" sz="2000" b="1" dirty="0" err="1">
                <a:solidFill>
                  <a:srgbClr val="FF0000"/>
                </a:solidFill>
              </a:rPr>
              <a:t>paket</a:t>
            </a:r>
            <a:r>
              <a:rPr lang="en-US" sz="2000" b="1" dirty="0">
                <a:solidFill>
                  <a:srgbClr val="FF0000"/>
                </a:solidFill>
              </a:rPr>
              <a:t> </a:t>
            </a:r>
            <a:r>
              <a:rPr lang="en-US" sz="2000" b="1" dirty="0" err="1">
                <a:solidFill>
                  <a:srgbClr val="FF0000"/>
                </a:solidFill>
              </a:rPr>
              <a:t>pengadaan</a:t>
            </a:r>
            <a:r>
              <a:rPr lang="en-US" sz="2000" b="1" dirty="0">
                <a:solidFill>
                  <a:srgbClr val="FF0000"/>
                </a:solidFill>
              </a:rPr>
              <a:t> yang </a:t>
            </a:r>
            <a:r>
              <a:rPr lang="en-US" sz="2000" b="1" dirty="0" err="1">
                <a:solidFill>
                  <a:srgbClr val="FF0000"/>
                </a:solidFill>
              </a:rPr>
              <a:t>tersebar</a:t>
            </a:r>
            <a:r>
              <a:rPr lang="en-US" sz="2000" b="1" dirty="0">
                <a:solidFill>
                  <a:srgbClr val="FF0000"/>
                </a:solidFill>
              </a:rPr>
              <a:t> di </a:t>
            </a:r>
            <a:r>
              <a:rPr lang="en-US" sz="2000" b="1" dirty="0" err="1">
                <a:solidFill>
                  <a:srgbClr val="FF0000"/>
                </a:solidFill>
              </a:rPr>
              <a:t>beberapa</a:t>
            </a:r>
            <a:r>
              <a:rPr lang="en-US" sz="2000" b="1" dirty="0">
                <a:solidFill>
                  <a:srgbClr val="FF0000"/>
                </a:solidFill>
              </a:rPr>
              <a:t> </a:t>
            </a:r>
            <a:r>
              <a:rPr lang="en-US" sz="2000" b="1" dirty="0" err="1">
                <a:solidFill>
                  <a:srgbClr val="FF0000"/>
                </a:solidFill>
              </a:rPr>
              <a:t>lokasi</a:t>
            </a:r>
            <a:r>
              <a:rPr lang="en-US" sz="2000" b="1" dirty="0">
                <a:solidFill>
                  <a:srgbClr val="FF0000"/>
                </a:solidFill>
              </a:rPr>
              <a:t>/</a:t>
            </a:r>
            <a:r>
              <a:rPr lang="en-US" sz="2000" b="1" dirty="0" err="1">
                <a:solidFill>
                  <a:srgbClr val="FF0000"/>
                </a:solidFill>
              </a:rPr>
              <a:t>daerah</a:t>
            </a:r>
            <a:r>
              <a:rPr lang="en-US" sz="2000" b="1" dirty="0">
                <a:solidFill>
                  <a:srgbClr val="FF0000"/>
                </a:solidFill>
              </a:rPr>
              <a:t> yang </a:t>
            </a:r>
            <a:r>
              <a:rPr lang="en-US" sz="2000" b="1" dirty="0" err="1">
                <a:solidFill>
                  <a:srgbClr val="FF0000"/>
                </a:solidFill>
              </a:rPr>
              <a:t>memiliki</a:t>
            </a:r>
            <a:r>
              <a:rPr lang="en-US" sz="2000" b="1" dirty="0">
                <a:solidFill>
                  <a:srgbClr val="FF0000"/>
                </a:solidFill>
              </a:rPr>
              <a:t> </a:t>
            </a:r>
            <a:r>
              <a:rPr lang="en-US" sz="2000" b="1" dirty="0" err="1">
                <a:solidFill>
                  <a:srgbClr val="FF0000"/>
                </a:solidFill>
              </a:rPr>
              <a:t>sifat</a:t>
            </a:r>
            <a:r>
              <a:rPr lang="en-US" sz="2000" b="1" dirty="0">
                <a:solidFill>
                  <a:srgbClr val="FF0000"/>
                </a:solidFill>
              </a:rPr>
              <a:t> </a:t>
            </a:r>
            <a:r>
              <a:rPr lang="en-US" sz="2000" b="1" dirty="0" err="1">
                <a:solidFill>
                  <a:srgbClr val="FF0000"/>
                </a:solidFill>
              </a:rPr>
              <a:t>pekerjaan</a:t>
            </a:r>
            <a:r>
              <a:rPr lang="en-US" sz="2000" b="1" dirty="0">
                <a:solidFill>
                  <a:srgbClr val="FF0000"/>
                </a:solidFill>
              </a:rPr>
              <a:t> </a:t>
            </a:r>
            <a:r>
              <a:rPr lang="en-US" sz="2000" b="1" dirty="0" err="1">
                <a:solidFill>
                  <a:srgbClr val="FF0000"/>
                </a:solidFill>
              </a:rPr>
              <a:t>sama</a:t>
            </a:r>
            <a:r>
              <a:rPr lang="en-US" sz="2000" b="1" dirty="0">
                <a:solidFill>
                  <a:srgbClr val="FF0000"/>
                </a:solidFill>
              </a:rPr>
              <a:t> </a:t>
            </a:r>
            <a:r>
              <a:rPr lang="en-US" sz="2000" b="1" dirty="0" err="1">
                <a:solidFill>
                  <a:srgbClr val="FF0000"/>
                </a:solidFill>
              </a:rPr>
              <a:t>dan</a:t>
            </a:r>
            <a:r>
              <a:rPr lang="en-US" sz="2000" b="1" dirty="0">
                <a:solidFill>
                  <a:srgbClr val="FF0000"/>
                </a:solidFill>
              </a:rPr>
              <a:t> </a:t>
            </a:r>
            <a:r>
              <a:rPr lang="en-US" sz="2000" b="1" dirty="0" err="1">
                <a:solidFill>
                  <a:srgbClr val="FF0000"/>
                </a:solidFill>
              </a:rPr>
              <a:t>tingkat</a:t>
            </a:r>
            <a:r>
              <a:rPr lang="en-US" sz="2000" b="1" dirty="0">
                <a:solidFill>
                  <a:srgbClr val="FF0000"/>
                </a:solidFill>
              </a:rPr>
              <a:t> </a:t>
            </a:r>
            <a:r>
              <a:rPr lang="en-US" sz="2000" b="1" dirty="0" err="1">
                <a:solidFill>
                  <a:srgbClr val="FF0000"/>
                </a:solidFill>
              </a:rPr>
              <a:t>efisiensi</a:t>
            </a:r>
            <a:r>
              <a:rPr lang="en-US" sz="2000" b="1" dirty="0">
                <a:solidFill>
                  <a:srgbClr val="FF0000"/>
                </a:solidFill>
              </a:rPr>
              <a:t> </a:t>
            </a:r>
            <a:r>
              <a:rPr lang="en-US" sz="2000" b="1" dirty="0" err="1">
                <a:solidFill>
                  <a:srgbClr val="FF0000"/>
                </a:solidFill>
              </a:rPr>
              <a:t>baik</a:t>
            </a:r>
            <a:r>
              <a:rPr lang="en-US" sz="2000" b="1" dirty="0">
                <a:solidFill>
                  <a:srgbClr val="FF0000"/>
                </a:solidFill>
              </a:rPr>
              <a:t> </a:t>
            </a:r>
            <a:r>
              <a:rPr lang="en-US" sz="2000" b="1" dirty="0" err="1">
                <a:solidFill>
                  <a:srgbClr val="FF0000"/>
                </a:solidFill>
              </a:rPr>
              <a:t>dari</a:t>
            </a:r>
            <a:r>
              <a:rPr lang="en-US" sz="2000" b="1" dirty="0">
                <a:solidFill>
                  <a:srgbClr val="FF0000"/>
                </a:solidFill>
              </a:rPr>
              <a:t> </a:t>
            </a:r>
            <a:r>
              <a:rPr lang="en-US" sz="2000" b="1" dirty="0" err="1">
                <a:solidFill>
                  <a:srgbClr val="FF0000"/>
                </a:solidFill>
              </a:rPr>
              <a:t>sisi</a:t>
            </a:r>
            <a:r>
              <a:rPr lang="en-US" sz="2000" b="1" dirty="0">
                <a:solidFill>
                  <a:srgbClr val="FF0000"/>
                </a:solidFill>
              </a:rPr>
              <a:t> </a:t>
            </a:r>
            <a:r>
              <a:rPr lang="en-US" sz="2000" b="1" dirty="0" err="1">
                <a:solidFill>
                  <a:srgbClr val="FF0000"/>
                </a:solidFill>
              </a:rPr>
              <a:t>waktu</a:t>
            </a:r>
            <a:r>
              <a:rPr lang="en-US" sz="2000" b="1" dirty="0">
                <a:solidFill>
                  <a:srgbClr val="FF0000"/>
                </a:solidFill>
              </a:rPr>
              <a:t> </a:t>
            </a:r>
            <a:r>
              <a:rPr lang="en-US" sz="2000" b="1" dirty="0" err="1">
                <a:solidFill>
                  <a:srgbClr val="FF0000"/>
                </a:solidFill>
              </a:rPr>
              <a:t>dan</a:t>
            </a:r>
            <a:r>
              <a:rPr lang="en-US" sz="2000" b="1" dirty="0">
                <a:solidFill>
                  <a:srgbClr val="FF0000"/>
                </a:solidFill>
              </a:rPr>
              <a:t>/</a:t>
            </a:r>
            <a:r>
              <a:rPr lang="en-US" sz="2000" b="1" dirty="0" err="1">
                <a:solidFill>
                  <a:srgbClr val="FF0000"/>
                </a:solidFill>
              </a:rPr>
              <a:t>atau</a:t>
            </a:r>
            <a:r>
              <a:rPr lang="en-US" sz="2000" b="1" dirty="0">
                <a:solidFill>
                  <a:srgbClr val="FF0000"/>
                </a:solidFill>
              </a:rPr>
              <a:t> </a:t>
            </a:r>
            <a:r>
              <a:rPr lang="en-US" sz="2000" b="1" dirty="0" err="1">
                <a:solidFill>
                  <a:srgbClr val="FF0000"/>
                </a:solidFill>
              </a:rPr>
              <a:t>biaya</a:t>
            </a:r>
            <a:r>
              <a:rPr lang="en-US" sz="2000" b="1" dirty="0">
                <a:solidFill>
                  <a:srgbClr val="FF0000"/>
                </a:solidFill>
              </a:rPr>
              <a:t> </a:t>
            </a:r>
          </a:p>
          <a:p>
            <a:r>
              <a:rPr lang="en-US" sz="2000" b="1" dirty="0" err="1">
                <a:solidFill>
                  <a:schemeClr val="tx1"/>
                </a:solidFill>
              </a:rPr>
              <a:t>menyatukan</a:t>
            </a:r>
            <a:r>
              <a:rPr lang="en-US" sz="2000" b="1" dirty="0">
                <a:solidFill>
                  <a:schemeClr val="tx1"/>
                </a:solidFill>
              </a:rPr>
              <a:t> </a:t>
            </a:r>
            <a:r>
              <a:rPr lang="en-US" sz="2000" b="1" dirty="0" err="1">
                <a:solidFill>
                  <a:schemeClr val="tx1"/>
                </a:solidFill>
              </a:rPr>
              <a:t>beberapa</a:t>
            </a:r>
            <a:r>
              <a:rPr lang="en-US" sz="2000" b="1" dirty="0">
                <a:solidFill>
                  <a:schemeClr val="tx1"/>
                </a:solidFill>
              </a:rPr>
              <a:t> </a:t>
            </a:r>
            <a:r>
              <a:rPr lang="en-US" sz="2000" b="1" dirty="0" err="1">
                <a:solidFill>
                  <a:schemeClr val="tx1"/>
                </a:solidFill>
              </a:rPr>
              <a:t>paket</a:t>
            </a:r>
            <a:r>
              <a:rPr lang="en-US" sz="2000" b="1" dirty="0">
                <a:solidFill>
                  <a:schemeClr val="tx1"/>
                </a:solidFill>
              </a:rPr>
              <a:t> </a:t>
            </a:r>
            <a:r>
              <a:rPr lang="en-US" sz="2000" b="1" dirty="0" err="1">
                <a:solidFill>
                  <a:schemeClr val="tx1"/>
                </a:solidFill>
              </a:rPr>
              <a:t>pengadaan</a:t>
            </a:r>
            <a:r>
              <a:rPr lang="en-US" sz="2000" b="1" dirty="0">
                <a:solidFill>
                  <a:schemeClr val="tx1"/>
                </a:solidFill>
              </a:rPr>
              <a:t> yang </a:t>
            </a:r>
            <a:r>
              <a:rPr lang="en-US" sz="2000" b="1" dirty="0" err="1">
                <a:solidFill>
                  <a:schemeClr val="tx1"/>
                </a:solidFill>
              </a:rPr>
              <a:t>menurut</a:t>
            </a:r>
            <a:r>
              <a:rPr lang="en-US" sz="2000" b="1" dirty="0">
                <a:solidFill>
                  <a:schemeClr val="tx1"/>
                </a:solidFill>
              </a:rPr>
              <a:t> </a:t>
            </a:r>
            <a:r>
              <a:rPr lang="en-US" sz="2000" b="1" dirty="0" err="1">
                <a:solidFill>
                  <a:schemeClr val="tx1"/>
                </a:solidFill>
              </a:rPr>
              <a:t>sifat</a:t>
            </a:r>
            <a:r>
              <a:rPr lang="en-US" sz="2000" b="1" dirty="0">
                <a:solidFill>
                  <a:schemeClr val="tx1"/>
                </a:solidFill>
              </a:rPr>
              <a:t> </a:t>
            </a:r>
            <a:r>
              <a:rPr lang="en-US" sz="2000" b="1" dirty="0" err="1">
                <a:solidFill>
                  <a:schemeClr val="tx1"/>
                </a:solidFill>
              </a:rPr>
              <a:t>dan</a:t>
            </a:r>
            <a:r>
              <a:rPr lang="en-US" sz="2000" b="1" dirty="0">
                <a:solidFill>
                  <a:schemeClr val="tx1"/>
                </a:solidFill>
              </a:rPr>
              <a:t> </a:t>
            </a:r>
            <a:r>
              <a:rPr lang="en-US" sz="2000" b="1" dirty="0" err="1">
                <a:solidFill>
                  <a:schemeClr val="tx1"/>
                </a:solidFill>
              </a:rPr>
              <a:t>jenis</a:t>
            </a:r>
            <a:r>
              <a:rPr lang="en-US" sz="2000" b="1" dirty="0">
                <a:solidFill>
                  <a:schemeClr val="tx1"/>
                </a:solidFill>
              </a:rPr>
              <a:t> </a:t>
            </a:r>
            <a:r>
              <a:rPr lang="en-US" sz="2000" b="1" dirty="0" err="1">
                <a:solidFill>
                  <a:schemeClr val="tx1"/>
                </a:solidFill>
              </a:rPr>
              <a:t>pekerjaannya</a:t>
            </a:r>
            <a:r>
              <a:rPr lang="en-US" sz="2000" b="1" dirty="0">
                <a:solidFill>
                  <a:schemeClr val="tx1"/>
                </a:solidFill>
              </a:rPr>
              <a:t> </a:t>
            </a:r>
            <a:r>
              <a:rPr lang="en-US" sz="2000" b="1" dirty="0" err="1">
                <a:solidFill>
                  <a:schemeClr val="tx1"/>
                </a:solidFill>
              </a:rPr>
              <a:t>harus</a:t>
            </a:r>
            <a:r>
              <a:rPr lang="en-US" sz="2000" b="1" dirty="0">
                <a:solidFill>
                  <a:schemeClr val="tx1"/>
                </a:solidFill>
              </a:rPr>
              <a:t> </a:t>
            </a:r>
            <a:r>
              <a:rPr lang="en-US" sz="2000" b="1" dirty="0" err="1">
                <a:solidFill>
                  <a:schemeClr val="tx1"/>
                </a:solidFill>
              </a:rPr>
              <a:t>dipisahkan</a:t>
            </a:r>
            <a:r>
              <a:rPr lang="en-US" sz="2000" b="1" dirty="0">
                <a:solidFill>
                  <a:schemeClr val="tx1"/>
                </a:solidFill>
              </a:rPr>
              <a:t> </a:t>
            </a:r>
            <a:r>
              <a:rPr lang="en-US" sz="2000" b="1" dirty="0" err="1">
                <a:solidFill>
                  <a:schemeClr val="tx1"/>
                </a:solidFill>
              </a:rPr>
              <a:t>untuk</a:t>
            </a:r>
            <a:r>
              <a:rPr lang="en-US" sz="2000" b="1" dirty="0">
                <a:solidFill>
                  <a:schemeClr val="tx1"/>
                </a:solidFill>
              </a:rPr>
              <a:t> </a:t>
            </a:r>
            <a:r>
              <a:rPr lang="en-US" sz="2000" b="1" dirty="0" err="1">
                <a:solidFill>
                  <a:schemeClr val="tx1"/>
                </a:solidFill>
              </a:rPr>
              <a:t>mendapatkan</a:t>
            </a:r>
            <a:r>
              <a:rPr lang="en-US" sz="2000" b="1" dirty="0">
                <a:solidFill>
                  <a:schemeClr val="tx1"/>
                </a:solidFill>
              </a:rPr>
              <a:t> </a:t>
            </a:r>
            <a:r>
              <a:rPr lang="en-US" sz="2000" b="1" dirty="0" err="1">
                <a:solidFill>
                  <a:schemeClr val="tx1"/>
                </a:solidFill>
              </a:rPr>
              <a:t>penyedia</a:t>
            </a:r>
            <a:r>
              <a:rPr lang="en-US" sz="2000" b="1" dirty="0">
                <a:solidFill>
                  <a:schemeClr val="tx1"/>
                </a:solidFill>
              </a:rPr>
              <a:t> yang </a:t>
            </a:r>
            <a:r>
              <a:rPr lang="en-US" sz="2000" b="1" dirty="0" err="1">
                <a:solidFill>
                  <a:schemeClr val="tx1"/>
                </a:solidFill>
              </a:rPr>
              <a:t>sesuai</a:t>
            </a:r>
            <a:endParaRPr lang="en-US" sz="2000" b="1" dirty="0">
              <a:solidFill>
                <a:schemeClr val="tx1"/>
              </a:solidFill>
            </a:endParaRPr>
          </a:p>
          <a:p>
            <a:r>
              <a:rPr lang="en-US" sz="2000" b="1" dirty="0" err="1">
                <a:solidFill>
                  <a:srgbClr val="0070C0"/>
                </a:solidFill>
              </a:rPr>
              <a:t>menyatukan</a:t>
            </a:r>
            <a:r>
              <a:rPr lang="en-US" sz="2000" b="1" dirty="0">
                <a:solidFill>
                  <a:srgbClr val="0070C0"/>
                </a:solidFill>
              </a:rPr>
              <a:t> </a:t>
            </a:r>
            <a:r>
              <a:rPr lang="en-US" sz="2000" b="1" dirty="0" err="1">
                <a:solidFill>
                  <a:srgbClr val="0070C0"/>
                </a:solidFill>
              </a:rPr>
              <a:t>beberapa</a:t>
            </a:r>
            <a:r>
              <a:rPr lang="en-US" sz="2000" b="1" dirty="0">
                <a:solidFill>
                  <a:srgbClr val="0070C0"/>
                </a:solidFill>
              </a:rPr>
              <a:t> </a:t>
            </a:r>
            <a:r>
              <a:rPr lang="en-US" sz="2000" b="1" dirty="0" err="1">
                <a:solidFill>
                  <a:srgbClr val="0070C0"/>
                </a:solidFill>
              </a:rPr>
              <a:t>paket</a:t>
            </a:r>
            <a:r>
              <a:rPr lang="en-US" sz="2000" b="1" dirty="0">
                <a:solidFill>
                  <a:srgbClr val="0070C0"/>
                </a:solidFill>
              </a:rPr>
              <a:t> </a:t>
            </a:r>
            <a:r>
              <a:rPr lang="en-US" sz="2000" b="1" dirty="0" err="1">
                <a:solidFill>
                  <a:srgbClr val="0070C0"/>
                </a:solidFill>
              </a:rPr>
              <a:t>pengadaan</a:t>
            </a:r>
            <a:r>
              <a:rPr lang="en-US" sz="2000" b="1" dirty="0">
                <a:solidFill>
                  <a:srgbClr val="0070C0"/>
                </a:solidFill>
              </a:rPr>
              <a:t> yang </a:t>
            </a:r>
            <a:r>
              <a:rPr lang="en-US" sz="2000" b="1" dirty="0" err="1">
                <a:solidFill>
                  <a:srgbClr val="0070C0"/>
                </a:solidFill>
              </a:rPr>
              <a:t>besaran</a:t>
            </a:r>
            <a:r>
              <a:rPr lang="en-US" sz="2000" b="1" dirty="0">
                <a:solidFill>
                  <a:srgbClr val="0070C0"/>
                </a:solidFill>
              </a:rPr>
              <a:t> </a:t>
            </a:r>
            <a:r>
              <a:rPr lang="en-US" sz="2000" b="1" dirty="0" err="1">
                <a:solidFill>
                  <a:srgbClr val="0070C0"/>
                </a:solidFill>
              </a:rPr>
              <a:t>nilainya</a:t>
            </a:r>
            <a:r>
              <a:rPr lang="en-US" sz="2000" b="1" dirty="0">
                <a:solidFill>
                  <a:srgbClr val="0070C0"/>
                </a:solidFill>
              </a:rPr>
              <a:t> </a:t>
            </a:r>
            <a:r>
              <a:rPr lang="en-US" sz="2000" b="1" dirty="0" err="1">
                <a:solidFill>
                  <a:srgbClr val="0070C0"/>
                </a:solidFill>
              </a:rPr>
              <a:t>seharusnya</a:t>
            </a:r>
            <a:r>
              <a:rPr lang="en-US" sz="2000" b="1" dirty="0">
                <a:solidFill>
                  <a:srgbClr val="0070C0"/>
                </a:solidFill>
              </a:rPr>
              <a:t> </a:t>
            </a:r>
            <a:r>
              <a:rPr lang="en-US" sz="2000" b="1" dirty="0" err="1">
                <a:solidFill>
                  <a:srgbClr val="0070C0"/>
                </a:solidFill>
              </a:rPr>
              <a:t>dilakukan</a:t>
            </a:r>
            <a:r>
              <a:rPr lang="en-US" sz="2000" b="1" dirty="0">
                <a:solidFill>
                  <a:srgbClr val="0070C0"/>
                </a:solidFill>
              </a:rPr>
              <a:t> </a:t>
            </a:r>
            <a:r>
              <a:rPr lang="en-US" sz="2000" b="1" dirty="0" err="1">
                <a:solidFill>
                  <a:srgbClr val="0070C0"/>
                </a:solidFill>
              </a:rPr>
              <a:t>oleh</a:t>
            </a:r>
            <a:r>
              <a:rPr lang="en-US" sz="2000" b="1" dirty="0">
                <a:solidFill>
                  <a:srgbClr val="0070C0"/>
                </a:solidFill>
              </a:rPr>
              <a:t> Usaha Kecil; </a:t>
            </a:r>
            <a:r>
              <a:rPr lang="en-US" sz="2000" b="1" dirty="0" err="1">
                <a:solidFill>
                  <a:srgbClr val="0070C0"/>
                </a:solidFill>
              </a:rPr>
              <a:t>dan</a:t>
            </a:r>
            <a:r>
              <a:rPr lang="en-US" sz="2000" b="1" dirty="0">
                <a:solidFill>
                  <a:srgbClr val="0070C0"/>
                </a:solidFill>
              </a:rPr>
              <a:t>/</a:t>
            </a:r>
            <a:r>
              <a:rPr lang="en-US" sz="2000" b="1" dirty="0" err="1">
                <a:solidFill>
                  <a:srgbClr val="0070C0"/>
                </a:solidFill>
              </a:rPr>
              <a:t>atau</a:t>
            </a:r>
            <a:r>
              <a:rPr lang="en-US" sz="2000" b="1" dirty="0">
                <a:solidFill>
                  <a:srgbClr val="0070C0"/>
                </a:solidFill>
              </a:rPr>
              <a:t> </a:t>
            </a:r>
          </a:p>
          <a:p>
            <a:r>
              <a:rPr lang="en-US" sz="2000" b="1" dirty="0" err="1">
                <a:solidFill>
                  <a:srgbClr val="FF0000"/>
                </a:solidFill>
              </a:rPr>
              <a:t>memecah</a:t>
            </a:r>
            <a:r>
              <a:rPr lang="en-US" sz="2000" b="1" dirty="0">
                <a:solidFill>
                  <a:srgbClr val="FF0000"/>
                </a:solidFill>
              </a:rPr>
              <a:t> </a:t>
            </a:r>
            <a:r>
              <a:rPr lang="en-US" sz="2000" b="1" dirty="0" err="1">
                <a:solidFill>
                  <a:srgbClr val="FF0000"/>
                </a:solidFill>
              </a:rPr>
              <a:t>Pengadaan</a:t>
            </a:r>
            <a:r>
              <a:rPr lang="en-US" sz="2000" b="1" dirty="0">
                <a:solidFill>
                  <a:srgbClr val="FF0000"/>
                </a:solidFill>
              </a:rPr>
              <a:t> </a:t>
            </a:r>
            <a:r>
              <a:rPr lang="en-US" sz="2000" b="1" dirty="0" err="1">
                <a:solidFill>
                  <a:srgbClr val="FF0000"/>
                </a:solidFill>
              </a:rPr>
              <a:t>Barang</a:t>
            </a:r>
            <a:r>
              <a:rPr lang="en-US" sz="2000" b="1" dirty="0">
                <a:solidFill>
                  <a:srgbClr val="FF0000"/>
                </a:solidFill>
              </a:rPr>
              <a:t>/</a:t>
            </a:r>
            <a:r>
              <a:rPr lang="en-US" sz="2000" b="1" dirty="0" err="1">
                <a:solidFill>
                  <a:srgbClr val="FF0000"/>
                </a:solidFill>
              </a:rPr>
              <a:t>Jasa</a:t>
            </a:r>
            <a:r>
              <a:rPr lang="en-US" sz="2000" b="1" dirty="0">
                <a:solidFill>
                  <a:srgbClr val="FF0000"/>
                </a:solidFill>
              </a:rPr>
              <a:t> </a:t>
            </a:r>
            <a:r>
              <a:rPr lang="en-US" sz="2000" b="1" dirty="0" err="1">
                <a:solidFill>
                  <a:srgbClr val="FF0000"/>
                </a:solidFill>
              </a:rPr>
              <a:t>menjadi</a:t>
            </a:r>
            <a:r>
              <a:rPr lang="en-US" sz="2000" b="1" dirty="0">
                <a:solidFill>
                  <a:srgbClr val="FF0000"/>
                </a:solidFill>
              </a:rPr>
              <a:t> </a:t>
            </a:r>
            <a:r>
              <a:rPr lang="en-US" sz="2000" b="1" dirty="0" err="1">
                <a:solidFill>
                  <a:srgbClr val="FF0000"/>
                </a:solidFill>
              </a:rPr>
              <a:t>beberapa</a:t>
            </a:r>
            <a:r>
              <a:rPr lang="en-US" sz="2000" b="1" dirty="0">
                <a:solidFill>
                  <a:srgbClr val="FF0000"/>
                </a:solidFill>
              </a:rPr>
              <a:t> </a:t>
            </a:r>
            <a:r>
              <a:rPr lang="en-US" sz="2000" b="1" dirty="0" err="1">
                <a:solidFill>
                  <a:srgbClr val="FF0000"/>
                </a:solidFill>
              </a:rPr>
              <a:t>paket</a:t>
            </a:r>
            <a:r>
              <a:rPr lang="en-US" sz="2000" b="1" dirty="0">
                <a:solidFill>
                  <a:srgbClr val="FF0000"/>
                </a:solidFill>
              </a:rPr>
              <a:t> </a:t>
            </a:r>
            <a:r>
              <a:rPr lang="en-US" sz="2000" b="1" dirty="0" err="1">
                <a:solidFill>
                  <a:srgbClr val="FF0000"/>
                </a:solidFill>
              </a:rPr>
              <a:t>dengan</a:t>
            </a:r>
            <a:r>
              <a:rPr lang="en-US" sz="2000" b="1" dirty="0">
                <a:solidFill>
                  <a:srgbClr val="FF0000"/>
                </a:solidFill>
              </a:rPr>
              <a:t> </a:t>
            </a:r>
            <a:r>
              <a:rPr lang="en-US" sz="2000" b="1" dirty="0" err="1">
                <a:solidFill>
                  <a:srgbClr val="FF0000"/>
                </a:solidFill>
              </a:rPr>
              <a:t>maksud</a:t>
            </a:r>
            <a:r>
              <a:rPr lang="en-US" sz="2000" b="1" dirty="0">
                <a:solidFill>
                  <a:srgbClr val="FF0000"/>
                </a:solidFill>
              </a:rPr>
              <a:t> </a:t>
            </a:r>
            <a:r>
              <a:rPr lang="en-US" sz="2000" b="1" dirty="0" err="1">
                <a:solidFill>
                  <a:srgbClr val="FF0000"/>
                </a:solidFill>
              </a:rPr>
              <a:t>menghindari</a:t>
            </a:r>
            <a:r>
              <a:rPr lang="en-US" sz="2000" b="1" dirty="0">
                <a:solidFill>
                  <a:srgbClr val="FF0000"/>
                </a:solidFill>
              </a:rPr>
              <a:t> Tender/</a:t>
            </a:r>
            <a:r>
              <a:rPr lang="en-US" sz="2000" b="1" dirty="0" err="1">
                <a:solidFill>
                  <a:srgbClr val="FF0000"/>
                </a:solidFill>
              </a:rPr>
              <a:t>Seleksi</a:t>
            </a:r>
            <a:endParaRPr lang="en-US" sz="2000" b="1" dirty="0">
              <a:solidFill>
                <a:srgbClr val="FF0000"/>
              </a:solidFill>
            </a:endParaRPr>
          </a:p>
        </p:txBody>
      </p:sp>
      <p:sp>
        <p:nvSpPr>
          <p:cNvPr id="4" name="Slide Number Placeholder 3"/>
          <p:cNvSpPr>
            <a:spLocks noGrp="1"/>
          </p:cNvSpPr>
          <p:nvPr>
            <p:ph type="sldNum" sz="quarter" idx="12"/>
          </p:nvPr>
        </p:nvSpPr>
        <p:spPr/>
        <p:txBody>
          <a:bodyPr/>
          <a:lstStyle/>
          <a:p>
            <a:pPr>
              <a:defRPr/>
            </a:pPr>
            <a:fld id="{82598A02-9F3A-43D0-9AA6-43FDFA419B68}" type="slidenum">
              <a:rPr lang="en-US" smtClean="0"/>
              <a:pPr>
                <a:defRPr/>
              </a:pPr>
              <a:t>3</a:t>
            </a:fld>
            <a:endParaRPr lang="en-US"/>
          </a:p>
        </p:txBody>
      </p:sp>
    </p:spTree>
    <p:extLst>
      <p:ext uri="{BB962C8B-B14F-4D97-AF65-F5344CB8AC3E}">
        <p14:creationId xmlns:p14="http://schemas.microsoft.com/office/powerpoint/2010/main" val="555499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30</a:t>
            </a:fld>
            <a:endParaRPr lang="en-US"/>
          </a:p>
        </p:txBody>
      </p:sp>
      <p:sp>
        <p:nvSpPr>
          <p:cNvPr id="4" name="Title 1"/>
          <p:cNvSpPr>
            <a:spLocks noGrp="1"/>
          </p:cNvSpPr>
          <p:nvPr>
            <p:ph type="title"/>
          </p:nvPr>
        </p:nvSpPr>
        <p:spPr>
          <a:xfrm>
            <a:off x="926432" y="3285156"/>
            <a:ext cx="7688179" cy="1443255"/>
          </a:xfrm>
        </p:spPr>
        <p:txBody>
          <a:bodyPr>
            <a:noAutofit/>
          </a:bodyPr>
          <a:lstStyle/>
          <a:p>
            <a:r>
              <a:rPr lang="en-US" sz="3600" b="1" dirty="0">
                <a:solidFill>
                  <a:srgbClr val="C00000"/>
                </a:solidFill>
                <a:latin typeface="Rockwell Extra Bold" panose="02060903040505020403" pitchFamily="18" charset="0"/>
              </a:rPr>
              <a:t>KONSOLIDASI PENGADAAN BARANG/JASA PEMERINTAH</a:t>
            </a:r>
          </a:p>
        </p:txBody>
      </p:sp>
    </p:spTree>
    <p:extLst>
      <p:ext uri="{BB962C8B-B14F-4D97-AF65-F5344CB8AC3E}">
        <p14:creationId xmlns:p14="http://schemas.microsoft.com/office/powerpoint/2010/main" val="32342494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418882"/>
            <a:ext cx="7543265" cy="3007360"/>
          </a:xfrm>
        </p:spPr>
        <p:txBody>
          <a:bodyPr>
            <a:normAutofit fontScale="90000"/>
          </a:bodyPr>
          <a:lstStyle/>
          <a:p>
            <a:r>
              <a:rPr lang="en-US" sz="4000" b="1" dirty="0" err="1">
                <a:solidFill>
                  <a:schemeClr val="tx1"/>
                </a:solidFill>
              </a:rPr>
              <a:t>Konsolidasi</a:t>
            </a:r>
            <a:r>
              <a:rPr lang="en-US" sz="4000" b="1" dirty="0">
                <a:solidFill>
                  <a:schemeClr val="tx1"/>
                </a:solidFill>
              </a:rPr>
              <a:t> </a:t>
            </a:r>
            <a:r>
              <a:rPr lang="en-US" sz="4000" b="1" dirty="0" err="1">
                <a:solidFill>
                  <a:schemeClr val="tx1"/>
                </a:solidFill>
              </a:rPr>
              <a:t>Pengadaan</a:t>
            </a:r>
            <a:r>
              <a:rPr lang="en-US" sz="4000" b="1" dirty="0">
                <a:solidFill>
                  <a:schemeClr val="tx1"/>
                </a:solidFill>
              </a:rPr>
              <a:t> </a:t>
            </a:r>
            <a:r>
              <a:rPr lang="en-US" sz="4000" b="1" dirty="0" err="1">
                <a:solidFill>
                  <a:schemeClr val="tx1"/>
                </a:solidFill>
              </a:rPr>
              <a:t>Barang</a:t>
            </a:r>
            <a:r>
              <a:rPr lang="en-US" sz="4000" b="1" dirty="0">
                <a:solidFill>
                  <a:schemeClr val="tx1"/>
                </a:solidFill>
              </a:rPr>
              <a:t>/</a:t>
            </a:r>
            <a:r>
              <a:rPr lang="en-US" sz="4000" b="1" dirty="0" err="1">
                <a:solidFill>
                  <a:schemeClr val="tx1"/>
                </a:solidFill>
              </a:rPr>
              <a:t>Jasa</a:t>
            </a:r>
            <a:r>
              <a:rPr lang="en-US" sz="4000" b="1" dirty="0">
                <a:solidFill>
                  <a:schemeClr val="tx1"/>
                </a:solidFill>
              </a:rPr>
              <a:t> </a:t>
            </a:r>
            <a:r>
              <a:rPr lang="en-US" sz="4000" b="1" dirty="0" err="1">
                <a:solidFill>
                  <a:schemeClr val="tx1"/>
                </a:solidFill>
              </a:rPr>
              <a:t>adalah</a:t>
            </a:r>
            <a:r>
              <a:rPr lang="en-US" sz="4000" b="1" dirty="0">
                <a:solidFill>
                  <a:schemeClr val="tx1"/>
                </a:solidFill>
              </a:rPr>
              <a:t> </a:t>
            </a:r>
            <a:r>
              <a:rPr lang="en-US" sz="4000" b="1" dirty="0" err="1">
                <a:solidFill>
                  <a:schemeClr val="tx1"/>
                </a:solidFill>
              </a:rPr>
              <a:t>strategi</a:t>
            </a:r>
            <a:r>
              <a:rPr lang="en-US" sz="4000" b="1" dirty="0">
                <a:solidFill>
                  <a:schemeClr val="tx1"/>
                </a:solidFill>
              </a:rPr>
              <a:t> </a:t>
            </a:r>
            <a:r>
              <a:rPr lang="en-US" sz="4000" b="1" dirty="0" err="1">
                <a:solidFill>
                  <a:schemeClr val="tx1"/>
                </a:solidFill>
              </a:rPr>
              <a:t>Pengadaan</a:t>
            </a:r>
            <a:r>
              <a:rPr lang="en-US" sz="4000" b="1" dirty="0">
                <a:solidFill>
                  <a:schemeClr val="tx1"/>
                </a:solidFill>
              </a:rPr>
              <a:t>  </a:t>
            </a:r>
            <a:r>
              <a:rPr lang="en-US" sz="4000" b="1" dirty="0" err="1">
                <a:solidFill>
                  <a:schemeClr val="tx1"/>
                </a:solidFill>
              </a:rPr>
              <a:t>Barang</a:t>
            </a:r>
            <a:r>
              <a:rPr lang="en-US" sz="4000" b="1" dirty="0">
                <a:solidFill>
                  <a:schemeClr val="tx1"/>
                </a:solidFill>
              </a:rPr>
              <a:t>/</a:t>
            </a:r>
            <a:r>
              <a:rPr lang="en-US" sz="4000" b="1" dirty="0" err="1">
                <a:solidFill>
                  <a:schemeClr val="tx1"/>
                </a:solidFill>
              </a:rPr>
              <a:t>Jasa</a:t>
            </a:r>
            <a:r>
              <a:rPr lang="en-US" sz="4000" b="1" dirty="0">
                <a:solidFill>
                  <a:schemeClr val="tx1"/>
                </a:solidFill>
              </a:rPr>
              <a:t> yang </a:t>
            </a:r>
            <a:r>
              <a:rPr lang="en-US" sz="4000" b="1" dirty="0" err="1">
                <a:solidFill>
                  <a:schemeClr val="tx1"/>
                </a:solidFill>
              </a:rPr>
              <a:t>menggabungkan</a:t>
            </a:r>
            <a:r>
              <a:rPr lang="en-US" sz="4000" b="1" dirty="0">
                <a:solidFill>
                  <a:schemeClr val="tx1"/>
                </a:solidFill>
              </a:rPr>
              <a:t> </a:t>
            </a:r>
            <a:r>
              <a:rPr lang="en-US" sz="4000" b="1" dirty="0" err="1">
                <a:solidFill>
                  <a:schemeClr val="tx1"/>
                </a:solidFill>
              </a:rPr>
              <a:t>beberapa</a:t>
            </a:r>
            <a:r>
              <a:rPr lang="en-US" sz="4000" b="1" dirty="0">
                <a:solidFill>
                  <a:schemeClr val="tx1"/>
                </a:solidFill>
              </a:rPr>
              <a:t> </a:t>
            </a:r>
            <a:r>
              <a:rPr lang="en-US" sz="4000" b="1" dirty="0" err="1">
                <a:solidFill>
                  <a:schemeClr val="tx1"/>
                </a:solidFill>
              </a:rPr>
              <a:t>paket</a:t>
            </a:r>
            <a:r>
              <a:rPr lang="en-US" sz="4000" b="1" dirty="0">
                <a:solidFill>
                  <a:schemeClr val="tx1"/>
                </a:solidFill>
              </a:rPr>
              <a:t> </a:t>
            </a:r>
            <a:r>
              <a:rPr lang="en-US" sz="4000" b="1" dirty="0" err="1">
                <a:solidFill>
                  <a:schemeClr val="tx1"/>
                </a:solidFill>
              </a:rPr>
              <a:t>Pengadaan</a:t>
            </a:r>
            <a:r>
              <a:rPr lang="en-US" sz="4000" b="1" dirty="0">
                <a:solidFill>
                  <a:schemeClr val="tx1"/>
                </a:solidFill>
              </a:rPr>
              <a:t> </a:t>
            </a:r>
            <a:r>
              <a:rPr lang="en-US" sz="4000" b="1" dirty="0" err="1">
                <a:solidFill>
                  <a:schemeClr val="tx1"/>
                </a:solidFill>
              </a:rPr>
              <a:t>Barang</a:t>
            </a:r>
            <a:r>
              <a:rPr lang="en-US" sz="4000" b="1" dirty="0">
                <a:solidFill>
                  <a:schemeClr val="tx1"/>
                </a:solidFill>
              </a:rPr>
              <a:t>/</a:t>
            </a:r>
            <a:r>
              <a:rPr lang="en-US" sz="4000" b="1" dirty="0" err="1">
                <a:solidFill>
                  <a:schemeClr val="tx1"/>
                </a:solidFill>
              </a:rPr>
              <a:t>Jasa</a:t>
            </a:r>
            <a:r>
              <a:rPr lang="en-US" sz="4000" b="1" dirty="0">
                <a:solidFill>
                  <a:schemeClr val="tx1"/>
                </a:solidFill>
              </a:rPr>
              <a:t> </a:t>
            </a:r>
            <a:r>
              <a:rPr lang="en-US" sz="4000" b="1" dirty="0" err="1">
                <a:solidFill>
                  <a:srgbClr val="C00000"/>
                </a:solidFill>
              </a:rPr>
              <a:t>sejenis</a:t>
            </a:r>
            <a:r>
              <a:rPr lang="en-US" sz="4000" b="1" dirty="0">
                <a:solidFill>
                  <a:srgbClr val="C00000"/>
                </a:solidFill>
              </a:rPr>
              <a:t/>
            </a:r>
            <a:br>
              <a:rPr lang="en-US" sz="4000" b="1" dirty="0">
                <a:solidFill>
                  <a:srgbClr val="C00000"/>
                </a:solidFill>
              </a:rPr>
            </a:br>
            <a:endParaRPr lang="en-US" dirty="0"/>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31</a:t>
            </a:fld>
            <a:endParaRPr lang="en-US"/>
          </a:p>
        </p:txBody>
      </p:sp>
      <p:sp>
        <p:nvSpPr>
          <p:cNvPr id="4" name="Title 1"/>
          <p:cNvSpPr txBox="1">
            <a:spLocks/>
          </p:cNvSpPr>
          <p:nvPr/>
        </p:nvSpPr>
        <p:spPr>
          <a:xfrm>
            <a:off x="802640" y="553453"/>
            <a:ext cx="6770895" cy="818147"/>
          </a:xfrm>
          <a:prstGeom prst="rect">
            <a:avLst/>
          </a:prstGeom>
        </p:spPr>
        <p:txBody>
          <a:bodyPr vert="horz" lIns="91440" tIns="45720" rIns="91440" bIns="45720" rtlCol="0" anchor="t">
            <a:normAutofit fontScale="97500"/>
          </a:bodyPr>
          <a:lstStyle>
            <a:lvl1pPr algn="l" defTabSz="487695" rtl="0" eaLnBrk="1" latinLnBrk="0" hangingPunct="1">
              <a:spcBef>
                <a:spcPct val="0"/>
              </a:spcBef>
              <a:buNone/>
              <a:defRPr sz="384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4000" b="1" dirty="0">
                <a:solidFill>
                  <a:schemeClr val="tx1"/>
                </a:solidFill>
              </a:rPr>
              <a:t>PENGERTIAN:</a:t>
            </a:r>
            <a:endParaRPr lang="en-US" dirty="0"/>
          </a:p>
        </p:txBody>
      </p:sp>
      <p:sp>
        <p:nvSpPr>
          <p:cNvPr id="5" name="Rectangle 4"/>
          <p:cNvSpPr/>
          <p:nvPr/>
        </p:nvSpPr>
        <p:spPr>
          <a:xfrm>
            <a:off x="6790308" y="6833588"/>
            <a:ext cx="1566454" cy="369332"/>
          </a:xfrm>
          <a:prstGeom prst="rect">
            <a:avLst/>
          </a:prstGeom>
        </p:spPr>
        <p:txBody>
          <a:bodyPr wrap="none">
            <a:spAutoFit/>
          </a:bodyPr>
          <a:lstStyle/>
          <a:p>
            <a:r>
              <a:rPr lang="en-US" dirty="0"/>
              <a:t>Pasal1 angka51</a:t>
            </a:r>
          </a:p>
        </p:txBody>
      </p:sp>
    </p:spTree>
    <p:extLst>
      <p:ext uri="{BB962C8B-B14F-4D97-AF65-F5344CB8AC3E}">
        <p14:creationId xmlns:p14="http://schemas.microsoft.com/office/powerpoint/2010/main" val="27071653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39" y="650240"/>
            <a:ext cx="8072656" cy="5606181"/>
          </a:xfrm>
        </p:spPr>
        <p:txBody>
          <a:bodyPr>
            <a:normAutofit fontScale="90000"/>
          </a:bodyPr>
          <a:lstStyle/>
          <a:p>
            <a:r>
              <a:rPr lang="en-US" dirty="0" err="1">
                <a:solidFill>
                  <a:srgbClr val="C00000"/>
                </a:solidFill>
              </a:rPr>
              <a:t>Konsolidasi</a:t>
            </a:r>
            <a:r>
              <a:rPr lang="en-US" dirty="0">
                <a:solidFill>
                  <a:srgbClr val="C00000"/>
                </a:solidFill>
              </a:rPr>
              <a:t> </a:t>
            </a:r>
            <a:r>
              <a:rPr lang="en-US" dirty="0" err="1">
                <a:solidFill>
                  <a:srgbClr val="C00000"/>
                </a:solidFill>
              </a:rPr>
              <a:t>Pengadaan</a:t>
            </a:r>
            <a:r>
              <a:rPr lang="en-US" dirty="0">
                <a:solidFill>
                  <a:srgbClr val="C00000"/>
                </a:solidFill>
              </a:rPr>
              <a:t> </a:t>
            </a:r>
            <a:r>
              <a:rPr lang="en-US" dirty="0" err="1">
                <a:solidFill>
                  <a:srgbClr val="C00000"/>
                </a:solidFill>
              </a:rPr>
              <a:t>Barang</a:t>
            </a:r>
            <a:r>
              <a:rPr lang="en-US" dirty="0">
                <a:solidFill>
                  <a:srgbClr val="C00000"/>
                </a:solidFill>
              </a:rPr>
              <a:t>/</a:t>
            </a:r>
            <a:r>
              <a:rPr lang="en-US" dirty="0" err="1">
                <a:solidFill>
                  <a:srgbClr val="C00000"/>
                </a:solidFill>
              </a:rPr>
              <a:t>Jasa</a:t>
            </a:r>
            <a:r>
              <a:rPr lang="en-US" dirty="0">
                <a:solidFill>
                  <a:srgbClr val="C00000"/>
                </a:solidFill>
              </a:rPr>
              <a:t> </a:t>
            </a:r>
            <a:r>
              <a:rPr lang="en-US" dirty="0" err="1">
                <a:solidFill>
                  <a:srgbClr val="C00000"/>
                </a:solidFill>
              </a:rPr>
              <a:t>dilakukan</a:t>
            </a:r>
            <a:r>
              <a:rPr lang="en-US" dirty="0">
                <a:solidFill>
                  <a:srgbClr val="C00000"/>
                </a:solidFill>
              </a:rPr>
              <a:t> </a:t>
            </a:r>
            <a:r>
              <a:rPr lang="en-US" dirty="0" err="1">
                <a:solidFill>
                  <a:srgbClr val="C00000"/>
                </a:solidFill>
              </a:rPr>
              <a:t>pada</a:t>
            </a:r>
            <a:r>
              <a:rPr lang="en-US" dirty="0">
                <a:solidFill>
                  <a:srgbClr val="C00000"/>
                </a:solidFill>
              </a:rPr>
              <a:t> </a:t>
            </a:r>
            <a:r>
              <a:rPr lang="en-US" dirty="0" err="1">
                <a:solidFill>
                  <a:srgbClr val="C00000"/>
                </a:solidFill>
              </a:rPr>
              <a:t>tahap</a:t>
            </a:r>
            <a:r>
              <a:rPr lang="en-US" dirty="0">
                <a:solidFill>
                  <a:srgbClr val="C00000"/>
                </a:solidFill>
              </a:rPr>
              <a:t> </a:t>
            </a:r>
            <a:r>
              <a:rPr lang="en-US" dirty="0" err="1">
                <a:solidFill>
                  <a:srgbClr val="C00000"/>
                </a:solidFill>
              </a:rPr>
              <a:t>perencanaan</a:t>
            </a:r>
            <a:r>
              <a:rPr lang="en-US" dirty="0">
                <a:solidFill>
                  <a:srgbClr val="C00000"/>
                </a:solidFill>
              </a:rPr>
              <a:t>, </a:t>
            </a:r>
            <a:r>
              <a:rPr lang="en-US" dirty="0" err="1">
                <a:solidFill>
                  <a:srgbClr val="C00000"/>
                </a:solidFill>
              </a:rPr>
              <a:t>persiapan</a:t>
            </a:r>
            <a:r>
              <a:rPr lang="en-US" dirty="0">
                <a:solidFill>
                  <a:srgbClr val="C00000"/>
                </a:solidFill>
              </a:rPr>
              <a:t> </a:t>
            </a:r>
            <a:r>
              <a:rPr lang="en-US" dirty="0" err="1">
                <a:solidFill>
                  <a:srgbClr val="C00000"/>
                </a:solidFill>
              </a:rPr>
              <a:t>Pengadaan</a:t>
            </a:r>
            <a:r>
              <a:rPr lang="en-US" dirty="0">
                <a:solidFill>
                  <a:srgbClr val="C00000"/>
                </a:solidFill>
              </a:rPr>
              <a:t> </a:t>
            </a:r>
            <a:r>
              <a:rPr lang="en-US" dirty="0" err="1">
                <a:solidFill>
                  <a:srgbClr val="C00000"/>
                </a:solidFill>
              </a:rPr>
              <a:t>Barang</a:t>
            </a:r>
            <a:r>
              <a:rPr lang="en-US" dirty="0">
                <a:solidFill>
                  <a:srgbClr val="C00000"/>
                </a:solidFill>
              </a:rPr>
              <a:t>/</a:t>
            </a:r>
            <a:r>
              <a:rPr lang="en-US" dirty="0" err="1">
                <a:solidFill>
                  <a:srgbClr val="C00000"/>
                </a:solidFill>
              </a:rPr>
              <a:t>Jasa</a:t>
            </a:r>
            <a:r>
              <a:rPr lang="en-US" dirty="0">
                <a:solidFill>
                  <a:srgbClr val="C00000"/>
                </a:solidFill>
              </a:rPr>
              <a:t> </a:t>
            </a:r>
            <a:r>
              <a:rPr lang="en-US" dirty="0" err="1">
                <a:solidFill>
                  <a:srgbClr val="C00000"/>
                </a:solidFill>
              </a:rPr>
              <a:t>melalui</a:t>
            </a:r>
            <a:r>
              <a:rPr lang="en-US" dirty="0">
                <a:solidFill>
                  <a:srgbClr val="C00000"/>
                </a:solidFill>
              </a:rPr>
              <a:t> </a:t>
            </a:r>
            <a:r>
              <a:rPr lang="en-US" dirty="0" err="1">
                <a:solidFill>
                  <a:srgbClr val="C00000"/>
                </a:solidFill>
              </a:rPr>
              <a:t>Penyedia</a:t>
            </a:r>
            <a:r>
              <a:rPr lang="en-US" dirty="0">
                <a:solidFill>
                  <a:srgbClr val="C00000"/>
                </a:solidFill>
              </a:rPr>
              <a:t>, </a:t>
            </a:r>
            <a:r>
              <a:rPr lang="en-US" dirty="0" err="1">
                <a:solidFill>
                  <a:srgbClr val="C00000"/>
                </a:solidFill>
              </a:rPr>
              <a:t>dan</a:t>
            </a:r>
            <a:r>
              <a:rPr lang="en-US" dirty="0">
                <a:solidFill>
                  <a:srgbClr val="C00000"/>
                </a:solidFill>
              </a:rPr>
              <a:t>/</a:t>
            </a:r>
            <a:r>
              <a:rPr lang="en-US" dirty="0" err="1">
                <a:solidFill>
                  <a:srgbClr val="C00000"/>
                </a:solidFill>
              </a:rPr>
              <a:t>atau</a:t>
            </a:r>
            <a:r>
              <a:rPr lang="en-US" dirty="0">
                <a:solidFill>
                  <a:srgbClr val="C00000"/>
                </a:solidFill>
              </a:rPr>
              <a:t> </a:t>
            </a:r>
            <a:r>
              <a:rPr lang="en-US" dirty="0" err="1">
                <a:solidFill>
                  <a:srgbClr val="C00000"/>
                </a:solidFill>
              </a:rPr>
              <a:t>persiapan</a:t>
            </a:r>
            <a:r>
              <a:rPr lang="en-US" dirty="0">
                <a:solidFill>
                  <a:srgbClr val="C00000"/>
                </a:solidFill>
              </a:rPr>
              <a:t> </a:t>
            </a:r>
            <a:r>
              <a:rPr lang="en-US" dirty="0" err="1">
                <a:solidFill>
                  <a:srgbClr val="C00000"/>
                </a:solidFill>
              </a:rPr>
              <a:t>pemilihan</a:t>
            </a:r>
            <a:r>
              <a:rPr lang="en-US" dirty="0">
                <a:solidFill>
                  <a:srgbClr val="C00000"/>
                </a:solidFill>
              </a:rPr>
              <a:t> </a:t>
            </a:r>
            <a:r>
              <a:rPr lang="en-US" dirty="0" err="1">
                <a:solidFill>
                  <a:srgbClr val="C00000"/>
                </a:solidFill>
              </a:rPr>
              <a:t>Penyedia</a:t>
            </a:r>
            <a:r>
              <a:rPr lang="en-US" dirty="0">
                <a:solidFill>
                  <a:srgbClr val="C00000"/>
                </a:solidFill>
              </a:rPr>
              <a:t/>
            </a:r>
            <a:br>
              <a:rPr lang="en-US" dirty="0">
                <a:solidFill>
                  <a:srgbClr val="C00000"/>
                </a:solidFill>
              </a:rPr>
            </a:br>
            <a:r>
              <a:rPr lang="en-US" dirty="0"/>
              <a:t/>
            </a:r>
            <a:br>
              <a:rPr lang="en-US" dirty="0"/>
            </a:br>
            <a:r>
              <a:rPr lang="sv-SE" dirty="0">
                <a:solidFill>
                  <a:srgbClr val="0070C0"/>
                </a:solidFill>
              </a:rPr>
              <a:t>Konsolidasi Pengadaan Barang/Jasa dilaksanakan oleh PA/KPA/PPK dan/atau UKPBJ</a:t>
            </a:r>
            <a:r>
              <a:rPr lang="sv-SE" dirty="0"/>
              <a:t/>
            </a:r>
            <a:br>
              <a:rPr lang="sv-SE" dirty="0"/>
            </a:br>
            <a:endParaRPr lang="en-US" dirty="0"/>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32</a:t>
            </a:fld>
            <a:endParaRPr lang="en-US"/>
          </a:p>
        </p:txBody>
      </p:sp>
    </p:spTree>
    <p:extLst>
      <p:ext uri="{BB962C8B-B14F-4D97-AF65-F5344CB8AC3E}">
        <p14:creationId xmlns:p14="http://schemas.microsoft.com/office/powerpoint/2010/main" val="2709554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0" y="186588"/>
            <a:ext cx="8187014" cy="797323"/>
          </a:xfrm>
        </p:spPr>
        <p:txBody>
          <a:bodyPr>
            <a:noAutofit/>
          </a:bodyPr>
          <a:lstStyle/>
          <a:p>
            <a:pPr algn="ctr"/>
            <a:r>
              <a:rPr lang="id-ID" sz="3200" b="1" dirty="0">
                <a:solidFill>
                  <a:srgbClr val="FF0000"/>
                </a:solidFill>
              </a:rPr>
              <a:t>MEKANISME PEMILIHAN PENYEDIA KONSOLIDASI</a:t>
            </a: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33</a:t>
            </a:fld>
            <a:endParaRPr lang="en-US"/>
          </a:p>
        </p:txBody>
      </p:sp>
      <p:sp>
        <p:nvSpPr>
          <p:cNvPr id="4" name="Oval 3"/>
          <p:cNvSpPr/>
          <p:nvPr/>
        </p:nvSpPr>
        <p:spPr>
          <a:xfrm>
            <a:off x="3270100" y="1189279"/>
            <a:ext cx="3657600" cy="1241687"/>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id-ID"/>
          </a:p>
        </p:txBody>
      </p:sp>
      <p:sp>
        <p:nvSpPr>
          <p:cNvPr id="5" name="Rounded Rectangle 4"/>
          <p:cNvSpPr/>
          <p:nvPr/>
        </p:nvSpPr>
        <p:spPr>
          <a:xfrm>
            <a:off x="1457660" y="3149567"/>
            <a:ext cx="7297720" cy="896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1480520" y="4754880"/>
            <a:ext cx="1354120" cy="1303020"/>
          </a:xfrm>
          <a:prstGeom prst="ellipse">
            <a:avLst/>
          </a:prstGeom>
          <a:solidFill>
            <a:srgbClr val="002060"/>
          </a:solidFill>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7" name="Oval 6"/>
          <p:cNvSpPr/>
          <p:nvPr/>
        </p:nvSpPr>
        <p:spPr>
          <a:xfrm>
            <a:off x="4397860" y="4754880"/>
            <a:ext cx="1354120" cy="130302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7475220" y="4777740"/>
            <a:ext cx="1354120" cy="130302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3749040" y="1459914"/>
            <a:ext cx="2834640" cy="830997"/>
          </a:xfrm>
          <a:prstGeom prst="rect">
            <a:avLst/>
          </a:prstGeom>
          <a:noFill/>
        </p:spPr>
        <p:txBody>
          <a:bodyPr wrap="square" rtlCol="0">
            <a:spAutoFit/>
          </a:bodyPr>
          <a:lstStyle/>
          <a:p>
            <a:pPr algn="ctr"/>
            <a:r>
              <a:rPr lang="id-ID" sz="2400" dirty="0">
                <a:solidFill>
                  <a:schemeClr val="bg1"/>
                </a:solidFill>
              </a:rPr>
              <a:t>PROSES PEMILIHAN PENYEDIA B/J</a:t>
            </a:r>
          </a:p>
        </p:txBody>
      </p:sp>
      <p:sp>
        <p:nvSpPr>
          <p:cNvPr id="10" name="TextBox 9"/>
          <p:cNvSpPr txBox="1"/>
          <p:nvPr/>
        </p:nvSpPr>
        <p:spPr>
          <a:xfrm>
            <a:off x="2766060" y="3334434"/>
            <a:ext cx="5097780" cy="584775"/>
          </a:xfrm>
          <a:prstGeom prst="rect">
            <a:avLst/>
          </a:prstGeom>
          <a:noFill/>
        </p:spPr>
        <p:txBody>
          <a:bodyPr wrap="square" rtlCol="0">
            <a:spAutoFit/>
          </a:bodyPr>
          <a:lstStyle/>
          <a:p>
            <a:pPr algn="ctr"/>
            <a:r>
              <a:rPr lang="id-ID" sz="3200" dirty="0">
                <a:solidFill>
                  <a:schemeClr val="bg1"/>
                </a:solidFill>
              </a:rPr>
              <a:t>HASIL KONSOLIDASI </a:t>
            </a:r>
          </a:p>
        </p:txBody>
      </p:sp>
      <p:sp>
        <p:nvSpPr>
          <p:cNvPr id="11" name="TextBox 10"/>
          <p:cNvSpPr txBox="1"/>
          <p:nvPr/>
        </p:nvSpPr>
        <p:spPr>
          <a:xfrm>
            <a:off x="1709120" y="5244137"/>
            <a:ext cx="942640" cy="461665"/>
          </a:xfrm>
          <a:prstGeom prst="rect">
            <a:avLst/>
          </a:prstGeom>
          <a:noFill/>
        </p:spPr>
        <p:txBody>
          <a:bodyPr wrap="square" rtlCol="0">
            <a:spAutoFit/>
          </a:bodyPr>
          <a:lstStyle/>
          <a:p>
            <a:pPr algn="ctr"/>
            <a:r>
              <a:rPr lang="id-ID" sz="2400" dirty="0">
                <a:solidFill>
                  <a:schemeClr val="bg1"/>
                </a:solidFill>
              </a:rPr>
              <a:t>PPK 1</a:t>
            </a:r>
          </a:p>
        </p:txBody>
      </p:sp>
      <p:sp>
        <p:nvSpPr>
          <p:cNvPr id="12" name="TextBox 11"/>
          <p:cNvSpPr txBox="1"/>
          <p:nvPr/>
        </p:nvSpPr>
        <p:spPr>
          <a:xfrm>
            <a:off x="4609650" y="5221277"/>
            <a:ext cx="942640" cy="461665"/>
          </a:xfrm>
          <a:prstGeom prst="rect">
            <a:avLst/>
          </a:prstGeom>
          <a:noFill/>
        </p:spPr>
        <p:txBody>
          <a:bodyPr wrap="square" rtlCol="0">
            <a:spAutoFit/>
          </a:bodyPr>
          <a:lstStyle/>
          <a:p>
            <a:pPr algn="ctr"/>
            <a:r>
              <a:rPr lang="id-ID" sz="2400" dirty="0">
                <a:solidFill>
                  <a:schemeClr val="bg1"/>
                </a:solidFill>
              </a:rPr>
              <a:t>PPK 2</a:t>
            </a:r>
          </a:p>
        </p:txBody>
      </p:sp>
      <p:sp>
        <p:nvSpPr>
          <p:cNvPr id="13" name="TextBox 12"/>
          <p:cNvSpPr txBox="1"/>
          <p:nvPr/>
        </p:nvSpPr>
        <p:spPr>
          <a:xfrm>
            <a:off x="7703820" y="5278427"/>
            <a:ext cx="942640" cy="461665"/>
          </a:xfrm>
          <a:prstGeom prst="rect">
            <a:avLst/>
          </a:prstGeom>
          <a:noFill/>
        </p:spPr>
        <p:txBody>
          <a:bodyPr wrap="square" rtlCol="0">
            <a:spAutoFit/>
          </a:bodyPr>
          <a:lstStyle/>
          <a:p>
            <a:pPr algn="ctr"/>
            <a:r>
              <a:rPr lang="id-ID" sz="2400" dirty="0">
                <a:solidFill>
                  <a:schemeClr val="bg1"/>
                </a:solidFill>
              </a:rPr>
              <a:t>PPK 3</a:t>
            </a:r>
          </a:p>
        </p:txBody>
      </p:sp>
      <p:sp>
        <p:nvSpPr>
          <p:cNvPr id="15" name="Flowchart: Multidocument 14"/>
          <p:cNvSpPr/>
          <p:nvPr/>
        </p:nvSpPr>
        <p:spPr>
          <a:xfrm>
            <a:off x="1457660" y="6446520"/>
            <a:ext cx="1537000" cy="86868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lowchart: Multidocument 15"/>
          <p:cNvSpPr/>
          <p:nvPr/>
        </p:nvSpPr>
        <p:spPr>
          <a:xfrm>
            <a:off x="4330400" y="6461760"/>
            <a:ext cx="1537000" cy="86868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Flowchart: Multidocument 16"/>
          <p:cNvSpPr/>
          <p:nvPr/>
        </p:nvSpPr>
        <p:spPr>
          <a:xfrm>
            <a:off x="7462220" y="6484620"/>
            <a:ext cx="1537000" cy="86868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Up Arrow 17"/>
          <p:cNvSpPr/>
          <p:nvPr/>
        </p:nvSpPr>
        <p:spPr>
          <a:xfrm>
            <a:off x="1640540" y="4091940"/>
            <a:ext cx="365760" cy="70866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Up Arrow 18"/>
          <p:cNvSpPr/>
          <p:nvPr/>
        </p:nvSpPr>
        <p:spPr>
          <a:xfrm>
            <a:off x="4575360" y="4085897"/>
            <a:ext cx="365760" cy="70866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Up Arrow 19"/>
          <p:cNvSpPr/>
          <p:nvPr/>
        </p:nvSpPr>
        <p:spPr>
          <a:xfrm>
            <a:off x="7689700" y="4114144"/>
            <a:ext cx="365760" cy="70866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Up Arrow 20"/>
          <p:cNvSpPr/>
          <p:nvPr/>
        </p:nvSpPr>
        <p:spPr>
          <a:xfrm>
            <a:off x="4438200" y="2395187"/>
            <a:ext cx="365760" cy="70866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Down Arrow 21"/>
          <p:cNvSpPr/>
          <p:nvPr/>
        </p:nvSpPr>
        <p:spPr>
          <a:xfrm>
            <a:off x="1971895" y="5721459"/>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Down Arrow 22"/>
          <p:cNvSpPr/>
          <p:nvPr/>
        </p:nvSpPr>
        <p:spPr>
          <a:xfrm>
            <a:off x="2271765" y="4136395"/>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Down Arrow 23"/>
          <p:cNvSpPr/>
          <p:nvPr/>
        </p:nvSpPr>
        <p:spPr>
          <a:xfrm>
            <a:off x="5148765" y="4091940"/>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Down Arrow 24"/>
          <p:cNvSpPr/>
          <p:nvPr/>
        </p:nvSpPr>
        <p:spPr>
          <a:xfrm>
            <a:off x="8292800" y="4137660"/>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Down Arrow 25"/>
          <p:cNvSpPr/>
          <p:nvPr/>
        </p:nvSpPr>
        <p:spPr>
          <a:xfrm>
            <a:off x="5186530" y="2430966"/>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Down Arrow 26"/>
          <p:cNvSpPr/>
          <p:nvPr/>
        </p:nvSpPr>
        <p:spPr>
          <a:xfrm>
            <a:off x="4906495" y="5900529"/>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Down Arrow 27"/>
          <p:cNvSpPr/>
          <p:nvPr/>
        </p:nvSpPr>
        <p:spPr>
          <a:xfrm>
            <a:off x="8072490" y="6007067"/>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1343360" y="6653525"/>
            <a:ext cx="1812440" cy="461665"/>
          </a:xfrm>
          <a:prstGeom prst="rect">
            <a:avLst/>
          </a:prstGeom>
          <a:noFill/>
        </p:spPr>
        <p:txBody>
          <a:bodyPr wrap="square" rtlCol="0">
            <a:spAutoFit/>
          </a:bodyPr>
          <a:lstStyle/>
          <a:p>
            <a:pPr algn="ctr"/>
            <a:r>
              <a:rPr lang="id-ID" sz="2400" dirty="0">
                <a:solidFill>
                  <a:schemeClr val="bg1"/>
                </a:solidFill>
              </a:rPr>
              <a:t>KONTRAK</a:t>
            </a:r>
          </a:p>
        </p:txBody>
      </p:sp>
      <p:sp>
        <p:nvSpPr>
          <p:cNvPr id="30" name="TextBox 29"/>
          <p:cNvSpPr txBox="1"/>
          <p:nvPr/>
        </p:nvSpPr>
        <p:spPr>
          <a:xfrm>
            <a:off x="4241085" y="6688127"/>
            <a:ext cx="1812440" cy="461665"/>
          </a:xfrm>
          <a:prstGeom prst="rect">
            <a:avLst/>
          </a:prstGeom>
          <a:noFill/>
        </p:spPr>
        <p:txBody>
          <a:bodyPr wrap="square" rtlCol="0">
            <a:spAutoFit/>
          </a:bodyPr>
          <a:lstStyle/>
          <a:p>
            <a:pPr algn="ctr"/>
            <a:r>
              <a:rPr lang="id-ID" sz="2400" dirty="0">
                <a:solidFill>
                  <a:schemeClr val="bg1"/>
                </a:solidFill>
              </a:rPr>
              <a:t>KONTRAK</a:t>
            </a:r>
          </a:p>
        </p:txBody>
      </p:sp>
      <p:sp>
        <p:nvSpPr>
          <p:cNvPr id="31" name="TextBox 30"/>
          <p:cNvSpPr txBox="1"/>
          <p:nvPr/>
        </p:nvSpPr>
        <p:spPr>
          <a:xfrm>
            <a:off x="7357555" y="6720840"/>
            <a:ext cx="1812440" cy="461665"/>
          </a:xfrm>
          <a:prstGeom prst="rect">
            <a:avLst/>
          </a:prstGeom>
          <a:noFill/>
        </p:spPr>
        <p:txBody>
          <a:bodyPr wrap="square" rtlCol="0">
            <a:spAutoFit/>
          </a:bodyPr>
          <a:lstStyle/>
          <a:p>
            <a:pPr algn="ctr"/>
            <a:r>
              <a:rPr lang="id-ID" sz="2400" dirty="0">
                <a:solidFill>
                  <a:schemeClr val="bg1"/>
                </a:solidFill>
              </a:rPr>
              <a:t>KONTRAK</a:t>
            </a:r>
          </a:p>
        </p:txBody>
      </p:sp>
      <p:sp>
        <p:nvSpPr>
          <p:cNvPr id="32" name="Oval 31"/>
          <p:cNvSpPr/>
          <p:nvPr/>
        </p:nvSpPr>
        <p:spPr>
          <a:xfrm rot="19863966">
            <a:off x="94800" y="946156"/>
            <a:ext cx="2771440" cy="2006522"/>
          </a:xfrm>
          <a:prstGeom prst="ellipse">
            <a:avLst/>
          </a:prstGeom>
          <a:solidFill>
            <a:schemeClr val="accent4">
              <a:lumMod val="40000"/>
              <a:lumOff val="60000"/>
            </a:schemeClr>
          </a:solidFill>
          <a:ln>
            <a:solidFill>
              <a:schemeClr val="accent1">
                <a:lumMod val="20000"/>
                <a:lumOff val="8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id-ID"/>
          </a:p>
        </p:txBody>
      </p:sp>
      <p:sp>
        <p:nvSpPr>
          <p:cNvPr id="34" name="TextBox 33"/>
          <p:cNvSpPr txBox="1"/>
          <p:nvPr/>
        </p:nvSpPr>
        <p:spPr>
          <a:xfrm rot="19216038">
            <a:off x="67794" y="1124398"/>
            <a:ext cx="2704761" cy="1569660"/>
          </a:xfrm>
          <a:prstGeom prst="rect">
            <a:avLst/>
          </a:prstGeom>
          <a:noFill/>
        </p:spPr>
        <p:txBody>
          <a:bodyPr wrap="square" rtlCol="0">
            <a:spAutoFit/>
          </a:bodyPr>
          <a:lstStyle/>
          <a:p>
            <a:pPr algn="ctr"/>
            <a:r>
              <a:rPr lang="en-US" sz="2400" b="1" dirty="0"/>
              <a:t>TIDAK BERPENGARUH KODE REKENING</a:t>
            </a:r>
            <a:endParaRPr lang="id-ID" sz="2400" b="1" dirty="0"/>
          </a:p>
        </p:txBody>
      </p:sp>
    </p:spTree>
    <p:extLst>
      <p:ext uri="{BB962C8B-B14F-4D97-AF65-F5344CB8AC3E}">
        <p14:creationId xmlns:p14="http://schemas.microsoft.com/office/powerpoint/2010/main" val="40038004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0" y="186588"/>
            <a:ext cx="8187014" cy="797323"/>
          </a:xfrm>
        </p:spPr>
        <p:txBody>
          <a:bodyPr>
            <a:noAutofit/>
          </a:bodyPr>
          <a:lstStyle/>
          <a:p>
            <a:pPr algn="ctr"/>
            <a:r>
              <a:rPr lang="en-US" sz="3200" b="1" dirty="0">
                <a:solidFill>
                  <a:srgbClr val="FF0000"/>
                </a:solidFill>
              </a:rPr>
              <a:t>MODEL PEMAKETAN</a:t>
            </a:r>
            <a:endParaRPr lang="id-ID" sz="3200" b="1" dirty="0">
              <a:solidFill>
                <a:srgbClr val="FF0000"/>
              </a:solidFill>
            </a:endParaRP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34</a:t>
            </a:fld>
            <a:endParaRPr lang="en-US"/>
          </a:p>
        </p:txBody>
      </p:sp>
      <p:sp>
        <p:nvSpPr>
          <p:cNvPr id="4" name="Oval 3"/>
          <p:cNvSpPr/>
          <p:nvPr/>
        </p:nvSpPr>
        <p:spPr>
          <a:xfrm>
            <a:off x="3270100" y="960673"/>
            <a:ext cx="3657600" cy="1241687"/>
          </a:xfrm>
          <a:prstGeom prst="ellipse">
            <a:avLst/>
          </a:prstGeom>
          <a:solidFill>
            <a:srgbClr val="00B050"/>
          </a:solidFill>
        </p:spPr>
        <p:style>
          <a:lnRef idx="3">
            <a:schemeClr val="lt1"/>
          </a:lnRef>
          <a:fillRef idx="1">
            <a:schemeClr val="dk1"/>
          </a:fillRef>
          <a:effectRef idx="1">
            <a:schemeClr val="dk1"/>
          </a:effectRef>
          <a:fontRef idx="minor">
            <a:schemeClr val="lt1"/>
          </a:fontRef>
        </p:style>
        <p:txBody>
          <a:bodyPr rtlCol="0" anchor="ctr"/>
          <a:lstStyle/>
          <a:p>
            <a:pPr algn="ctr"/>
            <a:endParaRPr lang="id-ID"/>
          </a:p>
        </p:txBody>
      </p:sp>
      <p:sp>
        <p:nvSpPr>
          <p:cNvPr id="5" name="Rounded Rectangle 4"/>
          <p:cNvSpPr/>
          <p:nvPr/>
        </p:nvSpPr>
        <p:spPr>
          <a:xfrm>
            <a:off x="1457660" y="2757684"/>
            <a:ext cx="7297720" cy="64648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1343360" y="4101726"/>
            <a:ext cx="1926740" cy="1119551"/>
          </a:xfrm>
          <a:prstGeom prst="ellipse">
            <a:avLst/>
          </a:prstGeom>
          <a:solidFill>
            <a:schemeClr val="bg2">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7" name="Oval 6"/>
          <p:cNvSpPr/>
          <p:nvPr/>
        </p:nvSpPr>
        <p:spPr>
          <a:xfrm>
            <a:off x="4110453" y="4118063"/>
            <a:ext cx="2260949" cy="114188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7132315" y="4075602"/>
            <a:ext cx="1914733" cy="1184348"/>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3667395" y="1165992"/>
            <a:ext cx="2834640" cy="830997"/>
          </a:xfrm>
          <a:prstGeom prst="rect">
            <a:avLst/>
          </a:prstGeom>
          <a:noFill/>
        </p:spPr>
        <p:txBody>
          <a:bodyPr wrap="square" rtlCol="0">
            <a:spAutoFit/>
          </a:bodyPr>
          <a:lstStyle/>
          <a:p>
            <a:pPr algn="ctr"/>
            <a:r>
              <a:rPr lang="en-US" sz="2400" dirty="0">
                <a:solidFill>
                  <a:schemeClr val="bg1"/>
                </a:solidFill>
              </a:rPr>
              <a:t>BELANJA SOSIALISASI</a:t>
            </a:r>
            <a:endParaRPr lang="id-ID" sz="2400" dirty="0">
              <a:solidFill>
                <a:schemeClr val="bg1"/>
              </a:solidFill>
            </a:endParaRPr>
          </a:p>
        </p:txBody>
      </p:sp>
      <p:sp>
        <p:nvSpPr>
          <p:cNvPr id="10" name="TextBox 9"/>
          <p:cNvSpPr txBox="1"/>
          <p:nvPr/>
        </p:nvSpPr>
        <p:spPr>
          <a:xfrm>
            <a:off x="2766060" y="2762925"/>
            <a:ext cx="5097780" cy="584775"/>
          </a:xfrm>
          <a:prstGeom prst="rect">
            <a:avLst/>
          </a:prstGeom>
          <a:noFill/>
        </p:spPr>
        <p:txBody>
          <a:bodyPr wrap="square" rtlCol="0">
            <a:spAutoFit/>
          </a:bodyPr>
          <a:lstStyle/>
          <a:p>
            <a:pPr algn="ctr"/>
            <a:r>
              <a:rPr lang="en-US" sz="3200" dirty="0">
                <a:solidFill>
                  <a:schemeClr val="bg1"/>
                </a:solidFill>
              </a:rPr>
              <a:t>UNSUR</a:t>
            </a:r>
            <a:endParaRPr lang="id-ID" sz="3200" dirty="0">
              <a:solidFill>
                <a:schemeClr val="bg1"/>
              </a:solidFill>
            </a:endParaRPr>
          </a:p>
        </p:txBody>
      </p:sp>
      <p:sp>
        <p:nvSpPr>
          <p:cNvPr id="11" name="TextBox 10"/>
          <p:cNvSpPr txBox="1"/>
          <p:nvPr/>
        </p:nvSpPr>
        <p:spPr>
          <a:xfrm>
            <a:off x="1020588" y="4246309"/>
            <a:ext cx="2581610" cy="830997"/>
          </a:xfrm>
          <a:prstGeom prst="rect">
            <a:avLst/>
          </a:prstGeom>
          <a:noFill/>
        </p:spPr>
        <p:txBody>
          <a:bodyPr wrap="square" rtlCol="0">
            <a:spAutoFit/>
          </a:bodyPr>
          <a:lstStyle/>
          <a:p>
            <a:pPr algn="ctr"/>
            <a:r>
              <a:rPr lang="en-US" sz="2400" dirty="0">
                <a:solidFill>
                  <a:schemeClr val="bg1"/>
                </a:solidFill>
              </a:rPr>
              <a:t>HONOR NARSUM</a:t>
            </a:r>
            <a:endParaRPr lang="id-ID" sz="2400" dirty="0">
              <a:solidFill>
                <a:schemeClr val="bg1"/>
              </a:solidFill>
            </a:endParaRPr>
          </a:p>
        </p:txBody>
      </p:sp>
      <p:sp>
        <p:nvSpPr>
          <p:cNvPr id="12" name="TextBox 11"/>
          <p:cNvSpPr txBox="1"/>
          <p:nvPr/>
        </p:nvSpPr>
        <p:spPr>
          <a:xfrm>
            <a:off x="4175770" y="4438801"/>
            <a:ext cx="2130316" cy="461665"/>
          </a:xfrm>
          <a:prstGeom prst="rect">
            <a:avLst/>
          </a:prstGeom>
          <a:noFill/>
        </p:spPr>
        <p:txBody>
          <a:bodyPr wrap="square" rtlCol="0">
            <a:spAutoFit/>
          </a:bodyPr>
          <a:lstStyle/>
          <a:p>
            <a:pPr algn="ctr"/>
            <a:r>
              <a:rPr lang="en-US" sz="2400" dirty="0">
                <a:solidFill>
                  <a:schemeClr val="bg1"/>
                </a:solidFill>
              </a:rPr>
              <a:t>SEMINAR KIT</a:t>
            </a:r>
            <a:endParaRPr lang="id-ID" sz="2400" dirty="0">
              <a:solidFill>
                <a:schemeClr val="bg1"/>
              </a:solidFill>
            </a:endParaRPr>
          </a:p>
        </p:txBody>
      </p:sp>
      <p:sp>
        <p:nvSpPr>
          <p:cNvPr id="13" name="TextBox 12"/>
          <p:cNvSpPr txBox="1"/>
          <p:nvPr/>
        </p:nvSpPr>
        <p:spPr>
          <a:xfrm>
            <a:off x="7050670" y="4259621"/>
            <a:ext cx="2078019" cy="830997"/>
          </a:xfrm>
          <a:prstGeom prst="rect">
            <a:avLst/>
          </a:prstGeom>
          <a:noFill/>
        </p:spPr>
        <p:txBody>
          <a:bodyPr wrap="square" rtlCol="0">
            <a:spAutoFit/>
          </a:bodyPr>
          <a:lstStyle/>
          <a:p>
            <a:pPr algn="ctr"/>
            <a:r>
              <a:rPr lang="en-US" sz="2400" dirty="0">
                <a:solidFill>
                  <a:schemeClr val="bg1"/>
                </a:solidFill>
              </a:rPr>
              <a:t>SEWA TEMPAT</a:t>
            </a:r>
            <a:endParaRPr lang="id-ID" sz="2400" dirty="0">
              <a:solidFill>
                <a:schemeClr val="bg1"/>
              </a:solidFill>
            </a:endParaRPr>
          </a:p>
        </p:txBody>
      </p:sp>
      <p:sp>
        <p:nvSpPr>
          <p:cNvPr id="15" name="Flowchart: Multidocument 14"/>
          <p:cNvSpPr/>
          <p:nvPr/>
        </p:nvSpPr>
        <p:spPr>
          <a:xfrm>
            <a:off x="1502161" y="5922917"/>
            <a:ext cx="1537000" cy="868680"/>
          </a:xfrm>
          <a:prstGeom prst="flowChartMultidocumen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lowchart: Multidocument 15"/>
          <p:cNvSpPr/>
          <p:nvPr/>
        </p:nvSpPr>
        <p:spPr>
          <a:xfrm>
            <a:off x="4510019" y="5922917"/>
            <a:ext cx="1537000" cy="868680"/>
          </a:xfrm>
          <a:prstGeom prst="flowChartMulti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Flowchart: Multidocument 16"/>
          <p:cNvSpPr/>
          <p:nvPr/>
        </p:nvSpPr>
        <p:spPr>
          <a:xfrm>
            <a:off x="7347917" y="5978429"/>
            <a:ext cx="1537000" cy="868680"/>
          </a:xfrm>
          <a:prstGeom prst="flowChartMultidocumen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Down Arrow 21"/>
          <p:cNvSpPr/>
          <p:nvPr/>
        </p:nvSpPr>
        <p:spPr>
          <a:xfrm>
            <a:off x="2118856" y="5215268"/>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Down Arrow 22"/>
          <p:cNvSpPr/>
          <p:nvPr/>
        </p:nvSpPr>
        <p:spPr>
          <a:xfrm>
            <a:off x="2092146" y="3385272"/>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Down Arrow 23"/>
          <p:cNvSpPr/>
          <p:nvPr/>
        </p:nvSpPr>
        <p:spPr>
          <a:xfrm>
            <a:off x="5050791" y="3389802"/>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Down Arrow 24"/>
          <p:cNvSpPr/>
          <p:nvPr/>
        </p:nvSpPr>
        <p:spPr>
          <a:xfrm>
            <a:off x="7900910" y="3386544"/>
            <a:ext cx="336850" cy="7186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Down Arrow 25"/>
          <p:cNvSpPr/>
          <p:nvPr/>
        </p:nvSpPr>
        <p:spPr>
          <a:xfrm>
            <a:off x="4974253" y="2244462"/>
            <a:ext cx="267218" cy="4968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Down Arrow 26"/>
          <p:cNvSpPr/>
          <p:nvPr/>
        </p:nvSpPr>
        <p:spPr>
          <a:xfrm>
            <a:off x="5118772" y="5231046"/>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Down Arrow 27"/>
          <p:cNvSpPr/>
          <p:nvPr/>
        </p:nvSpPr>
        <p:spPr>
          <a:xfrm>
            <a:off x="7941858" y="5255944"/>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1229057" y="6131900"/>
            <a:ext cx="2043195" cy="400110"/>
          </a:xfrm>
          <a:prstGeom prst="rect">
            <a:avLst/>
          </a:prstGeom>
          <a:noFill/>
        </p:spPr>
        <p:txBody>
          <a:bodyPr wrap="square" rtlCol="0">
            <a:spAutoFit/>
          </a:bodyPr>
          <a:lstStyle/>
          <a:p>
            <a:pPr algn="ctr"/>
            <a:r>
              <a:rPr lang="en-US" sz="2000" dirty="0">
                <a:solidFill>
                  <a:schemeClr val="bg1"/>
                </a:solidFill>
              </a:rPr>
              <a:t>SWAKELOLA</a:t>
            </a:r>
            <a:endParaRPr lang="id-ID" sz="2000" dirty="0">
              <a:solidFill>
                <a:schemeClr val="bg1"/>
              </a:solidFill>
            </a:endParaRPr>
          </a:p>
        </p:txBody>
      </p:sp>
      <p:sp>
        <p:nvSpPr>
          <p:cNvPr id="30" name="TextBox 29"/>
          <p:cNvSpPr txBox="1"/>
          <p:nvPr/>
        </p:nvSpPr>
        <p:spPr>
          <a:xfrm>
            <a:off x="4384190" y="6132949"/>
            <a:ext cx="1812440" cy="461665"/>
          </a:xfrm>
          <a:prstGeom prst="rect">
            <a:avLst/>
          </a:prstGeom>
          <a:noFill/>
        </p:spPr>
        <p:txBody>
          <a:bodyPr wrap="square" rtlCol="0">
            <a:spAutoFit/>
          </a:bodyPr>
          <a:lstStyle/>
          <a:p>
            <a:pPr algn="ctr"/>
            <a:r>
              <a:rPr lang="en-US" sz="2400" dirty="0">
                <a:solidFill>
                  <a:schemeClr val="bg1"/>
                </a:solidFill>
              </a:rPr>
              <a:t>PENYEDIA</a:t>
            </a:r>
            <a:endParaRPr lang="id-ID" sz="2400" dirty="0">
              <a:solidFill>
                <a:schemeClr val="bg1"/>
              </a:solidFill>
            </a:endParaRPr>
          </a:p>
        </p:txBody>
      </p:sp>
      <p:sp>
        <p:nvSpPr>
          <p:cNvPr id="31" name="TextBox 30"/>
          <p:cNvSpPr txBox="1"/>
          <p:nvPr/>
        </p:nvSpPr>
        <p:spPr>
          <a:xfrm>
            <a:off x="7194265" y="6165664"/>
            <a:ext cx="1812440" cy="461665"/>
          </a:xfrm>
          <a:prstGeom prst="rect">
            <a:avLst/>
          </a:prstGeom>
          <a:noFill/>
        </p:spPr>
        <p:txBody>
          <a:bodyPr wrap="square" rtlCol="0">
            <a:spAutoFit/>
          </a:bodyPr>
          <a:lstStyle/>
          <a:p>
            <a:pPr algn="ctr"/>
            <a:r>
              <a:rPr lang="en-US" sz="2400" dirty="0">
                <a:solidFill>
                  <a:schemeClr val="bg1"/>
                </a:solidFill>
              </a:rPr>
              <a:t>PENYEDIA</a:t>
            </a:r>
            <a:endParaRPr lang="id-ID" sz="2400" dirty="0">
              <a:solidFill>
                <a:schemeClr val="bg1"/>
              </a:solidFill>
            </a:endParaRPr>
          </a:p>
        </p:txBody>
      </p:sp>
    </p:spTree>
    <p:extLst>
      <p:ext uri="{BB962C8B-B14F-4D97-AF65-F5344CB8AC3E}">
        <p14:creationId xmlns:p14="http://schemas.microsoft.com/office/powerpoint/2010/main" val="1137273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0" y="186588"/>
            <a:ext cx="8187014" cy="797323"/>
          </a:xfrm>
        </p:spPr>
        <p:txBody>
          <a:bodyPr>
            <a:noAutofit/>
          </a:bodyPr>
          <a:lstStyle/>
          <a:p>
            <a:pPr algn="ctr"/>
            <a:r>
              <a:rPr lang="en-US" sz="3200" b="1" dirty="0">
                <a:solidFill>
                  <a:srgbClr val="FF0000"/>
                </a:solidFill>
              </a:rPr>
              <a:t>MODEL PEMAKETAN SWAKELOLA</a:t>
            </a:r>
            <a:endParaRPr lang="id-ID" sz="3200" b="1" dirty="0">
              <a:solidFill>
                <a:srgbClr val="FF0000"/>
              </a:solidFill>
            </a:endParaRP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35</a:t>
            </a:fld>
            <a:endParaRPr lang="en-US"/>
          </a:p>
        </p:txBody>
      </p:sp>
      <p:sp>
        <p:nvSpPr>
          <p:cNvPr id="4" name="Oval 3"/>
          <p:cNvSpPr/>
          <p:nvPr/>
        </p:nvSpPr>
        <p:spPr>
          <a:xfrm>
            <a:off x="3270100" y="960673"/>
            <a:ext cx="3657600" cy="1241687"/>
          </a:xfrm>
          <a:prstGeom prst="ellipse">
            <a:avLst/>
          </a:prstGeom>
          <a:solidFill>
            <a:srgbClr val="00B0F0"/>
          </a:solidFill>
        </p:spPr>
        <p:style>
          <a:lnRef idx="3">
            <a:schemeClr val="lt1"/>
          </a:lnRef>
          <a:fillRef idx="1">
            <a:schemeClr val="dk1"/>
          </a:fillRef>
          <a:effectRef idx="1">
            <a:schemeClr val="dk1"/>
          </a:effectRef>
          <a:fontRef idx="minor">
            <a:schemeClr val="lt1"/>
          </a:fontRef>
        </p:style>
        <p:txBody>
          <a:bodyPr rtlCol="0" anchor="ctr"/>
          <a:lstStyle/>
          <a:p>
            <a:pPr algn="ctr"/>
            <a:endParaRPr lang="id-ID"/>
          </a:p>
        </p:txBody>
      </p:sp>
      <p:sp>
        <p:nvSpPr>
          <p:cNvPr id="5" name="Rounded Rectangle 4"/>
          <p:cNvSpPr/>
          <p:nvPr/>
        </p:nvSpPr>
        <p:spPr>
          <a:xfrm>
            <a:off x="1457660" y="2757684"/>
            <a:ext cx="7297720" cy="6464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Oval 5"/>
          <p:cNvSpPr/>
          <p:nvPr/>
        </p:nvSpPr>
        <p:spPr>
          <a:xfrm>
            <a:off x="1343360" y="4101726"/>
            <a:ext cx="1926740" cy="1119551"/>
          </a:xfrm>
          <a:prstGeom prst="ellipse">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endParaRPr lang="id-ID"/>
          </a:p>
        </p:txBody>
      </p:sp>
      <p:sp>
        <p:nvSpPr>
          <p:cNvPr id="7" name="Oval 6"/>
          <p:cNvSpPr/>
          <p:nvPr/>
        </p:nvSpPr>
        <p:spPr>
          <a:xfrm>
            <a:off x="4110453" y="4118063"/>
            <a:ext cx="2260949" cy="11418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7132315" y="4075602"/>
            <a:ext cx="1914733" cy="11843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3300425" y="1100101"/>
            <a:ext cx="3627597" cy="830997"/>
          </a:xfrm>
          <a:prstGeom prst="rect">
            <a:avLst/>
          </a:prstGeom>
          <a:noFill/>
        </p:spPr>
        <p:txBody>
          <a:bodyPr wrap="square" rtlCol="0">
            <a:spAutoFit/>
          </a:bodyPr>
          <a:lstStyle/>
          <a:p>
            <a:pPr algn="ctr"/>
            <a:r>
              <a:rPr lang="en-US" sz="2400" b="1" dirty="0"/>
              <a:t>BELANJA PERJALANAN DINAS</a:t>
            </a:r>
            <a:endParaRPr lang="id-ID" sz="2400" b="1" dirty="0"/>
          </a:p>
        </p:txBody>
      </p:sp>
      <p:sp>
        <p:nvSpPr>
          <p:cNvPr id="10" name="TextBox 9"/>
          <p:cNvSpPr txBox="1"/>
          <p:nvPr/>
        </p:nvSpPr>
        <p:spPr>
          <a:xfrm>
            <a:off x="2766060" y="2762925"/>
            <a:ext cx="5097780" cy="584775"/>
          </a:xfrm>
          <a:prstGeom prst="rect">
            <a:avLst/>
          </a:prstGeom>
          <a:noFill/>
        </p:spPr>
        <p:txBody>
          <a:bodyPr wrap="square" rtlCol="0">
            <a:spAutoFit/>
          </a:bodyPr>
          <a:lstStyle/>
          <a:p>
            <a:pPr algn="ctr"/>
            <a:r>
              <a:rPr lang="en-US" sz="3200" b="1" dirty="0"/>
              <a:t>UNSUR</a:t>
            </a:r>
            <a:endParaRPr lang="id-ID" sz="3200" b="1" dirty="0"/>
          </a:p>
        </p:txBody>
      </p:sp>
      <p:sp>
        <p:nvSpPr>
          <p:cNvPr id="11" name="TextBox 10"/>
          <p:cNvSpPr txBox="1"/>
          <p:nvPr/>
        </p:nvSpPr>
        <p:spPr>
          <a:xfrm>
            <a:off x="1134891" y="4246309"/>
            <a:ext cx="2249512" cy="830997"/>
          </a:xfrm>
          <a:prstGeom prst="rect">
            <a:avLst/>
          </a:prstGeom>
          <a:noFill/>
        </p:spPr>
        <p:txBody>
          <a:bodyPr wrap="square" rtlCol="0">
            <a:spAutoFit/>
          </a:bodyPr>
          <a:lstStyle/>
          <a:p>
            <a:pPr algn="ctr"/>
            <a:r>
              <a:rPr lang="en-US" sz="2400" dirty="0">
                <a:solidFill>
                  <a:schemeClr val="bg1"/>
                </a:solidFill>
              </a:rPr>
              <a:t>UANG HARIAN</a:t>
            </a:r>
            <a:endParaRPr lang="id-ID" sz="2400" dirty="0">
              <a:solidFill>
                <a:schemeClr val="bg1"/>
              </a:solidFill>
            </a:endParaRPr>
          </a:p>
        </p:txBody>
      </p:sp>
      <p:sp>
        <p:nvSpPr>
          <p:cNvPr id="12" name="TextBox 11"/>
          <p:cNvSpPr txBox="1"/>
          <p:nvPr/>
        </p:nvSpPr>
        <p:spPr>
          <a:xfrm>
            <a:off x="4175770" y="4438801"/>
            <a:ext cx="2130316" cy="461665"/>
          </a:xfrm>
          <a:prstGeom prst="rect">
            <a:avLst/>
          </a:prstGeom>
          <a:noFill/>
        </p:spPr>
        <p:txBody>
          <a:bodyPr wrap="square" rtlCol="0">
            <a:spAutoFit/>
          </a:bodyPr>
          <a:lstStyle/>
          <a:p>
            <a:pPr algn="ctr"/>
            <a:r>
              <a:rPr lang="en-US" sz="2400" dirty="0">
                <a:solidFill>
                  <a:schemeClr val="bg1"/>
                </a:solidFill>
              </a:rPr>
              <a:t>TRANSPORT</a:t>
            </a:r>
            <a:endParaRPr lang="id-ID" sz="2400" dirty="0">
              <a:solidFill>
                <a:schemeClr val="bg1"/>
              </a:solidFill>
            </a:endParaRPr>
          </a:p>
        </p:txBody>
      </p:sp>
      <p:sp>
        <p:nvSpPr>
          <p:cNvPr id="13" name="TextBox 12"/>
          <p:cNvSpPr txBox="1"/>
          <p:nvPr/>
        </p:nvSpPr>
        <p:spPr>
          <a:xfrm>
            <a:off x="7071273" y="4430668"/>
            <a:ext cx="2078019" cy="461665"/>
          </a:xfrm>
          <a:prstGeom prst="rect">
            <a:avLst/>
          </a:prstGeom>
          <a:noFill/>
        </p:spPr>
        <p:txBody>
          <a:bodyPr wrap="square" rtlCol="0">
            <a:spAutoFit/>
          </a:bodyPr>
          <a:lstStyle/>
          <a:p>
            <a:pPr algn="ctr"/>
            <a:r>
              <a:rPr lang="en-US" sz="2400" dirty="0">
                <a:solidFill>
                  <a:schemeClr val="bg1"/>
                </a:solidFill>
              </a:rPr>
              <a:t>AKOMODASI</a:t>
            </a:r>
            <a:endParaRPr lang="id-ID" sz="2400" dirty="0">
              <a:solidFill>
                <a:schemeClr val="bg1"/>
              </a:solidFill>
            </a:endParaRPr>
          </a:p>
        </p:txBody>
      </p:sp>
      <p:sp>
        <p:nvSpPr>
          <p:cNvPr id="15" name="Flowchart: Multidocument 14"/>
          <p:cNvSpPr/>
          <p:nvPr/>
        </p:nvSpPr>
        <p:spPr>
          <a:xfrm>
            <a:off x="1502161" y="5922917"/>
            <a:ext cx="1537000" cy="868680"/>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lowchart: Multidocument 15"/>
          <p:cNvSpPr/>
          <p:nvPr/>
        </p:nvSpPr>
        <p:spPr>
          <a:xfrm>
            <a:off x="4510019" y="5922917"/>
            <a:ext cx="1537000" cy="868680"/>
          </a:xfrm>
          <a:prstGeom prst="flowChartMultidocumen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Flowchart: Multidocument 16"/>
          <p:cNvSpPr/>
          <p:nvPr/>
        </p:nvSpPr>
        <p:spPr>
          <a:xfrm>
            <a:off x="7347917" y="5978429"/>
            <a:ext cx="1537000" cy="868680"/>
          </a:xfrm>
          <a:prstGeom prst="flowChartMultidocumen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 name="Down Arrow 21"/>
          <p:cNvSpPr/>
          <p:nvPr/>
        </p:nvSpPr>
        <p:spPr>
          <a:xfrm>
            <a:off x="2118856" y="5215268"/>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Down Arrow 22"/>
          <p:cNvSpPr/>
          <p:nvPr/>
        </p:nvSpPr>
        <p:spPr>
          <a:xfrm>
            <a:off x="2092146" y="3385272"/>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Down Arrow 23"/>
          <p:cNvSpPr/>
          <p:nvPr/>
        </p:nvSpPr>
        <p:spPr>
          <a:xfrm>
            <a:off x="5050791" y="3389802"/>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5" name="Down Arrow 24"/>
          <p:cNvSpPr/>
          <p:nvPr/>
        </p:nvSpPr>
        <p:spPr>
          <a:xfrm>
            <a:off x="7900910" y="3386544"/>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Down Arrow 25"/>
          <p:cNvSpPr/>
          <p:nvPr/>
        </p:nvSpPr>
        <p:spPr>
          <a:xfrm>
            <a:off x="4974253" y="2022749"/>
            <a:ext cx="336850" cy="718601"/>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Down Arrow 26"/>
          <p:cNvSpPr/>
          <p:nvPr/>
        </p:nvSpPr>
        <p:spPr>
          <a:xfrm>
            <a:off x="5118772" y="5231046"/>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8" name="Down Arrow 27"/>
          <p:cNvSpPr/>
          <p:nvPr/>
        </p:nvSpPr>
        <p:spPr>
          <a:xfrm>
            <a:off x="7941858" y="5255944"/>
            <a:ext cx="336850" cy="718601"/>
          </a:xfrm>
          <a:prstGeom prst="down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TextBox 28"/>
          <p:cNvSpPr txBox="1"/>
          <p:nvPr/>
        </p:nvSpPr>
        <p:spPr>
          <a:xfrm>
            <a:off x="1245386" y="6050255"/>
            <a:ext cx="2043195" cy="707886"/>
          </a:xfrm>
          <a:prstGeom prst="rect">
            <a:avLst/>
          </a:prstGeom>
          <a:noFill/>
        </p:spPr>
        <p:txBody>
          <a:bodyPr wrap="square" rtlCol="0">
            <a:spAutoFit/>
          </a:bodyPr>
          <a:lstStyle/>
          <a:p>
            <a:pPr algn="ctr"/>
            <a:r>
              <a:rPr lang="en-US" sz="2000" dirty="0">
                <a:solidFill>
                  <a:srgbClr val="FFFF00"/>
                </a:solidFill>
              </a:rPr>
              <a:t>SWAKELOLA MURNI</a:t>
            </a:r>
            <a:endParaRPr lang="id-ID" sz="2000" dirty="0">
              <a:solidFill>
                <a:srgbClr val="FFFF00"/>
              </a:solidFill>
            </a:endParaRPr>
          </a:p>
        </p:txBody>
      </p:sp>
      <p:sp>
        <p:nvSpPr>
          <p:cNvPr id="30" name="TextBox 29"/>
          <p:cNvSpPr txBox="1"/>
          <p:nvPr/>
        </p:nvSpPr>
        <p:spPr>
          <a:xfrm>
            <a:off x="4110453" y="6132949"/>
            <a:ext cx="2260949" cy="707886"/>
          </a:xfrm>
          <a:prstGeom prst="rect">
            <a:avLst/>
          </a:prstGeom>
          <a:noFill/>
        </p:spPr>
        <p:txBody>
          <a:bodyPr wrap="square" rtlCol="0">
            <a:spAutoFit/>
          </a:bodyPr>
          <a:lstStyle/>
          <a:p>
            <a:pPr algn="ctr"/>
            <a:r>
              <a:rPr lang="en-US" sz="2000" b="1" dirty="0"/>
              <a:t>PENYEDIA DLM SWAKELOLA</a:t>
            </a:r>
            <a:endParaRPr lang="id-ID" sz="2000" b="1" dirty="0"/>
          </a:p>
        </p:txBody>
      </p:sp>
      <p:sp>
        <p:nvSpPr>
          <p:cNvPr id="14" name="Rectangle 13"/>
          <p:cNvSpPr/>
          <p:nvPr/>
        </p:nvSpPr>
        <p:spPr>
          <a:xfrm>
            <a:off x="6971147" y="6082860"/>
            <a:ext cx="2178145" cy="646331"/>
          </a:xfrm>
          <a:prstGeom prst="rect">
            <a:avLst/>
          </a:prstGeom>
        </p:spPr>
        <p:txBody>
          <a:bodyPr wrap="square">
            <a:spAutoFit/>
          </a:bodyPr>
          <a:lstStyle/>
          <a:p>
            <a:pPr algn="ctr"/>
            <a:r>
              <a:rPr lang="en-US" b="1" dirty="0"/>
              <a:t>PENYEDIA DLM SWAKELOLA</a:t>
            </a:r>
            <a:endParaRPr lang="id-ID" b="1" dirty="0"/>
          </a:p>
        </p:txBody>
      </p:sp>
    </p:spTree>
    <p:extLst>
      <p:ext uri="{BB962C8B-B14F-4D97-AF65-F5344CB8AC3E}">
        <p14:creationId xmlns:p14="http://schemas.microsoft.com/office/powerpoint/2010/main" val="3031754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010" y="180477"/>
            <a:ext cx="5851125" cy="541902"/>
          </a:xfrm>
        </p:spPr>
        <p:txBody>
          <a:bodyPr>
            <a:normAutofit fontScale="90000"/>
          </a:bodyPr>
          <a:lstStyle/>
          <a:p>
            <a:r>
              <a:rPr lang="en-US" b="1" dirty="0">
                <a:solidFill>
                  <a:srgbClr val="FF0000"/>
                </a:solidFill>
              </a:rPr>
              <a:t>KONSOLIDASI PA/KPA/PPK</a:t>
            </a: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565592448"/>
              </p:ext>
            </p:extLst>
          </p:nvPr>
        </p:nvGraphicFramePr>
        <p:xfrm>
          <a:off x="427703" y="884903"/>
          <a:ext cx="9055510" cy="6111210"/>
        </p:xfrm>
        <a:graphic>
          <a:graphicData uri="http://schemas.openxmlformats.org/presentationml/2006/ole">
            <mc:AlternateContent xmlns:mc="http://schemas.openxmlformats.org/markup-compatibility/2006">
              <mc:Choice xmlns:v="urn:schemas-microsoft-com:vml" Requires="v">
                <p:oleObj spid="_x0000_s16400" name="Worksheet" r:id="rId3" imgW="8410680" imgH="6677198" progId="Excel.Sheet.12">
                  <p:embed/>
                </p:oleObj>
              </mc:Choice>
              <mc:Fallback>
                <p:oleObj name="Worksheet" r:id="rId3" imgW="8410680" imgH="6677198" progId="Excel.Sheet.12">
                  <p:embed/>
                  <p:pic>
                    <p:nvPicPr>
                      <p:cNvPr id="5" name="Object 4"/>
                      <p:cNvPicPr/>
                      <p:nvPr/>
                    </p:nvPicPr>
                    <p:blipFill>
                      <a:blip r:embed="rId4"/>
                      <a:stretch>
                        <a:fillRect/>
                      </a:stretch>
                    </p:blipFill>
                    <p:spPr>
                      <a:xfrm>
                        <a:off x="427703" y="884903"/>
                        <a:ext cx="9055510" cy="6111210"/>
                      </a:xfrm>
                      <a:prstGeom prst="rect">
                        <a:avLst/>
                      </a:prstGeom>
                    </p:spPr>
                  </p:pic>
                </p:oleObj>
              </mc:Fallback>
            </mc:AlternateContent>
          </a:graphicData>
        </a:graphic>
      </p:graphicFrame>
    </p:spTree>
    <p:extLst>
      <p:ext uri="{BB962C8B-B14F-4D97-AF65-F5344CB8AC3E}">
        <p14:creationId xmlns:p14="http://schemas.microsoft.com/office/powerpoint/2010/main" val="29097057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520C-9CC4-43A9-A02A-327FF90CBACD}"/>
              </a:ext>
            </a:extLst>
          </p:cNvPr>
          <p:cNvSpPr>
            <a:spLocks noGrp="1"/>
          </p:cNvSpPr>
          <p:nvPr>
            <p:ph type="title"/>
          </p:nvPr>
        </p:nvSpPr>
        <p:spPr>
          <a:xfrm>
            <a:off x="650239" y="904946"/>
            <a:ext cx="8670635" cy="890693"/>
          </a:xfrm>
        </p:spPr>
        <p:txBody>
          <a:bodyPr>
            <a:normAutofit/>
          </a:bodyPr>
          <a:lstStyle/>
          <a:p>
            <a:r>
              <a:rPr lang="en-US" sz="3600" dirty="0">
                <a:solidFill>
                  <a:srgbClr val="FF0000"/>
                </a:solidFill>
              </a:rPr>
              <a:t>ATK Pada PENYEDIA DALAM SWAKELOLA</a:t>
            </a:r>
          </a:p>
        </p:txBody>
      </p:sp>
      <p:sp>
        <p:nvSpPr>
          <p:cNvPr id="3" name="Slide Number Placeholder 2">
            <a:extLst>
              <a:ext uri="{FF2B5EF4-FFF2-40B4-BE49-F238E27FC236}">
                <a16:creationId xmlns:a16="http://schemas.microsoft.com/office/drawing/2014/main" id="{00E1278A-EB80-4607-A1F6-3DB6A7C461DA}"/>
              </a:ext>
            </a:extLst>
          </p:cNvPr>
          <p:cNvSpPr>
            <a:spLocks noGrp="1"/>
          </p:cNvSpPr>
          <p:nvPr>
            <p:ph type="sldNum" sz="quarter" idx="12"/>
          </p:nvPr>
        </p:nvSpPr>
        <p:spPr/>
        <p:txBody>
          <a:bodyPr/>
          <a:lstStyle/>
          <a:p>
            <a:pPr>
              <a:defRPr/>
            </a:pPr>
            <a:fld id="{23282496-A383-43A5-BFC9-2D7E72E72B89}" type="slidenum">
              <a:rPr lang="en-US" smtClean="0"/>
              <a:pPr>
                <a:defRPr/>
              </a:pPr>
              <a:t>37</a:t>
            </a:fld>
            <a:endParaRPr lang="en-US"/>
          </a:p>
        </p:txBody>
      </p:sp>
      <p:pic>
        <p:nvPicPr>
          <p:cNvPr id="5" name="Picture 4">
            <a:extLst>
              <a:ext uri="{FF2B5EF4-FFF2-40B4-BE49-F238E27FC236}">
                <a16:creationId xmlns:a16="http://schemas.microsoft.com/office/drawing/2014/main" id="{8806FD5F-AF81-4AEE-B620-8C8FDA4A923A}"/>
              </a:ext>
            </a:extLst>
          </p:cNvPr>
          <p:cNvPicPr>
            <a:picLocks noChangeAspect="1"/>
          </p:cNvPicPr>
          <p:nvPr/>
        </p:nvPicPr>
        <p:blipFill>
          <a:blip r:embed="rId2"/>
          <a:stretch>
            <a:fillRect/>
          </a:stretch>
        </p:blipFill>
        <p:spPr>
          <a:xfrm>
            <a:off x="778932" y="2059093"/>
            <a:ext cx="8670635" cy="4121574"/>
          </a:xfrm>
          <a:prstGeom prst="rect">
            <a:avLst/>
          </a:prstGeom>
        </p:spPr>
      </p:pic>
    </p:spTree>
    <p:extLst>
      <p:ext uri="{BB962C8B-B14F-4D97-AF65-F5344CB8AC3E}">
        <p14:creationId xmlns:p14="http://schemas.microsoft.com/office/powerpoint/2010/main" val="3477971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36F1A2-D26D-4C4A-9D4E-EB3EF3DAF7ED}"/>
              </a:ext>
            </a:extLst>
          </p:cNvPr>
          <p:cNvSpPr>
            <a:spLocks noGrp="1"/>
          </p:cNvSpPr>
          <p:nvPr>
            <p:ph type="sldNum" sz="quarter" idx="12"/>
          </p:nvPr>
        </p:nvSpPr>
        <p:spPr/>
        <p:txBody>
          <a:bodyPr/>
          <a:lstStyle/>
          <a:p>
            <a:pPr>
              <a:defRPr/>
            </a:pPr>
            <a:fld id="{23282496-A383-43A5-BFC9-2D7E72E72B89}" type="slidenum">
              <a:rPr lang="en-US" smtClean="0"/>
              <a:pPr>
                <a:defRPr/>
              </a:pPr>
              <a:t>38</a:t>
            </a:fld>
            <a:endParaRPr lang="en-US"/>
          </a:p>
        </p:txBody>
      </p:sp>
      <p:pic>
        <p:nvPicPr>
          <p:cNvPr id="5" name="Picture 4"/>
          <p:cNvPicPr>
            <a:picLocks noChangeAspect="1"/>
          </p:cNvPicPr>
          <p:nvPr/>
        </p:nvPicPr>
        <p:blipFill>
          <a:blip r:embed="rId2"/>
          <a:stretch>
            <a:fillRect/>
          </a:stretch>
        </p:blipFill>
        <p:spPr>
          <a:xfrm>
            <a:off x="109182" y="136478"/>
            <a:ext cx="9498842" cy="7055892"/>
          </a:xfrm>
          <a:prstGeom prst="rect">
            <a:avLst/>
          </a:prstGeom>
        </p:spPr>
      </p:pic>
    </p:spTree>
    <p:extLst>
      <p:ext uri="{BB962C8B-B14F-4D97-AF65-F5344CB8AC3E}">
        <p14:creationId xmlns:p14="http://schemas.microsoft.com/office/powerpoint/2010/main" val="15366065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39</a:t>
            </a:fld>
            <a:endParaRPr lang="en-US"/>
          </a:p>
        </p:txBody>
      </p:sp>
      <p:pic>
        <p:nvPicPr>
          <p:cNvPr id="4" name="Picture 3"/>
          <p:cNvPicPr>
            <a:picLocks noChangeAspect="1"/>
          </p:cNvPicPr>
          <p:nvPr/>
        </p:nvPicPr>
        <p:blipFill>
          <a:blip r:embed="rId2"/>
          <a:stretch>
            <a:fillRect/>
          </a:stretch>
        </p:blipFill>
        <p:spPr>
          <a:xfrm>
            <a:off x="0" y="0"/>
            <a:ext cx="9753600" cy="7315200"/>
          </a:xfrm>
          <a:prstGeom prst="rect">
            <a:avLst/>
          </a:prstGeom>
        </p:spPr>
      </p:pic>
    </p:spTree>
    <p:extLst>
      <p:ext uri="{BB962C8B-B14F-4D97-AF65-F5344CB8AC3E}">
        <p14:creationId xmlns:p14="http://schemas.microsoft.com/office/powerpoint/2010/main" val="3827098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7929" y="163287"/>
            <a:ext cx="7952014" cy="7151914"/>
          </a:xfrm>
        </p:spPr>
        <p:txBody>
          <a:bodyPr>
            <a:normAutofit fontScale="90000"/>
          </a:bodyPr>
          <a:lstStyle/>
          <a:p>
            <a:r>
              <a:rPr lang="en-US" sz="3100" b="1" dirty="0" err="1">
                <a:solidFill>
                  <a:srgbClr val="FF0000"/>
                </a:solidFill>
              </a:rPr>
              <a:t>Pemaketan</a:t>
            </a:r>
            <a:r>
              <a:rPr lang="en-US" sz="3100" b="1" dirty="0">
                <a:solidFill>
                  <a:srgbClr val="FF0000"/>
                </a:solidFill>
              </a:rPr>
              <a:t> </a:t>
            </a:r>
            <a:r>
              <a:rPr lang="en-US" sz="3100" b="1" dirty="0" err="1">
                <a:solidFill>
                  <a:srgbClr val="FF0000"/>
                </a:solidFill>
              </a:rPr>
              <a:t>dilakukan</a:t>
            </a:r>
            <a:r>
              <a:rPr lang="en-US" sz="3100" b="1" dirty="0">
                <a:solidFill>
                  <a:srgbClr val="FF0000"/>
                </a:solidFill>
              </a:rPr>
              <a:t> </a:t>
            </a:r>
            <a:r>
              <a:rPr lang="en-US" sz="3100" b="1" dirty="0" err="1">
                <a:solidFill>
                  <a:srgbClr val="FF0000"/>
                </a:solidFill>
              </a:rPr>
              <a:t>dengan</a:t>
            </a:r>
            <a:r>
              <a:rPr lang="en-US" sz="3100" b="1" dirty="0">
                <a:solidFill>
                  <a:srgbClr val="FF0000"/>
                </a:solidFill>
              </a:rPr>
              <a:t> </a:t>
            </a:r>
            <a:r>
              <a:rPr lang="en-US" sz="3100" b="1" dirty="0" err="1">
                <a:solidFill>
                  <a:srgbClr val="FF0000"/>
                </a:solidFill>
              </a:rPr>
              <a:t>menetapkan</a:t>
            </a:r>
            <a:r>
              <a:rPr lang="en-US" sz="3100" b="1" dirty="0">
                <a:solidFill>
                  <a:srgbClr val="FF0000"/>
                </a:solidFill>
              </a:rPr>
              <a:t> </a:t>
            </a:r>
            <a:r>
              <a:rPr lang="en-US" sz="3100" b="1" dirty="0" err="1">
                <a:solidFill>
                  <a:srgbClr val="FF0000"/>
                </a:solidFill>
              </a:rPr>
              <a:t>sebanyak-banyaknya</a:t>
            </a:r>
            <a:r>
              <a:rPr lang="en-US" sz="3100" b="1" dirty="0">
                <a:solidFill>
                  <a:srgbClr val="FF0000"/>
                </a:solidFill>
              </a:rPr>
              <a:t> </a:t>
            </a:r>
            <a:r>
              <a:rPr lang="en-US" sz="3100" b="1" dirty="0" err="1">
                <a:solidFill>
                  <a:srgbClr val="FF0000"/>
                </a:solidFill>
              </a:rPr>
              <a:t>paket</a:t>
            </a:r>
            <a:r>
              <a:rPr lang="en-US" sz="3100" b="1" dirty="0">
                <a:solidFill>
                  <a:srgbClr val="FF0000"/>
                </a:solidFill>
              </a:rPr>
              <a:t> </a:t>
            </a:r>
            <a:r>
              <a:rPr lang="en-US" sz="3100" b="1" dirty="0" err="1">
                <a:solidFill>
                  <a:srgbClr val="FF0000"/>
                </a:solidFill>
              </a:rPr>
              <a:t>untuk</a:t>
            </a:r>
            <a:r>
              <a:rPr lang="en-US" sz="3100" b="1" dirty="0">
                <a:solidFill>
                  <a:srgbClr val="FF0000"/>
                </a:solidFill>
              </a:rPr>
              <a:t> Usaha Kecil </a:t>
            </a:r>
            <a:r>
              <a:rPr lang="en-US" sz="3100" b="1" dirty="0" err="1">
                <a:solidFill>
                  <a:srgbClr val="FF0000"/>
                </a:solidFill>
              </a:rPr>
              <a:t>tanpa</a:t>
            </a:r>
            <a:r>
              <a:rPr lang="en-US" sz="3100" b="1" dirty="0">
                <a:solidFill>
                  <a:srgbClr val="FF0000"/>
                </a:solidFill>
              </a:rPr>
              <a:t> </a:t>
            </a:r>
            <a:r>
              <a:rPr lang="en-US" sz="3100" b="1" dirty="0" err="1">
                <a:solidFill>
                  <a:srgbClr val="FF0000"/>
                </a:solidFill>
              </a:rPr>
              <a:t>mengabaikan</a:t>
            </a:r>
            <a:r>
              <a:rPr lang="en-US" sz="3100" b="1" dirty="0">
                <a:solidFill>
                  <a:srgbClr val="FF0000"/>
                </a:solidFill>
              </a:rPr>
              <a:t> </a:t>
            </a:r>
            <a:r>
              <a:rPr lang="en-US" sz="3100" b="1" dirty="0" err="1">
                <a:solidFill>
                  <a:srgbClr val="FF0000"/>
                </a:solidFill>
              </a:rPr>
              <a:t>prinsip</a:t>
            </a:r>
            <a:r>
              <a:rPr lang="en-US" sz="3100" b="1" dirty="0">
                <a:solidFill>
                  <a:srgbClr val="FF0000"/>
                </a:solidFill>
              </a:rPr>
              <a:t> </a:t>
            </a:r>
            <a:r>
              <a:rPr lang="en-US" sz="3100" b="1" dirty="0" err="1">
                <a:solidFill>
                  <a:srgbClr val="FF0000"/>
                </a:solidFill>
              </a:rPr>
              <a:t>efisiensi</a:t>
            </a:r>
            <a:r>
              <a:rPr lang="en-US" sz="3100" b="1" dirty="0">
                <a:solidFill>
                  <a:srgbClr val="FF0000"/>
                </a:solidFill>
              </a:rPr>
              <a:t>, </a:t>
            </a:r>
            <a:r>
              <a:rPr lang="en-US" sz="3100" b="1" dirty="0" err="1">
                <a:solidFill>
                  <a:srgbClr val="FF0000"/>
                </a:solidFill>
              </a:rPr>
              <a:t>persaingan</a:t>
            </a:r>
            <a:r>
              <a:rPr lang="en-US" sz="3100" b="1" dirty="0">
                <a:solidFill>
                  <a:srgbClr val="FF0000"/>
                </a:solidFill>
              </a:rPr>
              <a:t> </a:t>
            </a:r>
            <a:r>
              <a:rPr lang="en-US" sz="3100" b="1" dirty="0" err="1">
                <a:solidFill>
                  <a:srgbClr val="FF0000"/>
                </a:solidFill>
              </a:rPr>
              <a:t>sehat</a:t>
            </a:r>
            <a:r>
              <a:rPr lang="en-US" sz="3100" b="1" dirty="0">
                <a:solidFill>
                  <a:srgbClr val="FF0000"/>
                </a:solidFill>
              </a:rPr>
              <a:t>, </a:t>
            </a:r>
            <a:r>
              <a:rPr lang="en-US" sz="3100" b="1" dirty="0" err="1">
                <a:solidFill>
                  <a:srgbClr val="FF0000"/>
                </a:solidFill>
              </a:rPr>
              <a:t>kesatuan</a:t>
            </a:r>
            <a:r>
              <a:rPr lang="en-US" sz="3100" b="1" dirty="0">
                <a:solidFill>
                  <a:srgbClr val="FF0000"/>
                </a:solidFill>
              </a:rPr>
              <a:t> </a:t>
            </a:r>
            <a:r>
              <a:rPr lang="en-US" sz="3100" b="1" dirty="0" err="1">
                <a:solidFill>
                  <a:srgbClr val="FF0000"/>
                </a:solidFill>
              </a:rPr>
              <a:t>sistem</a:t>
            </a:r>
            <a:r>
              <a:rPr lang="en-US" sz="3100" b="1" dirty="0">
                <a:solidFill>
                  <a:srgbClr val="FF0000"/>
                </a:solidFill>
              </a:rPr>
              <a:t>, </a:t>
            </a:r>
            <a:r>
              <a:rPr lang="en-US" sz="3100" b="1" dirty="0" err="1">
                <a:solidFill>
                  <a:srgbClr val="FF0000"/>
                </a:solidFill>
              </a:rPr>
              <a:t>dan</a:t>
            </a:r>
            <a:r>
              <a:rPr lang="en-US" sz="3100" b="1" dirty="0">
                <a:solidFill>
                  <a:srgbClr val="FF0000"/>
                </a:solidFill>
              </a:rPr>
              <a:t> </a:t>
            </a:r>
            <a:r>
              <a:rPr lang="en-US" sz="3100" b="1" dirty="0" err="1">
                <a:solidFill>
                  <a:srgbClr val="FF0000"/>
                </a:solidFill>
              </a:rPr>
              <a:t>kualitas</a:t>
            </a:r>
            <a:r>
              <a:rPr lang="en-US" sz="3100" b="1" dirty="0">
                <a:solidFill>
                  <a:srgbClr val="FF0000"/>
                </a:solidFill>
              </a:rPr>
              <a:t> </a:t>
            </a:r>
            <a:r>
              <a:rPr lang="en-US" sz="3100" b="1" dirty="0" err="1">
                <a:solidFill>
                  <a:srgbClr val="FF0000"/>
                </a:solidFill>
              </a:rPr>
              <a:t>kemampuan</a:t>
            </a:r>
            <a:r>
              <a:rPr lang="en-US" sz="3100" b="1" dirty="0">
                <a:solidFill>
                  <a:srgbClr val="FF0000"/>
                </a:solidFill>
              </a:rPr>
              <a:t> </a:t>
            </a:r>
            <a:r>
              <a:rPr lang="en-US" sz="3100" b="1" dirty="0" err="1">
                <a:solidFill>
                  <a:srgbClr val="FF0000"/>
                </a:solidFill>
              </a:rPr>
              <a:t>teknis</a:t>
            </a:r>
            <a:r>
              <a:rPr lang="en-US" sz="3100" b="1" dirty="0">
                <a:solidFill>
                  <a:srgbClr val="FF0000"/>
                </a:solidFill>
              </a:rPr>
              <a:t> </a:t>
            </a:r>
            <a:r>
              <a:rPr lang="en-US" sz="3100" b="1" dirty="0" err="1">
                <a:solidFill>
                  <a:srgbClr val="FF0000"/>
                </a:solidFill>
              </a:rPr>
              <a:t>dengan</a:t>
            </a:r>
            <a:r>
              <a:rPr lang="en-US" sz="3100" b="1" dirty="0">
                <a:solidFill>
                  <a:srgbClr val="FF0000"/>
                </a:solidFill>
              </a:rPr>
              <a:t> </a:t>
            </a:r>
            <a:r>
              <a:rPr lang="en-US" sz="3100" b="1" dirty="0" err="1">
                <a:solidFill>
                  <a:srgbClr val="FF0000"/>
                </a:solidFill>
              </a:rPr>
              <a:t>nilai</a:t>
            </a:r>
            <a:r>
              <a:rPr lang="en-US" sz="3100" b="1" dirty="0">
                <a:solidFill>
                  <a:srgbClr val="FF0000"/>
                </a:solidFill>
              </a:rPr>
              <a:t> </a:t>
            </a:r>
            <a:r>
              <a:rPr lang="en-US" sz="3100" b="1" dirty="0" err="1">
                <a:solidFill>
                  <a:srgbClr val="FF0000"/>
                </a:solidFill>
              </a:rPr>
              <a:t>paket</a:t>
            </a:r>
            <a:r>
              <a:rPr lang="en-US" sz="3100" b="1" dirty="0">
                <a:solidFill>
                  <a:srgbClr val="FF0000"/>
                </a:solidFill>
              </a:rPr>
              <a:t> </a:t>
            </a:r>
            <a:r>
              <a:rPr lang="en-US" sz="3100" b="1" dirty="0" err="1">
                <a:solidFill>
                  <a:srgbClr val="FF0000"/>
                </a:solidFill>
              </a:rPr>
              <a:t>Pengadaan</a:t>
            </a:r>
            <a:r>
              <a:rPr lang="en-US" sz="3100" b="1" dirty="0">
                <a:solidFill>
                  <a:srgbClr val="FF0000"/>
                </a:solidFill>
              </a:rPr>
              <a:t> </a:t>
            </a:r>
            <a:r>
              <a:rPr lang="en-US" sz="3100" b="1" dirty="0" err="1">
                <a:solidFill>
                  <a:srgbClr val="FF0000"/>
                </a:solidFill>
              </a:rPr>
              <a:t>Barang</a:t>
            </a:r>
            <a:r>
              <a:rPr lang="en-US" sz="3100" b="1" dirty="0">
                <a:solidFill>
                  <a:srgbClr val="FF0000"/>
                </a:solidFill>
              </a:rPr>
              <a:t>/</a:t>
            </a:r>
            <a:r>
              <a:rPr lang="en-US" sz="3100" b="1" dirty="0" err="1">
                <a:solidFill>
                  <a:srgbClr val="FF0000"/>
                </a:solidFill>
              </a:rPr>
              <a:t>Pekerjaan</a:t>
            </a:r>
            <a:r>
              <a:rPr lang="en-US" sz="3100" b="1" dirty="0">
                <a:solidFill>
                  <a:srgbClr val="FF0000"/>
                </a:solidFill>
              </a:rPr>
              <a:t> </a:t>
            </a:r>
            <a:r>
              <a:rPr lang="en-US" sz="3100" b="1" dirty="0" err="1">
                <a:solidFill>
                  <a:srgbClr val="FF0000"/>
                </a:solidFill>
              </a:rPr>
              <a:t>Konstruksi</a:t>
            </a:r>
            <a:r>
              <a:rPr lang="en-US" sz="3100" b="1" dirty="0">
                <a:solidFill>
                  <a:srgbClr val="FF0000"/>
                </a:solidFill>
              </a:rPr>
              <a:t>/</a:t>
            </a:r>
            <a:r>
              <a:rPr lang="en-US" sz="3100" b="1" dirty="0" err="1">
                <a:solidFill>
                  <a:srgbClr val="FF0000"/>
                </a:solidFill>
              </a:rPr>
              <a:t>Jasa</a:t>
            </a:r>
            <a:r>
              <a:rPr lang="en-US" sz="3100" b="1" dirty="0">
                <a:solidFill>
                  <a:srgbClr val="FF0000"/>
                </a:solidFill>
              </a:rPr>
              <a:t> </a:t>
            </a:r>
            <a:r>
              <a:rPr lang="en-US" sz="3100" b="1" dirty="0" err="1">
                <a:solidFill>
                  <a:srgbClr val="FF0000"/>
                </a:solidFill>
              </a:rPr>
              <a:t>Lainnya</a:t>
            </a:r>
            <a:r>
              <a:rPr lang="en-US" sz="3100" b="1" dirty="0">
                <a:solidFill>
                  <a:srgbClr val="FF0000"/>
                </a:solidFill>
              </a:rPr>
              <a:t>.</a:t>
            </a:r>
            <a:br>
              <a:rPr lang="en-US" sz="3100" b="1" dirty="0">
                <a:solidFill>
                  <a:srgbClr val="FF0000"/>
                </a:solidFill>
              </a:rPr>
            </a:br>
            <a:r>
              <a:rPr lang="en-US" sz="3100" dirty="0"/>
              <a:t/>
            </a:r>
            <a:br>
              <a:rPr lang="en-US" sz="3100" dirty="0"/>
            </a:br>
            <a:r>
              <a:rPr lang="en-US" sz="3100" b="1" dirty="0">
                <a:solidFill>
                  <a:srgbClr val="FF0000"/>
                </a:solidFill>
              </a:rPr>
              <a:t>USAHA KECIL </a:t>
            </a:r>
            <a:r>
              <a:rPr lang="en-US" sz="3100" b="1" dirty="0">
                <a:solidFill>
                  <a:schemeClr val="tx1"/>
                </a:solidFill>
              </a:rPr>
              <a:t>(</a:t>
            </a:r>
            <a:r>
              <a:rPr lang="en-US" sz="3100" b="1" dirty="0" err="1">
                <a:solidFill>
                  <a:schemeClr val="tx1"/>
                </a:solidFill>
              </a:rPr>
              <a:t>Mikro</a:t>
            </a:r>
            <a:r>
              <a:rPr lang="en-US" sz="3100" b="1" dirty="0">
                <a:solidFill>
                  <a:schemeClr val="tx1"/>
                </a:solidFill>
              </a:rPr>
              <a:t> </a:t>
            </a:r>
            <a:r>
              <a:rPr lang="en-US" sz="3100" b="1" dirty="0" err="1">
                <a:solidFill>
                  <a:schemeClr val="tx1"/>
                </a:solidFill>
              </a:rPr>
              <a:t>dan</a:t>
            </a:r>
            <a:r>
              <a:rPr lang="en-US" sz="3100" b="1" dirty="0">
                <a:solidFill>
                  <a:schemeClr val="tx1"/>
                </a:solidFill>
              </a:rPr>
              <a:t> Kecil)</a:t>
            </a:r>
            <a:br>
              <a:rPr lang="en-US" sz="3100" b="1" dirty="0">
                <a:solidFill>
                  <a:schemeClr val="tx1"/>
                </a:solidFill>
              </a:rPr>
            </a:br>
            <a:r>
              <a:rPr lang="en-US" sz="3100" b="1" dirty="0">
                <a:solidFill>
                  <a:schemeClr val="tx1"/>
                </a:solidFill>
              </a:rPr>
              <a:t>0 </a:t>
            </a:r>
            <a:r>
              <a:rPr lang="en-US" sz="3100" b="1" dirty="0" err="1">
                <a:solidFill>
                  <a:schemeClr val="tx1"/>
                </a:solidFill>
              </a:rPr>
              <a:t>s.d</a:t>
            </a:r>
            <a:r>
              <a:rPr lang="en-US" sz="3100" b="1" dirty="0">
                <a:solidFill>
                  <a:schemeClr val="tx1"/>
                </a:solidFill>
              </a:rPr>
              <a:t> </a:t>
            </a:r>
            <a:r>
              <a:rPr lang="en-US" sz="3100" b="1" dirty="0" err="1">
                <a:solidFill>
                  <a:schemeClr val="tx1"/>
                </a:solidFill>
              </a:rPr>
              <a:t>Rp</a:t>
            </a:r>
            <a:r>
              <a:rPr lang="en-US" sz="3100" b="1" dirty="0">
                <a:solidFill>
                  <a:schemeClr val="tx1"/>
                </a:solidFill>
              </a:rPr>
              <a:t>. 2.5 M (Perpres16/2018), </a:t>
            </a:r>
            <a:br>
              <a:rPr lang="en-US" sz="3100" b="1" dirty="0">
                <a:solidFill>
                  <a:schemeClr val="tx1"/>
                </a:solidFill>
              </a:rPr>
            </a:br>
            <a:r>
              <a:rPr lang="en-US" sz="3100" b="1" dirty="0" err="1">
                <a:solidFill>
                  <a:schemeClr val="tx1"/>
                </a:solidFill>
              </a:rPr>
              <a:t>diubah</a:t>
            </a:r>
            <a:r>
              <a:rPr lang="en-US" sz="3100" b="1" dirty="0">
                <a:solidFill>
                  <a:schemeClr val="tx1"/>
                </a:solidFill>
              </a:rPr>
              <a:t>:</a:t>
            </a:r>
            <a:br>
              <a:rPr lang="en-US" sz="3100" b="1" dirty="0">
                <a:solidFill>
                  <a:schemeClr val="tx1"/>
                </a:solidFill>
              </a:rPr>
            </a:br>
            <a:r>
              <a:rPr lang="en-US" sz="3100" b="1" dirty="0">
                <a:solidFill>
                  <a:schemeClr val="tx1"/>
                </a:solidFill>
              </a:rPr>
              <a:t>0 </a:t>
            </a:r>
            <a:r>
              <a:rPr lang="en-US" sz="3100" b="1" dirty="0" err="1">
                <a:solidFill>
                  <a:schemeClr val="tx1"/>
                </a:solidFill>
              </a:rPr>
              <a:t>s.d</a:t>
            </a:r>
            <a:r>
              <a:rPr lang="en-US" sz="3100" b="1" dirty="0">
                <a:solidFill>
                  <a:schemeClr val="tx1"/>
                </a:solidFill>
              </a:rPr>
              <a:t> </a:t>
            </a:r>
            <a:r>
              <a:rPr lang="en-US" sz="3100" b="1" dirty="0" err="1">
                <a:solidFill>
                  <a:schemeClr val="tx1"/>
                </a:solidFill>
              </a:rPr>
              <a:t>Rp</a:t>
            </a:r>
            <a:r>
              <a:rPr lang="en-US" sz="3100" b="1" dirty="0">
                <a:solidFill>
                  <a:schemeClr val="tx1"/>
                </a:solidFill>
              </a:rPr>
              <a:t>. 15 M  (</a:t>
            </a:r>
            <a:r>
              <a:rPr lang="en-US" sz="3100" b="1" dirty="0" err="1">
                <a:solidFill>
                  <a:schemeClr val="tx1"/>
                </a:solidFill>
              </a:rPr>
              <a:t>Perpres</a:t>
            </a:r>
            <a:r>
              <a:rPr lang="en-US" sz="3100" b="1" dirty="0">
                <a:solidFill>
                  <a:schemeClr val="tx1"/>
                </a:solidFill>
              </a:rPr>
              <a:t> 12/2021)</a:t>
            </a:r>
            <a:br>
              <a:rPr lang="en-US" sz="3100" b="1" dirty="0">
                <a:solidFill>
                  <a:schemeClr val="tx1"/>
                </a:solidFill>
              </a:rPr>
            </a:br>
            <a:r>
              <a:rPr lang="en-US" sz="3100" dirty="0"/>
              <a:t/>
            </a:r>
            <a:br>
              <a:rPr lang="en-US" sz="3100" dirty="0"/>
            </a:br>
            <a:r>
              <a:rPr lang="en-US" sz="3100" b="1" dirty="0">
                <a:solidFill>
                  <a:srgbClr val="0070C0"/>
                </a:solidFill>
              </a:rPr>
              <a:t>(</a:t>
            </a:r>
            <a:r>
              <a:rPr lang="en-US" sz="3100" b="1" dirty="0" err="1">
                <a:solidFill>
                  <a:srgbClr val="0070C0"/>
                </a:solidFill>
              </a:rPr>
              <a:t>Kecuali</a:t>
            </a:r>
            <a:r>
              <a:rPr lang="en-US" sz="3100" b="1" dirty="0">
                <a:solidFill>
                  <a:srgbClr val="0070C0"/>
                </a:solidFill>
              </a:rPr>
              <a:t> </a:t>
            </a:r>
            <a:r>
              <a:rPr lang="en-US" sz="3100" b="1" dirty="0" err="1">
                <a:solidFill>
                  <a:srgbClr val="0070C0"/>
                </a:solidFill>
              </a:rPr>
              <a:t>pekerjaan</a:t>
            </a:r>
            <a:r>
              <a:rPr lang="en-US" sz="3100" b="1" dirty="0">
                <a:solidFill>
                  <a:srgbClr val="0070C0"/>
                </a:solidFill>
              </a:rPr>
              <a:t> yang </a:t>
            </a:r>
            <a:r>
              <a:rPr lang="en-US" sz="3100" b="1" dirty="0" err="1">
                <a:solidFill>
                  <a:srgbClr val="0070C0"/>
                </a:solidFill>
              </a:rPr>
              <a:t>menuntut</a:t>
            </a:r>
            <a:r>
              <a:rPr lang="en-US" sz="3100" b="1" dirty="0">
                <a:solidFill>
                  <a:srgbClr val="0070C0"/>
                </a:solidFill>
              </a:rPr>
              <a:t> </a:t>
            </a:r>
            <a:r>
              <a:rPr lang="en-US" sz="3100" b="1" dirty="0" err="1">
                <a:solidFill>
                  <a:srgbClr val="0070C0"/>
                </a:solidFill>
              </a:rPr>
              <a:t>kompetensi</a:t>
            </a:r>
            <a:r>
              <a:rPr lang="en-US" sz="3100" b="1" dirty="0">
                <a:solidFill>
                  <a:srgbClr val="0070C0"/>
                </a:solidFill>
              </a:rPr>
              <a:t> </a:t>
            </a:r>
            <a:r>
              <a:rPr lang="en-US" sz="3100" b="1" dirty="0" err="1">
                <a:solidFill>
                  <a:srgbClr val="0070C0"/>
                </a:solidFill>
              </a:rPr>
              <a:t>teknis</a:t>
            </a:r>
            <a:r>
              <a:rPr lang="en-US" sz="3100" b="1" dirty="0">
                <a:solidFill>
                  <a:srgbClr val="0070C0"/>
                </a:solidFill>
              </a:rPr>
              <a:t> yang </a:t>
            </a:r>
            <a:r>
              <a:rPr lang="en-US" sz="3100" b="1" dirty="0" err="1">
                <a:solidFill>
                  <a:srgbClr val="0070C0"/>
                </a:solidFill>
              </a:rPr>
              <a:t>tidak</a:t>
            </a:r>
            <a:r>
              <a:rPr lang="en-US" sz="3100" b="1" dirty="0">
                <a:solidFill>
                  <a:srgbClr val="0070C0"/>
                </a:solidFill>
              </a:rPr>
              <a:t> </a:t>
            </a:r>
            <a:r>
              <a:rPr lang="en-US" sz="3100" b="1" dirty="0" err="1">
                <a:solidFill>
                  <a:srgbClr val="0070C0"/>
                </a:solidFill>
              </a:rPr>
              <a:t>dapat</a:t>
            </a:r>
            <a:r>
              <a:rPr lang="en-US" sz="3100" b="1" dirty="0">
                <a:solidFill>
                  <a:srgbClr val="0070C0"/>
                </a:solidFill>
              </a:rPr>
              <a:t> </a:t>
            </a:r>
            <a:r>
              <a:rPr lang="en-US" sz="3100" b="1" dirty="0" err="1">
                <a:solidFill>
                  <a:srgbClr val="0070C0"/>
                </a:solidFill>
              </a:rPr>
              <a:t>dipenuhi</a:t>
            </a:r>
            <a:r>
              <a:rPr lang="en-US" sz="3100" b="1" dirty="0">
                <a:solidFill>
                  <a:srgbClr val="0070C0"/>
                </a:solidFill>
              </a:rPr>
              <a:t> </a:t>
            </a:r>
            <a:r>
              <a:rPr lang="en-US" sz="3100" b="1" dirty="0" err="1">
                <a:solidFill>
                  <a:srgbClr val="0070C0"/>
                </a:solidFill>
              </a:rPr>
              <a:t>oleh</a:t>
            </a:r>
            <a:r>
              <a:rPr lang="en-US" sz="3100" b="1" dirty="0">
                <a:solidFill>
                  <a:srgbClr val="0070C0"/>
                </a:solidFill>
              </a:rPr>
              <a:t> Usaha Kecil.)</a:t>
            </a:r>
            <a:r>
              <a:rPr lang="en-US" b="1" dirty="0">
                <a:solidFill>
                  <a:srgbClr val="0070C0"/>
                </a:solidFill>
              </a:rPr>
              <a:t/>
            </a:r>
            <a:br>
              <a:rPr lang="en-US" b="1" dirty="0">
                <a:solidFill>
                  <a:srgbClr val="0070C0"/>
                </a:solidFill>
              </a:rPr>
            </a:br>
            <a:endParaRPr lang="en-US" b="1" dirty="0">
              <a:solidFill>
                <a:srgbClr val="0070C0"/>
              </a:solidFill>
            </a:endParaRPr>
          </a:p>
        </p:txBody>
      </p:sp>
      <p:sp>
        <p:nvSpPr>
          <p:cNvPr id="4" name="Slide Number Placeholder 3"/>
          <p:cNvSpPr>
            <a:spLocks noGrp="1"/>
          </p:cNvSpPr>
          <p:nvPr>
            <p:ph type="sldNum" sz="quarter" idx="12"/>
          </p:nvPr>
        </p:nvSpPr>
        <p:spPr/>
        <p:txBody>
          <a:bodyPr/>
          <a:lstStyle/>
          <a:p>
            <a:pPr>
              <a:defRPr/>
            </a:pPr>
            <a:fld id="{82598A02-9F3A-43D0-9AA6-43FDFA419B68}" type="slidenum">
              <a:rPr lang="en-US" smtClean="0"/>
              <a:pPr>
                <a:defRPr/>
              </a:pPr>
              <a:t>4</a:t>
            </a:fld>
            <a:endParaRPr lang="en-US"/>
          </a:p>
        </p:txBody>
      </p:sp>
    </p:spTree>
    <p:extLst>
      <p:ext uri="{BB962C8B-B14F-4D97-AF65-F5344CB8AC3E}">
        <p14:creationId xmlns:p14="http://schemas.microsoft.com/office/powerpoint/2010/main" val="1222505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40</a:t>
            </a:fld>
            <a:endParaRPr lang="en-US"/>
          </a:p>
        </p:txBody>
      </p:sp>
      <p:pic>
        <p:nvPicPr>
          <p:cNvPr id="4" name="Picture 3"/>
          <p:cNvPicPr>
            <a:picLocks noChangeAspect="1"/>
          </p:cNvPicPr>
          <p:nvPr/>
        </p:nvPicPr>
        <p:blipFill>
          <a:blip r:embed="rId2"/>
          <a:stretch>
            <a:fillRect/>
          </a:stretch>
        </p:blipFill>
        <p:spPr>
          <a:xfrm>
            <a:off x="2" y="-114060"/>
            <a:ext cx="9753598" cy="7429260"/>
          </a:xfrm>
          <a:prstGeom prst="rect">
            <a:avLst/>
          </a:prstGeom>
        </p:spPr>
      </p:pic>
    </p:spTree>
    <p:extLst>
      <p:ext uri="{BB962C8B-B14F-4D97-AF65-F5344CB8AC3E}">
        <p14:creationId xmlns:p14="http://schemas.microsoft.com/office/powerpoint/2010/main" val="3589756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41</a:t>
            </a:fld>
            <a:endParaRPr lang="en-US"/>
          </a:p>
        </p:txBody>
      </p:sp>
      <p:pic>
        <p:nvPicPr>
          <p:cNvPr id="4" name="Picture 3"/>
          <p:cNvPicPr>
            <a:picLocks noChangeAspect="1"/>
          </p:cNvPicPr>
          <p:nvPr/>
        </p:nvPicPr>
        <p:blipFill>
          <a:blip r:embed="rId2"/>
          <a:stretch>
            <a:fillRect/>
          </a:stretch>
        </p:blipFill>
        <p:spPr>
          <a:xfrm>
            <a:off x="139984" y="0"/>
            <a:ext cx="9613616" cy="7315200"/>
          </a:xfrm>
          <a:prstGeom prst="rect">
            <a:avLst/>
          </a:prstGeom>
        </p:spPr>
      </p:pic>
    </p:spTree>
    <p:extLst>
      <p:ext uri="{BB962C8B-B14F-4D97-AF65-F5344CB8AC3E}">
        <p14:creationId xmlns:p14="http://schemas.microsoft.com/office/powerpoint/2010/main" val="4021670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138" y="213513"/>
            <a:ext cx="8466465" cy="687240"/>
          </a:xfrm>
        </p:spPr>
        <p:txBody>
          <a:bodyPr>
            <a:normAutofit fontScale="90000"/>
          </a:bodyPr>
          <a:lstStyle/>
          <a:p>
            <a:r>
              <a:rPr lang="id-ID" b="1" dirty="0">
                <a:solidFill>
                  <a:schemeClr val="tx1"/>
                </a:solidFill>
              </a:rPr>
              <a:t>RENCANA UMUM PENGADAAN TA. 2022</a:t>
            </a:r>
          </a:p>
        </p:txBody>
      </p:sp>
      <p:sp>
        <p:nvSpPr>
          <p:cNvPr id="3" name="Slide Number Placeholder 2"/>
          <p:cNvSpPr>
            <a:spLocks noGrp="1"/>
          </p:cNvSpPr>
          <p:nvPr>
            <p:ph type="sldNum" sz="quarter" idx="12"/>
          </p:nvPr>
        </p:nvSpPr>
        <p:spPr/>
        <p:txBody>
          <a:bodyPr/>
          <a:lstStyle/>
          <a:p>
            <a:pPr>
              <a:defRPr/>
            </a:pPr>
            <a:fld id="{23282496-A383-43A5-BFC9-2D7E72E72B89}" type="slidenum">
              <a:rPr lang="en-US" smtClean="0"/>
              <a:pPr>
                <a:defRPr/>
              </a:pPr>
              <a:t>42</a:t>
            </a:fld>
            <a:endParaRPr lang="en-US"/>
          </a:p>
        </p:txBody>
      </p:sp>
      <p:sp>
        <p:nvSpPr>
          <p:cNvPr id="4" name="TextBox 3"/>
          <p:cNvSpPr txBox="1"/>
          <p:nvPr/>
        </p:nvSpPr>
        <p:spPr>
          <a:xfrm>
            <a:off x="636592" y="900753"/>
            <a:ext cx="9117008" cy="6124754"/>
          </a:xfrm>
          <a:prstGeom prst="rect">
            <a:avLst/>
          </a:prstGeom>
          <a:noFill/>
        </p:spPr>
        <p:txBody>
          <a:bodyPr wrap="square" rtlCol="0">
            <a:spAutoFit/>
          </a:bodyPr>
          <a:lstStyle/>
          <a:p>
            <a:pPr marL="457200" indent="-457200">
              <a:buFont typeface="Wingdings" panose="05000000000000000000" pitchFamily="2" charset="2"/>
              <a:buChar char="Ø"/>
            </a:pPr>
            <a:r>
              <a:rPr lang="id-ID" sz="2800" dirty="0">
                <a:solidFill>
                  <a:srgbClr val="FF0000"/>
                </a:solidFill>
              </a:rPr>
              <a:t>Perencanaan Pengadaan yang dananya bersumber dari APBD dilakukan bersamaan dengan proses penyusunan Rencana Kerja dan Anggaran Perangkat Daerah (RKA Perangkat Daerah) setelah nota kesepakatan Kebijakan Umum APBD serta Prioritas dan Plafon Anggaran Sementara (KUA-PPAS)_(Ps. 18-16/2018)</a:t>
            </a:r>
          </a:p>
          <a:p>
            <a:pPr marL="457200" indent="-457200">
              <a:buFont typeface="Wingdings" panose="05000000000000000000" pitchFamily="2" charset="2"/>
              <a:buChar char="Ø"/>
            </a:pPr>
            <a:r>
              <a:rPr lang="id-ID" sz="2800" dirty="0"/>
              <a:t>Persetujuan KUA/PPAS Tahun Anggaran 2022 pada bulan Oktober 2021, namun Integrasi e-Budgeting belum diijinkan, sehingga berpotensi pada Keterlambatan Paket yang Mendahului Anggaran, karena belum dapat membuat paket pada RUP</a:t>
            </a:r>
          </a:p>
          <a:p>
            <a:pPr marL="457200" indent="-457200">
              <a:buFont typeface="Wingdings" panose="05000000000000000000" pitchFamily="2" charset="2"/>
              <a:buChar char="Ø"/>
            </a:pPr>
            <a:r>
              <a:rPr lang="id-ID" sz="2800" dirty="0">
                <a:solidFill>
                  <a:schemeClr val="accent5">
                    <a:lumMod val="60000"/>
                    <a:lumOff val="40000"/>
                  </a:schemeClr>
                </a:solidFill>
              </a:rPr>
              <a:t>Proses pada SILALAPBAJA paling lambat 1 Nopember 2021 (Asumsi proses pemilihan 60 hari Kalender mulai reviu dokumen sampai dengan Hasil Pemilihan Penyedia)</a:t>
            </a:r>
          </a:p>
        </p:txBody>
      </p:sp>
    </p:spTree>
    <p:extLst>
      <p:ext uri="{BB962C8B-B14F-4D97-AF65-F5344CB8AC3E}">
        <p14:creationId xmlns:p14="http://schemas.microsoft.com/office/powerpoint/2010/main" val="3689203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Google Shape;1260;p76"/>
          <p:cNvSpPr>
            <a:spLocks noGrp="1"/>
          </p:cNvSpPr>
          <p:nvPr>
            <p:ph type="sldNum" idx="12"/>
          </p:nvPr>
        </p:nvSpPr>
        <p:spPr>
          <a:xfrm>
            <a:off x="6989763" y="6780213"/>
            <a:ext cx="2276475" cy="388937"/>
          </a:xfrm>
        </p:spPr>
        <p:txBody>
          <a:bodyPr/>
          <a:lstStyle/>
          <a:p>
            <a:pPr>
              <a:buClr>
                <a:srgbClr val="898989"/>
              </a:buClr>
              <a:buSzPts val="1280"/>
              <a:buFont typeface="Arial"/>
              <a:buNone/>
              <a:defRPr/>
            </a:pPr>
            <a:fld id="{D7FC012D-0042-4BC2-8A52-56C9232F7A82}" type="slidenum">
              <a:rPr lang="en-US" sz="1280">
                <a:solidFill>
                  <a:srgbClr val="898989"/>
                </a:solidFill>
              </a:rPr>
              <a:pPr>
                <a:buClr>
                  <a:srgbClr val="898989"/>
                </a:buClr>
                <a:buSzPts val="1280"/>
                <a:buFont typeface="Arial"/>
                <a:buNone/>
                <a:defRPr/>
              </a:pPr>
              <a:t>43</a:t>
            </a:fld>
            <a:endParaRPr sz="1280">
              <a:solidFill>
                <a:srgbClr val="898989"/>
              </a:solidFill>
            </a:endParaRPr>
          </a:p>
        </p:txBody>
      </p:sp>
      <p:sp>
        <p:nvSpPr>
          <p:cNvPr id="2" name="TextBox 1"/>
          <p:cNvSpPr txBox="1"/>
          <p:nvPr/>
        </p:nvSpPr>
        <p:spPr>
          <a:xfrm>
            <a:off x="1105469" y="2912636"/>
            <a:ext cx="7642746" cy="1015663"/>
          </a:xfrm>
          <a:prstGeom prst="rect">
            <a:avLst/>
          </a:prstGeom>
          <a:noFill/>
        </p:spPr>
        <p:txBody>
          <a:bodyPr wrap="square" rtlCol="0">
            <a:spAutoFit/>
          </a:bodyPr>
          <a:lstStyle/>
          <a:p>
            <a:pPr algn="ctr"/>
            <a:r>
              <a:rPr lang="en-US" sz="6000" b="1" dirty="0">
                <a:latin typeface="Elephant" panose="02020904090505020303" pitchFamily="18" charset="0"/>
              </a:rPr>
              <a:t>TERIMA   KASIH</a:t>
            </a:r>
          </a:p>
        </p:txBody>
      </p:sp>
    </p:spTree>
    <p:extLst>
      <p:ext uri="{BB962C8B-B14F-4D97-AF65-F5344CB8AC3E}">
        <p14:creationId xmlns:p14="http://schemas.microsoft.com/office/powerpoint/2010/main" val="203558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638" y="2576496"/>
            <a:ext cx="8483600" cy="1954863"/>
          </a:xfrm>
        </p:spPr>
        <p:txBody>
          <a:bodyPr>
            <a:normAutofit/>
          </a:bodyPr>
          <a:lstStyle/>
          <a:p>
            <a:r>
              <a:rPr lang="en-US" b="1" dirty="0"/>
              <a:t>REVIEW </a:t>
            </a:r>
            <a:br>
              <a:rPr lang="en-US" b="1" dirty="0"/>
            </a:br>
            <a:r>
              <a:rPr lang="en-US" b="1" dirty="0"/>
              <a:t>METODE PEMILIHAN</a:t>
            </a:r>
            <a:r>
              <a:rPr lang="id-ID" b="1" dirty="0"/>
              <a:t> </a:t>
            </a:r>
            <a:endParaRPr lang="en-US" b="1" dirty="0"/>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5</a:t>
            </a:fld>
            <a:endParaRPr lang="en-US"/>
          </a:p>
        </p:txBody>
      </p:sp>
    </p:spTree>
    <p:extLst>
      <p:ext uri="{BB962C8B-B14F-4D97-AF65-F5344CB8AC3E}">
        <p14:creationId xmlns:p14="http://schemas.microsoft.com/office/powerpoint/2010/main" val="1603923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Google Shape;796;p51"/>
          <p:cNvSpPr txBox="1">
            <a:spLocks noChangeArrowheads="1"/>
          </p:cNvSpPr>
          <p:nvPr/>
        </p:nvSpPr>
        <p:spPr bwMode="auto">
          <a:xfrm>
            <a:off x="622300" y="188913"/>
            <a:ext cx="88503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lnSpc>
                <a:spcPct val="120000"/>
              </a:lnSpc>
            </a:pPr>
            <a:r>
              <a:rPr lang="en-US" altLang="en-US" sz="4000">
                <a:solidFill>
                  <a:srgbClr val="000000"/>
                </a:solidFill>
                <a:latin typeface="Rockwell" panose="02060603020205020403" pitchFamily="18" charset="0"/>
                <a:ea typeface="Rockwell" panose="02060603020205020403" pitchFamily="18" charset="0"/>
                <a:cs typeface="Rockwell" panose="02060603020205020403" pitchFamily="18" charset="0"/>
                <a:sym typeface="Rockwell" panose="02060603020205020403" pitchFamily="18" charset="0"/>
              </a:rPr>
              <a:t>Metode Pemilihan B/PK/JL</a:t>
            </a:r>
          </a:p>
        </p:txBody>
      </p:sp>
      <p:sp>
        <p:nvSpPr>
          <p:cNvPr id="75779" name="Google Shape;797;p51"/>
          <p:cNvSpPr>
            <a:spLocks noChangeArrowheads="1"/>
          </p:cNvSpPr>
          <p:nvPr/>
        </p:nvSpPr>
        <p:spPr bwMode="auto">
          <a:xfrm>
            <a:off x="4211638" y="6815138"/>
            <a:ext cx="238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r>
              <a:rPr lang="en-US" altLang="en-US" b="1">
                <a:solidFill>
                  <a:srgbClr val="000000"/>
                </a:solidFill>
                <a:latin typeface="Calibri" panose="020F0502020204030204" pitchFamily="34" charset="0"/>
                <a:cs typeface="Calibri" panose="020F0502020204030204" pitchFamily="34" charset="0"/>
                <a:sym typeface="Calibri" panose="020F0502020204030204" pitchFamily="34" charset="0"/>
              </a:rPr>
              <a:t> </a:t>
            </a:r>
            <a:endParaRPr lang="en-US" altLang="en-US" b="1">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75780" name="Google Shape;798;p51"/>
          <p:cNvGrpSpPr>
            <a:grpSpLocks/>
          </p:cNvGrpSpPr>
          <p:nvPr/>
        </p:nvGrpSpPr>
        <p:grpSpPr bwMode="auto">
          <a:xfrm>
            <a:off x="412750" y="6112801"/>
            <a:ext cx="2759075" cy="687387"/>
            <a:chOff x="619539" y="5807213"/>
            <a:chExt cx="2648769" cy="686314"/>
          </a:xfrm>
        </p:grpSpPr>
        <p:pic>
          <p:nvPicPr>
            <p:cNvPr id="75808" name="Google Shape;799;p5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539" y="5807213"/>
              <a:ext cx="2648769" cy="68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9" name="Google Shape;800;p51"/>
            <p:cNvSpPr>
              <a:spLocks noChangeArrowheads="1"/>
            </p:cNvSpPr>
            <p:nvPr/>
          </p:nvSpPr>
          <p:spPr bwMode="auto">
            <a:xfrm>
              <a:off x="1369363" y="5807213"/>
              <a:ext cx="1060727" cy="461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Tender</a:t>
              </a:r>
            </a:p>
          </p:txBody>
        </p:sp>
      </p:grpSp>
      <p:grpSp>
        <p:nvGrpSpPr>
          <p:cNvPr id="75781" name="Google Shape;801;p51"/>
          <p:cNvGrpSpPr>
            <a:grpSpLocks/>
          </p:cNvGrpSpPr>
          <p:nvPr/>
        </p:nvGrpSpPr>
        <p:grpSpPr bwMode="auto">
          <a:xfrm>
            <a:off x="382588" y="3021013"/>
            <a:ext cx="2789237" cy="1831975"/>
            <a:chOff x="573993" y="3164371"/>
            <a:chExt cx="2717965" cy="1547242"/>
          </a:xfrm>
        </p:grpSpPr>
        <p:pic>
          <p:nvPicPr>
            <p:cNvPr id="75806" name="Google Shape;802;p5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93" y="3164371"/>
              <a:ext cx="2717965" cy="1547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7" name="Google Shape;803;p51"/>
            <p:cNvSpPr>
              <a:spLocks noChangeArrowheads="1"/>
            </p:cNvSpPr>
            <p:nvPr/>
          </p:nvSpPr>
          <p:spPr bwMode="auto">
            <a:xfrm>
              <a:off x="1030338" y="3377552"/>
              <a:ext cx="1698535" cy="83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Penunjukan</a:t>
              </a:r>
              <a:endParaRPr lang="en-US" altLang="en-US"/>
            </a:p>
            <a:p>
              <a:pPr algn="ct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Langsung</a:t>
              </a:r>
              <a:endParaRPr lang="en-US" altLang="en-US"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75783" name="Google Shape;805;p51"/>
          <p:cNvGrpSpPr>
            <a:grpSpLocks/>
          </p:cNvGrpSpPr>
          <p:nvPr/>
        </p:nvGrpSpPr>
        <p:grpSpPr bwMode="auto">
          <a:xfrm>
            <a:off x="382588" y="1190625"/>
            <a:ext cx="2741612" cy="762000"/>
            <a:chOff x="542069" y="1347167"/>
            <a:chExt cx="2741700" cy="761937"/>
          </a:xfrm>
        </p:grpSpPr>
        <p:pic>
          <p:nvPicPr>
            <p:cNvPr id="75804" name="Google Shape;806;p5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069" y="1347167"/>
              <a:ext cx="2741700" cy="7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5" name="Google Shape;807;p51"/>
            <p:cNvSpPr>
              <a:spLocks noChangeArrowheads="1"/>
            </p:cNvSpPr>
            <p:nvPr/>
          </p:nvSpPr>
          <p:spPr bwMode="auto">
            <a:xfrm>
              <a:off x="1175501" y="1439234"/>
              <a:ext cx="1835209" cy="4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sz="2400" b="1" i="1" dirty="0">
                  <a:solidFill>
                    <a:srgbClr val="FFFFFF"/>
                  </a:solidFill>
                  <a:latin typeface="Calibri" panose="020F0502020204030204" pitchFamily="34" charset="0"/>
                  <a:cs typeface="Calibri" panose="020F0502020204030204" pitchFamily="34" charset="0"/>
                  <a:sym typeface="Calibri" panose="020F0502020204030204" pitchFamily="34" charset="0"/>
                </a:rPr>
                <a:t>E-Purchasing</a:t>
              </a:r>
              <a:endParaRPr lang="en-US" altLang="en-US" sz="2400" i="1"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75784" name="Google Shape;808;p51"/>
          <p:cNvGrpSpPr>
            <a:grpSpLocks/>
          </p:cNvGrpSpPr>
          <p:nvPr/>
        </p:nvGrpSpPr>
        <p:grpSpPr bwMode="auto">
          <a:xfrm>
            <a:off x="382588" y="5091113"/>
            <a:ext cx="2757487" cy="774700"/>
            <a:chOff x="609915" y="4913155"/>
            <a:chExt cx="2685215" cy="774141"/>
          </a:xfrm>
        </p:grpSpPr>
        <p:pic>
          <p:nvPicPr>
            <p:cNvPr id="75802" name="Google Shape;809;p5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15" y="4913155"/>
              <a:ext cx="2685215" cy="77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3" name="Google Shape;810;p51"/>
            <p:cNvSpPr>
              <a:spLocks noChangeArrowheads="1"/>
            </p:cNvSpPr>
            <p:nvPr/>
          </p:nvSpPr>
          <p:spPr bwMode="auto">
            <a:xfrm>
              <a:off x="1084504" y="4948055"/>
              <a:ext cx="1870530" cy="46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Tender Cepat</a:t>
              </a:r>
            </a:p>
          </p:txBody>
        </p:sp>
      </p:grpSp>
      <p:sp>
        <p:nvSpPr>
          <p:cNvPr id="75785" name="Google Shape;811;p51"/>
          <p:cNvSpPr>
            <a:spLocks noChangeArrowheads="1"/>
          </p:cNvSpPr>
          <p:nvPr/>
        </p:nvSpPr>
        <p:spPr bwMode="auto">
          <a:xfrm>
            <a:off x="3111500" y="3008313"/>
            <a:ext cx="253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000"/>
              <a:buFont typeface="Noto Sans Symbols"/>
              <a:buChar char="❖"/>
            </a:pPr>
            <a:r>
              <a:rPr lang="en-US" altLang="en-US" sz="2000" b="1">
                <a:solidFill>
                  <a:srgbClr val="000000"/>
                </a:solidFill>
                <a:latin typeface="Calibri" panose="020F0502020204030204" pitchFamily="34" charset="0"/>
                <a:cs typeface="Calibri" panose="020F0502020204030204" pitchFamily="34" charset="0"/>
                <a:sym typeface="Calibri" panose="020F0502020204030204" pitchFamily="34" charset="0"/>
              </a:rPr>
              <a:t>Keadaan Tertentu</a:t>
            </a:r>
          </a:p>
        </p:txBody>
      </p:sp>
      <p:sp>
        <p:nvSpPr>
          <p:cNvPr id="75786" name="Google Shape;812;p51"/>
          <p:cNvSpPr>
            <a:spLocks noChangeArrowheads="1"/>
          </p:cNvSpPr>
          <p:nvPr/>
        </p:nvSpPr>
        <p:spPr bwMode="auto">
          <a:xfrm>
            <a:off x="3060700" y="6164263"/>
            <a:ext cx="5767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000"/>
              <a:buFont typeface="Noto Sans Symbols"/>
              <a:buChar char="❖"/>
            </a:pPr>
            <a:r>
              <a:rPr lang="en-US" altLang="en-US" sz="2000" b="1">
                <a:solidFill>
                  <a:srgbClr val="000000"/>
                </a:solidFill>
                <a:latin typeface="Calibri" panose="020F0502020204030204" pitchFamily="34" charset="0"/>
                <a:cs typeface="Calibri" panose="020F0502020204030204" pitchFamily="34" charset="0"/>
                <a:sym typeface="Calibri" panose="020F0502020204030204" pitchFamily="34" charset="0"/>
              </a:rPr>
              <a:t>Jika tidak dapat menggunakan metode lainnya</a:t>
            </a:r>
          </a:p>
        </p:txBody>
      </p:sp>
      <p:sp>
        <p:nvSpPr>
          <p:cNvPr id="75787" name="Google Shape;813;p51"/>
          <p:cNvSpPr>
            <a:spLocks noChangeArrowheads="1"/>
          </p:cNvSpPr>
          <p:nvPr/>
        </p:nvSpPr>
        <p:spPr bwMode="auto">
          <a:xfrm>
            <a:off x="3124200" y="4964611"/>
            <a:ext cx="6129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000"/>
              <a:buFont typeface="Noto Sans Symbols"/>
              <a:buChar char="❖"/>
            </a:pP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Spek</a:t>
            </a:r>
            <a:r>
              <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&amp; volume </a:t>
            </a: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pekerjaan</a:t>
            </a:r>
            <a:r>
              <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sudah</a:t>
            </a:r>
            <a:r>
              <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ditentukan</a:t>
            </a:r>
            <a:r>
              <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rinci</a:t>
            </a:r>
            <a:endParaRPr lang="id-ID"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0" indent="0" eaLnBrk="1" hangingPunct="1">
              <a:lnSpc>
                <a:spcPct val="90000"/>
              </a:lnSpc>
              <a:buClr>
                <a:srgbClr val="000000"/>
              </a:buClr>
              <a:buSzPts val="2000"/>
            </a:pPr>
            <a:r>
              <a:rPr lang="id-ID"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id-ID" altLang="en-US" sz="2000" b="1" dirty="0">
                <a:solidFill>
                  <a:srgbClr val="FF0000"/>
                </a:solidFill>
                <a:latin typeface="Calibri" panose="020F0502020204030204" pitchFamily="34" charset="0"/>
                <a:cs typeface="Calibri" panose="020F0502020204030204" pitchFamily="34" charset="0"/>
                <a:sym typeface="Calibri" panose="020F0502020204030204" pitchFamily="34" charset="0"/>
              </a:rPr>
              <a:t>DAPAT MENYEBUT MERK UNTUK KOMPONEN, SUKU   </a:t>
            </a:r>
          </a:p>
          <a:p>
            <a:pPr marL="0" indent="0" eaLnBrk="1" hangingPunct="1">
              <a:lnSpc>
                <a:spcPct val="90000"/>
              </a:lnSpc>
              <a:buClr>
                <a:srgbClr val="000000"/>
              </a:buClr>
              <a:buSzPts val="2000"/>
            </a:pPr>
            <a:r>
              <a:rPr lang="id-ID" altLang="en-US" sz="2000" b="1" dirty="0">
                <a:solidFill>
                  <a:srgbClr val="FF0000"/>
                </a:solidFill>
                <a:latin typeface="Calibri" panose="020F0502020204030204" pitchFamily="34" charset="0"/>
                <a:cs typeface="Calibri" panose="020F0502020204030204" pitchFamily="34" charset="0"/>
                <a:sym typeface="Calibri" panose="020F0502020204030204" pitchFamily="34" charset="0"/>
              </a:rPr>
              <a:t>       CADANG, ATAU BAGIAN DARI SISTEM</a:t>
            </a:r>
            <a:r>
              <a:rPr lang="id-ID"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a:t>
            </a:r>
            <a:endPar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eaLnBrk="1" hangingPunct="1">
              <a:lnSpc>
                <a:spcPct val="90000"/>
              </a:lnSpc>
              <a:buClr>
                <a:srgbClr val="000000"/>
              </a:buClr>
              <a:buSzPts val="2000"/>
              <a:buFont typeface="Noto Sans Symbols"/>
              <a:buChar char="❖"/>
            </a:pP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Pelaku</a:t>
            </a:r>
            <a:r>
              <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terkualifikasi</a:t>
            </a:r>
            <a:r>
              <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dalam</a:t>
            </a:r>
            <a:r>
              <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b="1" dirty="0" err="1">
                <a:solidFill>
                  <a:srgbClr val="000000"/>
                </a:solidFill>
                <a:latin typeface="Calibri" panose="020F0502020204030204" pitchFamily="34" charset="0"/>
                <a:cs typeface="Calibri" panose="020F0502020204030204" pitchFamily="34" charset="0"/>
                <a:sym typeface="Calibri" panose="020F0502020204030204" pitchFamily="34" charset="0"/>
              </a:rPr>
              <a:t>SIKaP</a:t>
            </a:r>
            <a:endParaRPr lang="id-ID"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0" indent="0" eaLnBrk="1" hangingPunct="1">
              <a:lnSpc>
                <a:spcPct val="90000"/>
              </a:lnSpc>
              <a:buClr>
                <a:srgbClr val="000000"/>
              </a:buClr>
              <a:buSzPts val="2000"/>
            </a:pPr>
            <a:endParaRPr lang="id-ID"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0" indent="0" eaLnBrk="1" hangingPunct="1">
              <a:lnSpc>
                <a:spcPct val="90000"/>
              </a:lnSpc>
              <a:buClr>
                <a:srgbClr val="000000"/>
              </a:buClr>
              <a:buSzPts val="2000"/>
            </a:pPr>
            <a:endParaRPr lang="id-ID"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marL="0" indent="0" eaLnBrk="1" hangingPunct="1">
              <a:lnSpc>
                <a:spcPct val="90000"/>
              </a:lnSpc>
              <a:buClr>
                <a:srgbClr val="000000"/>
              </a:buClr>
              <a:buSzPts val="2000"/>
            </a:pPr>
            <a:endParaRPr lang="en-US" altLang="en-US" sz="2000" b="1"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75788" name="Google Shape;814;p51"/>
          <p:cNvSpPr>
            <a:spLocks noChangeArrowheads="1"/>
          </p:cNvSpPr>
          <p:nvPr/>
        </p:nvSpPr>
        <p:spPr bwMode="auto">
          <a:xfrm>
            <a:off x="3143250" y="2224088"/>
            <a:ext cx="2532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000"/>
              <a:buFont typeface="Noto Sans Symbols"/>
              <a:buChar char="❖"/>
            </a:pPr>
            <a:r>
              <a:rPr lang="en-US" altLang="en-US" sz="2000" b="1">
                <a:solidFill>
                  <a:srgbClr val="000000"/>
                </a:solidFill>
                <a:latin typeface="Calibri" panose="020F0502020204030204" pitchFamily="34" charset="0"/>
                <a:cs typeface="Calibri" panose="020F0502020204030204" pitchFamily="34" charset="0"/>
                <a:sym typeface="Calibri" panose="020F0502020204030204" pitchFamily="34" charset="0"/>
              </a:rPr>
              <a:t>Nilai s.d 200 Juta</a:t>
            </a:r>
          </a:p>
        </p:txBody>
      </p:sp>
      <p:sp>
        <p:nvSpPr>
          <p:cNvPr id="75789" name="Google Shape;815;p51"/>
          <p:cNvSpPr>
            <a:spLocks noChangeArrowheads="1"/>
          </p:cNvSpPr>
          <p:nvPr/>
        </p:nvSpPr>
        <p:spPr bwMode="auto">
          <a:xfrm>
            <a:off x="3148013" y="1293813"/>
            <a:ext cx="3208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000"/>
              <a:buFont typeface="Noto Sans Symbols"/>
              <a:buChar char="❖"/>
            </a:pPr>
            <a:r>
              <a:rPr lang="en-US" altLang="en-US" sz="2000" b="1">
                <a:solidFill>
                  <a:srgbClr val="000000"/>
                </a:solidFill>
                <a:latin typeface="Calibri" panose="020F0502020204030204" pitchFamily="34" charset="0"/>
                <a:cs typeface="Calibri" panose="020F0502020204030204" pitchFamily="34" charset="0"/>
                <a:sym typeface="Calibri" panose="020F0502020204030204" pitchFamily="34" charset="0"/>
              </a:rPr>
              <a:t>Katalog elektronik</a:t>
            </a:r>
          </a:p>
        </p:txBody>
      </p:sp>
      <p:sp>
        <p:nvSpPr>
          <p:cNvPr id="75790" name="Google Shape;816;p51"/>
          <p:cNvSpPr>
            <a:spLocks noChangeArrowheads="1"/>
          </p:cNvSpPr>
          <p:nvPr/>
        </p:nvSpPr>
        <p:spPr bwMode="auto">
          <a:xfrm>
            <a:off x="3171825" y="3300413"/>
            <a:ext cx="40274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buClr>
                <a:srgbClr val="000000"/>
              </a:buClr>
              <a:buSzPts val="2000"/>
              <a:buFont typeface="Noto Sans Symbols"/>
              <a:buChar char="▪"/>
            </a:pP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konferensi</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mendadak</a:t>
            </a:r>
            <a:endPar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eaLnBrk="1" hangingPunct="1">
              <a:buClr>
                <a:srgbClr val="000000"/>
              </a:buClr>
              <a:buSzPts val="2000"/>
              <a:buFont typeface="Noto Sans Symbols"/>
              <a:buChar char="▪"/>
            </a:pP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bersifat</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rahasia</a:t>
            </a:r>
            <a:endPar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eaLnBrk="1" hangingPunct="1">
              <a:buClr>
                <a:srgbClr val="000000"/>
              </a:buClr>
              <a:buSzPts val="2000"/>
              <a:buFont typeface="Noto Sans Symbols"/>
              <a:buChar char="▪"/>
            </a:pP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Pertahanan</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negara</a:t>
            </a:r>
            <a:endPar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eaLnBrk="1" hangingPunct="1">
              <a:buClr>
                <a:srgbClr val="000000"/>
              </a:buClr>
              <a:buSzPts val="2000"/>
              <a:buFont typeface="Noto Sans Symbols"/>
              <a:buChar char="▪"/>
            </a:pP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Satu</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kesatuan</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konstruksi</a:t>
            </a:r>
            <a:endPar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a:p>
            <a:pPr eaLnBrk="1" hangingPunct="1">
              <a:buClr>
                <a:srgbClr val="000000"/>
              </a:buClr>
              <a:buSzPts val="2000"/>
              <a:buFont typeface="Noto Sans Symbols"/>
              <a:buChar char="▪"/>
            </a:pP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Hanya</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1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pelaku</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usaha</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yg</a:t>
            </a:r>
            <a:r>
              <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rPr>
              <a:t> </a:t>
            </a:r>
            <a:r>
              <a:rPr lang="en-US" altLang="en-US" sz="2000" dirty="0" err="1">
                <a:solidFill>
                  <a:srgbClr val="000000"/>
                </a:solidFill>
                <a:latin typeface="Calibri" panose="020F0502020204030204" pitchFamily="34" charset="0"/>
                <a:cs typeface="Calibri" panose="020F0502020204030204" pitchFamily="34" charset="0"/>
                <a:sym typeface="Calibri" panose="020F0502020204030204" pitchFamily="34" charset="0"/>
              </a:rPr>
              <a:t>mampu</a:t>
            </a:r>
            <a:endParaRPr lang="en-US" altLang="en-US" sz="2000"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75791" name="Google Shape;817;p51"/>
          <p:cNvSpPr>
            <a:spLocks noGrp="1" noChangeArrowheads="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3BEFFE5D-52BD-4E77-9D4B-19CACABC878E}" type="slidenum">
              <a:rPr lang="en-US" altLang="en-US" smtClean="0">
                <a:solidFill>
                  <a:srgbClr val="888888"/>
                </a:solidFill>
                <a:latin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pPr>
              <a:t>6</a:t>
            </a:fld>
            <a:endParaRPr lang="en-US" altLang="en-US">
              <a:solidFill>
                <a:srgbClr val="888888"/>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75792" name="Google Shape;818;p51"/>
          <p:cNvGrpSpPr>
            <a:grpSpLocks/>
          </p:cNvGrpSpPr>
          <p:nvPr/>
        </p:nvGrpSpPr>
        <p:grpSpPr bwMode="auto">
          <a:xfrm>
            <a:off x="382588" y="2038350"/>
            <a:ext cx="3122612" cy="882650"/>
            <a:chOff x="502229" y="2182865"/>
            <a:chExt cx="3122448" cy="882139"/>
          </a:xfrm>
        </p:grpSpPr>
        <p:pic>
          <p:nvPicPr>
            <p:cNvPr id="75800" name="Google Shape;819;p51"/>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226" y="2182865"/>
              <a:ext cx="2736082" cy="88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Google Shape;820;p51"/>
            <p:cNvSpPr txBox="1">
              <a:spLocks noChangeArrowheads="1"/>
            </p:cNvSpPr>
            <p:nvPr/>
          </p:nvSpPr>
          <p:spPr bwMode="auto">
            <a:xfrm>
              <a:off x="502229" y="2257435"/>
              <a:ext cx="3122448" cy="4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Pengadaan Langsung</a:t>
              </a:r>
            </a:p>
          </p:txBody>
        </p:sp>
      </p:grpSp>
      <p:sp>
        <p:nvSpPr>
          <p:cNvPr id="75793" name="Google Shape;821;p51"/>
          <p:cNvSpPr txBox="1">
            <a:spLocks noChangeArrowheads="1"/>
          </p:cNvSpPr>
          <p:nvPr/>
        </p:nvSpPr>
        <p:spPr bwMode="auto">
          <a:xfrm>
            <a:off x="6897688" y="3303588"/>
            <a:ext cx="2855912"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buClr>
                <a:srgbClr val="000000"/>
              </a:buClr>
              <a:buSzPts val="2000"/>
              <a:buFont typeface="Noto Sans Symbols"/>
              <a:buChar char="▪"/>
            </a:pPr>
            <a:r>
              <a:rPr lang="en-US" altLang="en-US" sz="2000">
                <a:solidFill>
                  <a:srgbClr val="000000"/>
                </a:solidFill>
                <a:latin typeface="Calibri" panose="020F0502020204030204" pitchFamily="34" charset="0"/>
                <a:cs typeface="Calibri" panose="020F0502020204030204" pitchFamily="34" charset="0"/>
                <a:sym typeface="Calibri" panose="020F0502020204030204" pitchFamily="34" charset="0"/>
              </a:rPr>
              <a:t>Benih dan Pupuk</a:t>
            </a:r>
          </a:p>
          <a:p>
            <a:pPr eaLnBrk="1" hangingPunct="1">
              <a:buClr>
                <a:srgbClr val="000000"/>
              </a:buClr>
              <a:buSzPts val="2000"/>
              <a:buFont typeface="Noto Sans Symbols"/>
              <a:buChar char="▪"/>
            </a:pPr>
            <a:r>
              <a:rPr lang="en-US" altLang="en-US" sz="2000">
                <a:solidFill>
                  <a:srgbClr val="000000"/>
                </a:solidFill>
                <a:latin typeface="Calibri" panose="020F0502020204030204" pitchFamily="34" charset="0"/>
                <a:cs typeface="Calibri" panose="020F0502020204030204" pitchFamily="34" charset="0"/>
                <a:sym typeface="Calibri" panose="020F0502020204030204" pitchFamily="34" charset="0"/>
              </a:rPr>
              <a:t>Sarpas utk masyarakat tdk mampu</a:t>
            </a:r>
          </a:p>
          <a:p>
            <a:pPr eaLnBrk="1" hangingPunct="1">
              <a:buClr>
                <a:srgbClr val="000000"/>
              </a:buClr>
              <a:buSzPts val="2000"/>
              <a:buFont typeface="Noto Sans Symbols"/>
              <a:buChar char="▪"/>
            </a:pPr>
            <a:r>
              <a:rPr lang="en-US" altLang="en-US" sz="2000">
                <a:solidFill>
                  <a:srgbClr val="000000"/>
                </a:solidFill>
                <a:latin typeface="Calibri" panose="020F0502020204030204" pitchFamily="34" charset="0"/>
                <a:cs typeface="Calibri" panose="020F0502020204030204" pitchFamily="34" charset="0"/>
                <a:sym typeface="Calibri" panose="020F0502020204030204" pitchFamily="34" charset="0"/>
              </a:rPr>
              <a:t>Hak Paten</a:t>
            </a:r>
            <a:endParaRPr lang="en-US" altLang="en-US"/>
          </a:p>
          <a:p>
            <a:pPr eaLnBrk="1" hangingPunct="1">
              <a:buClr>
                <a:srgbClr val="000000"/>
              </a:buClr>
              <a:buSzPts val="2000"/>
              <a:buFont typeface="Noto Sans Symbols"/>
              <a:buChar char="▪"/>
            </a:pPr>
            <a:r>
              <a:rPr lang="en-US" altLang="en-US" sz="2000">
                <a:solidFill>
                  <a:srgbClr val="000000"/>
                </a:solidFill>
                <a:latin typeface="Calibri" panose="020F0502020204030204" pitchFamily="34" charset="0"/>
                <a:cs typeface="Calibri" panose="020F0502020204030204" pitchFamily="34" charset="0"/>
                <a:sym typeface="Calibri" panose="020F0502020204030204" pitchFamily="34" charset="0"/>
              </a:rPr>
              <a:t>Tender ulang gagal</a:t>
            </a:r>
          </a:p>
        </p:txBody>
      </p:sp>
      <p:grpSp>
        <p:nvGrpSpPr>
          <p:cNvPr id="75794" name="Google Shape;822;p51"/>
          <p:cNvGrpSpPr>
            <a:grpSpLocks/>
          </p:cNvGrpSpPr>
          <p:nvPr/>
        </p:nvGrpSpPr>
        <p:grpSpPr bwMode="auto">
          <a:xfrm>
            <a:off x="6899275" y="6691313"/>
            <a:ext cx="1743075" cy="542925"/>
            <a:chOff x="0" y="6129220"/>
            <a:chExt cx="1742908" cy="542130"/>
          </a:xfrm>
        </p:grpSpPr>
        <p:pic>
          <p:nvPicPr>
            <p:cNvPr id="75798" name="Google Shape;823;p51"/>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129220"/>
              <a:ext cx="1742908" cy="54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9" name="Google Shape;824;p51"/>
            <p:cNvSpPr>
              <a:spLocks noChangeArrowheads="1"/>
            </p:cNvSpPr>
            <p:nvPr/>
          </p:nvSpPr>
          <p:spPr bwMode="auto">
            <a:xfrm>
              <a:off x="362179" y="6180051"/>
              <a:ext cx="1018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b="1">
                  <a:solidFill>
                    <a:srgbClr val="FFFFFF"/>
                  </a:solidFill>
                  <a:latin typeface="Calibri" panose="020F0502020204030204" pitchFamily="34" charset="0"/>
                  <a:cs typeface="Calibri" panose="020F0502020204030204" pitchFamily="34" charset="0"/>
                  <a:sym typeface="Calibri" panose="020F0502020204030204" pitchFamily="34" charset="0"/>
                </a:rPr>
                <a:t>Pasal  38</a:t>
              </a:r>
            </a:p>
          </p:txBody>
        </p:sp>
      </p:grpSp>
      <p:grpSp>
        <p:nvGrpSpPr>
          <p:cNvPr id="75795" name="Google Shape;825;p51"/>
          <p:cNvGrpSpPr>
            <a:grpSpLocks/>
          </p:cNvGrpSpPr>
          <p:nvPr/>
        </p:nvGrpSpPr>
        <p:grpSpPr bwMode="auto">
          <a:xfrm flipH="1">
            <a:off x="939800" y="73025"/>
            <a:ext cx="979488" cy="958850"/>
            <a:chOff x="8967477" y="2587539"/>
            <a:chExt cx="2415993" cy="2016367"/>
          </a:xfrm>
        </p:grpSpPr>
        <p:pic>
          <p:nvPicPr>
            <p:cNvPr id="75796" name="Google Shape;826;p51"/>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38102" y="2587539"/>
              <a:ext cx="1545368" cy="17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7" name="Google Shape;827;p51"/>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r="46494"/>
            <a:stretch>
              <a:fillRect/>
            </a:stretch>
          </p:blipFill>
          <p:spPr bwMode="auto">
            <a:xfrm>
              <a:off x="8967477" y="3801047"/>
              <a:ext cx="2029445" cy="80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508799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Google Shape;833;p52"/>
          <p:cNvSpPr txBox="1">
            <a:spLocks noChangeArrowheads="1"/>
          </p:cNvSpPr>
          <p:nvPr/>
        </p:nvSpPr>
        <p:spPr bwMode="auto">
          <a:xfrm>
            <a:off x="1041400" y="384175"/>
            <a:ext cx="84836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lnSpc>
                <a:spcPct val="120000"/>
              </a:lnSpc>
            </a:pPr>
            <a:r>
              <a:rPr lang="en-US" altLang="en-US" sz="3200">
                <a:solidFill>
                  <a:srgbClr val="000000"/>
                </a:solidFill>
                <a:latin typeface="Rockwell" panose="02060603020205020403" pitchFamily="18" charset="0"/>
                <a:ea typeface="Rockwell" panose="02060603020205020403" pitchFamily="18" charset="0"/>
                <a:cs typeface="Rockwell" panose="02060603020205020403" pitchFamily="18" charset="0"/>
                <a:sym typeface="Rockwell" panose="02060603020205020403" pitchFamily="18" charset="0"/>
              </a:rPr>
              <a:t>Metode Pemilihan - Jasa Konsultansi</a:t>
            </a:r>
            <a:endParaRPr lang="en-US" altLang="en-US"/>
          </a:p>
        </p:txBody>
      </p:sp>
      <p:pic>
        <p:nvPicPr>
          <p:cNvPr id="77827" name="Google Shape;834;p5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2660650"/>
            <a:ext cx="266382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Google Shape;835;p5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1450" y="1687513"/>
            <a:ext cx="26876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Google Shape;836;p52"/>
          <p:cNvSpPr>
            <a:spLocks noChangeArrowheads="1"/>
          </p:cNvSpPr>
          <p:nvPr/>
        </p:nvSpPr>
        <p:spPr bwMode="auto">
          <a:xfrm>
            <a:off x="1387475" y="1752600"/>
            <a:ext cx="28527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Pengadaan Langsung</a:t>
            </a:r>
          </a:p>
        </p:txBody>
      </p:sp>
      <p:sp>
        <p:nvSpPr>
          <p:cNvPr id="77830" name="Google Shape;837;p52"/>
          <p:cNvSpPr>
            <a:spLocks noChangeArrowheads="1"/>
          </p:cNvSpPr>
          <p:nvPr/>
        </p:nvSpPr>
        <p:spPr bwMode="auto">
          <a:xfrm>
            <a:off x="1895475" y="2649538"/>
            <a:ext cx="175895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Penunjukan</a:t>
            </a:r>
            <a:endParaRPr lang="en-US" altLang="en-US"/>
          </a:p>
          <a:p>
            <a:pPr algn="ct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Langsung</a:t>
            </a:r>
            <a:endParaRPr lang="en-US" altLang="en-US"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7831" name="Google Shape;838;p52"/>
          <p:cNvSpPr>
            <a:spLocks noChangeArrowheads="1"/>
          </p:cNvSpPr>
          <p:nvPr/>
        </p:nvSpPr>
        <p:spPr bwMode="auto">
          <a:xfrm>
            <a:off x="4159250" y="2608263"/>
            <a:ext cx="27987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400"/>
              <a:buFont typeface="Noto Sans Symbols"/>
              <a:buChar char="❖"/>
            </a:pPr>
            <a:r>
              <a:rPr lang="en-US" altLang="en-US" sz="2400" b="1">
                <a:solidFill>
                  <a:srgbClr val="000000"/>
                </a:solidFill>
                <a:latin typeface="Calibri" panose="020F0502020204030204" pitchFamily="34" charset="0"/>
                <a:cs typeface="Calibri" panose="020F0502020204030204" pitchFamily="34" charset="0"/>
                <a:sym typeface="Calibri" panose="020F0502020204030204" pitchFamily="34" charset="0"/>
              </a:rPr>
              <a:t>Keadaan Tertentu</a:t>
            </a:r>
            <a:endParaRPr lang="en-US" altLang="en-US"/>
          </a:p>
        </p:txBody>
      </p:sp>
      <p:sp>
        <p:nvSpPr>
          <p:cNvPr id="77832" name="Google Shape;839;p52"/>
          <p:cNvSpPr>
            <a:spLocks noChangeArrowheads="1"/>
          </p:cNvSpPr>
          <p:nvPr/>
        </p:nvSpPr>
        <p:spPr bwMode="auto">
          <a:xfrm>
            <a:off x="4159250" y="1784350"/>
            <a:ext cx="25320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400"/>
              <a:buFont typeface="Noto Sans Symbols"/>
              <a:buChar char="❖"/>
            </a:pPr>
            <a:r>
              <a:rPr lang="en-US" altLang="en-US" sz="2400" b="1">
                <a:solidFill>
                  <a:srgbClr val="000000"/>
                </a:solidFill>
                <a:latin typeface="Calibri" panose="020F0502020204030204" pitchFamily="34" charset="0"/>
                <a:cs typeface="Calibri" panose="020F0502020204030204" pitchFamily="34" charset="0"/>
                <a:sym typeface="Calibri" panose="020F0502020204030204" pitchFamily="34" charset="0"/>
              </a:rPr>
              <a:t>≤ 100 juta</a:t>
            </a:r>
          </a:p>
        </p:txBody>
      </p:sp>
      <p:sp>
        <p:nvSpPr>
          <p:cNvPr id="77833" name="Google Shape;840;p52"/>
          <p:cNvSpPr>
            <a:spLocks noChangeArrowheads="1"/>
          </p:cNvSpPr>
          <p:nvPr/>
        </p:nvSpPr>
        <p:spPr bwMode="auto">
          <a:xfrm>
            <a:off x="4141788" y="2982913"/>
            <a:ext cx="44704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buClr>
                <a:srgbClr val="000000"/>
              </a:buClr>
              <a:buSzPts val="2200"/>
              <a:buFont typeface="Noto Sans Symbols"/>
              <a:buChar char="▪"/>
            </a:pPr>
            <a:r>
              <a:rPr lang="en-US" altLang="en-US" sz="2200">
                <a:solidFill>
                  <a:srgbClr val="000000"/>
                </a:solidFill>
                <a:latin typeface="Calibri" panose="020F0502020204030204" pitchFamily="34" charset="0"/>
                <a:cs typeface="Calibri" panose="020F0502020204030204" pitchFamily="34" charset="0"/>
                <a:sym typeface="Calibri" panose="020F0502020204030204" pitchFamily="34" charset="0"/>
              </a:rPr>
              <a:t>1 pelaku usaha yang mampu</a:t>
            </a:r>
          </a:p>
          <a:p>
            <a:pPr eaLnBrk="1" hangingPunct="1">
              <a:buClr>
                <a:srgbClr val="000000"/>
              </a:buClr>
              <a:buSzPts val="2200"/>
              <a:buFont typeface="Noto Sans Symbols"/>
              <a:buChar char="▪"/>
            </a:pPr>
            <a:r>
              <a:rPr lang="en-US" altLang="en-US" sz="2200">
                <a:solidFill>
                  <a:srgbClr val="000000"/>
                </a:solidFill>
                <a:latin typeface="Calibri" panose="020F0502020204030204" pitchFamily="34" charset="0"/>
                <a:cs typeface="Calibri" panose="020F0502020204030204" pitchFamily="34" charset="0"/>
                <a:sym typeface="Calibri" panose="020F0502020204030204" pitchFamily="34" charset="0"/>
              </a:rPr>
              <a:t>Pemegang hak cipta</a:t>
            </a:r>
          </a:p>
          <a:p>
            <a:pPr eaLnBrk="1" hangingPunct="1">
              <a:buClr>
                <a:srgbClr val="000000"/>
              </a:buClr>
              <a:buSzPts val="2200"/>
              <a:buFont typeface="Noto Sans Symbols"/>
              <a:buChar char="▪"/>
            </a:pPr>
            <a:r>
              <a:rPr lang="en-US" altLang="en-US" sz="2200">
                <a:solidFill>
                  <a:srgbClr val="000000"/>
                </a:solidFill>
                <a:latin typeface="Calibri" panose="020F0502020204030204" pitchFamily="34" charset="0"/>
                <a:cs typeface="Calibri" panose="020F0502020204030204" pitchFamily="34" charset="0"/>
                <a:sym typeface="Calibri" panose="020F0502020204030204" pitchFamily="34" charset="0"/>
              </a:rPr>
              <a:t>Konsultan hukum  yang segera dan tidak bisa ditunda</a:t>
            </a:r>
          </a:p>
          <a:p>
            <a:pPr eaLnBrk="1" hangingPunct="1">
              <a:buClr>
                <a:srgbClr val="000000"/>
              </a:buClr>
              <a:buSzPts val="2200"/>
              <a:buFont typeface="Noto Sans Symbols"/>
              <a:buChar char="▪"/>
            </a:pPr>
            <a:r>
              <a:rPr lang="en-US" altLang="en-US" sz="2200" i="1">
                <a:solidFill>
                  <a:srgbClr val="000000"/>
                </a:solidFill>
                <a:latin typeface="Calibri" panose="020F0502020204030204" pitchFamily="34" charset="0"/>
                <a:cs typeface="Calibri" panose="020F0502020204030204" pitchFamily="34" charset="0"/>
                <a:sym typeface="Calibri" panose="020F0502020204030204" pitchFamily="34" charset="0"/>
              </a:rPr>
              <a:t>Repeat order </a:t>
            </a:r>
            <a:r>
              <a:rPr lang="en-US" altLang="en-US" sz="2200">
                <a:solidFill>
                  <a:srgbClr val="000000"/>
                </a:solidFill>
                <a:latin typeface="Calibri" panose="020F0502020204030204" pitchFamily="34" charset="0"/>
                <a:cs typeface="Calibri" panose="020F0502020204030204" pitchFamily="34" charset="0"/>
                <a:sym typeface="Calibri" panose="020F0502020204030204" pitchFamily="34" charset="0"/>
              </a:rPr>
              <a:t>(maks 2 kali)</a:t>
            </a:r>
            <a:endParaRPr lang="en-US" altLang="en-US"/>
          </a:p>
        </p:txBody>
      </p:sp>
      <p:sp>
        <p:nvSpPr>
          <p:cNvPr id="77834" name="Google Shape;841;p52"/>
          <p:cNvSpPr>
            <a:spLocks noGrp="1" noChangeArrowheads="1"/>
          </p:cNvSpPr>
          <p:nvPr>
            <p:ph type="sldNum"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C59E8DF4-404A-4A8B-A887-66F51876FCBD}" type="slidenum">
              <a:rPr lang="en-US" altLang="en-US" smtClean="0">
                <a:solidFill>
                  <a:srgbClr val="888888"/>
                </a:solidFill>
                <a:latin typeface="Calibri" panose="020F0502020204030204" pitchFamily="34" charset="0"/>
                <a:cs typeface="Calibri" panose="020F0502020204030204" pitchFamily="34" charset="0"/>
                <a:sym typeface="Calibri" panose="020F0502020204030204" pitchFamily="34" charset="0"/>
              </a:rPr>
              <a:pPr fontAlgn="base">
                <a:spcBef>
                  <a:spcPct val="0"/>
                </a:spcBef>
                <a:spcAft>
                  <a:spcPct val="0"/>
                </a:spcAft>
              </a:pPr>
              <a:t>7</a:t>
            </a:fld>
            <a:endParaRPr lang="en-US" altLang="en-US">
              <a:solidFill>
                <a:srgbClr val="888888"/>
              </a:solidFill>
              <a:latin typeface="Calibri" panose="020F0502020204030204" pitchFamily="34" charset="0"/>
              <a:cs typeface="Calibri" panose="020F0502020204030204" pitchFamily="34" charset="0"/>
              <a:sym typeface="Calibri" panose="020F0502020204030204" pitchFamily="34" charset="0"/>
            </a:endParaRPr>
          </a:p>
        </p:txBody>
      </p:sp>
      <p:sp>
        <p:nvSpPr>
          <p:cNvPr id="77835" name="Google Shape;842;p52"/>
          <p:cNvSpPr>
            <a:spLocks noChangeArrowheads="1"/>
          </p:cNvSpPr>
          <p:nvPr/>
        </p:nvSpPr>
        <p:spPr bwMode="auto">
          <a:xfrm>
            <a:off x="4240213" y="5141913"/>
            <a:ext cx="253206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lnSpc>
                <a:spcPct val="90000"/>
              </a:lnSpc>
              <a:buClr>
                <a:srgbClr val="000000"/>
              </a:buClr>
              <a:buSzPts val="2400"/>
              <a:buFont typeface="Noto Sans Symbols"/>
              <a:buChar char="❖"/>
            </a:pPr>
            <a:r>
              <a:rPr lang="en-US" altLang="en-US" sz="2400" b="1">
                <a:solidFill>
                  <a:srgbClr val="000000"/>
                </a:solidFill>
                <a:latin typeface="Calibri" panose="020F0502020204030204" pitchFamily="34" charset="0"/>
                <a:cs typeface="Calibri" panose="020F0502020204030204" pitchFamily="34" charset="0"/>
                <a:sym typeface="Calibri" panose="020F0502020204030204" pitchFamily="34" charset="0"/>
              </a:rPr>
              <a:t>&gt; 100 juta</a:t>
            </a:r>
          </a:p>
        </p:txBody>
      </p:sp>
      <p:grpSp>
        <p:nvGrpSpPr>
          <p:cNvPr id="77836" name="Google Shape;843;p52"/>
          <p:cNvGrpSpPr>
            <a:grpSpLocks/>
          </p:cNvGrpSpPr>
          <p:nvPr/>
        </p:nvGrpSpPr>
        <p:grpSpPr bwMode="auto">
          <a:xfrm>
            <a:off x="6899275" y="6691313"/>
            <a:ext cx="1743075" cy="542925"/>
            <a:chOff x="0" y="6129220"/>
            <a:chExt cx="1742908" cy="542130"/>
          </a:xfrm>
        </p:grpSpPr>
        <p:pic>
          <p:nvPicPr>
            <p:cNvPr id="77841" name="Google Shape;844;p5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29220"/>
              <a:ext cx="1742908" cy="54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2" name="Google Shape;845;p52"/>
            <p:cNvSpPr>
              <a:spLocks noChangeArrowheads="1"/>
            </p:cNvSpPr>
            <p:nvPr/>
          </p:nvSpPr>
          <p:spPr bwMode="auto">
            <a:xfrm>
              <a:off x="362179" y="6180051"/>
              <a:ext cx="1018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eaLnBrk="1" hangingPunct="1"/>
              <a:r>
                <a:rPr lang="en-US" altLang="en-US" b="1">
                  <a:solidFill>
                    <a:srgbClr val="FFFFFF"/>
                  </a:solidFill>
                  <a:latin typeface="Calibri" panose="020F0502020204030204" pitchFamily="34" charset="0"/>
                  <a:cs typeface="Calibri" panose="020F0502020204030204" pitchFamily="34" charset="0"/>
                  <a:sym typeface="Calibri" panose="020F0502020204030204" pitchFamily="34" charset="0"/>
                </a:rPr>
                <a:t>Pasal  41</a:t>
              </a:r>
            </a:p>
          </p:txBody>
        </p:sp>
      </p:grpSp>
      <p:grpSp>
        <p:nvGrpSpPr>
          <p:cNvPr id="77837" name="Google Shape;846;p52"/>
          <p:cNvGrpSpPr>
            <a:grpSpLocks/>
          </p:cNvGrpSpPr>
          <p:nvPr/>
        </p:nvGrpSpPr>
        <p:grpSpPr bwMode="auto">
          <a:xfrm>
            <a:off x="1443038" y="4994275"/>
            <a:ext cx="2684462" cy="692150"/>
            <a:chOff x="612552" y="4994886"/>
            <a:chExt cx="2684973" cy="692482"/>
          </a:xfrm>
        </p:grpSpPr>
        <p:pic>
          <p:nvPicPr>
            <p:cNvPr id="77839" name="Google Shape;847;p5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552" y="4994886"/>
              <a:ext cx="2684973" cy="69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0" name="Google Shape;848;p52"/>
            <p:cNvSpPr>
              <a:spLocks noChangeArrowheads="1"/>
            </p:cNvSpPr>
            <p:nvPr/>
          </p:nvSpPr>
          <p:spPr bwMode="auto">
            <a:xfrm>
              <a:off x="1481079" y="5025063"/>
              <a:ext cx="1060652" cy="4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r>
                <a:rPr lang="en-US" altLang="en-US" sz="2400" b="1">
                  <a:solidFill>
                    <a:srgbClr val="FFFFFF"/>
                  </a:solidFill>
                  <a:latin typeface="Calibri" panose="020F0502020204030204" pitchFamily="34" charset="0"/>
                  <a:cs typeface="Calibri" panose="020F0502020204030204" pitchFamily="34" charset="0"/>
                  <a:sym typeface="Calibri" panose="020F0502020204030204" pitchFamily="34" charset="0"/>
                </a:rPr>
                <a:t>Seleksi</a:t>
              </a:r>
              <a:endParaRPr lang="en-US" altLang="en-US" sz="240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pic>
        <p:nvPicPr>
          <p:cNvPr id="77838" name="Google Shape;849;p5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219075"/>
            <a:ext cx="76676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363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2"/>
          </p:nvPr>
        </p:nvSpPr>
        <p:spPr bwMode="auto"/>
        <p:txBody>
          <a:bodyPr/>
          <a:lstStyle>
            <a:lvl1pPr>
              <a:spcBef>
                <a:spcPct val="20000"/>
              </a:spcBef>
              <a:buFont typeface="Arial" panose="020B0604020202020204" pitchFamily="34" charset="0"/>
              <a:buChar char="•"/>
              <a:defRPr sz="3413">
                <a:solidFill>
                  <a:schemeClr val="tx1"/>
                </a:solidFill>
                <a:latin typeface="Calibri" panose="020F0502020204030204" pitchFamily="34" charset="0"/>
              </a:defRPr>
            </a:lvl1pPr>
            <a:lvl2pPr marL="792505" indent="-304810">
              <a:spcBef>
                <a:spcPct val="20000"/>
              </a:spcBef>
              <a:buFont typeface="Arial" panose="020B0604020202020204" pitchFamily="34" charset="0"/>
              <a:buChar char="–"/>
              <a:defRPr sz="2987">
                <a:solidFill>
                  <a:schemeClr val="tx1"/>
                </a:solidFill>
                <a:latin typeface="Calibri" panose="020F0502020204030204" pitchFamily="34" charset="0"/>
              </a:defRPr>
            </a:lvl2pPr>
            <a:lvl3pPr marL="1219238" indent="-243848">
              <a:spcBef>
                <a:spcPct val="20000"/>
              </a:spcBef>
              <a:buFont typeface="Arial" panose="020B0604020202020204" pitchFamily="34" charset="0"/>
              <a:buChar char="•"/>
              <a:defRPr sz="2560">
                <a:solidFill>
                  <a:schemeClr val="tx1"/>
                </a:solidFill>
                <a:latin typeface="Calibri" panose="020F0502020204030204" pitchFamily="34" charset="0"/>
              </a:defRPr>
            </a:lvl3pPr>
            <a:lvl4pPr marL="1706933" indent="-243848">
              <a:spcBef>
                <a:spcPct val="20000"/>
              </a:spcBef>
              <a:buFont typeface="Arial" panose="020B0604020202020204" pitchFamily="34" charset="0"/>
              <a:buChar char="–"/>
              <a:defRPr sz="2133">
                <a:solidFill>
                  <a:schemeClr val="tx1"/>
                </a:solidFill>
                <a:latin typeface="Calibri" panose="020F0502020204030204" pitchFamily="34" charset="0"/>
              </a:defRPr>
            </a:lvl4pPr>
            <a:lvl5pPr marL="2194629" indent="-243848">
              <a:spcBef>
                <a:spcPct val="20000"/>
              </a:spcBef>
              <a:buFont typeface="Arial" panose="020B0604020202020204" pitchFamily="34" charset="0"/>
              <a:buChar char="»"/>
              <a:defRPr sz="2133">
                <a:solidFill>
                  <a:schemeClr val="tx1"/>
                </a:solidFill>
                <a:latin typeface="Calibri" panose="020F0502020204030204" pitchFamily="34" charset="0"/>
              </a:defRPr>
            </a:lvl5pPr>
            <a:lvl6pPr marL="2682324" indent="-243848" defTabSz="487695" eaLnBrk="0" fontAlgn="base" hangingPunct="0">
              <a:spcBef>
                <a:spcPct val="20000"/>
              </a:spcBef>
              <a:spcAft>
                <a:spcPct val="0"/>
              </a:spcAft>
              <a:buFont typeface="Arial" panose="020B0604020202020204" pitchFamily="34" charset="0"/>
              <a:buChar char="»"/>
              <a:defRPr sz="2133">
                <a:solidFill>
                  <a:schemeClr val="tx1"/>
                </a:solidFill>
                <a:latin typeface="Calibri" panose="020F0502020204030204" pitchFamily="34" charset="0"/>
              </a:defRPr>
            </a:lvl6pPr>
            <a:lvl7pPr marL="3170019" indent="-243848" defTabSz="487695" eaLnBrk="0" fontAlgn="base" hangingPunct="0">
              <a:spcBef>
                <a:spcPct val="20000"/>
              </a:spcBef>
              <a:spcAft>
                <a:spcPct val="0"/>
              </a:spcAft>
              <a:buFont typeface="Arial" panose="020B0604020202020204" pitchFamily="34" charset="0"/>
              <a:buChar char="»"/>
              <a:defRPr sz="2133">
                <a:solidFill>
                  <a:schemeClr val="tx1"/>
                </a:solidFill>
                <a:latin typeface="Calibri" panose="020F0502020204030204" pitchFamily="34" charset="0"/>
              </a:defRPr>
            </a:lvl7pPr>
            <a:lvl8pPr marL="3657714" indent="-243848" defTabSz="487695" eaLnBrk="0" fontAlgn="base" hangingPunct="0">
              <a:spcBef>
                <a:spcPct val="20000"/>
              </a:spcBef>
              <a:spcAft>
                <a:spcPct val="0"/>
              </a:spcAft>
              <a:buFont typeface="Arial" panose="020B0604020202020204" pitchFamily="34" charset="0"/>
              <a:buChar char="»"/>
              <a:defRPr sz="2133">
                <a:solidFill>
                  <a:schemeClr val="tx1"/>
                </a:solidFill>
                <a:latin typeface="Calibri" panose="020F0502020204030204" pitchFamily="34" charset="0"/>
              </a:defRPr>
            </a:lvl8pPr>
            <a:lvl9pPr marL="4145410" indent="-243848" defTabSz="487695" eaLnBrk="0" fontAlgn="base" hangingPunct="0">
              <a:spcBef>
                <a:spcPct val="20000"/>
              </a:spcBef>
              <a:spcAft>
                <a:spcPct val="0"/>
              </a:spcAft>
              <a:buFont typeface="Arial" panose="020B0604020202020204" pitchFamily="34" charset="0"/>
              <a:buChar char="»"/>
              <a:defRPr sz="2133">
                <a:solidFill>
                  <a:schemeClr val="tx1"/>
                </a:solidFill>
                <a:latin typeface="Calibri" panose="020F0502020204030204" pitchFamily="34" charset="0"/>
              </a:defRPr>
            </a:lvl9pPr>
          </a:lstStyle>
          <a:p>
            <a:pPr>
              <a:spcBef>
                <a:spcPct val="0"/>
              </a:spcBef>
              <a:buFontTx/>
              <a:buNone/>
              <a:defRPr/>
            </a:pPr>
            <a:fld id="{9ABEB9EE-EE28-44CA-B2EB-383817228CFD}" type="slidenum">
              <a:rPr lang="en-US" sz="1280">
                <a:solidFill>
                  <a:srgbClr val="898989"/>
                </a:solidFill>
              </a:rPr>
              <a:pPr>
                <a:spcBef>
                  <a:spcPct val="0"/>
                </a:spcBef>
                <a:buFontTx/>
                <a:buNone/>
                <a:defRPr/>
              </a:pPr>
              <a:t>8</a:t>
            </a:fld>
            <a:endParaRPr lang="en-US" sz="1280">
              <a:solidFill>
                <a:srgbClr val="898989"/>
              </a:solidFill>
            </a:endParaRPr>
          </a:p>
        </p:txBody>
      </p:sp>
      <p:sp>
        <p:nvSpPr>
          <p:cNvPr id="13315" name="Rectangle 7"/>
          <p:cNvSpPr txBox="1">
            <a:spLocks noChangeArrowheads="1"/>
          </p:cNvSpPr>
          <p:nvPr/>
        </p:nvSpPr>
        <p:spPr bwMode="auto">
          <a:xfrm>
            <a:off x="944562" y="743015"/>
            <a:ext cx="7948612" cy="782638"/>
          </a:xfrm>
          <a:prstGeom prst="rect">
            <a:avLst/>
          </a:prstGeom>
          <a:noFill/>
          <a:ln>
            <a:noFill/>
          </a:ln>
        </p:spPr>
        <p:txBody>
          <a:bodyPr anchor="ctr"/>
          <a:lstStyle>
            <a:lvl1pPr marL="1111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Bef>
                <a:spcPct val="0"/>
              </a:spcBef>
              <a:spcAft>
                <a:spcPts val="0"/>
              </a:spcAft>
              <a:buFontTx/>
              <a:buNone/>
              <a:defRPr/>
            </a:pPr>
            <a:r>
              <a:rPr lang="en-US" sz="3840" b="1" dirty="0" err="1">
                <a:solidFill>
                  <a:srgbClr val="FF0000"/>
                </a:solidFill>
                <a:latin typeface="Rockwell" panose="02060603020205020403" pitchFamily="18" charset="0"/>
              </a:rPr>
              <a:t>Penunjukan</a:t>
            </a:r>
            <a:r>
              <a:rPr lang="en-US" sz="3840" b="1" dirty="0">
                <a:solidFill>
                  <a:srgbClr val="FF0000"/>
                </a:solidFill>
                <a:latin typeface="Rockwell" panose="02060603020205020403" pitchFamily="18" charset="0"/>
              </a:rPr>
              <a:t> </a:t>
            </a:r>
            <a:r>
              <a:rPr lang="en-US" sz="3840" b="1" dirty="0" err="1">
                <a:solidFill>
                  <a:srgbClr val="FF0000"/>
                </a:solidFill>
                <a:latin typeface="Rockwell" panose="02060603020205020403" pitchFamily="18" charset="0"/>
              </a:rPr>
              <a:t>Langsung</a:t>
            </a:r>
            <a:endParaRPr lang="ru-RU" sz="3840" b="1" dirty="0">
              <a:solidFill>
                <a:srgbClr val="FF0000"/>
              </a:solidFill>
              <a:latin typeface="Rockwell" panose="02060603020205020403" pitchFamily="18" charset="0"/>
            </a:endParaRPr>
          </a:p>
        </p:txBody>
      </p:sp>
      <p:sp>
        <p:nvSpPr>
          <p:cNvPr id="13316" name="TextBox 1"/>
          <p:cNvSpPr txBox="1">
            <a:spLocks noChangeArrowheads="1"/>
          </p:cNvSpPr>
          <p:nvPr/>
        </p:nvSpPr>
        <p:spPr bwMode="auto">
          <a:xfrm>
            <a:off x="825910" y="1533991"/>
            <a:ext cx="8124415" cy="117570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57350" indent="-28575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auto" hangingPunct="1">
              <a:spcAft>
                <a:spcPts val="0"/>
              </a:spcAft>
              <a:buFont typeface="Arial" panose="020B0604020202020204" pitchFamily="34" charset="0"/>
              <a:buNone/>
              <a:defRPr/>
            </a:pPr>
            <a:r>
              <a:rPr lang="en-US" b="1" dirty="0"/>
              <a:t>UNTUK KONDISI TERTENTU </a:t>
            </a:r>
          </a:p>
          <a:p>
            <a:pPr algn="ctr" eaLnBrk="1" fontAlgn="auto" hangingPunct="1">
              <a:spcAft>
                <a:spcPts val="0"/>
              </a:spcAft>
              <a:buFont typeface="Arial" panose="020B0604020202020204" pitchFamily="34" charset="0"/>
              <a:buNone/>
              <a:defRPr/>
            </a:pPr>
            <a:r>
              <a:rPr lang="en-US" b="1" dirty="0"/>
              <a:t>(</a:t>
            </a:r>
            <a:r>
              <a:rPr lang="en-US" b="1" dirty="0" err="1"/>
              <a:t>tidak</a:t>
            </a:r>
            <a:r>
              <a:rPr lang="en-US" b="1" dirty="0"/>
              <a:t> </a:t>
            </a:r>
            <a:r>
              <a:rPr lang="en-US" b="1" dirty="0" err="1"/>
              <a:t>terbatas</a:t>
            </a:r>
            <a:r>
              <a:rPr lang="en-US" b="1" dirty="0"/>
              <a:t> </a:t>
            </a:r>
            <a:r>
              <a:rPr lang="en-US" b="1" dirty="0" err="1"/>
              <a:t>nilai</a:t>
            </a:r>
            <a:r>
              <a:rPr lang="en-US" b="1" dirty="0"/>
              <a:t> </a:t>
            </a:r>
            <a:r>
              <a:rPr lang="en-US" b="1" dirty="0" err="1"/>
              <a:t>anggaran</a:t>
            </a:r>
            <a:r>
              <a:rPr lang="en-US" b="1" dirty="0"/>
              <a:t>):</a:t>
            </a:r>
          </a:p>
        </p:txBody>
      </p:sp>
      <p:grpSp>
        <p:nvGrpSpPr>
          <p:cNvPr id="112645" name="Group 5"/>
          <p:cNvGrpSpPr>
            <a:grpSpLocks/>
          </p:cNvGrpSpPr>
          <p:nvPr/>
        </p:nvGrpSpPr>
        <p:grpSpPr bwMode="auto">
          <a:xfrm>
            <a:off x="5445125" y="6645275"/>
            <a:ext cx="2806700" cy="577850"/>
            <a:chOff x="0" y="6129220"/>
            <a:chExt cx="1742908" cy="542130"/>
          </a:xfrm>
        </p:grpSpPr>
        <p:pic>
          <p:nvPicPr>
            <p:cNvPr id="11265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29220"/>
              <a:ext cx="1742908" cy="54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9"/>
            <p:cNvSpPr>
              <a:spLocks noChangeArrowheads="1"/>
            </p:cNvSpPr>
            <p:nvPr/>
          </p:nvSpPr>
          <p:spPr bwMode="auto">
            <a:xfrm>
              <a:off x="153786" y="6206667"/>
              <a:ext cx="1286479" cy="332130"/>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en-US" altLang="en-US" sz="1707" b="1">
                  <a:solidFill>
                    <a:schemeClr val="bg1"/>
                  </a:solidFill>
                  <a:cs typeface="Times New Roman" panose="02020603050405020304" pitchFamily="18" charset="0"/>
                </a:rPr>
                <a:t>Pasal 38 </a:t>
              </a:r>
              <a:r>
                <a:rPr lang="id-ID" altLang="en-US" sz="1707" b="1">
                  <a:solidFill>
                    <a:schemeClr val="bg1"/>
                  </a:solidFill>
                  <a:cs typeface="Times New Roman" panose="02020603050405020304" pitchFamily="18" charset="0"/>
                </a:rPr>
                <a:t>(</a:t>
              </a:r>
              <a:r>
                <a:rPr lang="en-US" altLang="en-US" sz="1707" b="1">
                  <a:solidFill>
                    <a:schemeClr val="bg1"/>
                  </a:solidFill>
                  <a:cs typeface="Times New Roman" panose="02020603050405020304" pitchFamily="18" charset="0"/>
                </a:rPr>
                <a:t>5</a:t>
              </a:r>
              <a:r>
                <a:rPr lang="id-ID" altLang="en-US" sz="1707" b="1">
                  <a:solidFill>
                    <a:schemeClr val="bg1"/>
                  </a:solidFill>
                  <a:cs typeface="Times New Roman" panose="02020603050405020304" pitchFamily="18" charset="0"/>
                </a:rPr>
                <a:t>) dan 4 (5)</a:t>
              </a:r>
              <a:endParaRPr lang="en-US" sz="1707" b="1">
                <a:solidFill>
                  <a:schemeClr val="bg1"/>
                </a:solidFill>
              </a:endParaRPr>
            </a:p>
          </p:txBody>
        </p:sp>
      </p:grpSp>
      <p:sp>
        <p:nvSpPr>
          <p:cNvPr id="11" name="Rectangle 10"/>
          <p:cNvSpPr/>
          <p:nvPr/>
        </p:nvSpPr>
        <p:spPr>
          <a:xfrm>
            <a:off x="515938" y="3430588"/>
            <a:ext cx="5254625" cy="3374642"/>
          </a:xfrm>
          <a:prstGeom prst="rect">
            <a:avLst/>
          </a:prstGeom>
        </p:spPr>
        <p:txBody>
          <a:bodyPr wrap="square">
            <a:spAutoFit/>
          </a:bodyPr>
          <a:lstStyle/>
          <a:p>
            <a:pPr marL="285759" indent="-285759" eaLnBrk="1" fontAlgn="auto" hangingPunct="1">
              <a:spcBef>
                <a:spcPts val="0"/>
              </a:spcBef>
              <a:spcAft>
                <a:spcPts val="0"/>
              </a:spcAft>
              <a:buFont typeface="Wingdings" panose="05000000000000000000" pitchFamily="2" charset="2"/>
              <a:buChar char="§"/>
              <a:defRPr/>
            </a:pPr>
            <a:r>
              <a:rPr lang="id-ID" sz="2133" dirty="0">
                <a:latin typeface="+mj-lt"/>
                <a:cs typeface="Arial" pitchFamily="34" charset="0"/>
              </a:rPr>
              <a:t>K</a:t>
            </a:r>
            <a:r>
              <a:rPr lang="en-US" sz="2133" dirty="0" err="1">
                <a:latin typeface="+mj-lt"/>
                <a:cs typeface="Arial" pitchFamily="34" charset="0"/>
              </a:rPr>
              <a:t>eg</a:t>
            </a:r>
            <a:r>
              <a:rPr lang="en-US" sz="2133" dirty="0">
                <a:latin typeface="+mj-lt"/>
                <a:cs typeface="Arial" pitchFamily="34" charset="0"/>
              </a:rPr>
              <a:t>. </a:t>
            </a:r>
            <a:r>
              <a:rPr lang="en-US" sz="2133" dirty="0" err="1">
                <a:latin typeface="+mj-lt"/>
                <a:cs typeface="Arial" pitchFamily="34" charset="0"/>
              </a:rPr>
              <a:t>mendadak</a:t>
            </a:r>
            <a:r>
              <a:rPr lang="en-US" sz="2133" dirty="0">
                <a:latin typeface="+mj-lt"/>
                <a:cs typeface="Arial" pitchFamily="34" charset="0"/>
              </a:rPr>
              <a:t> (</a:t>
            </a:r>
            <a:r>
              <a:rPr lang="en-US" sz="2133" dirty="0" err="1">
                <a:latin typeface="+mj-lt"/>
                <a:cs typeface="Arial" pitchFamily="34" charset="0"/>
              </a:rPr>
              <a:t>komitmen</a:t>
            </a:r>
            <a:r>
              <a:rPr lang="en-US" sz="2133" dirty="0">
                <a:latin typeface="+mj-lt"/>
                <a:cs typeface="Arial" pitchFamily="34" charset="0"/>
              </a:rPr>
              <a:t> </a:t>
            </a:r>
            <a:r>
              <a:rPr lang="en-US" sz="2133" dirty="0" err="1">
                <a:latin typeface="+mj-lt"/>
                <a:cs typeface="Arial" pitchFamily="34" charset="0"/>
              </a:rPr>
              <a:t>internasional</a:t>
            </a:r>
            <a:r>
              <a:rPr lang="en-US" sz="2133" dirty="0">
                <a:latin typeface="+mj-lt"/>
                <a:cs typeface="Arial" pitchFamily="34" charset="0"/>
              </a:rPr>
              <a:t>)</a:t>
            </a:r>
            <a:endParaRPr lang="id-ID" sz="2133" dirty="0">
              <a:latin typeface="+mj-lt"/>
              <a:cs typeface="Arial" pitchFamily="34" charset="0"/>
            </a:endParaRPr>
          </a:p>
          <a:p>
            <a:pPr marL="285759" indent="-285759" eaLnBrk="1" fontAlgn="auto" hangingPunct="1">
              <a:spcBef>
                <a:spcPts val="0"/>
              </a:spcBef>
              <a:spcAft>
                <a:spcPts val="0"/>
              </a:spcAft>
              <a:buFont typeface="Wingdings" panose="05000000000000000000" pitchFamily="2" charset="2"/>
              <a:buChar char="§"/>
              <a:defRPr/>
            </a:pPr>
            <a:r>
              <a:rPr lang="en-US" sz="2133" dirty="0">
                <a:latin typeface="+mj-lt"/>
                <a:cs typeface="Arial" pitchFamily="34" charset="0"/>
              </a:rPr>
              <a:t>R</a:t>
            </a:r>
            <a:r>
              <a:rPr lang="id-ID" sz="2133" dirty="0">
                <a:latin typeface="+mj-lt"/>
                <a:cs typeface="Arial" pitchFamily="34" charset="0"/>
              </a:rPr>
              <a:t>ahasia</a:t>
            </a:r>
            <a:r>
              <a:rPr lang="en-US" sz="2133" dirty="0">
                <a:latin typeface="+mj-lt"/>
                <a:cs typeface="Arial" pitchFamily="34" charset="0"/>
              </a:rPr>
              <a:t> (</a:t>
            </a:r>
            <a:r>
              <a:rPr lang="en-US" sz="2133" dirty="0" err="1">
                <a:latin typeface="+mj-lt"/>
                <a:cs typeface="Arial" pitchFamily="34" charset="0"/>
              </a:rPr>
              <a:t>kepentingan</a:t>
            </a:r>
            <a:r>
              <a:rPr lang="en-US" sz="2133" dirty="0">
                <a:latin typeface="+mn-lt"/>
                <a:cs typeface="Arial" pitchFamily="34" charset="0"/>
              </a:rPr>
              <a:t> </a:t>
            </a:r>
            <a:r>
              <a:rPr lang="id-ID" sz="2133" dirty="0">
                <a:latin typeface="+mn-lt"/>
                <a:cs typeface="Arial" pitchFamily="34" charset="0"/>
              </a:rPr>
              <a:t>N</a:t>
            </a:r>
            <a:r>
              <a:rPr lang="en-US" sz="2133" dirty="0" err="1">
                <a:latin typeface="+mn-lt"/>
                <a:cs typeface="Arial" pitchFamily="34" charset="0"/>
              </a:rPr>
              <a:t>egara</a:t>
            </a:r>
            <a:r>
              <a:rPr lang="en-US" sz="2133" dirty="0">
                <a:latin typeface="+mn-lt"/>
                <a:cs typeface="Arial" pitchFamily="34" charset="0"/>
              </a:rPr>
              <a:t>)</a:t>
            </a:r>
            <a:endParaRPr lang="en-US" sz="2133" dirty="0">
              <a:latin typeface="+mj-lt"/>
              <a:cs typeface="Arial" pitchFamily="34" charset="0"/>
            </a:endParaRPr>
          </a:p>
          <a:p>
            <a:pPr marL="285759" indent="-285759" eaLnBrk="1" fontAlgn="auto" hangingPunct="1">
              <a:spcBef>
                <a:spcPts val="0"/>
              </a:spcBef>
              <a:spcAft>
                <a:spcPts val="0"/>
              </a:spcAft>
              <a:buFont typeface="Wingdings" panose="05000000000000000000" pitchFamily="2" charset="2"/>
              <a:buChar char="§"/>
              <a:defRPr/>
            </a:pPr>
            <a:r>
              <a:rPr lang="en-US" sz="2133" dirty="0" err="1">
                <a:latin typeface="+mj-lt"/>
                <a:cs typeface="Arial" pitchFamily="34" charset="0"/>
              </a:rPr>
              <a:t>Satu</a:t>
            </a:r>
            <a:r>
              <a:rPr lang="en-US" sz="2133" dirty="0">
                <a:latin typeface="+mj-lt"/>
                <a:cs typeface="Arial" pitchFamily="34" charset="0"/>
              </a:rPr>
              <a:t> </a:t>
            </a:r>
            <a:r>
              <a:rPr lang="en-US" sz="2133" dirty="0" err="1">
                <a:latin typeface="+mj-lt"/>
                <a:cs typeface="Arial" pitchFamily="34" charset="0"/>
              </a:rPr>
              <a:t>kesatuan</a:t>
            </a:r>
            <a:r>
              <a:rPr lang="en-US" sz="2133" dirty="0">
                <a:latin typeface="+mj-lt"/>
                <a:cs typeface="Arial" pitchFamily="34" charset="0"/>
              </a:rPr>
              <a:t> </a:t>
            </a:r>
            <a:r>
              <a:rPr lang="id-ID" sz="2133" dirty="0">
                <a:latin typeface="+mj-lt"/>
                <a:cs typeface="Arial" pitchFamily="34" charset="0"/>
              </a:rPr>
              <a:t>sistem </a:t>
            </a:r>
            <a:r>
              <a:rPr lang="en-US" sz="2133" dirty="0" err="1">
                <a:latin typeface="+mj-lt"/>
                <a:cs typeface="Arial" pitchFamily="34" charset="0"/>
              </a:rPr>
              <a:t>konstruksi</a:t>
            </a:r>
            <a:endParaRPr lang="en-US" sz="2133" dirty="0">
              <a:latin typeface="+mj-lt"/>
              <a:cs typeface="Arial" pitchFamily="34" charset="0"/>
            </a:endParaRPr>
          </a:p>
          <a:p>
            <a:pPr marL="285759" indent="-285759" eaLnBrk="1" fontAlgn="auto" hangingPunct="1">
              <a:spcBef>
                <a:spcPts val="0"/>
              </a:spcBef>
              <a:spcAft>
                <a:spcPts val="0"/>
              </a:spcAft>
              <a:buFont typeface="Wingdings" panose="05000000000000000000" pitchFamily="2" charset="2"/>
              <a:buChar char="§"/>
              <a:defRPr/>
            </a:pPr>
            <a:r>
              <a:rPr lang="en-US" sz="2133" dirty="0" err="1">
                <a:latin typeface="+mj-lt"/>
                <a:cs typeface="Arial" pitchFamily="34" charset="0"/>
              </a:rPr>
              <a:t>Hanya</a:t>
            </a:r>
            <a:r>
              <a:rPr lang="en-US" sz="2133" dirty="0">
                <a:latin typeface="+mj-lt"/>
                <a:cs typeface="Arial" pitchFamily="34" charset="0"/>
              </a:rPr>
              <a:t> 1 </a:t>
            </a:r>
            <a:r>
              <a:rPr lang="en-US" sz="2133" dirty="0" err="1">
                <a:latin typeface="+mj-lt"/>
                <a:cs typeface="Arial" pitchFamily="34" charset="0"/>
              </a:rPr>
              <a:t>pelaku</a:t>
            </a:r>
            <a:r>
              <a:rPr lang="en-US" sz="2133" dirty="0">
                <a:latin typeface="+mj-lt"/>
                <a:cs typeface="Arial" pitchFamily="34" charset="0"/>
              </a:rPr>
              <a:t> </a:t>
            </a:r>
            <a:r>
              <a:rPr lang="en-US" sz="2133" dirty="0" err="1">
                <a:latin typeface="+mj-lt"/>
                <a:cs typeface="Arial" pitchFamily="34" charset="0"/>
              </a:rPr>
              <a:t>usaha</a:t>
            </a:r>
            <a:r>
              <a:rPr lang="en-US" sz="2133" dirty="0">
                <a:latin typeface="+mj-lt"/>
                <a:cs typeface="Arial" pitchFamily="34" charset="0"/>
              </a:rPr>
              <a:t> </a:t>
            </a:r>
            <a:r>
              <a:rPr lang="en-US" sz="2133" dirty="0" err="1">
                <a:latin typeface="+mj-lt"/>
                <a:cs typeface="Arial" pitchFamily="34" charset="0"/>
              </a:rPr>
              <a:t>yg</a:t>
            </a:r>
            <a:r>
              <a:rPr lang="en-US" sz="2133" dirty="0">
                <a:latin typeface="+mj-lt"/>
                <a:cs typeface="Arial" pitchFamily="34" charset="0"/>
              </a:rPr>
              <a:t> </a:t>
            </a:r>
            <a:r>
              <a:rPr lang="en-US" sz="2133" dirty="0" err="1">
                <a:latin typeface="+mj-lt"/>
                <a:cs typeface="Arial" pitchFamily="34" charset="0"/>
              </a:rPr>
              <a:t>mampu</a:t>
            </a:r>
            <a:endParaRPr lang="en-US" sz="2133" dirty="0">
              <a:latin typeface="+mj-lt"/>
              <a:cs typeface="Arial" pitchFamily="34" charset="0"/>
            </a:endParaRPr>
          </a:p>
          <a:p>
            <a:pPr marL="285759" indent="-285759" eaLnBrk="1" fontAlgn="auto" hangingPunct="1">
              <a:spcBef>
                <a:spcPts val="0"/>
              </a:spcBef>
              <a:spcAft>
                <a:spcPts val="0"/>
              </a:spcAft>
              <a:buFont typeface="Wingdings" panose="05000000000000000000" pitchFamily="2" charset="2"/>
              <a:buChar char="§"/>
              <a:defRPr/>
            </a:pPr>
            <a:r>
              <a:rPr lang="en-US" sz="2133" dirty="0" err="1">
                <a:latin typeface="+mn-lt"/>
              </a:rPr>
              <a:t>Benih</a:t>
            </a:r>
            <a:r>
              <a:rPr lang="en-US" sz="2133" dirty="0">
                <a:latin typeface="+mn-lt"/>
              </a:rPr>
              <a:t> </a:t>
            </a:r>
            <a:r>
              <a:rPr lang="en-US" sz="2133" dirty="0" err="1">
                <a:latin typeface="+mn-lt"/>
              </a:rPr>
              <a:t>dan</a:t>
            </a:r>
            <a:r>
              <a:rPr lang="en-US" sz="2133" dirty="0">
                <a:latin typeface="+mn-lt"/>
              </a:rPr>
              <a:t> </a:t>
            </a:r>
            <a:r>
              <a:rPr lang="en-US" sz="2133" dirty="0" err="1">
                <a:latin typeface="+mn-lt"/>
              </a:rPr>
              <a:t>Pupuk</a:t>
            </a:r>
            <a:endParaRPr lang="en-US" sz="2133" dirty="0">
              <a:latin typeface="+mn-lt"/>
            </a:endParaRPr>
          </a:p>
          <a:p>
            <a:pPr marL="285759" indent="-285759" eaLnBrk="1" fontAlgn="auto" hangingPunct="1">
              <a:spcBef>
                <a:spcPts val="0"/>
              </a:spcBef>
              <a:spcAft>
                <a:spcPts val="0"/>
              </a:spcAft>
              <a:buFont typeface="Wingdings" panose="05000000000000000000" pitchFamily="2" charset="2"/>
              <a:buChar char="§"/>
              <a:defRPr/>
            </a:pPr>
            <a:r>
              <a:rPr lang="en-US" sz="2133" dirty="0" err="1">
                <a:latin typeface="+mn-lt"/>
              </a:rPr>
              <a:t>Sarpras</a:t>
            </a:r>
            <a:r>
              <a:rPr lang="en-US" sz="2133" dirty="0">
                <a:latin typeface="+mn-lt"/>
              </a:rPr>
              <a:t> </a:t>
            </a:r>
            <a:r>
              <a:rPr lang="en-US" sz="2133" dirty="0" err="1">
                <a:latin typeface="+mn-lt"/>
              </a:rPr>
              <a:t>utk</a:t>
            </a:r>
            <a:r>
              <a:rPr lang="en-US" sz="2133" dirty="0">
                <a:latin typeface="+mn-lt"/>
              </a:rPr>
              <a:t> </a:t>
            </a:r>
            <a:r>
              <a:rPr lang="en-US" sz="2133" dirty="0" err="1">
                <a:latin typeface="+mn-lt"/>
              </a:rPr>
              <a:t>masyarakat</a:t>
            </a:r>
            <a:r>
              <a:rPr lang="en-US" sz="2133" dirty="0">
                <a:latin typeface="+mn-lt"/>
              </a:rPr>
              <a:t> </a:t>
            </a:r>
            <a:r>
              <a:rPr lang="en-US" sz="2133" dirty="0" err="1">
                <a:latin typeface="+mn-lt"/>
              </a:rPr>
              <a:t>tdk</a:t>
            </a:r>
            <a:r>
              <a:rPr lang="en-US" sz="2133" dirty="0">
                <a:latin typeface="+mn-lt"/>
              </a:rPr>
              <a:t> </a:t>
            </a:r>
            <a:r>
              <a:rPr lang="en-US" sz="2133" dirty="0" err="1">
                <a:latin typeface="+mn-lt"/>
              </a:rPr>
              <a:t>mampu</a:t>
            </a:r>
            <a:endParaRPr lang="en-US" sz="2133" dirty="0">
              <a:latin typeface="+mn-lt"/>
            </a:endParaRPr>
          </a:p>
          <a:p>
            <a:pPr marL="285759" indent="-285759" eaLnBrk="1" fontAlgn="auto" hangingPunct="1">
              <a:spcBef>
                <a:spcPts val="0"/>
              </a:spcBef>
              <a:spcAft>
                <a:spcPts val="0"/>
              </a:spcAft>
              <a:buFont typeface="Wingdings" panose="05000000000000000000" pitchFamily="2" charset="2"/>
              <a:buChar char="§"/>
              <a:defRPr/>
            </a:pPr>
            <a:r>
              <a:rPr lang="en-US" sz="2133" dirty="0" err="1">
                <a:latin typeface="+mn-lt"/>
              </a:rPr>
              <a:t>Hak</a:t>
            </a:r>
            <a:r>
              <a:rPr lang="en-US" sz="2133" dirty="0">
                <a:latin typeface="+mn-lt"/>
              </a:rPr>
              <a:t> Paten</a:t>
            </a:r>
          </a:p>
          <a:p>
            <a:pPr marL="285759" indent="-285759" eaLnBrk="1" fontAlgn="auto" hangingPunct="1">
              <a:spcBef>
                <a:spcPts val="0"/>
              </a:spcBef>
              <a:spcAft>
                <a:spcPts val="0"/>
              </a:spcAft>
              <a:buFont typeface="Wingdings" panose="05000000000000000000" pitchFamily="2" charset="2"/>
              <a:buChar char="§"/>
              <a:defRPr/>
            </a:pPr>
            <a:r>
              <a:rPr lang="en-US" sz="2133" dirty="0">
                <a:latin typeface="+mn-lt"/>
              </a:rPr>
              <a:t>Tender </a:t>
            </a:r>
            <a:r>
              <a:rPr lang="en-US" sz="2133" dirty="0" err="1">
                <a:latin typeface="+mn-lt"/>
              </a:rPr>
              <a:t>ulang</a:t>
            </a:r>
            <a:r>
              <a:rPr lang="en-US" sz="2133" dirty="0">
                <a:latin typeface="+mn-lt"/>
              </a:rPr>
              <a:t> </a:t>
            </a:r>
            <a:r>
              <a:rPr lang="en-US" sz="2133" dirty="0" err="1">
                <a:latin typeface="+mn-lt"/>
              </a:rPr>
              <a:t>gagal</a:t>
            </a:r>
            <a:endParaRPr lang="en-US" sz="2133" dirty="0">
              <a:latin typeface="+mn-lt"/>
            </a:endParaRPr>
          </a:p>
          <a:p>
            <a:pPr marL="285759" indent="-285759" eaLnBrk="1" fontAlgn="auto" hangingPunct="1">
              <a:spcBef>
                <a:spcPts val="0"/>
              </a:spcBef>
              <a:spcAft>
                <a:spcPts val="0"/>
              </a:spcAft>
              <a:buFont typeface="Wingdings" panose="05000000000000000000" pitchFamily="2" charset="2"/>
              <a:buChar char="§"/>
              <a:defRPr/>
            </a:pPr>
            <a:endParaRPr lang="en-US" sz="2133" dirty="0">
              <a:latin typeface="+mj-lt"/>
              <a:cs typeface="Arial" pitchFamily="34" charset="0"/>
            </a:endParaRPr>
          </a:p>
        </p:txBody>
      </p:sp>
      <p:sp>
        <p:nvSpPr>
          <p:cNvPr id="13" name="Rectangle 12"/>
          <p:cNvSpPr/>
          <p:nvPr/>
        </p:nvSpPr>
        <p:spPr>
          <a:xfrm>
            <a:off x="5770563" y="3446463"/>
            <a:ext cx="3506172" cy="2718180"/>
          </a:xfrm>
          <a:prstGeom prst="rect">
            <a:avLst/>
          </a:prstGeom>
        </p:spPr>
        <p:txBody>
          <a:bodyPr wrap="square">
            <a:spAutoFit/>
          </a:bodyPr>
          <a:lstStyle/>
          <a:p>
            <a:pPr marL="285759" indent="-285759" eaLnBrk="1" fontAlgn="auto" hangingPunct="1">
              <a:spcBef>
                <a:spcPts val="0"/>
              </a:spcBef>
              <a:spcAft>
                <a:spcPts val="0"/>
              </a:spcAft>
              <a:buFont typeface="Wingdings" panose="05000000000000000000" pitchFamily="2" charset="2"/>
              <a:buChar char="§"/>
              <a:defRPr/>
            </a:pPr>
            <a:r>
              <a:rPr lang="en-US" sz="2133" dirty="0">
                <a:latin typeface="+mj-lt"/>
                <a:cs typeface="Arial" pitchFamily="34" charset="0"/>
              </a:rPr>
              <a:t>1 </a:t>
            </a:r>
            <a:r>
              <a:rPr lang="en-US" sz="2133" dirty="0" err="1">
                <a:latin typeface="+mj-lt"/>
                <a:cs typeface="Arial" pitchFamily="34" charset="0"/>
              </a:rPr>
              <a:t>pelaku</a:t>
            </a:r>
            <a:r>
              <a:rPr lang="en-US" sz="2133" dirty="0">
                <a:latin typeface="+mj-lt"/>
                <a:cs typeface="Arial" pitchFamily="34" charset="0"/>
              </a:rPr>
              <a:t> </a:t>
            </a:r>
            <a:r>
              <a:rPr lang="en-US" sz="2133" dirty="0" err="1">
                <a:latin typeface="+mj-lt"/>
                <a:cs typeface="Arial" pitchFamily="34" charset="0"/>
              </a:rPr>
              <a:t>usaha</a:t>
            </a:r>
            <a:r>
              <a:rPr lang="en-US" sz="2133" dirty="0">
                <a:latin typeface="+mj-lt"/>
                <a:cs typeface="Arial" pitchFamily="34" charset="0"/>
              </a:rPr>
              <a:t> yang </a:t>
            </a:r>
            <a:r>
              <a:rPr lang="en-US" sz="2133" dirty="0" err="1">
                <a:latin typeface="+mj-lt"/>
                <a:cs typeface="Arial" pitchFamily="34" charset="0"/>
              </a:rPr>
              <a:t>mampu</a:t>
            </a:r>
            <a:endParaRPr lang="en-US" sz="2133" dirty="0">
              <a:latin typeface="+mj-lt"/>
              <a:cs typeface="Arial" pitchFamily="34" charset="0"/>
            </a:endParaRPr>
          </a:p>
          <a:p>
            <a:pPr marL="285759" indent="-285759" eaLnBrk="1" fontAlgn="auto" hangingPunct="1">
              <a:spcBef>
                <a:spcPts val="0"/>
              </a:spcBef>
              <a:spcAft>
                <a:spcPts val="0"/>
              </a:spcAft>
              <a:buFont typeface="Wingdings" panose="05000000000000000000" pitchFamily="2" charset="2"/>
              <a:buChar char="§"/>
              <a:defRPr/>
            </a:pPr>
            <a:r>
              <a:rPr lang="en-US" sz="2133" dirty="0" err="1">
                <a:latin typeface="+mj-lt"/>
                <a:cs typeface="Arial" pitchFamily="34" charset="0"/>
              </a:rPr>
              <a:t>Pemegang</a:t>
            </a:r>
            <a:r>
              <a:rPr lang="en-US" sz="2133" dirty="0">
                <a:latin typeface="+mj-lt"/>
                <a:cs typeface="Arial" pitchFamily="34" charset="0"/>
              </a:rPr>
              <a:t> </a:t>
            </a:r>
            <a:r>
              <a:rPr lang="en-US" sz="2133" dirty="0" err="1">
                <a:latin typeface="+mj-lt"/>
                <a:cs typeface="Arial" pitchFamily="34" charset="0"/>
              </a:rPr>
              <a:t>hak</a:t>
            </a:r>
            <a:r>
              <a:rPr lang="en-US" sz="2133" dirty="0">
                <a:latin typeface="+mj-lt"/>
                <a:cs typeface="Arial" pitchFamily="34" charset="0"/>
              </a:rPr>
              <a:t> </a:t>
            </a:r>
            <a:r>
              <a:rPr lang="en-US" sz="2133" dirty="0" err="1">
                <a:latin typeface="+mj-lt"/>
                <a:cs typeface="Arial" pitchFamily="34" charset="0"/>
              </a:rPr>
              <a:t>cipta</a:t>
            </a:r>
            <a:endParaRPr lang="en-US" sz="2133" dirty="0">
              <a:latin typeface="+mj-lt"/>
              <a:cs typeface="Arial" pitchFamily="34" charset="0"/>
            </a:endParaRPr>
          </a:p>
          <a:p>
            <a:pPr marL="285759" indent="-285759" eaLnBrk="1" fontAlgn="auto" hangingPunct="1">
              <a:spcBef>
                <a:spcPts val="0"/>
              </a:spcBef>
              <a:spcAft>
                <a:spcPts val="0"/>
              </a:spcAft>
              <a:buFont typeface="Wingdings" panose="05000000000000000000" pitchFamily="2" charset="2"/>
              <a:buChar char="§"/>
              <a:defRPr/>
            </a:pPr>
            <a:r>
              <a:rPr lang="en-US" sz="2133" dirty="0" err="1">
                <a:latin typeface="+mj-lt"/>
                <a:cs typeface="Arial" pitchFamily="34" charset="0"/>
              </a:rPr>
              <a:t>Konsultan</a:t>
            </a:r>
            <a:r>
              <a:rPr lang="en-US" sz="2133" dirty="0">
                <a:latin typeface="+mj-lt"/>
                <a:cs typeface="Arial" pitchFamily="34" charset="0"/>
              </a:rPr>
              <a:t> </a:t>
            </a:r>
            <a:r>
              <a:rPr lang="en-US" sz="2133" dirty="0" err="1">
                <a:latin typeface="+mj-lt"/>
                <a:cs typeface="Arial" pitchFamily="34" charset="0"/>
              </a:rPr>
              <a:t>hukum</a:t>
            </a:r>
            <a:r>
              <a:rPr lang="en-US" sz="2133" dirty="0">
                <a:latin typeface="+mj-lt"/>
                <a:cs typeface="Arial" pitchFamily="34" charset="0"/>
              </a:rPr>
              <a:t>  yang </a:t>
            </a:r>
            <a:r>
              <a:rPr lang="en-US" sz="2133" dirty="0" err="1">
                <a:latin typeface="+mj-lt"/>
                <a:cs typeface="Arial" pitchFamily="34" charset="0"/>
              </a:rPr>
              <a:t>segera</a:t>
            </a:r>
            <a:r>
              <a:rPr lang="en-US" sz="2133" dirty="0">
                <a:latin typeface="+mj-lt"/>
                <a:cs typeface="Arial" pitchFamily="34" charset="0"/>
              </a:rPr>
              <a:t> </a:t>
            </a:r>
            <a:r>
              <a:rPr lang="en-US" sz="2133" dirty="0" err="1">
                <a:latin typeface="+mj-lt"/>
                <a:cs typeface="Arial" pitchFamily="34" charset="0"/>
              </a:rPr>
              <a:t>dan</a:t>
            </a:r>
            <a:r>
              <a:rPr lang="en-US" sz="2133" dirty="0">
                <a:latin typeface="+mj-lt"/>
                <a:cs typeface="Arial" pitchFamily="34" charset="0"/>
              </a:rPr>
              <a:t> </a:t>
            </a:r>
            <a:r>
              <a:rPr lang="en-US" sz="2133" dirty="0" err="1">
                <a:latin typeface="+mj-lt"/>
                <a:cs typeface="Arial" pitchFamily="34" charset="0"/>
              </a:rPr>
              <a:t>tidak</a:t>
            </a:r>
            <a:r>
              <a:rPr lang="en-US" sz="2133" dirty="0">
                <a:latin typeface="+mj-lt"/>
                <a:cs typeface="Arial" pitchFamily="34" charset="0"/>
              </a:rPr>
              <a:t> </a:t>
            </a:r>
            <a:r>
              <a:rPr lang="en-US" sz="2133" dirty="0" err="1">
                <a:latin typeface="+mj-lt"/>
                <a:cs typeface="Arial" pitchFamily="34" charset="0"/>
              </a:rPr>
              <a:t>bisa</a:t>
            </a:r>
            <a:r>
              <a:rPr lang="en-US" sz="2133" dirty="0">
                <a:latin typeface="+mj-lt"/>
                <a:cs typeface="Arial" pitchFamily="34" charset="0"/>
              </a:rPr>
              <a:t> </a:t>
            </a:r>
            <a:r>
              <a:rPr lang="en-US" sz="2133" dirty="0" err="1">
                <a:latin typeface="+mj-lt"/>
                <a:cs typeface="Arial" pitchFamily="34" charset="0"/>
              </a:rPr>
              <a:t>ditunda</a:t>
            </a:r>
            <a:endParaRPr lang="en-US" sz="2133" dirty="0">
              <a:latin typeface="+mj-lt"/>
              <a:cs typeface="Arial" pitchFamily="34" charset="0"/>
            </a:endParaRPr>
          </a:p>
          <a:p>
            <a:pPr marL="285759" indent="-285759" eaLnBrk="1" fontAlgn="auto" hangingPunct="1">
              <a:spcBef>
                <a:spcPts val="0"/>
              </a:spcBef>
              <a:spcAft>
                <a:spcPts val="0"/>
              </a:spcAft>
              <a:buFont typeface="Wingdings" panose="05000000000000000000" pitchFamily="2" charset="2"/>
              <a:buChar char="§"/>
              <a:defRPr/>
            </a:pPr>
            <a:r>
              <a:rPr lang="en-US" sz="2133" i="1" dirty="0">
                <a:latin typeface="+mj-lt"/>
                <a:cs typeface="Arial" pitchFamily="34" charset="0"/>
              </a:rPr>
              <a:t>Repeat order </a:t>
            </a:r>
            <a:r>
              <a:rPr lang="en-US" sz="2133" dirty="0">
                <a:latin typeface="+mj-lt"/>
                <a:cs typeface="Arial" pitchFamily="34" charset="0"/>
              </a:rPr>
              <a:t>(</a:t>
            </a:r>
            <a:r>
              <a:rPr lang="en-US" sz="2133" dirty="0" err="1">
                <a:latin typeface="+mj-lt"/>
                <a:cs typeface="Arial" pitchFamily="34" charset="0"/>
              </a:rPr>
              <a:t>maks</a:t>
            </a:r>
            <a:r>
              <a:rPr lang="en-US" sz="2133" dirty="0">
                <a:latin typeface="+mj-lt"/>
                <a:cs typeface="Arial" pitchFamily="34" charset="0"/>
              </a:rPr>
              <a:t> 2 kali)</a:t>
            </a:r>
          </a:p>
        </p:txBody>
      </p:sp>
      <p:sp>
        <p:nvSpPr>
          <p:cNvPr id="2" name="Rectangle 1"/>
          <p:cNvSpPr/>
          <p:nvPr/>
        </p:nvSpPr>
        <p:spPr>
          <a:xfrm>
            <a:off x="601663" y="3265488"/>
            <a:ext cx="8348662" cy="476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920"/>
          </a:p>
        </p:txBody>
      </p:sp>
      <p:sp>
        <p:nvSpPr>
          <p:cNvPr id="13322" name="Rectangle 7"/>
          <p:cNvSpPr>
            <a:spLocks noChangeArrowheads="1"/>
          </p:cNvSpPr>
          <p:nvPr/>
        </p:nvSpPr>
        <p:spPr bwMode="auto">
          <a:xfrm>
            <a:off x="2311400" y="2754313"/>
            <a:ext cx="1246188" cy="487362"/>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en-US" sz="2560" b="1">
                <a:cs typeface="Arial" panose="020B0604020202020204" pitchFamily="34" charset="0"/>
              </a:rPr>
              <a:t>B/PK/JL</a:t>
            </a:r>
            <a:endParaRPr lang="en-US" sz="2560" b="1"/>
          </a:p>
        </p:txBody>
      </p:sp>
      <p:cxnSp>
        <p:nvCxnSpPr>
          <p:cNvPr id="16" name="Straight Connector 15"/>
          <p:cNvCxnSpPr/>
          <p:nvPr/>
        </p:nvCxnSpPr>
        <p:spPr>
          <a:xfrm>
            <a:off x="5673725" y="3243263"/>
            <a:ext cx="0" cy="304800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3324" name="Rectangle 18"/>
          <p:cNvSpPr>
            <a:spLocks noChangeArrowheads="1"/>
          </p:cNvSpPr>
          <p:nvPr/>
        </p:nvSpPr>
        <p:spPr bwMode="auto">
          <a:xfrm>
            <a:off x="7102475" y="2749550"/>
            <a:ext cx="473075" cy="487363"/>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en-US" sz="2560" b="1">
                <a:cs typeface="Arial" panose="020B0604020202020204" pitchFamily="34" charset="0"/>
              </a:rPr>
              <a:t>JK</a:t>
            </a:r>
            <a:endParaRPr lang="en-US" sz="2560" b="1"/>
          </a:p>
        </p:txBody>
      </p:sp>
    </p:spTree>
    <p:extLst>
      <p:ext uri="{BB962C8B-B14F-4D97-AF65-F5344CB8AC3E}">
        <p14:creationId xmlns:p14="http://schemas.microsoft.com/office/powerpoint/2010/main" val="2293796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defRPr/>
            </a:pPr>
            <a:fld id="{9FEC21FC-DC47-411E-AA8A-966CB5844BF6}" type="slidenum">
              <a:rPr lang="en-US" smtClean="0"/>
              <a:pPr>
                <a:defRPr/>
              </a:pPr>
              <a:t>9</a:t>
            </a:fld>
            <a:endParaRPr lang="en-US"/>
          </a:p>
        </p:txBody>
      </p:sp>
      <p:sp>
        <p:nvSpPr>
          <p:cNvPr id="5" name="Title 1"/>
          <p:cNvSpPr>
            <a:spLocks noGrp="1"/>
          </p:cNvSpPr>
          <p:nvPr>
            <p:ph type="title"/>
          </p:nvPr>
        </p:nvSpPr>
        <p:spPr>
          <a:xfrm>
            <a:off x="635000" y="2595716"/>
            <a:ext cx="8483600" cy="958645"/>
          </a:xfrm>
        </p:spPr>
        <p:txBody>
          <a:bodyPr>
            <a:noAutofit/>
          </a:bodyPr>
          <a:lstStyle/>
          <a:p>
            <a:pPr algn="ctr"/>
            <a:r>
              <a:rPr lang="en-US" sz="4400" b="1" dirty="0">
                <a:solidFill>
                  <a:srgbClr val="FF0000"/>
                </a:solidFill>
              </a:rPr>
              <a:t>MODEL PEMAKETAN</a:t>
            </a:r>
            <a:endParaRPr lang="id-ID" sz="4400" b="1" dirty="0">
              <a:solidFill>
                <a:srgbClr val="FF0000"/>
              </a:solidFill>
            </a:endParaRPr>
          </a:p>
        </p:txBody>
      </p:sp>
    </p:spTree>
    <p:extLst>
      <p:ext uri="{BB962C8B-B14F-4D97-AF65-F5344CB8AC3E}">
        <p14:creationId xmlns:p14="http://schemas.microsoft.com/office/powerpoint/2010/main" val="3575588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4169</TotalTime>
  <Words>943</Words>
  <Application>Microsoft Office PowerPoint</Application>
  <PresentationFormat>Custom</PresentationFormat>
  <Paragraphs>227</Paragraphs>
  <Slides>43</Slides>
  <Notes>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7" baseType="lpstr">
      <vt:lpstr>Trebuchet MS</vt:lpstr>
      <vt:lpstr>Rockwell</vt:lpstr>
      <vt:lpstr>Wingdings 3</vt:lpstr>
      <vt:lpstr>Rockwell Extra Bold</vt:lpstr>
      <vt:lpstr>Calibri</vt:lpstr>
      <vt:lpstr>Gill Sans MT</vt:lpstr>
      <vt:lpstr>Wingdings</vt:lpstr>
      <vt:lpstr>Arial</vt:lpstr>
      <vt:lpstr>Times New Roman</vt:lpstr>
      <vt:lpstr>Tahoma</vt:lpstr>
      <vt:lpstr>Elephant</vt:lpstr>
      <vt:lpstr>Noto Sans Symbols</vt:lpstr>
      <vt:lpstr>Facet</vt:lpstr>
      <vt:lpstr>Worksheet</vt:lpstr>
      <vt:lpstr>PowerPoint Presentation</vt:lpstr>
      <vt:lpstr>Kebijakan Pemaketan Pengadaan Barang/Jasa</vt:lpstr>
      <vt:lpstr>Larangan dalam Pemaketan Pengadaan Barang/Jasa</vt:lpstr>
      <vt:lpstr>Pemaketan dilakukan dengan menetapkan sebanyak-banyaknya paket untuk Usaha Kecil tanpa mengabaikan prinsip efisiensi, persaingan sehat, kesatuan sistem, dan kualitas kemampuan teknis dengan nilai paket Pengadaan Barang/Pekerjaan Konstruksi/Jasa Lainnya.  USAHA KECIL (Mikro dan Kecil) 0 s.d Rp. 2.5 M (Perpres16/2018),  diubah: 0 s.d Rp. 15 M  (Perpres 12/2021)  (Kecuali pekerjaan yang menuntut kompetensi teknis yang tidak dapat dipenuhi oleh Usaha Kecil.) </vt:lpstr>
      <vt:lpstr>REVIEW  METODE PEMILIHAN </vt:lpstr>
      <vt:lpstr>PowerPoint Presentation</vt:lpstr>
      <vt:lpstr>PowerPoint Presentation</vt:lpstr>
      <vt:lpstr>PowerPoint Presentation</vt:lpstr>
      <vt:lpstr>MODEL PEMAKETAN</vt:lpstr>
      <vt:lpstr>MODEL 1 (terpisah)</vt:lpstr>
      <vt:lpstr>MODEL 2 (Paket swakelola)</vt:lpstr>
      <vt:lpstr>MODEL SWAKELOLA (Contoh 2)</vt:lpstr>
      <vt:lpstr>DATA PEMAKETAN PADA SIRUP TAHUN 2021</vt:lpstr>
      <vt:lpstr>PowerPoint Presentation</vt:lpstr>
      <vt:lpstr>PowerPoint Presentation</vt:lpstr>
      <vt:lpstr>REKAP PAKET PER SKPD</vt:lpstr>
      <vt:lpstr>Lanjutan 1:</vt:lpstr>
      <vt:lpstr>Lanjutan 2:</vt:lpstr>
      <vt:lpstr>PAKET PAGU KECIL</vt:lpstr>
      <vt:lpstr>PowerPoint Presentation</vt:lpstr>
      <vt:lpstr>PAKET TIDAK TEPAT</vt:lpstr>
      <vt:lpstr>PAKET BELANJA ATK </vt:lpstr>
      <vt:lpstr>TENDER TIDAK SESUAI</vt:lpstr>
      <vt:lpstr>DIKECUALIKAN TIDAK TEPAT</vt:lpstr>
      <vt:lpstr>TENDER CEPAT</vt:lpstr>
      <vt:lpstr>PENGELOMPOKAN PEMAKETAN DALAM RENCANA UMUM PENGADAAN</vt:lpstr>
      <vt:lpstr>DEFINISI PENYEDIA</vt:lpstr>
      <vt:lpstr>DEFINISI SWAKELOLA</vt:lpstr>
      <vt:lpstr>DEFINISI PENYEDIA DALAM SWAKELOLA</vt:lpstr>
      <vt:lpstr>KONSOLIDASI PENGADAAN BARANG/JASA PEMERINTAH</vt:lpstr>
      <vt:lpstr>Konsolidasi Pengadaan Barang/Jasa adalah strategi Pengadaan  Barang/Jasa yang menggabungkan beberapa paket Pengadaan Barang/Jasa sejenis </vt:lpstr>
      <vt:lpstr>Konsolidasi Pengadaan Barang/Jasa dilakukan pada tahap perencanaan, persiapan Pengadaan Barang/Jasa melalui Penyedia, dan/atau persiapan pemilihan Penyedia  Konsolidasi Pengadaan Barang/Jasa dilaksanakan oleh PA/KPA/PPK dan/atau UKPBJ </vt:lpstr>
      <vt:lpstr>MEKANISME PEMILIHAN PENYEDIA KONSOLIDASI</vt:lpstr>
      <vt:lpstr>MODEL PEMAKETAN</vt:lpstr>
      <vt:lpstr>MODEL PEMAKETAN SWAKELOLA</vt:lpstr>
      <vt:lpstr>KONSOLIDASI PA/KPA/PPK</vt:lpstr>
      <vt:lpstr>ATK Pada PENYEDIA DALAM SWAKELOLA</vt:lpstr>
      <vt:lpstr>PowerPoint Presentation</vt:lpstr>
      <vt:lpstr>PowerPoint Presentation</vt:lpstr>
      <vt:lpstr>PowerPoint Presentation</vt:lpstr>
      <vt:lpstr>PowerPoint Presentation</vt:lpstr>
      <vt:lpstr>RENCANA UMUM PENGADAAN TA. 2022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161</cp:revision>
  <cp:lastPrinted>2021-02-19T02:41:29Z</cp:lastPrinted>
  <dcterms:modified xsi:type="dcterms:W3CDTF">2021-10-26T02:58:01Z</dcterms:modified>
</cp:coreProperties>
</file>