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2" r:id="rId1"/>
  </p:sldMasterIdLst>
  <p:notesMasterIdLst>
    <p:notesMasterId r:id="rId20"/>
  </p:notesMasterIdLst>
  <p:sldIdLst>
    <p:sldId id="315" r:id="rId2"/>
    <p:sldId id="289" r:id="rId3"/>
    <p:sldId id="297" r:id="rId4"/>
    <p:sldId id="317" r:id="rId5"/>
    <p:sldId id="318" r:id="rId6"/>
    <p:sldId id="311" r:id="rId7"/>
    <p:sldId id="316" r:id="rId8"/>
    <p:sldId id="304" r:id="rId9"/>
    <p:sldId id="282" r:id="rId10"/>
    <p:sldId id="283" r:id="rId11"/>
    <p:sldId id="300" r:id="rId12"/>
    <p:sldId id="306" r:id="rId13"/>
    <p:sldId id="307" r:id="rId14"/>
    <p:sldId id="308" r:id="rId15"/>
    <p:sldId id="309" r:id="rId16"/>
    <p:sldId id="310" r:id="rId17"/>
    <p:sldId id="314" r:id="rId18"/>
    <p:sldId id="265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FACF1-E84B-488A-91B5-C64C5EA66E1B}" type="datetimeFigureOut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0EC2-E84D-4F44-ADAF-D808063E4C5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252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69D-AA32-4C0F-B83A-5F7B1DB12ACA}" type="datetimeFigureOut">
              <a:rPr lang="id-ID" smtClean="0"/>
              <a:pPr/>
              <a:t>14/10/2021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E3CE-49AE-45B8-9BA6-C90D8547089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69D-AA32-4C0F-B83A-5F7B1DB12ACA}" type="datetimeFigureOut">
              <a:rPr lang="id-ID" smtClean="0"/>
              <a:pPr/>
              <a:t>14/10/2021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E3CE-49AE-45B8-9BA6-C90D8547089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69D-AA32-4C0F-B83A-5F7B1DB12ACA}" type="datetimeFigureOut">
              <a:rPr lang="id-ID" smtClean="0"/>
              <a:pPr/>
              <a:t>14/10/2021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E3CE-49AE-45B8-9BA6-C90D8547089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69D-AA32-4C0F-B83A-5F7B1DB12ACA}" type="datetimeFigureOut">
              <a:rPr lang="id-ID" smtClean="0"/>
              <a:pPr/>
              <a:t>14/10/2021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E3CE-49AE-45B8-9BA6-C90D8547089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69D-AA32-4C0F-B83A-5F7B1DB12ACA}" type="datetimeFigureOut">
              <a:rPr lang="id-ID" smtClean="0"/>
              <a:pPr/>
              <a:t>14/10/2021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E3CE-49AE-45B8-9BA6-C90D8547089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69D-AA32-4C0F-B83A-5F7B1DB12ACA}" type="datetimeFigureOut">
              <a:rPr lang="id-ID" smtClean="0"/>
              <a:pPr/>
              <a:t>14/10/2021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E3CE-49AE-45B8-9BA6-C90D8547089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69D-AA32-4C0F-B83A-5F7B1DB12ACA}" type="datetimeFigureOut">
              <a:rPr lang="id-ID" smtClean="0"/>
              <a:pPr/>
              <a:t>14/10/2021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E3CE-49AE-45B8-9BA6-C90D8547089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69D-AA32-4C0F-B83A-5F7B1DB12ACA}" type="datetimeFigureOut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E3CE-49AE-45B8-9BA6-C90D8547089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69D-AA32-4C0F-B83A-5F7B1DB12ACA}" type="datetimeFigureOut">
              <a:rPr lang="id-ID" smtClean="0"/>
              <a:pPr/>
              <a:t>14/10/2021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E3CE-49AE-45B8-9BA6-C90D8547089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69D-AA32-4C0F-B83A-5F7B1DB12ACA}" type="datetimeFigureOut">
              <a:rPr lang="id-ID" smtClean="0"/>
              <a:pPr/>
              <a:t>14/10/2021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E3CE-49AE-45B8-9BA6-C90D8547089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69D-AA32-4C0F-B83A-5F7B1DB12ACA}" type="datetimeFigureOut">
              <a:rPr lang="id-ID" smtClean="0"/>
              <a:pPr/>
              <a:t>14/10/2021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E3CE-49AE-45B8-9BA6-C90D8547089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9569D-AA32-4C0F-B83A-5F7B1DB12ACA}" type="datetimeFigureOut">
              <a:rPr lang="id-ID" smtClean="0"/>
              <a:pPr/>
              <a:t>14/10/2021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E3CE-49AE-45B8-9BA6-C90D8547089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07%20RUSPIN%205%20MNT.mp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07%20RUSPIN%205%20MNT.mp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07%20RUSPIN%205%20MNT.mp4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D005665-CCC7-4830-ADEB-22E860367DA2}"/>
              </a:ext>
            </a:extLst>
          </p:cNvPr>
          <p:cNvGrpSpPr/>
          <p:nvPr/>
        </p:nvGrpSpPr>
        <p:grpSpPr>
          <a:xfrm>
            <a:off x="109908" y="125347"/>
            <a:ext cx="3650448" cy="623454"/>
            <a:chOff x="109908" y="125347"/>
            <a:chExt cx="3650448" cy="62345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B4CC5EA-0466-4D42-9080-CA568313D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183" y="217725"/>
              <a:ext cx="2819173" cy="5310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600B5E0-572B-472E-BD25-507891BD27EB}"/>
                </a:ext>
              </a:extLst>
            </p:cNvPr>
            <p:cNvSpPr/>
            <p:nvPr/>
          </p:nvSpPr>
          <p:spPr>
            <a:xfrm>
              <a:off x="109908" y="125347"/>
              <a:ext cx="721366" cy="62345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rgbClr val="FDD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b="0" i="0">
                <a:latin typeface="HP Simplified" panose="020B0604020204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-42888" y="3429000"/>
            <a:ext cx="9161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spc="100" dirty="0">
                <a:cs typeface="Times New Roman" pitchFamily="18" charset="0"/>
              </a:rPr>
              <a:t>RUMAH SISTEM PANEL INSTAN (RUSPIN)</a:t>
            </a:r>
            <a:endParaRPr lang="id-ID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417015"/>
              </p:ext>
            </p:extLst>
          </p:nvPr>
        </p:nvGraphicFramePr>
        <p:xfrm>
          <a:off x="0" y="6195025"/>
          <a:ext cx="9144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Proses</a:t>
                      </a:r>
                      <a:r>
                        <a:rPr lang="id-ID" baseline="0" dirty="0">
                          <a:solidFill>
                            <a:schemeClr val="tx1"/>
                          </a:solidFill>
                        </a:rPr>
                        <a:t> pendaftaran paten</a:t>
                      </a: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 di DJKI Kemen Hukum dan HAM dengan nomor permohonan paten S00201609227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93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799842" y="1142984"/>
            <a:ext cx="7629810" cy="5715016"/>
            <a:chOff x="0" y="1142984"/>
            <a:chExt cx="6082016" cy="455566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054215" y="1142984"/>
              <a:ext cx="3027801" cy="2270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1142984"/>
              <a:ext cx="3027801" cy="2270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 descr="D:\Foto HP\Rumah Gewang Ubung\20151126_174221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500166" y="3429000"/>
              <a:ext cx="3026192" cy="2269644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0" y="1124744"/>
            <a:ext cx="914400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id-ID" sz="2000" b="1" dirty="0"/>
              <a:t>PENERAPAN OLEH PUSAT LITBANG PERUMAHAN DAN PERMUKIMAN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71604" y="3714752"/>
            <a:ext cx="58579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Ubung, Kota Denpasar, Provinsi Bali</a:t>
            </a:r>
          </a:p>
          <a:p>
            <a:pPr algn="ctr"/>
            <a:r>
              <a:rPr lang="id-ID" dirty="0"/>
              <a:t>Pemilik Dinas PU Provinsi Bali – LB 36 m2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16510" y="0"/>
            <a:ext cx="5884879" cy="1170055"/>
            <a:chOff x="-16510" y="0"/>
            <a:chExt cx="5884879" cy="1170055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3B4B0E24-0D29-4FE0-974F-49FBD963ABA7}"/>
                </a:ext>
              </a:extLst>
            </p:cNvPr>
            <p:cNvSpPr/>
            <p:nvPr/>
          </p:nvSpPr>
          <p:spPr>
            <a:xfrm>
              <a:off x="1" y="0"/>
              <a:ext cx="5868368" cy="1170055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  <a:gd name="connsiteX0-21" fmla="*/ 0 w 10921472"/>
                <a:gd name="connsiteY0-22" fmla="*/ 0 h 1414849"/>
                <a:gd name="connsiteX1-23" fmla="*/ 10921472 w 10921472"/>
                <a:gd name="connsiteY1-24" fmla="*/ 10531 h 1414849"/>
                <a:gd name="connsiteX2-25" fmla="*/ 9906000 w 10921472"/>
                <a:gd name="connsiteY2-26" fmla="*/ 838200 h 1414849"/>
                <a:gd name="connsiteX3-27" fmla="*/ 8238 w 10921472"/>
                <a:gd name="connsiteY3-28" fmla="*/ 1414849 h 1414849"/>
                <a:gd name="connsiteX4-29" fmla="*/ 0 w 10921472"/>
                <a:gd name="connsiteY4-30" fmla="*/ 0 h 1414849"/>
                <a:gd name="connsiteX0-31" fmla="*/ 0 w 10905290"/>
                <a:gd name="connsiteY0-32" fmla="*/ 0 h 1414849"/>
                <a:gd name="connsiteX1-33" fmla="*/ 10905290 w 10905290"/>
                <a:gd name="connsiteY1-34" fmla="*/ 21062 h 1414849"/>
                <a:gd name="connsiteX2-35" fmla="*/ 9906000 w 10905290"/>
                <a:gd name="connsiteY2-36" fmla="*/ 838200 h 1414849"/>
                <a:gd name="connsiteX3-37" fmla="*/ 8238 w 10905290"/>
                <a:gd name="connsiteY3-38" fmla="*/ 1414849 h 1414849"/>
                <a:gd name="connsiteX4-39" fmla="*/ 0 w 10905290"/>
                <a:gd name="connsiteY4-40" fmla="*/ 0 h 1414849"/>
                <a:gd name="connsiteX0-41" fmla="*/ 0 w 10921472"/>
                <a:gd name="connsiteY0-42" fmla="*/ 0 h 1414849"/>
                <a:gd name="connsiteX1-43" fmla="*/ 10921472 w 10921472"/>
                <a:gd name="connsiteY1-44" fmla="*/ 210612 h 1414849"/>
                <a:gd name="connsiteX2-45" fmla="*/ 9906000 w 10921472"/>
                <a:gd name="connsiteY2-46" fmla="*/ 838200 h 1414849"/>
                <a:gd name="connsiteX3-47" fmla="*/ 8238 w 10921472"/>
                <a:gd name="connsiteY3-48" fmla="*/ 1414849 h 1414849"/>
                <a:gd name="connsiteX4-49" fmla="*/ 0 w 10921472"/>
                <a:gd name="connsiteY4-50" fmla="*/ 0 h 1414849"/>
                <a:gd name="connsiteX0-51" fmla="*/ 0 w 10808189"/>
                <a:gd name="connsiteY0-52" fmla="*/ 0 h 1414849"/>
                <a:gd name="connsiteX1-53" fmla="*/ 10808189 w 10808189"/>
                <a:gd name="connsiteY1-54" fmla="*/ 1 h 1414849"/>
                <a:gd name="connsiteX2-55" fmla="*/ 9906000 w 10808189"/>
                <a:gd name="connsiteY2-56" fmla="*/ 838200 h 1414849"/>
                <a:gd name="connsiteX3-57" fmla="*/ 8238 w 10808189"/>
                <a:gd name="connsiteY3-58" fmla="*/ 1414849 h 1414849"/>
                <a:gd name="connsiteX4-59" fmla="*/ 0 w 10808189"/>
                <a:gd name="connsiteY4-60" fmla="*/ 0 h 1414849"/>
                <a:gd name="connsiteX0-61" fmla="*/ 0 w 10905290"/>
                <a:gd name="connsiteY0-62" fmla="*/ 0 h 1414849"/>
                <a:gd name="connsiteX1-63" fmla="*/ 10905290 w 10905290"/>
                <a:gd name="connsiteY1-64" fmla="*/ 1 h 1414849"/>
                <a:gd name="connsiteX2-65" fmla="*/ 9906000 w 10905290"/>
                <a:gd name="connsiteY2-66" fmla="*/ 838200 h 1414849"/>
                <a:gd name="connsiteX3-67" fmla="*/ 8238 w 10905290"/>
                <a:gd name="connsiteY3-68" fmla="*/ 1414849 h 1414849"/>
                <a:gd name="connsiteX4-69" fmla="*/ 0 w 10905290"/>
                <a:gd name="connsiteY4-7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905290" h="1414849">
                  <a:moveTo>
                    <a:pt x="0" y="0"/>
                  </a:moveTo>
                  <a:lnTo>
                    <a:pt x="10905290" y="1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57CA8397-563E-40F9-B39B-762E106511E4}"/>
                </a:ext>
              </a:extLst>
            </p:cNvPr>
            <p:cNvSpPr/>
            <p:nvPr/>
          </p:nvSpPr>
          <p:spPr>
            <a:xfrm>
              <a:off x="-16510" y="0"/>
              <a:ext cx="5703956" cy="1084520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840555" h="1414849">
                  <a:moveTo>
                    <a:pt x="0" y="0"/>
                  </a:moveTo>
                  <a:lnTo>
                    <a:pt x="10840555" y="0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6" name="Title 6">
              <a:extLst>
                <a:ext uri="{FF2B5EF4-FFF2-40B4-BE49-F238E27FC236}">
                  <a16:creationId xmlns:a16="http://schemas.microsoft.com/office/drawing/2014/main" id="{E22873CE-6532-4E4B-BCFE-F9A4A99E83B2}"/>
                </a:ext>
              </a:extLst>
            </p:cNvPr>
            <p:cNvSpPr txBox="1">
              <a:spLocks/>
            </p:cNvSpPr>
            <p:nvPr/>
          </p:nvSpPr>
          <p:spPr>
            <a:xfrm>
              <a:off x="881241" y="201314"/>
              <a:ext cx="3908453" cy="50400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br>
                <a:rPr lang="en-US" sz="2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2800" b="1" dirty="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ea typeface="Tahoma" panose="020B0604030504040204" pitchFamily="34" charset="0"/>
                  <a:cs typeface="Aharoni" panose="02010803020104030203" pitchFamily="2" charset="-79"/>
                </a:rPr>
                <a:t>BALITBANG PUPR</a:t>
              </a:r>
              <a:endParaRPr lang="id-ID" sz="1600" b="1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AD78BE7-C09D-4A5F-AE20-88BA343A7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910" y="125655"/>
              <a:ext cx="658246" cy="6553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6792" y="1285835"/>
            <a:ext cx="7253309" cy="5592538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516" y="3930761"/>
            <a:ext cx="4447483" cy="2916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4"/>
          <a:stretch/>
        </p:blipFill>
        <p:spPr>
          <a:xfrm>
            <a:off x="15661" y="1091254"/>
            <a:ext cx="4690855" cy="2837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517" y="1113205"/>
            <a:ext cx="3947450" cy="28153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2" y="3592224"/>
            <a:ext cx="89297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Kabupaten Kefa, Provinsi Nusa Tenggara Timur</a:t>
            </a:r>
          </a:p>
          <a:p>
            <a:pPr algn="ctr"/>
            <a:r>
              <a:rPr lang="id-ID" dirty="0"/>
              <a:t>Pemilik Kodam Udayana – Lokasi Komplek Perumahan Kodim Kefa  – LB 36 m2 – Tipe Kopel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16510" y="0"/>
            <a:ext cx="5884879" cy="1170055"/>
            <a:chOff x="-16510" y="0"/>
            <a:chExt cx="5884879" cy="1170055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3B4B0E24-0D29-4FE0-974F-49FBD963ABA7}"/>
                </a:ext>
              </a:extLst>
            </p:cNvPr>
            <p:cNvSpPr/>
            <p:nvPr/>
          </p:nvSpPr>
          <p:spPr>
            <a:xfrm>
              <a:off x="1" y="0"/>
              <a:ext cx="5868368" cy="1170055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  <a:gd name="connsiteX0-21" fmla="*/ 0 w 10921472"/>
                <a:gd name="connsiteY0-22" fmla="*/ 0 h 1414849"/>
                <a:gd name="connsiteX1-23" fmla="*/ 10921472 w 10921472"/>
                <a:gd name="connsiteY1-24" fmla="*/ 10531 h 1414849"/>
                <a:gd name="connsiteX2-25" fmla="*/ 9906000 w 10921472"/>
                <a:gd name="connsiteY2-26" fmla="*/ 838200 h 1414849"/>
                <a:gd name="connsiteX3-27" fmla="*/ 8238 w 10921472"/>
                <a:gd name="connsiteY3-28" fmla="*/ 1414849 h 1414849"/>
                <a:gd name="connsiteX4-29" fmla="*/ 0 w 10921472"/>
                <a:gd name="connsiteY4-30" fmla="*/ 0 h 1414849"/>
                <a:gd name="connsiteX0-31" fmla="*/ 0 w 10905290"/>
                <a:gd name="connsiteY0-32" fmla="*/ 0 h 1414849"/>
                <a:gd name="connsiteX1-33" fmla="*/ 10905290 w 10905290"/>
                <a:gd name="connsiteY1-34" fmla="*/ 21062 h 1414849"/>
                <a:gd name="connsiteX2-35" fmla="*/ 9906000 w 10905290"/>
                <a:gd name="connsiteY2-36" fmla="*/ 838200 h 1414849"/>
                <a:gd name="connsiteX3-37" fmla="*/ 8238 w 10905290"/>
                <a:gd name="connsiteY3-38" fmla="*/ 1414849 h 1414849"/>
                <a:gd name="connsiteX4-39" fmla="*/ 0 w 10905290"/>
                <a:gd name="connsiteY4-40" fmla="*/ 0 h 1414849"/>
                <a:gd name="connsiteX0-41" fmla="*/ 0 w 10921472"/>
                <a:gd name="connsiteY0-42" fmla="*/ 0 h 1414849"/>
                <a:gd name="connsiteX1-43" fmla="*/ 10921472 w 10921472"/>
                <a:gd name="connsiteY1-44" fmla="*/ 210612 h 1414849"/>
                <a:gd name="connsiteX2-45" fmla="*/ 9906000 w 10921472"/>
                <a:gd name="connsiteY2-46" fmla="*/ 838200 h 1414849"/>
                <a:gd name="connsiteX3-47" fmla="*/ 8238 w 10921472"/>
                <a:gd name="connsiteY3-48" fmla="*/ 1414849 h 1414849"/>
                <a:gd name="connsiteX4-49" fmla="*/ 0 w 10921472"/>
                <a:gd name="connsiteY4-50" fmla="*/ 0 h 1414849"/>
                <a:gd name="connsiteX0-51" fmla="*/ 0 w 10808189"/>
                <a:gd name="connsiteY0-52" fmla="*/ 0 h 1414849"/>
                <a:gd name="connsiteX1-53" fmla="*/ 10808189 w 10808189"/>
                <a:gd name="connsiteY1-54" fmla="*/ 1 h 1414849"/>
                <a:gd name="connsiteX2-55" fmla="*/ 9906000 w 10808189"/>
                <a:gd name="connsiteY2-56" fmla="*/ 838200 h 1414849"/>
                <a:gd name="connsiteX3-57" fmla="*/ 8238 w 10808189"/>
                <a:gd name="connsiteY3-58" fmla="*/ 1414849 h 1414849"/>
                <a:gd name="connsiteX4-59" fmla="*/ 0 w 10808189"/>
                <a:gd name="connsiteY4-60" fmla="*/ 0 h 1414849"/>
                <a:gd name="connsiteX0-61" fmla="*/ 0 w 10905290"/>
                <a:gd name="connsiteY0-62" fmla="*/ 0 h 1414849"/>
                <a:gd name="connsiteX1-63" fmla="*/ 10905290 w 10905290"/>
                <a:gd name="connsiteY1-64" fmla="*/ 1 h 1414849"/>
                <a:gd name="connsiteX2-65" fmla="*/ 9906000 w 10905290"/>
                <a:gd name="connsiteY2-66" fmla="*/ 838200 h 1414849"/>
                <a:gd name="connsiteX3-67" fmla="*/ 8238 w 10905290"/>
                <a:gd name="connsiteY3-68" fmla="*/ 1414849 h 1414849"/>
                <a:gd name="connsiteX4-69" fmla="*/ 0 w 10905290"/>
                <a:gd name="connsiteY4-7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905290" h="1414849">
                  <a:moveTo>
                    <a:pt x="0" y="0"/>
                  </a:moveTo>
                  <a:lnTo>
                    <a:pt x="10905290" y="1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57CA8397-563E-40F9-B39B-762E106511E4}"/>
                </a:ext>
              </a:extLst>
            </p:cNvPr>
            <p:cNvSpPr/>
            <p:nvPr/>
          </p:nvSpPr>
          <p:spPr>
            <a:xfrm>
              <a:off x="-16510" y="0"/>
              <a:ext cx="5703956" cy="1084520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840555" h="1414849">
                  <a:moveTo>
                    <a:pt x="0" y="0"/>
                  </a:moveTo>
                  <a:lnTo>
                    <a:pt x="10840555" y="0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3" name="Title 6">
              <a:extLst>
                <a:ext uri="{FF2B5EF4-FFF2-40B4-BE49-F238E27FC236}">
                  <a16:creationId xmlns:a16="http://schemas.microsoft.com/office/drawing/2014/main" id="{E22873CE-6532-4E4B-BCFE-F9A4A99E83B2}"/>
                </a:ext>
              </a:extLst>
            </p:cNvPr>
            <p:cNvSpPr txBox="1">
              <a:spLocks/>
            </p:cNvSpPr>
            <p:nvPr/>
          </p:nvSpPr>
          <p:spPr>
            <a:xfrm>
              <a:off x="881241" y="201314"/>
              <a:ext cx="3908453" cy="50400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br>
                <a:rPr lang="en-US" sz="2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2800" b="1" dirty="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ea typeface="Tahoma" panose="020B0604030504040204" pitchFamily="34" charset="0"/>
                  <a:cs typeface="Aharoni" panose="02010803020104030203" pitchFamily="2" charset="-79"/>
                </a:rPr>
                <a:t>BALITBANG PUPR</a:t>
              </a:r>
              <a:endParaRPr lang="id-ID" sz="1600" b="1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D78BE7-C09D-4A5F-AE20-88BA343A7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5910" y="125655"/>
              <a:ext cx="658246" cy="655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3998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Foto HP\Rumah Gewang Kupang\20151205_145931.jpg"/>
          <p:cNvPicPr>
            <a:picLocks noChangeAspect="1"/>
          </p:cNvPicPr>
          <p:nvPr/>
        </p:nvPicPr>
        <p:blipFill>
          <a:blip r:embed="rId2" cstate="print">
            <a:lum bright="22000"/>
          </a:blip>
          <a:srcRect/>
          <a:stretch>
            <a:fillRect/>
          </a:stretch>
        </p:blipFill>
        <p:spPr bwMode="auto">
          <a:xfrm>
            <a:off x="44507" y="908720"/>
            <a:ext cx="90426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RSA\2016\47 Karya Konstruksi Indonesia 2016\Foto Penerapan\New folder (2)\FLORINDA Da COSTA SOARES (NO.1) (2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5892" y="4698024"/>
            <a:ext cx="2880000" cy="2160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45892" y="6560130"/>
            <a:ext cx="24853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/>
              <a:t>FLORINDA Da COSTA SOARES (NO.1)</a:t>
            </a:r>
            <a:endParaRPr lang="id-ID" sz="1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960570" y="4698024"/>
            <a:ext cx="1683000" cy="2160000"/>
            <a:chOff x="2928926" y="2697760"/>
            <a:chExt cx="1683000" cy="2160000"/>
          </a:xfrm>
        </p:grpSpPr>
        <p:pic>
          <p:nvPicPr>
            <p:cNvPr id="1028" name="Picture 4" descr="D:\RSA\2016\47 Karya Konstruksi Indonesia 2016\Foto Penerapan\New folder (2)\NATALIA KOLO ( NO.2) (2)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928926" y="2697760"/>
              <a:ext cx="1683000" cy="216000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2928926" y="4580761"/>
              <a:ext cx="16828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b="1" dirty="0"/>
                <a:t>NATALIA KOLO ( NO.2)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29322" y="4698000"/>
            <a:ext cx="2880000" cy="2160000"/>
            <a:chOff x="4643438" y="3000372"/>
            <a:chExt cx="2880000" cy="2160000"/>
          </a:xfrm>
        </p:grpSpPr>
        <p:pic>
          <p:nvPicPr>
            <p:cNvPr id="1029" name="Picture 5" descr="D:\RSA\2016\47 Karya Konstruksi Indonesia 2016\Foto Penerapan\New folder (2)\ALFRED D.I.TUNLIU ( NO.3)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643438" y="3000372"/>
              <a:ext cx="2880000" cy="2160000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4643438" y="4786322"/>
              <a:ext cx="179889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100" b="1" dirty="0"/>
                <a:t>ALFRED D.I.TUNLIU ( NO.3)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29322" y="2500306"/>
            <a:ext cx="2928958" cy="2160000"/>
            <a:chOff x="7500958" y="2714620"/>
            <a:chExt cx="2928958" cy="2160000"/>
          </a:xfrm>
        </p:grpSpPr>
        <p:pic>
          <p:nvPicPr>
            <p:cNvPr id="1027" name="Picture 3" descr="D:\RSA\2016\47 Karya Konstruksi Indonesia 2016\Foto Penerapan\New folder (2)\MARSELINA RATU ( NO.4) (2)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500958" y="2714620"/>
              <a:ext cx="2880000" cy="2160000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8661483" y="4596150"/>
              <a:ext cx="176843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100" b="1" dirty="0"/>
                <a:t>MARSELINA RATU ( NO.4)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3585790"/>
            <a:ext cx="592935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Pondok Sawah, Kota Kupang, Provinsi Nusa Tenggara Timur</a:t>
            </a:r>
          </a:p>
          <a:p>
            <a:pPr algn="ctr"/>
            <a:r>
              <a:rPr lang="id-ID" dirty="0"/>
              <a:t>Pemilik Dinas Aset NTT - Pengguna Pegawai Pemkot Kupang – LB 36 m2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16510" y="0"/>
            <a:ext cx="5884879" cy="1170055"/>
            <a:chOff x="-16510" y="0"/>
            <a:chExt cx="5884879" cy="1170055"/>
          </a:xfrm>
        </p:grpSpPr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3B4B0E24-0D29-4FE0-974F-49FBD963ABA7}"/>
                </a:ext>
              </a:extLst>
            </p:cNvPr>
            <p:cNvSpPr/>
            <p:nvPr/>
          </p:nvSpPr>
          <p:spPr>
            <a:xfrm>
              <a:off x="1" y="0"/>
              <a:ext cx="5868368" cy="1170055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  <a:gd name="connsiteX0-21" fmla="*/ 0 w 10921472"/>
                <a:gd name="connsiteY0-22" fmla="*/ 0 h 1414849"/>
                <a:gd name="connsiteX1-23" fmla="*/ 10921472 w 10921472"/>
                <a:gd name="connsiteY1-24" fmla="*/ 10531 h 1414849"/>
                <a:gd name="connsiteX2-25" fmla="*/ 9906000 w 10921472"/>
                <a:gd name="connsiteY2-26" fmla="*/ 838200 h 1414849"/>
                <a:gd name="connsiteX3-27" fmla="*/ 8238 w 10921472"/>
                <a:gd name="connsiteY3-28" fmla="*/ 1414849 h 1414849"/>
                <a:gd name="connsiteX4-29" fmla="*/ 0 w 10921472"/>
                <a:gd name="connsiteY4-30" fmla="*/ 0 h 1414849"/>
                <a:gd name="connsiteX0-31" fmla="*/ 0 w 10905290"/>
                <a:gd name="connsiteY0-32" fmla="*/ 0 h 1414849"/>
                <a:gd name="connsiteX1-33" fmla="*/ 10905290 w 10905290"/>
                <a:gd name="connsiteY1-34" fmla="*/ 21062 h 1414849"/>
                <a:gd name="connsiteX2-35" fmla="*/ 9906000 w 10905290"/>
                <a:gd name="connsiteY2-36" fmla="*/ 838200 h 1414849"/>
                <a:gd name="connsiteX3-37" fmla="*/ 8238 w 10905290"/>
                <a:gd name="connsiteY3-38" fmla="*/ 1414849 h 1414849"/>
                <a:gd name="connsiteX4-39" fmla="*/ 0 w 10905290"/>
                <a:gd name="connsiteY4-40" fmla="*/ 0 h 1414849"/>
                <a:gd name="connsiteX0-41" fmla="*/ 0 w 10921472"/>
                <a:gd name="connsiteY0-42" fmla="*/ 0 h 1414849"/>
                <a:gd name="connsiteX1-43" fmla="*/ 10921472 w 10921472"/>
                <a:gd name="connsiteY1-44" fmla="*/ 210612 h 1414849"/>
                <a:gd name="connsiteX2-45" fmla="*/ 9906000 w 10921472"/>
                <a:gd name="connsiteY2-46" fmla="*/ 838200 h 1414849"/>
                <a:gd name="connsiteX3-47" fmla="*/ 8238 w 10921472"/>
                <a:gd name="connsiteY3-48" fmla="*/ 1414849 h 1414849"/>
                <a:gd name="connsiteX4-49" fmla="*/ 0 w 10921472"/>
                <a:gd name="connsiteY4-50" fmla="*/ 0 h 1414849"/>
                <a:gd name="connsiteX0-51" fmla="*/ 0 w 10808189"/>
                <a:gd name="connsiteY0-52" fmla="*/ 0 h 1414849"/>
                <a:gd name="connsiteX1-53" fmla="*/ 10808189 w 10808189"/>
                <a:gd name="connsiteY1-54" fmla="*/ 1 h 1414849"/>
                <a:gd name="connsiteX2-55" fmla="*/ 9906000 w 10808189"/>
                <a:gd name="connsiteY2-56" fmla="*/ 838200 h 1414849"/>
                <a:gd name="connsiteX3-57" fmla="*/ 8238 w 10808189"/>
                <a:gd name="connsiteY3-58" fmla="*/ 1414849 h 1414849"/>
                <a:gd name="connsiteX4-59" fmla="*/ 0 w 10808189"/>
                <a:gd name="connsiteY4-60" fmla="*/ 0 h 1414849"/>
                <a:gd name="connsiteX0-61" fmla="*/ 0 w 10905290"/>
                <a:gd name="connsiteY0-62" fmla="*/ 0 h 1414849"/>
                <a:gd name="connsiteX1-63" fmla="*/ 10905290 w 10905290"/>
                <a:gd name="connsiteY1-64" fmla="*/ 1 h 1414849"/>
                <a:gd name="connsiteX2-65" fmla="*/ 9906000 w 10905290"/>
                <a:gd name="connsiteY2-66" fmla="*/ 838200 h 1414849"/>
                <a:gd name="connsiteX3-67" fmla="*/ 8238 w 10905290"/>
                <a:gd name="connsiteY3-68" fmla="*/ 1414849 h 1414849"/>
                <a:gd name="connsiteX4-69" fmla="*/ 0 w 10905290"/>
                <a:gd name="connsiteY4-7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905290" h="1414849">
                  <a:moveTo>
                    <a:pt x="0" y="0"/>
                  </a:moveTo>
                  <a:lnTo>
                    <a:pt x="10905290" y="1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57CA8397-563E-40F9-B39B-762E106511E4}"/>
                </a:ext>
              </a:extLst>
            </p:cNvPr>
            <p:cNvSpPr/>
            <p:nvPr/>
          </p:nvSpPr>
          <p:spPr>
            <a:xfrm>
              <a:off x="-16510" y="0"/>
              <a:ext cx="5703956" cy="1084520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840555" h="1414849">
                  <a:moveTo>
                    <a:pt x="0" y="0"/>
                  </a:moveTo>
                  <a:lnTo>
                    <a:pt x="10840555" y="0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20" name="Title 6">
              <a:extLst>
                <a:ext uri="{FF2B5EF4-FFF2-40B4-BE49-F238E27FC236}">
                  <a16:creationId xmlns:a16="http://schemas.microsoft.com/office/drawing/2014/main" id="{E22873CE-6532-4E4B-BCFE-F9A4A99E83B2}"/>
                </a:ext>
              </a:extLst>
            </p:cNvPr>
            <p:cNvSpPr txBox="1">
              <a:spLocks/>
            </p:cNvSpPr>
            <p:nvPr/>
          </p:nvSpPr>
          <p:spPr>
            <a:xfrm>
              <a:off x="881241" y="201314"/>
              <a:ext cx="3908453" cy="50400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br>
                <a:rPr lang="en-US" sz="2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2800" b="1" dirty="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ea typeface="Tahoma" panose="020B0604030504040204" pitchFamily="34" charset="0"/>
                  <a:cs typeface="Aharoni" panose="02010803020104030203" pitchFamily="2" charset="-79"/>
                </a:rPr>
                <a:t>BALITBANG PUPR</a:t>
              </a:r>
              <a:endParaRPr lang="id-ID" sz="1600" b="1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AD78BE7-C09D-4A5F-AE20-88BA343A7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5910" y="125655"/>
              <a:ext cx="658246" cy="6553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69466" y="1002767"/>
            <a:ext cx="7888748" cy="5810609"/>
            <a:chOff x="277782" y="357166"/>
            <a:chExt cx="7888748" cy="5810609"/>
          </a:xfrm>
        </p:grpSpPr>
        <p:pic>
          <p:nvPicPr>
            <p:cNvPr id="44034" name="Picture 2" descr="D:\RSA\2016\47 Karya Konstruksi Indonesia 2016\Foto Penerapan\Wado\IMG_1173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14810" y="357166"/>
              <a:ext cx="3951720" cy="2857520"/>
            </a:xfrm>
            <a:prstGeom prst="rect">
              <a:avLst/>
            </a:prstGeom>
            <a:noFill/>
          </p:spPr>
        </p:pic>
        <p:pic>
          <p:nvPicPr>
            <p:cNvPr id="44035" name="Picture 3" descr="D:\RSA\2016\47 Karya Konstruksi Indonesia 2016\Foto Penerapan\Wado\IMG_1169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85719" y="357166"/>
              <a:ext cx="3903461" cy="2856251"/>
            </a:xfrm>
            <a:prstGeom prst="rect">
              <a:avLst/>
            </a:prstGeom>
            <a:noFill/>
          </p:spPr>
        </p:pic>
        <p:pic>
          <p:nvPicPr>
            <p:cNvPr id="44036" name="Picture 4" descr="D:\RSA\2016\47 Karya Konstruksi Indonesia 2016\Foto Penerapan\Wado\IMG_1180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19801" y="3240086"/>
              <a:ext cx="3903461" cy="2927689"/>
            </a:xfrm>
            <a:prstGeom prst="rect">
              <a:avLst/>
            </a:prstGeom>
            <a:noFill/>
          </p:spPr>
        </p:pic>
        <p:pic>
          <p:nvPicPr>
            <p:cNvPr id="44037" name="Picture 5" descr="D:\RSA\2016\47 Karya Konstruksi Indonesia 2016\Foto Penerapan\Wado\IMG_1179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77782" y="3240086"/>
              <a:ext cx="3903461" cy="2927689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0" y="1196752"/>
            <a:ext cx="8358214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id-ID" sz="2000" b="1" dirty="0"/>
              <a:t>PENERAPAN OLEH APLIKATOR BANGUN RISHA MANDIRI - BANDUNG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3042" y="3559734"/>
            <a:ext cx="59293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Wado, Kabupaten , Provinsi Jawa Barat</a:t>
            </a:r>
          </a:p>
          <a:p>
            <a:pPr algn="ctr"/>
            <a:r>
              <a:rPr lang="id-ID" dirty="0"/>
              <a:t>Pemilik Warga Desa Wado – LB 27-36 m2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16510" y="0"/>
            <a:ext cx="5884879" cy="1170055"/>
            <a:chOff x="-16510" y="0"/>
            <a:chExt cx="5884879" cy="1170055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3B4B0E24-0D29-4FE0-974F-49FBD963ABA7}"/>
                </a:ext>
              </a:extLst>
            </p:cNvPr>
            <p:cNvSpPr/>
            <p:nvPr/>
          </p:nvSpPr>
          <p:spPr>
            <a:xfrm>
              <a:off x="1" y="0"/>
              <a:ext cx="5868368" cy="1170055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  <a:gd name="connsiteX0-21" fmla="*/ 0 w 10921472"/>
                <a:gd name="connsiteY0-22" fmla="*/ 0 h 1414849"/>
                <a:gd name="connsiteX1-23" fmla="*/ 10921472 w 10921472"/>
                <a:gd name="connsiteY1-24" fmla="*/ 10531 h 1414849"/>
                <a:gd name="connsiteX2-25" fmla="*/ 9906000 w 10921472"/>
                <a:gd name="connsiteY2-26" fmla="*/ 838200 h 1414849"/>
                <a:gd name="connsiteX3-27" fmla="*/ 8238 w 10921472"/>
                <a:gd name="connsiteY3-28" fmla="*/ 1414849 h 1414849"/>
                <a:gd name="connsiteX4-29" fmla="*/ 0 w 10921472"/>
                <a:gd name="connsiteY4-30" fmla="*/ 0 h 1414849"/>
                <a:gd name="connsiteX0-31" fmla="*/ 0 w 10905290"/>
                <a:gd name="connsiteY0-32" fmla="*/ 0 h 1414849"/>
                <a:gd name="connsiteX1-33" fmla="*/ 10905290 w 10905290"/>
                <a:gd name="connsiteY1-34" fmla="*/ 21062 h 1414849"/>
                <a:gd name="connsiteX2-35" fmla="*/ 9906000 w 10905290"/>
                <a:gd name="connsiteY2-36" fmla="*/ 838200 h 1414849"/>
                <a:gd name="connsiteX3-37" fmla="*/ 8238 w 10905290"/>
                <a:gd name="connsiteY3-38" fmla="*/ 1414849 h 1414849"/>
                <a:gd name="connsiteX4-39" fmla="*/ 0 w 10905290"/>
                <a:gd name="connsiteY4-40" fmla="*/ 0 h 1414849"/>
                <a:gd name="connsiteX0-41" fmla="*/ 0 w 10921472"/>
                <a:gd name="connsiteY0-42" fmla="*/ 0 h 1414849"/>
                <a:gd name="connsiteX1-43" fmla="*/ 10921472 w 10921472"/>
                <a:gd name="connsiteY1-44" fmla="*/ 210612 h 1414849"/>
                <a:gd name="connsiteX2-45" fmla="*/ 9906000 w 10921472"/>
                <a:gd name="connsiteY2-46" fmla="*/ 838200 h 1414849"/>
                <a:gd name="connsiteX3-47" fmla="*/ 8238 w 10921472"/>
                <a:gd name="connsiteY3-48" fmla="*/ 1414849 h 1414849"/>
                <a:gd name="connsiteX4-49" fmla="*/ 0 w 10921472"/>
                <a:gd name="connsiteY4-50" fmla="*/ 0 h 1414849"/>
                <a:gd name="connsiteX0-51" fmla="*/ 0 w 10808189"/>
                <a:gd name="connsiteY0-52" fmla="*/ 0 h 1414849"/>
                <a:gd name="connsiteX1-53" fmla="*/ 10808189 w 10808189"/>
                <a:gd name="connsiteY1-54" fmla="*/ 1 h 1414849"/>
                <a:gd name="connsiteX2-55" fmla="*/ 9906000 w 10808189"/>
                <a:gd name="connsiteY2-56" fmla="*/ 838200 h 1414849"/>
                <a:gd name="connsiteX3-57" fmla="*/ 8238 w 10808189"/>
                <a:gd name="connsiteY3-58" fmla="*/ 1414849 h 1414849"/>
                <a:gd name="connsiteX4-59" fmla="*/ 0 w 10808189"/>
                <a:gd name="connsiteY4-60" fmla="*/ 0 h 1414849"/>
                <a:gd name="connsiteX0-61" fmla="*/ 0 w 10905290"/>
                <a:gd name="connsiteY0-62" fmla="*/ 0 h 1414849"/>
                <a:gd name="connsiteX1-63" fmla="*/ 10905290 w 10905290"/>
                <a:gd name="connsiteY1-64" fmla="*/ 1 h 1414849"/>
                <a:gd name="connsiteX2-65" fmla="*/ 9906000 w 10905290"/>
                <a:gd name="connsiteY2-66" fmla="*/ 838200 h 1414849"/>
                <a:gd name="connsiteX3-67" fmla="*/ 8238 w 10905290"/>
                <a:gd name="connsiteY3-68" fmla="*/ 1414849 h 1414849"/>
                <a:gd name="connsiteX4-69" fmla="*/ 0 w 10905290"/>
                <a:gd name="connsiteY4-7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905290" h="1414849">
                  <a:moveTo>
                    <a:pt x="0" y="0"/>
                  </a:moveTo>
                  <a:lnTo>
                    <a:pt x="10905290" y="1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57CA8397-563E-40F9-B39B-762E106511E4}"/>
                </a:ext>
              </a:extLst>
            </p:cNvPr>
            <p:cNvSpPr/>
            <p:nvPr/>
          </p:nvSpPr>
          <p:spPr>
            <a:xfrm>
              <a:off x="-16510" y="0"/>
              <a:ext cx="5703956" cy="1084520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840555" h="1414849">
                  <a:moveTo>
                    <a:pt x="0" y="0"/>
                  </a:moveTo>
                  <a:lnTo>
                    <a:pt x="10840555" y="0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3" name="Title 6">
              <a:extLst>
                <a:ext uri="{FF2B5EF4-FFF2-40B4-BE49-F238E27FC236}">
                  <a16:creationId xmlns:a16="http://schemas.microsoft.com/office/drawing/2014/main" id="{E22873CE-6532-4E4B-BCFE-F9A4A99E83B2}"/>
                </a:ext>
              </a:extLst>
            </p:cNvPr>
            <p:cNvSpPr txBox="1">
              <a:spLocks/>
            </p:cNvSpPr>
            <p:nvPr/>
          </p:nvSpPr>
          <p:spPr>
            <a:xfrm>
              <a:off x="881241" y="201314"/>
              <a:ext cx="3908453" cy="50400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br>
                <a:rPr lang="en-US" sz="2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2800" b="1" dirty="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ea typeface="Tahoma" panose="020B0604030504040204" pitchFamily="34" charset="0"/>
                  <a:cs typeface="Aharoni" panose="02010803020104030203" pitchFamily="2" charset="-79"/>
                </a:rPr>
                <a:t>BALITBANG PUPR</a:t>
              </a:r>
              <a:endParaRPr lang="id-ID" sz="1600" b="1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D78BE7-C09D-4A5F-AE20-88BA343A7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5910" y="125655"/>
              <a:ext cx="658246" cy="6553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1406" y="1371586"/>
            <a:ext cx="9065396" cy="5500702"/>
            <a:chOff x="-357222" y="1959771"/>
            <a:chExt cx="8072494" cy="4898229"/>
          </a:xfrm>
        </p:grpSpPr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-357222" y="1959771"/>
              <a:ext cx="3237222" cy="4898229"/>
              <a:chOff x="0" y="2357430"/>
              <a:chExt cx="2880000" cy="4357718"/>
            </a:xfrm>
          </p:grpSpPr>
          <p:pic>
            <p:nvPicPr>
              <p:cNvPr id="45059" name="Picture 3" descr="D:\RSA\2016\47 Karya Konstruksi Indonesia 2016\Foto Penerapan\New folder (2)\b4cd94be-28f2-4f1c-90af-57f1e5985c1e.jpg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0" y="4555148"/>
                <a:ext cx="2880000" cy="2160000"/>
              </a:xfrm>
              <a:prstGeom prst="rect">
                <a:avLst/>
              </a:prstGeom>
              <a:noFill/>
            </p:spPr>
          </p:pic>
          <p:pic>
            <p:nvPicPr>
              <p:cNvPr id="45060" name="Picture 4" descr="D:\RSA\2016\47 Karya Konstruksi Indonesia 2016\Foto Penerapan\New folder (2)\ae79a998-77fd-454c-89d9-36be4e59689e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0" y="2357430"/>
                <a:ext cx="2880000" cy="2160000"/>
              </a:xfrm>
              <a:prstGeom prst="rect">
                <a:avLst/>
              </a:prstGeom>
              <a:noFill/>
            </p:spPr>
          </p:pic>
        </p:grpSp>
        <p:pic>
          <p:nvPicPr>
            <p:cNvPr id="45062" name="Picture 6" descr="D:\RSA\2016\47 Karya Konstruksi Indonesia 2016\Foto Penerapan\New folder (2)\13918772_10210095030283463_546498680_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926" y="2071654"/>
              <a:ext cx="4786346" cy="4786346"/>
            </a:xfrm>
            <a:prstGeom prst="rect">
              <a:avLst/>
            </a:prstGeom>
            <a:noFill/>
          </p:spPr>
        </p:pic>
      </p:grpSp>
      <p:sp>
        <p:nvSpPr>
          <p:cNvPr id="8" name="Rectangle 7"/>
          <p:cNvSpPr/>
          <p:nvPr/>
        </p:nvSpPr>
        <p:spPr>
          <a:xfrm>
            <a:off x="-114304" y="4033640"/>
            <a:ext cx="6444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/>
              <a:t>Jl. Penamparan (belakang mitra 10), Kota Denpasar, Provinsi Bali</a:t>
            </a:r>
          </a:p>
          <a:p>
            <a:pPr algn="ctr"/>
            <a:r>
              <a:rPr lang="id-ID" dirty="0"/>
              <a:t>Pemilik Bpk. Andrew - Konsep rumah kebun – LB. 36 m2 – </a:t>
            </a:r>
          </a:p>
          <a:p>
            <a:pPr algn="ctr"/>
            <a:r>
              <a:rPr lang="id-ID" dirty="0"/>
              <a:t>Waktu pembangunan hingga finishing 1 bulan 1 minggu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156682"/>
            <a:ext cx="914400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id-ID" sz="2000" b="1" dirty="0"/>
              <a:t>PENERAPAN OLEH APLIKATOR PT. SAPTARADHA INDONESIA PERSADA - DENPASAR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16510" y="0"/>
            <a:ext cx="5884879" cy="1170055"/>
            <a:chOff x="-16510" y="0"/>
            <a:chExt cx="5884879" cy="1170055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3B4B0E24-0D29-4FE0-974F-49FBD963ABA7}"/>
                </a:ext>
              </a:extLst>
            </p:cNvPr>
            <p:cNvSpPr/>
            <p:nvPr/>
          </p:nvSpPr>
          <p:spPr>
            <a:xfrm>
              <a:off x="1" y="0"/>
              <a:ext cx="5868368" cy="1170055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  <a:gd name="connsiteX0-21" fmla="*/ 0 w 10921472"/>
                <a:gd name="connsiteY0-22" fmla="*/ 0 h 1414849"/>
                <a:gd name="connsiteX1-23" fmla="*/ 10921472 w 10921472"/>
                <a:gd name="connsiteY1-24" fmla="*/ 10531 h 1414849"/>
                <a:gd name="connsiteX2-25" fmla="*/ 9906000 w 10921472"/>
                <a:gd name="connsiteY2-26" fmla="*/ 838200 h 1414849"/>
                <a:gd name="connsiteX3-27" fmla="*/ 8238 w 10921472"/>
                <a:gd name="connsiteY3-28" fmla="*/ 1414849 h 1414849"/>
                <a:gd name="connsiteX4-29" fmla="*/ 0 w 10921472"/>
                <a:gd name="connsiteY4-30" fmla="*/ 0 h 1414849"/>
                <a:gd name="connsiteX0-31" fmla="*/ 0 w 10905290"/>
                <a:gd name="connsiteY0-32" fmla="*/ 0 h 1414849"/>
                <a:gd name="connsiteX1-33" fmla="*/ 10905290 w 10905290"/>
                <a:gd name="connsiteY1-34" fmla="*/ 21062 h 1414849"/>
                <a:gd name="connsiteX2-35" fmla="*/ 9906000 w 10905290"/>
                <a:gd name="connsiteY2-36" fmla="*/ 838200 h 1414849"/>
                <a:gd name="connsiteX3-37" fmla="*/ 8238 w 10905290"/>
                <a:gd name="connsiteY3-38" fmla="*/ 1414849 h 1414849"/>
                <a:gd name="connsiteX4-39" fmla="*/ 0 w 10905290"/>
                <a:gd name="connsiteY4-40" fmla="*/ 0 h 1414849"/>
                <a:gd name="connsiteX0-41" fmla="*/ 0 w 10921472"/>
                <a:gd name="connsiteY0-42" fmla="*/ 0 h 1414849"/>
                <a:gd name="connsiteX1-43" fmla="*/ 10921472 w 10921472"/>
                <a:gd name="connsiteY1-44" fmla="*/ 210612 h 1414849"/>
                <a:gd name="connsiteX2-45" fmla="*/ 9906000 w 10921472"/>
                <a:gd name="connsiteY2-46" fmla="*/ 838200 h 1414849"/>
                <a:gd name="connsiteX3-47" fmla="*/ 8238 w 10921472"/>
                <a:gd name="connsiteY3-48" fmla="*/ 1414849 h 1414849"/>
                <a:gd name="connsiteX4-49" fmla="*/ 0 w 10921472"/>
                <a:gd name="connsiteY4-50" fmla="*/ 0 h 1414849"/>
                <a:gd name="connsiteX0-51" fmla="*/ 0 w 10808189"/>
                <a:gd name="connsiteY0-52" fmla="*/ 0 h 1414849"/>
                <a:gd name="connsiteX1-53" fmla="*/ 10808189 w 10808189"/>
                <a:gd name="connsiteY1-54" fmla="*/ 1 h 1414849"/>
                <a:gd name="connsiteX2-55" fmla="*/ 9906000 w 10808189"/>
                <a:gd name="connsiteY2-56" fmla="*/ 838200 h 1414849"/>
                <a:gd name="connsiteX3-57" fmla="*/ 8238 w 10808189"/>
                <a:gd name="connsiteY3-58" fmla="*/ 1414849 h 1414849"/>
                <a:gd name="connsiteX4-59" fmla="*/ 0 w 10808189"/>
                <a:gd name="connsiteY4-60" fmla="*/ 0 h 1414849"/>
                <a:gd name="connsiteX0-61" fmla="*/ 0 w 10905290"/>
                <a:gd name="connsiteY0-62" fmla="*/ 0 h 1414849"/>
                <a:gd name="connsiteX1-63" fmla="*/ 10905290 w 10905290"/>
                <a:gd name="connsiteY1-64" fmla="*/ 1 h 1414849"/>
                <a:gd name="connsiteX2-65" fmla="*/ 9906000 w 10905290"/>
                <a:gd name="connsiteY2-66" fmla="*/ 838200 h 1414849"/>
                <a:gd name="connsiteX3-67" fmla="*/ 8238 w 10905290"/>
                <a:gd name="connsiteY3-68" fmla="*/ 1414849 h 1414849"/>
                <a:gd name="connsiteX4-69" fmla="*/ 0 w 10905290"/>
                <a:gd name="connsiteY4-7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905290" h="1414849">
                  <a:moveTo>
                    <a:pt x="0" y="0"/>
                  </a:moveTo>
                  <a:lnTo>
                    <a:pt x="10905290" y="1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57CA8397-563E-40F9-B39B-762E106511E4}"/>
                </a:ext>
              </a:extLst>
            </p:cNvPr>
            <p:cNvSpPr/>
            <p:nvPr/>
          </p:nvSpPr>
          <p:spPr>
            <a:xfrm>
              <a:off x="-16510" y="0"/>
              <a:ext cx="5703956" cy="1084520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840555" h="1414849">
                  <a:moveTo>
                    <a:pt x="0" y="0"/>
                  </a:moveTo>
                  <a:lnTo>
                    <a:pt x="10840555" y="0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5" name="Title 6">
              <a:extLst>
                <a:ext uri="{FF2B5EF4-FFF2-40B4-BE49-F238E27FC236}">
                  <a16:creationId xmlns:a16="http://schemas.microsoft.com/office/drawing/2014/main" id="{E22873CE-6532-4E4B-BCFE-F9A4A99E83B2}"/>
                </a:ext>
              </a:extLst>
            </p:cNvPr>
            <p:cNvSpPr txBox="1">
              <a:spLocks/>
            </p:cNvSpPr>
            <p:nvPr/>
          </p:nvSpPr>
          <p:spPr>
            <a:xfrm>
              <a:off x="881241" y="201314"/>
              <a:ext cx="3908453" cy="50400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br>
                <a:rPr lang="en-US" sz="2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2800" b="1" dirty="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ea typeface="Tahoma" panose="020B0604030504040204" pitchFamily="34" charset="0"/>
                  <a:cs typeface="Aharoni" panose="02010803020104030203" pitchFamily="2" charset="-79"/>
                </a:rPr>
                <a:t>BALITBANG PUPR</a:t>
              </a:r>
              <a:endParaRPr lang="id-ID" sz="1600" b="1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AD78BE7-C09D-4A5F-AE20-88BA343A7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910" y="125655"/>
              <a:ext cx="658246" cy="6553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107042" y="1310531"/>
            <a:ext cx="6929454" cy="5547469"/>
            <a:chOff x="500034" y="928670"/>
            <a:chExt cx="5175609" cy="4143404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500034" y="928670"/>
              <a:ext cx="5132840" cy="2160000"/>
              <a:chOff x="500034" y="928670"/>
              <a:chExt cx="5132840" cy="2160000"/>
            </a:xfrm>
          </p:grpSpPr>
          <p:pic>
            <p:nvPicPr>
              <p:cNvPr id="46087" name="Picture 7" descr="D:\RSA\2016\47 Karya Konstruksi Indonesia 2016\Foto Penerapan\New folder (2)\d31.jpg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500034" y="928670"/>
                <a:ext cx="3840000" cy="2160000"/>
              </a:xfrm>
              <a:prstGeom prst="rect">
                <a:avLst/>
              </a:prstGeom>
              <a:noFill/>
            </p:spPr>
          </p:pic>
          <p:pic>
            <p:nvPicPr>
              <p:cNvPr id="46088" name="Picture 8" descr="D:\RSA\2016\47 Karya Konstruksi Indonesia 2016\Foto Penerapan\New folder (2)\d32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4429124" y="928670"/>
                <a:ext cx="1203750" cy="2160000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500035" y="3143248"/>
              <a:ext cx="5175608" cy="1928826"/>
              <a:chOff x="500034" y="3143248"/>
              <a:chExt cx="5808763" cy="2164788"/>
            </a:xfrm>
          </p:grpSpPr>
          <p:pic>
            <p:nvPicPr>
              <p:cNvPr id="46086" name="Picture 6" descr="D:\RSA\2016\47 Karya Konstruksi Indonesia 2016\Foto Penerapan\New folder (2)\IMG_3842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428992" y="3143248"/>
                <a:ext cx="2879805" cy="2160000"/>
              </a:xfrm>
              <a:prstGeom prst="rect">
                <a:avLst/>
              </a:prstGeom>
              <a:noFill/>
            </p:spPr>
          </p:pic>
          <p:pic>
            <p:nvPicPr>
              <p:cNvPr id="46089" name="Picture 9" descr="D:\RSA\2016\47 Karya Konstruksi Indonesia 2016\Foto Penerapan\New folder (2)\IMG_3841.JP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500034" y="3143248"/>
                <a:ext cx="2857520" cy="216478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" name="Rectangle 12"/>
          <p:cNvSpPr/>
          <p:nvPr/>
        </p:nvSpPr>
        <p:spPr>
          <a:xfrm>
            <a:off x="0" y="3429000"/>
            <a:ext cx="2107042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d-ID" b="1" dirty="0"/>
              <a:t>Monang maning, Kota Denpasar, Provinsi Bali</a:t>
            </a:r>
            <a:r>
              <a:rPr lang="id-ID" dirty="0"/>
              <a:t> </a:t>
            </a:r>
          </a:p>
          <a:p>
            <a:pPr algn="ctr"/>
            <a:r>
              <a:rPr lang="id-ID" dirty="0"/>
              <a:t>Pemilik Bpk. Andre - LB 36 m2 - masih dalam proses pengerjaan finishing bangunan - fungsi rumah tinggal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6510" y="0"/>
            <a:ext cx="5884879" cy="1170055"/>
            <a:chOff x="-16510" y="0"/>
            <a:chExt cx="5884879" cy="1170055"/>
          </a:xfrm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3B4B0E24-0D29-4FE0-974F-49FBD963ABA7}"/>
                </a:ext>
              </a:extLst>
            </p:cNvPr>
            <p:cNvSpPr/>
            <p:nvPr/>
          </p:nvSpPr>
          <p:spPr>
            <a:xfrm>
              <a:off x="1" y="0"/>
              <a:ext cx="5868368" cy="1170055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  <a:gd name="connsiteX0-21" fmla="*/ 0 w 10921472"/>
                <a:gd name="connsiteY0-22" fmla="*/ 0 h 1414849"/>
                <a:gd name="connsiteX1-23" fmla="*/ 10921472 w 10921472"/>
                <a:gd name="connsiteY1-24" fmla="*/ 10531 h 1414849"/>
                <a:gd name="connsiteX2-25" fmla="*/ 9906000 w 10921472"/>
                <a:gd name="connsiteY2-26" fmla="*/ 838200 h 1414849"/>
                <a:gd name="connsiteX3-27" fmla="*/ 8238 w 10921472"/>
                <a:gd name="connsiteY3-28" fmla="*/ 1414849 h 1414849"/>
                <a:gd name="connsiteX4-29" fmla="*/ 0 w 10921472"/>
                <a:gd name="connsiteY4-30" fmla="*/ 0 h 1414849"/>
                <a:gd name="connsiteX0-31" fmla="*/ 0 w 10905290"/>
                <a:gd name="connsiteY0-32" fmla="*/ 0 h 1414849"/>
                <a:gd name="connsiteX1-33" fmla="*/ 10905290 w 10905290"/>
                <a:gd name="connsiteY1-34" fmla="*/ 21062 h 1414849"/>
                <a:gd name="connsiteX2-35" fmla="*/ 9906000 w 10905290"/>
                <a:gd name="connsiteY2-36" fmla="*/ 838200 h 1414849"/>
                <a:gd name="connsiteX3-37" fmla="*/ 8238 w 10905290"/>
                <a:gd name="connsiteY3-38" fmla="*/ 1414849 h 1414849"/>
                <a:gd name="connsiteX4-39" fmla="*/ 0 w 10905290"/>
                <a:gd name="connsiteY4-40" fmla="*/ 0 h 1414849"/>
                <a:gd name="connsiteX0-41" fmla="*/ 0 w 10921472"/>
                <a:gd name="connsiteY0-42" fmla="*/ 0 h 1414849"/>
                <a:gd name="connsiteX1-43" fmla="*/ 10921472 w 10921472"/>
                <a:gd name="connsiteY1-44" fmla="*/ 210612 h 1414849"/>
                <a:gd name="connsiteX2-45" fmla="*/ 9906000 w 10921472"/>
                <a:gd name="connsiteY2-46" fmla="*/ 838200 h 1414849"/>
                <a:gd name="connsiteX3-47" fmla="*/ 8238 w 10921472"/>
                <a:gd name="connsiteY3-48" fmla="*/ 1414849 h 1414849"/>
                <a:gd name="connsiteX4-49" fmla="*/ 0 w 10921472"/>
                <a:gd name="connsiteY4-50" fmla="*/ 0 h 1414849"/>
                <a:gd name="connsiteX0-51" fmla="*/ 0 w 10808189"/>
                <a:gd name="connsiteY0-52" fmla="*/ 0 h 1414849"/>
                <a:gd name="connsiteX1-53" fmla="*/ 10808189 w 10808189"/>
                <a:gd name="connsiteY1-54" fmla="*/ 1 h 1414849"/>
                <a:gd name="connsiteX2-55" fmla="*/ 9906000 w 10808189"/>
                <a:gd name="connsiteY2-56" fmla="*/ 838200 h 1414849"/>
                <a:gd name="connsiteX3-57" fmla="*/ 8238 w 10808189"/>
                <a:gd name="connsiteY3-58" fmla="*/ 1414849 h 1414849"/>
                <a:gd name="connsiteX4-59" fmla="*/ 0 w 10808189"/>
                <a:gd name="connsiteY4-60" fmla="*/ 0 h 1414849"/>
                <a:gd name="connsiteX0-61" fmla="*/ 0 w 10905290"/>
                <a:gd name="connsiteY0-62" fmla="*/ 0 h 1414849"/>
                <a:gd name="connsiteX1-63" fmla="*/ 10905290 w 10905290"/>
                <a:gd name="connsiteY1-64" fmla="*/ 1 h 1414849"/>
                <a:gd name="connsiteX2-65" fmla="*/ 9906000 w 10905290"/>
                <a:gd name="connsiteY2-66" fmla="*/ 838200 h 1414849"/>
                <a:gd name="connsiteX3-67" fmla="*/ 8238 w 10905290"/>
                <a:gd name="connsiteY3-68" fmla="*/ 1414849 h 1414849"/>
                <a:gd name="connsiteX4-69" fmla="*/ 0 w 10905290"/>
                <a:gd name="connsiteY4-7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905290" h="1414849">
                  <a:moveTo>
                    <a:pt x="0" y="0"/>
                  </a:moveTo>
                  <a:lnTo>
                    <a:pt x="10905290" y="1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57CA8397-563E-40F9-B39B-762E106511E4}"/>
                </a:ext>
              </a:extLst>
            </p:cNvPr>
            <p:cNvSpPr/>
            <p:nvPr/>
          </p:nvSpPr>
          <p:spPr>
            <a:xfrm>
              <a:off x="-16510" y="0"/>
              <a:ext cx="5703956" cy="1084520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840555" h="1414849">
                  <a:moveTo>
                    <a:pt x="0" y="0"/>
                  </a:moveTo>
                  <a:lnTo>
                    <a:pt x="10840555" y="0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8" name="Title 6">
              <a:extLst>
                <a:ext uri="{FF2B5EF4-FFF2-40B4-BE49-F238E27FC236}">
                  <a16:creationId xmlns:a16="http://schemas.microsoft.com/office/drawing/2014/main" id="{E22873CE-6532-4E4B-BCFE-F9A4A99E83B2}"/>
                </a:ext>
              </a:extLst>
            </p:cNvPr>
            <p:cNvSpPr txBox="1">
              <a:spLocks/>
            </p:cNvSpPr>
            <p:nvPr/>
          </p:nvSpPr>
          <p:spPr>
            <a:xfrm>
              <a:off x="881241" y="201314"/>
              <a:ext cx="3908453" cy="50400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br>
                <a:rPr lang="en-US" sz="2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2800" b="1" dirty="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ea typeface="Tahoma" panose="020B0604030504040204" pitchFamily="34" charset="0"/>
                  <a:cs typeface="Aharoni" panose="02010803020104030203" pitchFamily="2" charset="-79"/>
                </a:rPr>
                <a:t>BALITBANG PUPR</a:t>
              </a:r>
              <a:endParaRPr lang="id-ID" sz="1600" b="1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D78BE7-C09D-4A5F-AE20-88BA343A7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5910" y="125655"/>
              <a:ext cx="658246" cy="6553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750992" y="1090346"/>
            <a:ext cx="7429520" cy="5767654"/>
            <a:chOff x="357158" y="357166"/>
            <a:chExt cx="5429288" cy="4214842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357158" y="2554884"/>
              <a:ext cx="5395640" cy="2017124"/>
              <a:chOff x="357158" y="2554884"/>
              <a:chExt cx="5072098" cy="1896170"/>
            </a:xfrm>
          </p:grpSpPr>
          <p:pic>
            <p:nvPicPr>
              <p:cNvPr id="47106" name="Picture 2" descr="D:\RSA\2016\47 Karya Konstruksi Indonesia 2016\Foto Penerapan\New folder (2)\image2.JPG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901030" y="2554884"/>
                <a:ext cx="2528226" cy="1896170"/>
              </a:xfrm>
              <a:prstGeom prst="rect">
                <a:avLst/>
              </a:prstGeom>
              <a:noFill/>
            </p:spPr>
          </p:pic>
          <p:pic>
            <p:nvPicPr>
              <p:cNvPr id="47107" name="Picture 3" descr="D:\RSA\2016\47 Karya Konstruksi Indonesia 2016\Foto Penerapan\New folder (2)\image3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357158" y="2571744"/>
                <a:ext cx="2476517" cy="1857388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357158" y="357166"/>
              <a:ext cx="5429288" cy="2160000"/>
              <a:chOff x="357158" y="357166"/>
              <a:chExt cx="5429288" cy="2160000"/>
            </a:xfrm>
          </p:grpSpPr>
          <p:pic>
            <p:nvPicPr>
              <p:cNvPr id="47108" name="Picture 4" descr="D:\RSA\2016\47 Karya Konstruksi Indonesia 2016\Foto Penerapan\New folder (2)\Histori bedah rumah1_384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2906446" y="357166"/>
                <a:ext cx="2880000" cy="2160000"/>
              </a:xfrm>
              <a:prstGeom prst="rect">
                <a:avLst/>
              </a:prstGeom>
              <a:noFill/>
            </p:spPr>
          </p:pic>
          <p:pic>
            <p:nvPicPr>
              <p:cNvPr id="47109" name="Picture 5" descr="D:\RSA\2016\47 Karya Konstruksi Indonesia 2016\Foto Penerapan\New folder (2)\Bedah Rumah 1.JP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357158" y="357166"/>
                <a:ext cx="2511628" cy="2160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0" name="Rectangle 9"/>
          <p:cNvSpPr/>
          <p:nvPr/>
        </p:nvSpPr>
        <p:spPr>
          <a:xfrm>
            <a:off x="-87722" y="2521927"/>
            <a:ext cx="18799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/>
              <a:t>Jalan Bung Tomo Gang 10, Kota Denpasar, Provinsi Bali</a:t>
            </a:r>
          </a:p>
          <a:p>
            <a:pPr algn="ctr"/>
            <a:r>
              <a:rPr lang="id-ID" dirty="0"/>
              <a:t>Program Beri Rumah PDAM dan PEMKOT Denpasar - Pemilik Bpk. Wayan Kumpul - Luas 18 m2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6510" y="0"/>
            <a:ext cx="5884879" cy="1170055"/>
            <a:chOff x="-16510" y="0"/>
            <a:chExt cx="5884879" cy="1170055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3B4B0E24-0D29-4FE0-974F-49FBD963ABA7}"/>
                </a:ext>
              </a:extLst>
            </p:cNvPr>
            <p:cNvSpPr/>
            <p:nvPr/>
          </p:nvSpPr>
          <p:spPr>
            <a:xfrm>
              <a:off x="1" y="0"/>
              <a:ext cx="5868368" cy="1170055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  <a:gd name="connsiteX0-21" fmla="*/ 0 w 10921472"/>
                <a:gd name="connsiteY0-22" fmla="*/ 0 h 1414849"/>
                <a:gd name="connsiteX1-23" fmla="*/ 10921472 w 10921472"/>
                <a:gd name="connsiteY1-24" fmla="*/ 10531 h 1414849"/>
                <a:gd name="connsiteX2-25" fmla="*/ 9906000 w 10921472"/>
                <a:gd name="connsiteY2-26" fmla="*/ 838200 h 1414849"/>
                <a:gd name="connsiteX3-27" fmla="*/ 8238 w 10921472"/>
                <a:gd name="connsiteY3-28" fmla="*/ 1414849 h 1414849"/>
                <a:gd name="connsiteX4-29" fmla="*/ 0 w 10921472"/>
                <a:gd name="connsiteY4-30" fmla="*/ 0 h 1414849"/>
                <a:gd name="connsiteX0-31" fmla="*/ 0 w 10905290"/>
                <a:gd name="connsiteY0-32" fmla="*/ 0 h 1414849"/>
                <a:gd name="connsiteX1-33" fmla="*/ 10905290 w 10905290"/>
                <a:gd name="connsiteY1-34" fmla="*/ 21062 h 1414849"/>
                <a:gd name="connsiteX2-35" fmla="*/ 9906000 w 10905290"/>
                <a:gd name="connsiteY2-36" fmla="*/ 838200 h 1414849"/>
                <a:gd name="connsiteX3-37" fmla="*/ 8238 w 10905290"/>
                <a:gd name="connsiteY3-38" fmla="*/ 1414849 h 1414849"/>
                <a:gd name="connsiteX4-39" fmla="*/ 0 w 10905290"/>
                <a:gd name="connsiteY4-40" fmla="*/ 0 h 1414849"/>
                <a:gd name="connsiteX0-41" fmla="*/ 0 w 10921472"/>
                <a:gd name="connsiteY0-42" fmla="*/ 0 h 1414849"/>
                <a:gd name="connsiteX1-43" fmla="*/ 10921472 w 10921472"/>
                <a:gd name="connsiteY1-44" fmla="*/ 210612 h 1414849"/>
                <a:gd name="connsiteX2-45" fmla="*/ 9906000 w 10921472"/>
                <a:gd name="connsiteY2-46" fmla="*/ 838200 h 1414849"/>
                <a:gd name="connsiteX3-47" fmla="*/ 8238 w 10921472"/>
                <a:gd name="connsiteY3-48" fmla="*/ 1414849 h 1414849"/>
                <a:gd name="connsiteX4-49" fmla="*/ 0 w 10921472"/>
                <a:gd name="connsiteY4-50" fmla="*/ 0 h 1414849"/>
                <a:gd name="connsiteX0-51" fmla="*/ 0 w 10808189"/>
                <a:gd name="connsiteY0-52" fmla="*/ 0 h 1414849"/>
                <a:gd name="connsiteX1-53" fmla="*/ 10808189 w 10808189"/>
                <a:gd name="connsiteY1-54" fmla="*/ 1 h 1414849"/>
                <a:gd name="connsiteX2-55" fmla="*/ 9906000 w 10808189"/>
                <a:gd name="connsiteY2-56" fmla="*/ 838200 h 1414849"/>
                <a:gd name="connsiteX3-57" fmla="*/ 8238 w 10808189"/>
                <a:gd name="connsiteY3-58" fmla="*/ 1414849 h 1414849"/>
                <a:gd name="connsiteX4-59" fmla="*/ 0 w 10808189"/>
                <a:gd name="connsiteY4-60" fmla="*/ 0 h 1414849"/>
                <a:gd name="connsiteX0-61" fmla="*/ 0 w 10905290"/>
                <a:gd name="connsiteY0-62" fmla="*/ 0 h 1414849"/>
                <a:gd name="connsiteX1-63" fmla="*/ 10905290 w 10905290"/>
                <a:gd name="connsiteY1-64" fmla="*/ 1 h 1414849"/>
                <a:gd name="connsiteX2-65" fmla="*/ 9906000 w 10905290"/>
                <a:gd name="connsiteY2-66" fmla="*/ 838200 h 1414849"/>
                <a:gd name="connsiteX3-67" fmla="*/ 8238 w 10905290"/>
                <a:gd name="connsiteY3-68" fmla="*/ 1414849 h 1414849"/>
                <a:gd name="connsiteX4-69" fmla="*/ 0 w 10905290"/>
                <a:gd name="connsiteY4-7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905290" h="1414849">
                  <a:moveTo>
                    <a:pt x="0" y="0"/>
                  </a:moveTo>
                  <a:lnTo>
                    <a:pt x="10905290" y="1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57CA8397-563E-40F9-B39B-762E106511E4}"/>
                </a:ext>
              </a:extLst>
            </p:cNvPr>
            <p:cNvSpPr/>
            <p:nvPr/>
          </p:nvSpPr>
          <p:spPr>
            <a:xfrm>
              <a:off x="-16510" y="0"/>
              <a:ext cx="5703956" cy="1084520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840555" h="1414849">
                  <a:moveTo>
                    <a:pt x="0" y="0"/>
                  </a:moveTo>
                  <a:lnTo>
                    <a:pt x="10840555" y="0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4" name="Title 6">
              <a:extLst>
                <a:ext uri="{FF2B5EF4-FFF2-40B4-BE49-F238E27FC236}">
                  <a16:creationId xmlns:a16="http://schemas.microsoft.com/office/drawing/2014/main" id="{E22873CE-6532-4E4B-BCFE-F9A4A99E83B2}"/>
                </a:ext>
              </a:extLst>
            </p:cNvPr>
            <p:cNvSpPr txBox="1">
              <a:spLocks/>
            </p:cNvSpPr>
            <p:nvPr/>
          </p:nvSpPr>
          <p:spPr>
            <a:xfrm>
              <a:off x="881241" y="201314"/>
              <a:ext cx="3908453" cy="50400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br>
                <a:rPr lang="en-US" sz="2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2800" b="1" dirty="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ea typeface="Tahoma" panose="020B0604030504040204" pitchFamily="34" charset="0"/>
                  <a:cs typeface="Aharoni" panose="02010803020104030203" pitchFamily="2" charset="-79"/>
                </a:rPr>
                <a:t>BALITBANG PUPR</a:t>
              </a:r>
              <a:endParaRPr lang="id-ID" sz="1600" b="1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D78BE7-C09D-4A5F-AE20-88BA343A7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5910" y="125655"/>
              <a:ext cx="658246" cy="6553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40985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id-ID" sz="20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Perkiraan biaya </a:t>
            </a:r>
            <a:r>
              <a:rPr kumimoji="0" lang="id-ID" sz="2000" b="1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tahun 201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8</a:t>
            </a:r>
            <a:r>
              <a:rPr kumimoji="0" lang="id-ID" sz="20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untuk 1 (satu) unit struktur rumah tipe 36 hingga panel terpasang </a:t>
            </a:r>
            <a:r>
              <a:rPr kumimoji="0" lang="id-ID" sz="2000" b="1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Rp.</a:t>
            </a:r>
            <a:r>
              <a:rPr kumimoji="0" lang="id-ID" sz="20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lang="en-ID" sz="2000" b="1" dirty="0"/>
              <a:t>22.859.700</a:t>
            </a:r>
            <a:r>
              <a:rPr lang="id-ID" sz="2000" b="1" dirty="0"/>
              <a:t>,-</a:t>
            </a:r>
            <a:r>
              <a:rPr lang="id-ID" sz="2000" dirty="0"/>
              <a:t> </a:t>
            </a:r>
            <a:r>
              <a:rPr kumimoji="0" lang="id-ID" sz="20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dengan mempertimbangkan: </a:t>
            </a:r>
            <a:endParaRPr kumimoji="0" lang="id-ID" sz="20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7239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/>
            </a:pPr>
            <a:r>
              <a:rPr kumimoji="0" lang="id-ID" sz="20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Analisa harga satuan pekerjaan Peraturan Menteri Pekerjaan Umum No. 11/PRT/M/2013;</a:t>
            </a:r>
            <a:endParaRPr kumimoji="0" lang="id-ID" sz="20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7239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/>
            </a:pPr>
            <a:r>
              <a:rPr kumimoji="0" lang="id-ID" sz="20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Jumlah biaya </a:t>
            </a:r>
            <a:r>
              <a:rPr kumimoji="0" lang="id-ID" sz="2000" b="0" i="1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overhead</a:t>
            </a:r>
            <a:r>
              <a:rPr kumimoji="0" lang="id-ID" sz="20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dan profit adalah 15%;</a:t>
            </a:r>
            <a:endParaRPr kumimoji="0" lang="id-ID" sz="20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7239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/>
            </a:pPr>
            <a:r>
              <a:rPr kumimoji="0" lang="id-ID" sz="20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Belum memperhitungkan nilai pajak dan mobilisasi komponen RUSPIN ke lapangan;</a:t>
            </a:r>
            <a:endParaRPr kumimoji="0" lang="id-ID" sz="20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7239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/>
            </a:pPr>
            <a:r>
              <a:rPr kumimoji="0" lang="id-ID" sz="20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Harga pasar bahan dan upah tenaga kerja di lokasi pembuatan panel, yaitu Bandung, Jawa Barat;</a:t>
            </a:r>
            <a:endParaRPr kumimoji="0" lang="id-ID" sz="20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7239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/>
            </a:pPr>
            <a:r>
              <a:rPr kumimoji="0" lang="id-ID" sz="20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Cetakan panel tipe 1 dan tipe 2 sudah tersedia dan siap pakai;</a:t>
            </a:r>
            <a:endParaRPr kumimoji="0" lang="id-ID" sz="20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7239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/>
            </a:pPr>
            <a:r>
              <a:rPr kumimoji="0" lang="id-ID" sz="20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Lama perakitan tipe 36 satu lantai selama 3 hari dengan 4 tukang</a:t>
            </a:r>
            <a:r>
              <a:rPr kumimoji="0" lang="id-ID" sz="24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.</a:t>
            </a:r>
            <a:r>
              <a:rPr kumimoji="0" lang="id-ID" sz="2400" b="0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743199"/>
            <a:ext cx="4071934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id-ID" sz="2400" b="1" dirty="0"/>
              <a:t>PERHITUNGAN BIAYA RUSPIN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6510" y="0"/>
            <a:ext cx="5884879" cy="1170055"/>
            <a:chOff x="-16510" y="0"/>
            <a:chExt cx="5884879" cy="1170055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3B4B0E24-0D29-4FE0-974F-49FBD963ABA7}"/>
                </a:ext>
              </a:extLst>
            </p:cNvPr>
            <p:cNvSpPr/>
            <p:nvPr/>
          </p:nvSpPr>
          <p:spPr>
            <a:xfrm>
              <a:off x="1" y="0"/>
              <a:ext cx="5868368" cy="1170055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  <a:gd name="connsiteX0-21" fmla="*/ 0 w 10921472"/>
                <a:gd name="connsiteY0-22" fmla="*/ 0 h 1414849"/>
                <a:gd name="connsiteX1-23" fmla="*/ 10921472 w 10921472"/>
                <a:gd name="connsiteY1-24" fmla="*/ 10531 h 1414849"/>
                <a:gd name="connsiteX2-25" fmla="*/ 9906000 w 10921472"/>
                <a:gd name="connsiteY2-26" fmla="*/ 838200 h 1414849"/>
                <a:gd name="connsiteX3-27" fmla="*/ 8238 w 10921472"/>
                <a:gd name="connsiteY3-28" fmla="*/ 1414849 h 1414849"/>
                <a:gd name="connsiteX4-29" fmla="*/ 0 w 10921472"/>
                <a:gd name="connsiteY4-30" fmla="*/ 0 h 1414849"/>
                <a:gd name="connsiteX0-31" fmla="*/ 0 w 10905290"/>
                <a:gd name="connsiteY0-32" fmla="*/ 0 h 1414849"/>
                <a:gd name="connsiteX1-33" fmla="*/ 10905290 w 10905290"/>
                <a:gd name="connsiteY1-34" fmla="*/ 21062 h 1414849"/>
                <a:gd name="connsiteX2-35" fmla="*/ 9906000 w 10905290"/>
                <a:gd name="connsiteY2-36" fmla="*/ 838200 h 1414849"/>
                <a:gd name="connsiteX3-37" fmla="*/ 8238 w 10905290"/>
                <a:gd name="connsiteY3-38" fmla="*/ 1414849 h 1414849"/>
                <a:gd name="connsiteX4-39" fmla="*/ 0 w 10905290"/>
                <a:gd name="connsiteY4-40" fmla="*/ 0 h 1414849"/>
                <a:gd name="connsiteX0-41" fmla="*/ 0 w 10921472"/>
                <a:gd name="connsiteY0-42" fmla="*/ 0 h 1414849"/>
                <a:gd name="connsiteX1-43" fmla="*/ 10921472 w 10921472"/>
                <a:gd name="connsiteY1-44" fmla="*/ 210612 h 1414849"/>
                <a:gd name="connsiteX2-45" fmla="*/ 9906000 w 10921472"/>
                <a:gd name="connsiteY2-46" fmla="*/ 838200 h 1414849"/>
                <a:gd name="connsiteX3-47" fmla="*/ 8238 w 10921472"/>
                <a:gd name="connsiteY3-48" fmla="*/ 1414849 h 1414849"/>
                <a:gd name="connsiteX4-49" fmla="*/ 0 w 10921472"/>
                <a:gd name="connsiteY4-50" fmla="*/ 0 h 1414849"/>
                <a:gd name="connsiteX0-51" fmla="*/ 0 w 10808189"/>
                <a:gd name="connsiteY0-52" fmla="*/ 0 h 1414849"/>
                <a:gd name="connsiteX1-53" fmla="*/ 10808189 w 10808189"/>
                <a:gd name="connsiteY1-54" fmla="*/ 1 h 1414849"/>
                <a:gd name="connsiteX2-55" fmla="*/ 9906000 w 10808189"/>
                <a:gd name="connsiteY2-56" fmla="*/ 838200 h 1414849"/>
                <a:gd name="connsiteX3-57" fmla="*/ 8238 w 10808189"/>
                <a:gd name="connsiteY3-58" fmla="*/ 1414849 h 1414849"/>
                <a:gd name="connsiteX4-59" fmla="*/ 0 w 10808189"/>
                <a:gd name="connsiteY4-60" fmla="*/ 0 h 1414849"/>
                <a:gd name="connsiteX0-61" fmla="*/ 0 w 10905290"/>
                <a:gd name="connsiteY0-62" fmla="*/ 0 h 1414849"/>
                <a:gd name="connsiteX1-63" fmla="*/ 10905290 w 10905290"/>
                <a:gd name="connsiteY1-64" fmla="*/ 1 h 1414849"/>
                <a:gd name="connsiteX2-65" fmla="*/ 9906000 w 10905290"/>
                <a:gd name="connsiteY2-66" fmla="*/ 838200 h 1414849"/>
                <a:gd name="connsiteX3-67" fmla="*/ 8238 w 10905290"/>
                <a:gd name="connsiteY3-68" fmla="*/ 1414849 h 1414849"/>
                <a:gd name="connsiteX4-69" fmla="*/ 0 w 10905290"/>
                <a:gd name="connsiteY4-7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905290" h="1414849">
                  <a:moveTo>
                    <a:pt x="0" y="0"/>
                  </a:moveTo>
                  <a:lnTo>
                    <a:pt x="10905290" y="1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A8397-563E-40F9-B39B-762E106511E4}"/>
                </a:ext>
              </a:extLst>
            </p:cNvPr>
            <p:cNvSpPr/>
            <p:nvPr/>
          </p:nvSpPr>
          <p:spPr>
            <a:xfrm>
              <a:off x="-16510" y="0"/>
              <a:ext cx="5703956" cy="1084520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840555" h="1414849">
                  <a:moveTo>
                    <a:pt x="0" y="0"/>
                  </a:moveTo>
                  <a:lnTo>
                    <a:pt x="10840555" y="0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7" name="Title 6">
              <a:extLst>
                <a:ext uri="{FF2B5EF4-FFF2-40B4-BE49-F238E27FC236}">
                  <a16:creationId xmlns:a16="http://schemas.microsoft.com/office/drawing/2014/main" id="{E22873CE-6532-4E4B-BCFE-F9A4A99E83B2}"/>
                </a:ext>
              </a:extLst>
            </p:cNvPr>
            <p:cNvSpPr txBox="1">
              <a:spLocks/>
            </p:cNvSpPr>
            <p:nvPr/>
          </p:nvSpPr>
          <p:spPr>
            <a:xfrm>
              <a:off x="881241" y="201314"/>
              <a:ext cx="3908453" cy="50400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br>
                <a:rPr lang="en-US" sz="2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2800" b="1" dirty="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ea typeface="Tahoma" panose="020B0604030504040204" pitchFamily="34" charset="0"/>
                  <a:cs typeface="Aharoni" panose="02010803020104030203" pitchFamily="2" charset="-79"/>
                </a:rPr>
                <a:t>BALITBANG PUPR</a:t>
              </a:r>
              <a:endParaRPr lang="id-ID" sz="1600" b="1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D78BE7-C09D-4A5F-AE20-88BA343A7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910" y="125655"/>
              <a:ext cx="658246" cy="655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7596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Foto HP\20151015_1130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57826"/>
            <a:ext cx="9144000" cy="1143000"/>
          </a:xfrm>
          <a:solidFill>
            <a:schemeClr val="accent1">
              <a:alpha val="63000"/>
            </a:schemeClr>
          </a:solidFill>
        </p:spPr>
        <p:txBody>
          <a:bodyPr/>
          <a:lstStyle/>
          <a:p>
            <a:pPr algn="ctr"/>
            <a:r>
              <a:rPr lang="id-ID" b="1" dirty="0">
                <a:latin typeface="+mn-lt"/>
              </a:rPr>
              <a:t>TERIMA KASIH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69047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b="1" dirty="0">
                <a:solidFill>
                  <a:srgbClr val="002060"/>
                </a:solidFill>
              </a:rPr>
              <a:t>Tim Peneliti:</a:t>
            </a:r>
          </a:p>
          <a:p>
            <a:pPr lvl="0" algn="r"/>
            <a:r>
              <a:rPr lang="id-ID" b="1" dirty="0">
                <a:solidFill>
                  <a:srgbClr val="002060"/>
                </a:solidFill>
              </a:rPr>
              <a:t>Rusli, ST, MT</a:t>
            </a:r>
          </a:p>
          <a:p>
            <a:pPr lvl="0" algn="r"/>
            <a:r>
              <a:rPr lang="id-ID" b="1" dirty="0">
                <a:solidFill>
                  <a:srgbClr val="002060"/>
                </a:solidFill>
              </a:rPr>
              <a:t>Purwoko</a:t>
            </a:r>
          </a:p>
          <a:p>
            <a:pPr lvl="0" algn="r"/>
            <a:r>
              <a:rPr lang="id-ID" b="1" dirty="0">
                <a:solidFill>
                  <a:srgbClr val="002060"/>
                </a:solidFill>
              </a:rPr>
              <a:t>Rudi Setiadji, ST, M.Eng.</a:t>
            </a:r>
          </a:p>
          <a:p>
            <a:pPr lvl="0" algn="r"/>
            <a:r>
              <a:rPr lang="id-ID" b="1" dirty="0">
                <a:solidFill>
                  <a:srgbClr val="002060"/>
                </a:solidFill>
              </a:rPr>
              <a:t>Iwan Suprijanto, ST, MT</a:t>
            </a:r>
          </a:p>
          <a:p>
            <a:pPr lvl="0" algn="r"/>
            <a:r>
              <a:rPr lang="id-ID" b="1" dirty="0">
                <a:solidFill>
                  <a:srgbClr val="002060"/>
                </a:solidFill>
              </a:rPr>
              <a:t>Aris Prihandono, M.Sc.</a:t>
            </a:r>
          </a:p>
          <a:p>
            <a:pPr lvl="0" algn="r"/>
            <a:r>
              <a:rPr lang="id-ID" b="1" dirty="0">
                <a:solidFill>
                  <a:srgbClr val="002060"/>
                </a:solidFill>
              </a:rPr>
              <a:t>Kuswara, ST, 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ROJECT\Project 2015\Rumah khusus\Supadio Ponti\photo 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2259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609636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/>
              <a:t>KONDISI PENYEDIAAN PERUMAHAN KONVENSIONAL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6510" y="0"/>
            <a:ext cx="5884879" cy="1170055"/>
            <a:chOff x="-16510" y="0"/>
            <a:chExt cx="5884879" cy="1170055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3B4B0E24-0D29-4FE0-974F-49FBD963ABA7}"/>
                </a:ext>
              </a:extLst>
            </p:cNvPr>
            <p:cNvSpPr/>
            <p:nvPr/>
          </p:nvSpPr>
          <p:spPr>
            <a:xfrm>
              <a:off x="1" y="0"/>
              <a:ext cx="5868368" cy="1170055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  <a:gd name="connsiteX0-21" fmla="*/ 0 w 10921472"/>
                <a:gd name="connsiteY0-22" fmla="*/ 0 h 1414849"/>
                <a:gd name="connsiteX1-23" fmla="*/ 10921472 w 10921472"/>
                <a:gd name="connsiteY1-24" fmla="*/ 10531 h 1414849"/>
                <a:gd name="connsiteX2-25" fmla="*/ 9906000 w 10921472"/>
                <a:gd name="connsiteY2-26" fmla="*/ 838200 h 1414849"/>
                <a:gd name="connsiteX3-27" fmla="*/ 8238 w 10921472"/>
                <a:gd name="connsiteY3-28" fmla="*/ 1414849 h 1414849"/>
                <a:gd name="connsiteX4-29" fmla="*/ 0 w 10921472"/>
                <a:gd name="connsiteY4-30" fmla="*/ 0 h 1414849"/>
                <a:gd name="connsiteX0-31" fmla="*/ 0 w 10905290"/>
                <a:gd name="connsiteY0-32" fmla="*/ 0 h 1414849"/>
                <a:gd name="connsiteX1-33" fmla="*/ 10905290 w 10905290"/>
                <a:gd name="connsiteY1-34" fmla="*/ 21062 h 1414849"/>
                <a:gd name="connsiteX2-35" fmla="*/ 9906000 w 10905290"/>
                <a:gd name="connsiteY2-36" fmla="*/ 838200 h 1414849"/>
                <a:gd name="connsiteX3-37" fmla="*/ 8238 w 10905290"/>
                <a:gd name="connsiteY3-38" fmla="*/ 1414849 h 1414849"/>
                <a:gd name="connsiteX4-39" fmla="*/ 0 w 10905290"/>
                <a:gd name="connsiteY4-40" fmla="*/ 0 h 1414849"/>
                <a:gd name="connsiteX0-41" fmla="*/ 0 w 10921472"/>
                <a:gd name="connsiteY0-42" fmla="*/ 0 h 1414849"/>
                <a:gd name="connsiteX1-43" fmla="*/ 10921472 w 10921472"/>
                <a:gd name="connsiteY1-44" fmla="*/ 210612 h 1414849"/>
                <a:gd name="connsiteX2-45" fmla="*/ 9906000 w 10921472"/>
                <a:gd name="connsiteY2-46" fmla="*/ 838200 h 1414849"/>
                <a:gd name="connsiteX3-47" fmla="*/ 8238 w 10921472"/>
                <a:gd name="connsiteY3-48" fmla="*/ 1414849 h 1414849"/>
                <a:gd name="connsiteX4-49" fmla="*/ 0 w 10921472"/>
                <a:gd name="connsiteY4-50" fmla="*/ 0 h 1414849"/>
                <a:gd name="connsiteX0-51" fmla="*/ 0 w 10808189"/>
                <a:gd name="connsiteY0-52" fmla="*/ 0 h 1414849"/>
                <a:gd name="connsiteX1-53" fmla="*/ 10808189 w 10808189"/>
                <a:gd name="connsiteY1-54" fmla="*/ 1 h 1414849"/>
                <a:gd name="connsiteX2-55" fmla="*/ 9906000 w 10808189"/>
                <a:gd name="connsiteY2-56" fmla="*/ 838200 h 1414849"/>
                <a:gd name="connsiteX3-57" fmla="*/ 8238 w 10808189"/>
                <a:gd name="connsiteY3-58" fmla="*/ 1414849 h 1414849"/>
                <a:gd name="connsiteX4-59" fmla="*/ 0 w 10808189"/>
                <a:gd name="connsiteY4-60" fmla="*/ 0 h 1414849"/>
                <a:gd name="connsiteX0-61" fmla="*/ 0 w 10905290"/>
                <a:gd name="connsiteY0-62" fmla="*/ 0 h 1414849"/>
                <a:gd name="connsiteX1-63" fmla="*/ 10905290 w 10905290"/>
                <a:gd name="connsiteY1-64" fmla="*/ 1 h 1414849"/>
                <a:gd name="connsiteX2-65" fmla="*/ 9906000 w 10905290"/>
                <a:gd name="connsiteY2-66" fmla="*/ 838200 h 1414849"/>
                <a:gd name="connsiteX3-67" fmla="*/ 8238 w 10905290"/>
                <a:gd name="connsiteY3-68" fmla="*/ 1414849 h 1414849"/>
                <a:gd name="connsiteX4-69" fmla="*/ 0 w 10905290"/>
                <a:gd name="connsiteY4-7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905290" h="1414849">
                  <a:moveTo>
                    <a:pt x="0" y="0"/>
                  </a:moveTo>
                  <a:lnTo>
                    <a:pt x="10905290" y="1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57CA8397-563E-40F9-B39B-762E106511E4}"/>
                </a:ext>
              </a:extLst>
            </p:cNvPr>
            <p:cNvSpPr/>
            <p:nvPr/>
          </p:nvSpPr>
          <p:spPr>
            <a:xfrm>
              <a:off x="-16510" y="0"/>
              <a:ext cx="5703956" cy="1084520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840555" h="1414849">
                  <a:moveTo>
                    <a:pt x="0" y="0"/>
                  </a:moveTo>
                  <a:lnTo>
                    <a:pt x="10840555" y="0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9" name="Title 6">
              <a:extLst>
                <a:ext uri="{FF2B5EF4-FFF2-40B4-BE49-F238E27FC236}">
                  <a16:creationId xmlns:a16="http://schemas.microsoft.com/office/drawing/2014/main" id="{E22873CE-6532-4E4B-BCFE-F9A4A99E83B2}"/>
                </a:ext>
              </a:extLst>
            </p:cNvPr>
            <p:cNvSpPr txBox="1">
              <a:spLocks/>
            </p:cNvSpPr>
            <p:nvPr/>
          </p:nvSpPr>
          <p:spPr>
            <a:xfrm>
              <a:off x="881241" y="201314"/>
              <a:ext cx="3908453" cy="50400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br>
                <a:rPr lang="en-US" sz="2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2800" b="1" dirty="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ea typeface="Tahoma" panose="020B0604030504040204" pitchFamily="34" charset="0"/>
                  <a:cs typeface="Aharoni" panose="02010803020104030203" pitchFamily="2" charset="-79"/>
                </a:rPr>
                <a:t>BALITBANG PUPR</a:t>
              </a:r>
              <a:endParaRPr lang="id-ID" sz="1600" b="1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AD78BE7-C09D-4A5F-AE20-88BA343A7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910" y="125655"/>
              <a:ext cx="658246" cy="6553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 l="5882"/>
          <a:stretch>
            <a:fillRect/>
          </a:stretch>
        </p:blipFill>
        <p:spPr bwMode="auto">
          <a:xfrm>
            <a:off x="-32" y="-24"/>
            <a:ext cx="3429024" cy="487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726" y="-24"/>
            <a:ext cx="3643306" cy="487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IMG_017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00232" y="1857364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0640" y="1228690"/>
            <a:ext cx="7344816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d-ID" sz="2000" dirty="0"/>
              <a:t>Penulangan, mutu, dan dimensi struktur yang tidak memenuhi syarat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" y="1772816"/>
            <a:ext cx="592628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/>
              <a:t>Pelaksanaan komponen struktur yang tidak sempurna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985882" y="4815350"/>
          <a:ext cx="2964677" cy="1608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514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Inovasi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14">
                <a:tc>
                  <a:txBody>
                    <a:bodyPr/>
                    <a:lstStyle/>
                    <a:p>
                      <a:pPr algn="ctr"/>
                      <a:r>
                        <a:rPr lang="id-ID" sz="1800" b="0" dirty="0">
                          <a:solidFill>
                            <a:schemeClr val="tx1"/>
                          </a:solidFill>
                        </a:rPr>
                        <a:t>percepatan konstruksi </a:t>
                      </a:r>
                      <a:endParaRPr lang="id-ID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40">
                <a:tc>
                  <a:txBody>
                    <a:bodyPr/>
                    <a:lstStyle/>
                    <a:p>
                      <a:pPr algn="ctr"/>
                      <a:r>
                        <a:rPr lang="id-ID" sz="1800" b="0" dirty="0">
                          <a:solidFill>
                            <a:schemeClr val="tx1"/>
                          </a:solidFill>
                        </a:rPr>
                        <a:t>mereduksi biaya produksi </a:t>
                      </a:r>
                      <a:endParaRPr lang="id-ID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270">
                <a:tc>
                  <a:txBody>
                    <a:bodyPr/>
                    <a:lstStyle/>
                    <a:p>
                      <a:pPr algn="ctr"/>
                      <a:r>
                        <a:rPr lang="id-ID" sz="1800" b="0" dirty="0">
                          <a:solidFill>
                            <a:schemeClr val="tx1"/>
                          </a:solidFill>
                        </a:rPr>
                        <a:t>memenuhi persyaratan teknis</a:t>
                      </a:r>
                      <a:endParaRPr lang="id-ID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6957" y="4829793"/>
          <a:ext cx="27146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345">
                <a:tc>
                  <a:txBody>
                    <a:bodyPr/>
                    <a:lstStyle/>
                    <a:p>
                      <a:r>
                        <a:rPr lang="id-ID" dirty="0"/>
                        <a:t>RUMAH KONVENSIONAL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r>
                        <a:rPr lang="id-ID" sz="1800" b="0" dirty="0">
                          <a:solidFill>
                            <a:schemeClr val="tx1"/>
                          </a:solidFill>
                        </a:rPr>
                        <a:t>waktu lama</a:t>
                      </a:r>
                      <a:endParaRPr lang="id-ID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r>
                        <a:rPr lang="id-ID" sz="1800" b="0" dirty="0">
                          <a:solidFill>
                            <a:schemeClr val="tx1"/>
                          </a:solidFill>
                        </a:rPr>
                        <a:t>harga yang relatif tinggi</a:t>
                      </a:r>
                      <a:endParaRPr lang="id-ID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837">
                <a:tc>
                  <a:txBody>
                    <a:bodyPr/>
                    <a:lstStyle/>
                    <a:p>
                      <a:r>
                        <a:rPr lang="id-ID" sz="1800" b="0" baseline="0" dirty="0">
                          <a:solidFill>
                            <a:schemeClr val="tx1"/>
                          </a:solidFill>
                        </a:rPr>
                        <a:t>Kualitas  pekerjaan dan 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</a:rPr>
                        <a:t>kemampuan teknis rendah</a:t>
                      </a:r>
                      <a:endParaRPr lang="id-ID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129154" y="4833002"/>
          <a:ext cx="3000364" cy="1754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7189">
                <a:tc>
                  <a:txBody>
                    <a:bodyPr/>
                    <a:lstStyle/>
                    <a:p>
                      <a:r>
                        <a:rPr lang="id-ID" sz="1800" dirty="0"/>
                        <a:t>RUMAH PREFABRIKASI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933">
                <a:tc>
                  <a:txBody>
                    <a:bodyPr/>
                    <a:lstStyle/>
                    <a:p>
                      <a:r>
                        <a:rPr lang="id-ID" b="0" dirty="0">
                          <a:solidFill>
                            <a:schemeClr val="tx1"/>
                          </a:solidFill>
                        </a:rPr>
                        <a:t>Pemasangan cepat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42">
                <a:tc>
                  <a:txBody>
                    <a:bodyPr/>
                    <a:lstStyle/>
                    <a:p>
                      <a:r>
                        <a:rPr lang="id-ID" b="0" dirty="0">
                          <a:solidFill>
                            <a:schemeClr val="tx1"/>
                          </a:solidFill>
                        </a:rPr>
                        <a:t>efesiensi biaya dan</a:t>
                      </a:r>
                      <a:r>
                        <a:rPr lang="id-ID" b="0" baseline="0" dirty="0">
                          <a:solidFill>
                            <a:schemeClr val="tx1"/>
                          </a:solidFill>
                        </a:rPr>
                        <a:t> material</a:t>
                      </a:r>
                      <a:endParaRPr lang="id-ID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969">
                <a:tc>
                  <a:txBody>
                    <a:bodyPr/>
                    <a:lstStyle/>
                    <a:p>
                      <a:r>
                        <a:rPr lang="id-ID" sz="1800" b="0" dirty="0">
                          <a:solidFill>
                            <a:schemeClr val="tx1"/>
                          </a:solidFill>
                        </a:rPr>
                        <a:t>Kualitas</a:t>
                      </a:r>
                      <a:r>
                        <a:rPr lang="id-ID" sz="1800" b="0" baseline="0" dirty="0">
                          <a:solidFill>
                            <a:schemeClr val="tx1"/>
                          </a:solidFill>
                        </a:rPr>
                        <a:t> dan 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</a:rPr>
                        <a:t>kemampuan teknis terjamin</a:t>
                      </a:r>
                      <a:endParaRPr lang="id-ID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0" y="6572272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266"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Dukungan Penyediaan Rumah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-16510" y="0"/>
            <a:ext cx="5884879" cy="1170055"/>
            <a:chOff x="-16510" y="0"/>
            <a:chExt cx="5884879" cy="1170055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3B4B0E24-0D29-4FE0-974F-49FBD963ABA7}"/>
                </a:ext>
              </a:extLst>
            </p:cNvPr>
            <p:cNvSpPr/>
            <p:nvPr/>
          </p:nvSpPr>
          <p:spPr>
            <a:xfrm>
              <a:off x="1" y="0"/>
              <a:ext cx="5868368" cy="1170055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  <a:gd name="connsiteX0-21" fmla="*/ 0 w 10921472"/>
                <a:gd name="connsiteY0-22" fmla="*/ 0 h 1414849"/>
                <a:gd name="connsiteX1-23" fmla="*/ 10921472 w 10921472"/>
                <a:gd name="connsiteY1-24" fmla="*/ 10531 h 1414849"/>
                <a:gd name="connsiteX2-25" fmla="*/ 9906000 w 10921472"/>
                <a:gd name="connsiteY2-26" fmla="*/ 838200 h 1414849"/>
                <a:gd name="connsiteX3-27" fmla="*/ 8238 w 10921472"/>
                <a:gd name="connsiteY3-28" fmla="*/ 1414849 h 1414849"/>
                <a:gd name="connsiteX4-29" fmla="*/ 0 w 10921472"/>
                <a:gd name="connsiteY4-30" fmla="*/ 0 h 1414849"/>
                <a:gd name="connsiteX0-31" fmla="*/ 0 w 10905290"/>
                <a:gd name="connsiteY0-32" fmla="*/ 0 h 1414849"/>
                <a:gd name="connsiteX1-33" fmla="*/ 10905290 w 10905290"/>
                <a:gd name="connsiteY1-34" fmla="*/ 21062 h 1414849"/>
                <a:gd name="connsiteX2-35" fmla="*/ 9906000 w 10905290"/>
                <a:gd name="connsiteY2-36" fmla="*/ 838200 h 1414849"/>
                <a:gd name="connsiteX3-37" fmla="*/ 8238 w 10905290"/>
                <a:gd name="connsiteY3-38" fmla="*/ 1414849 h 1414849"/>
                <a:gd name="connsiteX4-39" fmla="*/ 0 w 10905290"/>
                <a:gd name="connsiteY4-40" fmla="*/ 0 h 1414849"/>
                <a:gd name="connsiteX0-41" fmla="*/ 0 w 10921472"/>
                <a:gd name="connsiteY0-42" fmla="*/ 0 h 1414849"/>
                <a:gd name="connsiteX1-43" fmla="*/ 10921472 w 10921472"/>
                <a:gd name="connsiteY1-44" fmla="*/ 210612 h 1414849"/>
                <a:gd name="connsiteX2-45" fmla="*/ 9906000 w 10921472"/>
                <a:gd name="connsiteY2-46" fmla="*/ 838200 h 1414849"/>
                <a:gd name="connsiteX3-47" fmla="*/ 8238 w 10921472"/>
                <a:gd name="connsiteY3-48" fmla="*/ 1414849 h 1414849"/>
                <a:gd name="connsiteX4-49" fmla="*/ 0 w 10921472"/>
                <a:gd name="connsiteY4-50" fmla="*/ 0 h 1414849"/>
                <a:gd name="connsiteX0-51" fmla="*/ 0 w 10808189"/>
                <a:gd name="connsiteY0-52" fmla="*/ 0 h 1414849"/>
                <a:gd name="connsiteX1-53" fmla="*/ 10808189 w 10808189"/>
                <a:gd name="connsiteY1-54" fmla="*/ 1 h 1414849"/>
                <a:gd name="connsiteX2-55" fmla="*/ 9906000 w 10808189"/>
                <a:gd name="connsiteY2-56" fmla="*/ 838200 h 1414849"/>
                <a:gd name="connsiteX3-57" fmla="*/ 8238 w 10808189"/>
                <a:gd name="connsiteY3-58" fmla="*/ 1414849 h 1414849"/>
                <a:gd name="connsiteX4-59" fmla="*/ 0 w 10808189"/>
                <a:gd name="connsiteY4-60" fmla="*/ 0 h 1414849"/>
                <a:gd name="connsiteX0-61" fmla="*/ 0 w 10905290"/>
                <a:gd name="connsiteY0-62" fmla="*/ 0 h 1414849"/>
                <a:gd name="connsiteX1-63" fmla="*/ 10905290 w 10905290"/>
                <a:gd name="connsiteY1-64" fmla="*/ 1 h 1414849"/>
                <a:gd name="connsiteX2-65" fmla="*/ 9906000 w 10905290"/>
                <a:gd name="connsiteY2-66" fmla="*/ 838200 h 1414849"/>
                <a:gd name="connsiteX3-67" fmla="*/ 8238 w 10905290"/>
                <a:gd name="connsiteY3-68" fmla="*/ 1414849 h 1414849"/>
                <a:gd name="connsiteX4-69" fmla="*/ 0 w 10905290"/>
                <a:gd name="connsiteY4-7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905290" h="1414849">
                  <a:moveTo>
                    <a:pt x="0" y="0"/>
                  </a:moveTo>
                  <a:lnTo>
                    <a:pt x="10905290" y="1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57CA8397-563E-40F9-B39B-762E106511E4}"/>
                </a:ext>
              </a:extLst>
            </p:cNvPr>
            <p:cNvSpPr/>
            <p:nvPr/>
          </p:nvSpPr>
          <p:spPr>
            <a:xfrm>
              <a:off x="-16510" y="0"/>
              <a:ext cx="5703956" cy="1084520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840555" h="1414849">
                  <a:moveTo>
                    <a:pt x="0" y="0"/>
                  </a:moveTo>
                  <a:lnTo>
                    <a:pt x="10840555" y="0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7" name="Title 6">
              <a:extLst>
                <a:ext uri="{FF2B5EF4-FFF2-40B4-BE49-F238E27FC236}">
                  <a16:creationId xmlns:a16="http://schemas.microsoft.com/office/drawing/2014/main" id="{E22873CE-6532-4E4B-BCFE-F9A4A99E83B2}"/>
                </a:ext>
              </a:extLst>
            </p:cNvPr>
            <p:cNvSpPr txBox="1">
              <a:spLocks/>
            </p:cNvSpPr>
            <p:nvPr/>
          </p:nvSpPr>
          <p:spPr>
            <a:xfrm>
              <a:off x="881241" y="201314"/>
              <a:ext cx="3908453" cy="50400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br>
                <a:rPr lang="en-US" sz="2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2800" b="1" dirty="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ea typeface="Tahoma" panose="020B0604030504040204" pitchFamily="34" charset="0"/>
                  <a:cs typeface="Aharoni" panose="02010803020104030203" pitchFamily="2" charset="-79"/>
                </a:rPr>
                <a:t>BALITBANG PUPR</a:t>
              </a:r>
              <a:endParaRPr lang="id-ID" sz="1600" b="1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AD78BE7-C09D-4A5F-AE20-88BA343A7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910" y="125655"/>
              <a:ext cx="658246" cy="6553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6510" y="0"/>
            <a:ext cx="5884879" cy="1170055"/>
            <a:chOff x="-16510" y="0"/>
            <a:chExt cx="5884879" cy="1170055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3B4B0E24-0D29-4FE0-974F-49FBD963ABA7}"/>
                </a:ext>
              </a:extLst>
            </p:cNvPr>
            <p:cNvSpPr/>
            <p:nvPr/>
          </p:nvSpPr>
          <p:spPr>
            <a:xfrm>
              <a:off x="1" y="0"/>
              <a:ext cx="5868368" cy="1170055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  <a:gd name="connsiteX0-21" fmla="*/ 0 w 10921472"/>
                <a:gd name="connsiteY0-22" fmla="*/ 0 h 1414849"/>
                <a:gd name="connsiteX1-23" fmla="*/ 10921472 w 10921472"/>
                <a:gd name="connsiteY1-24" fmla="*/ 10531 h 1414849"/>
                <a:gd name="connsiteX2-25" fmla="*/ 9906000 w 10921472"/>
                <a:gd name="connsiteY2-26" fmla="*/ 838200 h 1414849"/>
                <a:gd name="connsiteX3-27" fmla="*/ 8238 w 10921472"/>
                <a:gd name="connsiteY3-28" fmla="*/ 1414849 h 1414849"/>
                <a:gd name="connsiteX4-29" fmla="*/ 0 w 10921472"/>
                <a:gd name="connsiteY4-30" fmla="*/ 0 h 1414849"/>
                <a:gd name="connsiteX0-31" fmla="*/ 0 w 10905290"/>
                <a:gd name="connsiteY0-32" fmla="*/ 0 h 1414849"/>
                <a:gd name="connsiteX1-33" fmla="*/ 10905290 w 10905290"/>
                <a:gd name="connsiteY1-34" fmla="*/ 21062 h 1414849"/>
                <a:gd name="connsiteX2-35" fmla="*/ 9906000 w 10905290"/>
                <a:gd name="connsiteY2-36" fmla="*/ 838200 h 1414849"/>
                <a:gd name="connsiteX3-37" fmla="*/ 8238 w 10905290"/>
                <a:gd name="connsiteY3-38" fmla="*/ 1414849 h 1414849"/>
                <a:gd name="connsiteX4-39" fmla="*/ 0 w 10905290"/>
                <a:gd name="connsiteY4-40" fmla="*/ 0 h 1414849"/>
                <a:gd name="connsiteX0-41" fmla="*/ 0 w 10921472"/>
                <a:gd name="connsiteY0-42" fmla="*/ 0 h 1414849"/>
                <a:gd name="connsiteX1-43" fmla="*/ 10921472 w 10921472"/>
                <a:gd name="connsiteY1-44" fmla="*/ 210612 h 1414849"/>
                <a:gd name="connsiteX2-45" fmla="*/ 9906000 w 10921472"/>
                <a:gd name="connsiteY2-46" fmla="*/ 838200 h 1414849"/>
                <a:gd name="connsiteX3-47" fmla="*/ 8238 w 10921472"/>
                <a:gd name="connsiteY3-48" fmla="*/ 1414849 h 1414849"/>
                <a:gd name="connsiteX4-49" fmla="*/ 0 w 10921472"/>
                <a:gd name="connsiteY4-50" fmla="*/ 0 h 1414849"/>
                <a:gd name="connsiteX0-51" fmla="*/ 0 w 10808189"/>
                <a:gd name="connsiteY0-52" fmla="*/ 0 h 1414849"/>
                <a:gd name="connsiteX1-53" fmla="*/ 10808189 w 10808189"/>
                <a:gd name="connsiteY1-54" fmla="*/ 1 h 1414849"/>
                <a:gd name="connsiteX2-55" fmla="*/ 9906000 w 10808189"/>
                <a:gd name="connsiteY2-56" fmla="*/ 838200 h 1414849"/>
                <a:gd name="connsiteX3-57" fmla="*/ 8238 w 10808189"/>
                <a:gd name="connsiteY3-58" fmla="*/ 1414849 h 1414849"/>
                <a:gd name="connsiteX4-59" fmla="*/ 0 w 10808189"/>
                <a:gd name="connsiteY4-60" fmla="*/ 0 h 1414849"/>
                <a:gd name="connsiteX0-61" fmla="*/ 0 w 10905290"/>
                <a:gd name="connsiteY0-62" fmla="*/ 0 h 1414849"/>
                <a:gd name="connsiteX1-63" fmla="*/ 10905290 w 10905290"/>
                <a:gd name="connsiteY1-64" fmla="*/ 1 h 1414849"/>
                <a:gd name="connsiteX2-65" fmla="*/ 9906000 w 10905290"/>
                <a:gd name="connsiteY2-66" fmla="*/ 838200 h 1414849"/>
                <a:gd name="connsiteX3-67" fmla="*/ 8238 w 10905290"/>
                <a:gd name="connsiteY3-68" fmla="*/ 1414849 h 1414849"/>
                <a:gd name="connsiteX4-69" fmla="*/ 0 w 10905290"/>
                <a:gd name="connsiteY4-7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905290" h="1414849">
                  <a:moveTo>
                    <a:pt x="0" y="0"/>
                  </a:moveTo>
                  <a:lnTo>
                    <a:pt x="10905290" y="1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7CA8397-563E-40F9-B39B-762E106511E4}"/>
                </a:ext>
              </a:extLst>
            </p:cNvPr>
            <p:cNvSpPr/>
            <p:nvPr/>
          </p:nvSpPr>
          <p:spPr>
            <a:xfrm>
              <a:off x="-16510" y="0"/>
              <a:ext cx="5703956" cy="1084520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840555" h="1414849">
                  <a:moveTo>
                    <a:pt x="0" y="0"/>
                  </a:moveTo>
                  <a:lnTo>
                    <a:pt x="10840555" y="0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1" name="Title 6">
              <a:extLst>
                <a:ext uri="{FF2B5EF4-FFF2-40B4-BE49-F238E27FC236}">
                  <a16:creationId xmlns:a16="http://schemas.microsoft.com/office/drawing/2014/main" id="{E22873CE-6532-4E4B-BCFE-F9A4A99E83B2}"/>
                </a:ext>
              </a:extLst>
            </p:cNvPr>
            <p:cNvSpPr txBox="1">
              <a:spLocks/>
            </p:cNvSpPr>
            <p:nvPr/>
          </p:nvSpPr>
          <p:spPr>
            <a:xfrm>
              <a:off x="881241" y="201314"/>
              <a:ext cx="3908453" cy="50400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br>
                <a:rPr lang="en-US" sz="2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2800" b="1" dirty="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ea typeface="Tahoma" panose="020B0604030504040204" pitchFamily="34" charset="0"/>
                  <a:cs typeface="Aharoni" panose="02010803020104030203" pitchFamily="2" charset="-79"/>
                </a:rPr>
                <a:t>BALITBANG PUPR</a:t>
              </a:r>
              <a:endParaRPr lang="id-ID" sz="1600" b="1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D78BE7-C09D-4A5F-AE20-88BA343A7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910" y="125655"/>
              <a:ext cx="658246" cy="655320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3" action="ppaction://hlinkfile"/>
          </p:cNvPr>
          <p:cNvSpPr/>
          <p:nvPr/>
        </p:nvSpPr>
        <p:spPr>
          <a:xfrm>
            <a:off x="-16510" y="1224109"/>
            <a:ext cx="6300192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/>
              <a:t>Spesifikasi Rumah Sistem Panel Instan (RUSPIN)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11639" r="59439" b="9796"/>
          <a:stretch/>
        </p:blipFill>
        <p:spPr bwMode="auto">
          <a:xfrm>
            <a:off x="1" y="1685290"/>
            <a:ext cx="4085590" cy="5172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5" t="9215" r="66587" b="14645"/>
          <a:stretch/>
        </p:blipFill>
        <p:spPr bwMode="auto">
          <a:xfrm>
            <a:off x="4102102" y="1988840"/>
            <a:ext cx="1212850" cy="5014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11991" y="1988840"/>
            <a:ext cx="3596513" cy="327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 rumah </a:t>
            </a:r>
            <a:r>
              <a:rPr lang="id-ID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 lantai</a:t>
            </a:r>
            <a:r>
              <a:rPr lang="id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Terdiri dari </a:t>
            </a:r>
            <a:r>
              <a:rPr lang="id-ID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komponen</a:t>
            </a:r>
            <a:r>
              <a:rPr lang="id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Bahan yang digunakan adalah </a:t>
            </a:r>
            <a:r>
              <a:rPr lang="id-ID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beton normal dengan tulangan baja</a:t>
            </a:r>
            <a:r>
              <a:rPr lang="id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Mutu </a:t>
            </a:r>
            <a:r>
              <a:rPr lang="id-ID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beton</a:t>
            </a:r>
            <a:r>
              <a:rPr lang="id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digunakan adalah </a:t>
            </a:r>
            <a:r>
              <a:rPr lang="id-ID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id-ID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</a:t>
            </a:r>
            <a:r>
              <a:rPr lang="id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Tulangan</a:t>
            </a:r>
            <a:r>
              <a:rPr lang="id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utama diameter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id-ID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mm </a:t>
            </a:r>
            <a:r>
              <a:rPr lang="id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sengkang 6 mm;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Sambungan baut </a:t>
            </a:r>
            <a:r>
              <a:rPr lang="id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diameter 12 mm;</a:t>
            </a:r>
            <a:endParaRPr lang="id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2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6510" y="0"/>
            <a:ext cx="5884879" cy="1170055"/>
            <a:chOff x="-16510" y="0"/>
            <a:chExt cx="5884879" cy="1170055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3B4B0E24-0D29-4FE0-974F-49FBD963ABA7}"/>
                </a:ext>
              </a:extLst>
            </p:cNvPr>
            <p:cNvSpPr/>
            <p:nvPr/>
          </p:nvSpPr>
          <p:spPr>
            <a:xfrm>
              <a:off x="1" y="0"/>
              <a:ext cx="5868368" cy="1170055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  <a:gd name="connsiteX0-21" fmla="*/ 0 w 10921472"/>
                <a:gd name="connsiteY0-22" fmla="*/ 0 h 1414849"/>
                <a:gd name="connsiteX1-23" fmla="*/ 10921472 w 10921472"/>
                <a:gd name="connsiteY1-24" fmla="*/ 10531 h 1414849"/>
                <a:gd name="connsiteX2-25" fmla="*/ 9906000 w 10921472"/>
                <a:gd name="connsiteY2-26" fmla="*/ 838200 h 1414849"/>
                <a:gd name="connsiteX3-27" fmla="*/ 8238 w 10921472"/>
                <a:gd name="connsiteY3-28" fmla="*/ 1414849 h 1414849"/>
                <a:gd name="connsiteX4-29" fmla="*/ 0 w 10921472"/>
                <a:gd name="connsiteY4-30" fmla="*/ 0 h 1414849"/>
                <a:gd name="connsiteX0-31" fmla="*/ 0 w 10905290"/>
                <a:gd name="connsiteY0-32" fmla="*/ 0 h 1414849"/>
                <a:gd name="connsiteX1-33" fmla="*/ 10905290 w 10905290"/>
                <a:gd name="connsiteY1-34" fmla="*/ 21062 h 1414849"/>
                <a:gd name="connsiteX2-35" fmla="*/ 9906000 w 10905290"/>
                <a:gd name="connsiteY2-36" fmla="*/ 838200 h 1414849"/>
                <a:gd name="connsiteX3-37" fmla="*/ 8238 w 10905290"/>
                <a:gd name="connsiteY3-38" fmla="*/ 1414849 h 1414849"/>
                <a:gd name="connsiteX4-39" fmla="*/ 0 w 10905290"/>
                <a:gd name="connsiteY4-40" fmla="*/ 0 h 1414849"/>
                <a:gd name="connsiteX0-41" fmla="*/ 0 w 10921472"/>
                <a:gd name="connsiteY0-42" fmla="*/ 0 h 1414849"/>
                <a:gd name="connsiteX1-43" fmla="*/ 10921472 w 10921472"/>
                <a:gd name="connsiteY1-44" fmla="*/ 210612 h 1414849"/>
                <a:gd name="connsiteX2-45" fmla="*/ 9906000 w 10921472"/>
                <a:gd name="connsiteY2-46" fmla="*/ 838200 h 1414849"/>
                <a:gd name="connsiteX3-47" fmla="*/ 8238 w 10921472"/>
                <a:gd name="connsiteY3-48" fmla="*/ 1414849 h 1414849"/>
                <a:gd name="connsiteX4-49" fmla="*/ 0 w 10921472"/>
                <a:gd name="connsiteY4-50" fmla="*/ 0 h 1414849"/>
                <a:gd name="connsiteX0-51" fmla="*/ 0 w 10808189"/>
                <a:gd name="connsiteY0-52" fmla="*/ 0 h 1414849"/>
                <a:gd name="connsiteX1-53" fmla="*/ 10808189 w 10808189"/>
                <a:gd name="connsiteY1-54" fmla="*/ 1 h 1414849"/>
                <a:gd name="connsiteX2-55" fmla="*/ 9906000 w 10808189"/>
                <a:gd name="connsiteY2-56" fmla="*/ 838200 h 1414849"/>
                <a:gd name="connsiteX3-57" fmla="*/ 8238 w 10808189"/>
                <a:gd name="connsiteY3-58" fmla="*/ 1414849 h 1414849"/>
                <a:gd name="connsiteX4-59" fmla="*/ 0 w 10808189"/>
                <a:gd name="connsiteY4-60" fmla="*/ 0 h 1414849"/>
                <a:gd name="connsiteX0-61" fmla="*/ 0 w 10905290"/>
                <a:gd name="connsiteY0-62" fmla="*/ 0 h 1414849"/>
                <a:gd name="connsiteX1-63" fmla="*/ 10905290 w 10905290"/>
                <a:gd name="connsiteY1-64" fmla="*/ 1 h 1414849"/>
                <a:gd name="connsiteX2-65" fmla="*/ 9906000 w 10905290"/>
                <a:gd name="connsiteY2-66" fmla="*/ 838200 h 1414849"/>
                <a:gd name="connsiteX3-67" fmla="*/ 8238 w 10905290"/>
                <a:gd name="connsiteY3-68" fmla="*/ 1414849 h 1414849"/>
                <a:gd name="connsiteX4-69" fmla="*/ 0 w 10905290"/>
                <a:gd name="connsiteY4-7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905290" h="1414849">
                  <a:moveTo>
                    <a:pt x="0" y="0"/>
                  </a:moveTo>
                  <a:lnTo>
                    <a:pt x="10905290" y="1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7CA8397-563E-40F9-B39B-762E106511E4}"/>
                </a:ext>
              </a:extLst>
            </p:cNvPr>
            <p:cNvSpPr/>
            <p:nvPr/>
          </p:nvSpPr>
          <p:spPr>
            <a:xfrm>
              <a:off x="-16510" y="0"/>
              <a:ext cx="5703956" cy="1084520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840555" h="1414849">
                  <a:moveTo>
                    <a:pt x="0" y="0"/>
                  </a:moveTo>
                  <a:lnTo>
                    <a:pt x="10840555" y="0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1" name="Title 6">
              <a:extLst>
                <a:ext uri="{FF2B5EF4-FFF2-40B4-BE49-F238E27FC236}">
                  <a16:creationId xmlns:a16="http://schemas.microsoft.com/office/drawing/2014/main" id="{E22873CE-6532-4E4B-BCFE-F9A4A99E83B2}"/>
                </a:ext>
              </a:extLst>
            </p:cNvPr>
            <p:cNvSpPr txBox="1">
              <a:spLocks/>
            </p:cNvSpPr>
            <p:nvPr/>
          </p:nvSpPr>
          <p:spPr>
            <a:xfrm>
              <a:off x="881241" y="201314"/>
              <a:ext cx="3908453" cy="50400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br>
                <a:rPr lang="en-US" sz="2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2800" b="1" dirty="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ea typeface="Tahoma" panose="020B0604030504040204" pitchFamily="34" charset="0"/>
                  <a:cs typeface="Aharoni" panose="02010803020104030203" pitchFamily="2" charset="-79"/>
                </a:rPr>
                <a:t>BALITBANG PUPR</a:t>
              </a:r>
              <a:endParaRPr lang="id-ID" sz="1600" b="1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D78BE7-C09D-4A5F-AE20-88BA343A7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910" y="125655"/>
              <a:ext cx="658246" cy="655320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3" action="ppaction://hlinkfile"/>
          </p:cNvPr>
          <p:cNvSpPr/>
          <p:nvPr/>
        </p:nvSpPr>
        <p:spPr>
          <a:xfrm>
            <a:off x="-16510" y="1224109"/>
            <a:ext cx="6300192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/>
              <a:t>Spesifikasi Rumah Sistem Panel Instan (RUSPIN)</a:t>
            </a:r>
          </a:p>
        </p:txBody>
      </p:sp>
      <p:pic>
        <p:nvPicPr>
          <p:cNvPr id="16" name="Picture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0" t="10185" r="17377" b="5875"/>
          <a:stretch/>
        </p:blipFill>
        <p:spPr bwMode="auto">
          <a:xfrm>
            <a:off x="-72008" y="1916832"/>
            <a:ext cx="9324528" cy="4510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065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C191195.jpg"/>
          <p:cNvPicPr>
            <a:picLocks noChangeAspect="1" noChangeArrowheads="1"/>
          </p:cNvPicPr>
          <p:nvPr/>
        </p:nvPicPr>
        <p:blipFill rotWithShape="1">
          <a:blip r:embed="rId2"/>
          <a:srcRect r="11995"/>
          <a:stretch/>
        </p:blipFill>
        <p:spPr bwMode="auto">
          <a:xfrm>
            <a:off x="1979712" y="1052736"/>
            <a:ext cx="7128792" cy="523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1" y="6334780"/>
            <a:ext cx="910850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d-ID" b="1" dirty="0"/>
              <a:t>Teknologi RUSPIN dapat diterapkan untuk konstruksi rumah satu lantai yang tahan gempa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4005065"/>
            <a:ext cx="3357968" cy="232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-16510" y="0"/>
            <a:ext cx="5884879" cy="1170055"/>
            <a:chOff x="-16510" y="0"/>
            <a:chExt cx="5884879" cy="1170055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3B4B0E24-0D29-4FE0-974F-49FBD963ABA7}"/>
                </a:ext>
              </a:extLst>
            </p:cNvPr>
            <p:cNvSpPr/>
            <p:nvPr/>
          </p:nvSpPr>
          <p:spPr>
            <a:xfrm>
              <a:off x="1" y="0"/>
              <a:ext cx="5868368" cy="1170055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  <a:gd name="connsiteX0-21" fmla="*/ 0 w 10921472"/>
                <a:gd name="connsiteY0-22" fmla="*/ 0 h 1414849"/>
                <a:gd name="connsiteX1-23" fmla="*/ 10921472 w 10921472"/>
                <a:gd name="connsiteY1-24" fmla="*/ 10531 h 1414849"/>
                <a:gd name="connsiteX2-25" fmla="*/ 9906000 w 10921472"/>
                <a:gd name="connsiteY2-26" fmla="*/ 838200 h 1414849"/>
                <a:gd name="connsiteX3-27" fmla="*/ 8238 w 10921472"/>
                <a:gd name="connsiteY3-28" fmla="*/ 1414849 h 1414849"/>
                <a:gd name="connsiteX4-29" fmla="*/ 0 w 10921472"/>
                <a:gd name="connsiteY4-30" fmla="*/ 0 h 1414849"/>
                <a:gd name="connsiteX0-31" fmla="*/ 0 w 10905290"/>
                <a:gd name="connsiteY0-32" fmla="*/ 0 h 1414849"/>
                <a:gd name="connsiteX1-33" fmla="*/ 10905290 w 10905290"/>
                <a:gd name="connsiteY1-34" fmla="*/ 21062 h 1414849"/>
                <a:gd name="connsiteX2-35" fmla="*/ 9906000 w 10905290"/>
                <a:gd name="connsiteY2-36" fmla="*/ 838200 h 1414849"/>
                <a:gd name="connsiteX3-37" fmla="*/ 8238 w 10905290"/>
                <a:gd name="connsiteY3-38" fmla="*/ 1414849 h 1414849"/>
                <a:gd name="connsiteX4-39" fmla="*/ 0 w 10905290"/>
                <a:gd name="connsiteY4-40" fmla="*/ 0 h 1414849"/>
                <a:gd name="connsiteX0-41" fmla="*/ 0 w 10921472"/>
                <a:gd name="connsiteY0-42" fmla="*/ 0 h 1414849"/>
                <a:gd name="connsiteX1-43" fmla="*/ 10921472 w 10921472"/>
                <a:gd name="connsiteY1-44" fmla="*/ 210612 h 1414849"/>
                <a:gd name="connsiteX2-45" fmla="*/ 9906000 w 10921472"/>
                <a:gd name="connsiteY2-46" fmla="*/ 838200 h 1414849"/>
                <a:gd name="connsiteX3-47" fmla="*/ 8238 w 10921472"/>
                <a:gd name="connsiteY3-48" fmla="*/ 1414849 h 1414849"/>
                <a:gd name="connsiteX4-49" fmla="*/ 0 w 10921472"/>
                <a:gd name="connsiteY4-50" fmla="*/ 0 h 1414849"/>
                <a:gd name="connsiteX0-51" fmla="*/ 0 w 10808189"/>
                <a:gd name="connsiteY0-52" fmla="*/ 0 h 1414849"/>
                <a:gd name="connsiteX1-53" fmla="*/ 10808189 w 10808189"/>
                <a:gd name="connsiteY1-54" fmla="*/ 1 h 1414849"/>
                <a:gd name="connsiteX2-55" fmla="*/ 9906000 w 10808189"/>
                <a:gd name="connsiteY2-56" fmla="*/ 838200 h 1414849"/>
                <a:gd name="connsiteX3-57" fmla="*/ 8238 w 10808189"/>
                <a:gd name="connsiteY3-58" fmla="*/ 1414849 h 1414849"/>
                <a:gd name="connsiteX4-59" fmla="*/ 0 w 10808189"/>
                <a:gd name="connsiteY4-60" fmla="*/ 0 h 1414849"/>
                <a:gd name="connsiteX0-61" fmla="*/ 0 w 10905290"/>
                <a:gd name="connsiteY0-62" fmla="*/ 0 h 1414849"/>
                <a:gd name="connsiteX1-63" fmla="*/ 10905290 w 10905290"/>
                <a:gd name="connsiteY1-64" fmla="*/ 1 h 1414849"/>
                <a:gd name="connsiteX2-65" fmla="*/ 9906000 w 10905290"/>
                <a:gd name="connsiteY2-66" fmla="*/ 838200 h 1414849"/>
                <a:gd name="connsiteX3-67" fmla="*/ 8238 w 10905290"/>
                <a:gd name="connsiteY3-68" fmla="*/ 1414849 h 1414849"/>
                <a:gd name="connsiteX4-69" fmla="*/ 0 w 10905290"/>
                <a:gd name="connsiteY4-7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905290" h="1414849">
                  <a:moveTo>
                    <a:pt x="0" y="0"/>
                  </a:moveTo>
                  <a:lnTo>
                    <a:pt x="10905290" y="1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7CA8397-563E-40F9-B39B-762E106511E4}"/>
                </a:ext>
              </a:extLst>
            </p:cNvPr>
            <p:cNvSpPr/>
            <p:nvPr/>
          </p:nvSpPr>
          <p:spPr>
            <a:xfrm>
              <a:off x="-16510" y="0"/>
              <a:ext cx="5703956" cy="1084520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840555" h="1414849">
                  <a:moveTo>
                    <a:pt x="0" y="0"/>
                  </a:moveTo>
                  <a:lnTo>
                    <a:pt x="10840555" y="0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1" name="Title 6">
              <a:extLst>
                <a:ext uri="{FF2B5EF4-FFF2-40B4-BE49-F238E27FC236}">
                  <a16:creationId xmlns:a16="http://schemas.microsoft.com/office/drawing/2014/main" id="{E22873CE-6532-4E4B-BCFE-F9A4A99E83B2}"/>
                </a:ext>
              </a:extLst>
            </p:cNvPr>
            <p:cNvSpPr txBox="1">
              <a:spLocks/>
            </p:cNvSpPr>
            <p:nvPr/>
          </p:nvSpPr>
          <p:spPr>
            <a:xfrm>
              <a:off x="881241" y="201314"/>
              <a:ext cx="3908453" cy="50400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br>
                <a:rPr lang="en-US" sz="2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2800" b="1" dirty="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ea typeface="Tahoma" panose="020B0604030504040204" pitchFamily="34" charset="0"/>
                  <a:cs typeface="Aharoni" panose="02010803020104030203" pitchFamily="2" charset="-79"/>
                </a:rPr>
                <a:t>BALITBANG PUPR</a:t>
              </a:r>
              <a:endParaRPr lang="id-ID" sz="1600" b="1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D78BE7-C09D-4A5F-AE20-88BA343A7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910" y="125655"/>
              <a:ext cx="658246" cy="655320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5" action="ppaction://hlinkfile"/>
          </p:cNvPr>
          <p:cNvSpPr/>
          <p:nvPr/>
        </p:nvSpPr>
        <p:spPr>
          <a:xfrm>
            <a:off x="0" y="1733907"/>
            <a:ext cx="3393464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/>
              <a:t>Rumah Sistem Panel Instan (RUSPIN)</a:t>
            </a:r>
          </a:p>
        </p:txBody>
      </p:sp>
    </p:spTree>
    <p:extLst>
      <p:ext uri="{BB962C8B-B14F-4D97-AF65-F5344CB8AC3E}">
        <p14:creationId xmlns:p14="http://schemas.microsoft.com/office/powerpoint/2010/main" val="1702368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093379"/>
              </p:ext>
            </p:extLst>
          </p:nvPr>
        </p:nvGraphicFramePr>
        <p:xfrm>
          <a:off x="31428" y="1412776"/>
          <a:ext cx="4396556" cy="464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6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514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KEUNGGULAN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14">
                <a:tc>
                  <a:txBody>
                    <a:bodyPr/>
                    <a:lstStyle/>
                    <a:p>
                      <a:pPr algn="ctr"/>
                      <a:r>
                        <a:rPr lang="id-ID" sz="1800" b="0" dirty="0">
                          <a:solidFill>
                            <a:schemeClr val="tx1"/>
                          </a:solidFill>
                        </a:rPr>
                        <a:t>Ruang bebas</a:t>
                      </a:r>
                      <a:r>
                        <a:rPr lang="id-ID" sz="1800" b="0" baseline="0" dirty="0">
                          <a:solidFill>
                            <a:schemeClr val="tx1"/>
                          </a:solidFill>
                        </a:rPr>
                        <a:t> 3 m x 3 m x 3 m per modul</a:t>
                      </a:r>
                      <a:endParaRPr lang="id-ID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40">
                <a:tc>
                  <a:txBody>
                    <a:bodyPr/>
                    <a:lstStyle/>
                    <a:p>
                      <a:pPr algn="ctr"/>
                      <a:r>
                        <a:rPr lang="id-ID" sz="1800" b="0" dirty="0">
                          <a:solidFill>
                            <a:schemeClr val="tx1"/>
                          </a:solidFill>
                        </a:rPr>
                        <a:t>Perakitan 3 hari dengan 4 pekerja per struktur rumah</a:t>
                      </a:r>
                      <a:r>
                        <a:rPr lang="id-ID" sz="1800" b="0" baseline="0" dirty="0">
                          <a:solidFill>
                            <a:schemeClr val="tx1"/>
                          </a:solidFill>
                        </a:rPr>
                        <a:t> Tipe 36 </a:t>
                      </a:r>
                      <a:endParaRPr lang="id-ID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632">
                <a:tc>
                  <a:txBody>
                    <a:bodyPr/>
                    <a:lstStyle/>
                    <a:p>
                      <a:pPr algn="ctr"/>
                      <a:r>
                        <a:rPr lang="id-ID" sz="1800" b="0" dirty="0">
                          <a:solidFill>
                            <a:schemeClr val="tx1"/>
                          </a:solidFill>
                        </a:rPr>
                        <a:t>Metode perakitan manual </a:t>
                      </a:r>
                    </a:p>
                    <a:p>
                      <a:pPr algn="ctr"/>
                      <a:r>
                        <a:rPr lang="id-ID" sz="1800" b="0" dirty="0">
                          <a:solidFill>
                            <a:schemeClr val="tx1"/>
                          </a:solidFill>
                        </a:rPr>
                        <a:t>dengan tenaga manusia</a:t>
                      </a:r>
                      <a:endParaRPr lang="id-ID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2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</a:rPr>
                        <a:t>Model sambungan baut sederhana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</a:rPr>
                        <a:t>antar komponen</a:t>
                      </a:r>
                      <a:endParaRPr lang="id-ID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2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baseline="0" dirty="0">
                          <a:solidFill>
                            <a:schemeClr val="tx1"/>
                          </a:solidFill>
                        </a:rPr>
                        <a:t>Peralatan perakitan sederhana (kunci pas, kunci momen, scaffolding, </a:t>
                      </a:r>
                      <a:endParaRPr lang="id-ID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2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</a:rPr>
                        <a:t>Dapat</a:t>
                      </a:r>
                      <a:r>
                        <a:rPr lang="id-ID" sz="1800" b="0" baseline="0" dirty="0">
                          <a:solidFill>
                            <a:schemeClr val="tx1"/>
                          </a:solidFill>
                        </a:rPr>
                        <a:t> digunakan untuk wilayah gempa di Indonesia (sudah teruji di laboratorium)</a:t>
                      </a:r>
                      <a:endParaRPr lang="id-ID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2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0" dirty="0">
                          <a:solidFill>
                            <a:schemeClr val="tx1"/>
                          </a:solidFill>
                        </a:rPr>
                        <a:t>Kompatibel dengan bahan bangunan konvensional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849894"/>
              </p:ext>
            </p:extLst>
          </p:nvPr>
        </p:nvGraphicFramePr>
        <p:xfrm>
          <a:off x="4789694" y="1412776"/>
          <a:ext cx="435430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7189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KELEMAHAN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933">
                <a:tc>
                  <a:txBody>
                    <a:bodyPr/>
                    <a:lstStyle/>
                    <a:p>
                      <a:pPr algn="ctr"/>
                      <a:r>
                        <a:rPr lang="id-ID" b="0" dirty="0">
                          <a:solidFill>
                            <a:schemeClr val="tx1"/>
                          </a:solidFill>
                        </a:rPr>
                        <a:t>Bentuk bangunan terbatas pada ukuran dan bentuk komponen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42">
                <a:tc>
                  <a:txBody>
                    <a:bodyPr/>
                    <a:lstStyle/>
                    <a:p>
                      <a:pPr algn="ctr"/>
                      <a:r>
                        <a:rPr lang="id-ID" b="0" dirty="0">
                          <a:solidFill>
                            <a:schemeClr val="tx1"/>
                          </a:solidFill>
                        </a:rPr>
                        <a:t>Berat salah satu komponen &gt;40 kg </a:t>
                      </a:r>
                    </a:p>
                    <a:p>
                      <a:pPr algn="ctr"/>
                      <a:r>
                        <a:rPr lang="id-ID" b="0" dirty="0">
                          <a:solidFill>
                            <a:schemeClr val="tx1"/>
                          </a:solidFill>
                        </a:rPr>
                        <a:t>(harus diangkat dua pekerja atau satu pekerja dengan alat bantu)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969">
                <a:tc>
                  <a:txBody>
                    <a:bodyPr/>
                    <a:lstStyle/>
                    <a:p>
                      <a:pPr algn="ctr"/>
                      <a:r>
                        <a:rPr lang="id-ID" b="0" dirty="0">
                          <a:solidFill>
                            <a:schemeClr val="tx1"/>
                          </a:solidFill>
                        </a:rPr>
                        <a:t>Penggunaan pada daerah tingkat korosif rendah karena selimut beton tipis dan sambungan baut ter-ekspose, penggunaan pada daerah tingkat korosif tinggi memerlukan bahan pelindung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-16510" y="0"/>
            <a:ext cx="5884879" cy="1170055"/>
            <a:chOff x="-16510" y="0"/>
            <a:chExt cx="5884879" cy="1170055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3B4B0E24-0D29-4FE0-974F-49FBD963ABA7}"/>
                </a:ext>
              </a:extLst>
            </p:cNvPr>
            <p:cNvSpPr/>
            <p:nvPr/>
          </p:nvSpPr>
          <p:spPr>
            <a:xfrm>
              <a:off x="1" y="0"/>
              <a:ext cx="5868368" cy="1170055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  <a:gd name="connsiteX0-21" fmla="*/ 0 w 10921472"/>
                <a:gd name="connsiteY0-22" fmla="*/ 0 h 1414849"/>
                <a:gd name="connsiteX1-23" fmla="*/ 10921472 w 10921472"/>
                <a:gd name="connsiteY1-24" fmla="*/ 10531 h 1414849"/>
                <a:gd name="connsiteX2-25" fmla="*/ 9906000 w 10921472"/>
                <a:gd name="connsiteY2-26" fmla="*/ 838200 h 1414849"/>
                <a:gd name="connsiteX3-27" fmla="*/ 8238 w 10921472"/>
                <a:gd name="connsiteY3-28" fmla="*/ 1414849 h 1414849"/>
                <a:gd name="connsiteX4-29" fmla="*/ 0 w 10921472"/>
                <a:gd name="connsiteY4-30" fmla="*/ 0 h 1414849"/>
                <a:gd name="connsiteX0-31" fmla="*/ 0 w 10905290"/>
                <a:gd name="connsiteY0-32" fmla="*/ 0 h 1414849"/>
                <a:gd name="connsiteX1-33" fmla="*/ 10905290 w 10905290"/>
                <a:gd name="connsiteY1-34" fmla="*/ 21062 h 1414849"/>
                <a:gd name="connsiteX2-35" fmla="*/ 9906000 w 10905290"/>
                <a:gd name="connsiteY2-36" fmla="*/ 838200 h 1414849"/>
                <a:gd name="connsiteX3-37" fmla="*/ 8238 w 10905290"/>
                <a:gd name="connsiteY3-38" fmla="*/ 1414849 h 1414849"/>
                <a:gd name="connsiteX4-39" fmla="*/ 0 w 10905290"/>
                <a:gd name="connsiteY4-40" fmla="*/ 0 h 1414849"/>
                <a:gd name="connsiteX0-41" fmla="*/ 0 w 10921472"/>
                <a:gd name="connsiteY0-42" fmla="*/ 0 h 1414849"/>
                <a:gd name="connsiteX1-43" fmla="*/ 10921472 w 10921472"/>
                <a:gd name="connsiteY1-44" fmla="*/ 210612 h 1414849"/>
                <a:gd name="connsiteX2-45" fmla="*/ 9906000 w 10921472"/>
                <a:gd name="connsiteY2-46" fmla="*/ 838200 h 1414849"/>
                <a:gd name="connsiteX3-47" fmla="*/ 8238 w 10921472"/>
                <a:gd name="connsiteY3-48" fmla="*/ 1414849 h 1414849"/>
                <a:gd name="connsiteX4-49" fmla="*/ 0 w 10921472"/>
                <a:gd name="connsiteY4-50" fmla="*/ 0 h 1414849"/>
                <a:gd name="connsiteX0-51" fmla="*/ 0 w 10808189"/>
                <a:gd name="connsiteY0-52" fmla="*/ 0 h 1414849"/>
                <a:gd name="connsiteX1-53" fmla="*/ 10808189 w 10808189"/>
                <a:gd name="connsiteY1-54" fmla="*/ 1 h 1414849"/>
                <a:gd name="connsiteX2-55" fmla="*/ 9906000 w 10808189"/>
                <a:gd name="connsiteY2-56" fmla="*/ 838200 h 1414849"/>
                <a:gd name="connsiteX3-57" fmla="*/ 8238 w 10808189"/>
                <a:gd name="connsiteY3-58" fmla="*/ 1414849 h 1414849"/>
                <a:gd name="connsiteX4-59" fmla="*/ 0 w 10808189"/>
                <a:gd name="connsiteY4-60" fmla="*/ 0 h 1414849"/>
                <a:gd name="connsiteX0-61" fmla="*/ 0 w 10905290"/>
                <a:gd name="connsiteY0-62" fmla="*/ 0 h 1414849"/>
                <a:gd name="connsiteX1-63" fmla="*/ 10905290 w 10905290"/>
                <a:gd name="connsiteY1-64" fmla="*/ 1 h 1414849"/>
                <a:gd name="connsiteX2-65" fmla="*/ 9906000 w 10905290"/>
                <a:gd name="connsiteY2-66" fmla="*/ 838200 h 1414849"/>
                <a:gd name="connsiteX3-67" fmla="*/ 8238 w 10905290"/>
                <a:gd name="connsiteY3-68" fmla="*/ 1414849 h 1414849"/>
                <a:gd name="connsiteX4-69" fmla="*/ 0 w 10905290"/>
                <a:gd name="connsiteY4-7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905290" h="1414849">
                  <a:moveTo>
                    <a:pt x="0" y="0"/>
                  </a:moveTo>
                  <a:lnTo>
                    <a:pt x="10905290" y="1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57CA8397-563E-40F9-B39B-762E106511E4}"/>
                </a:ext>
              </a:extLst>
            </p:cNvPr>
            <p:cNvSpPr/>
            <p:nvPr/>
          </p:nvSpPr>
          <p:spPr>
            <a:xfrm>
              <a:off x="-16510" y="0"/>
              <a:ext cx="5703956" cy="1084520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840555" h="1414849">
                  <a:moveTo>
                    <a:pt x="0" y="0"/>
                  </a:moveTo>
                  <a:lnTo>
                    <a:pt x="10840555" y="0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7" name="Title 6">
              <a:extLst>
                <a:ext uri="{FF2B5EF4-FFF2-40B4-BE49-F238E27FC236}">
                  <a16:creationId xmlns:a16="http://schemas.microsoft.com/office/drawing/2014/main" id="{E22873CE-6532-4E4B-BCFE-F9A4A99E83B2}"/>
                </a:ext>
              </a:extLst>
            </p:cNvPr>
            <p:cNvSpPr txBox="1">
              <a:spLocks/>
            </p:cNvSpPr>
            <p:nvPr/>
          </p:nvSpPr>
          <p:spPr>
            <a:xfrm>
              <a:off x="881241" y="201314"/>
              <a:ext cx="3908453" cy="50400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br>
                <a:rPr lang="en-US" sz="2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2800" b="1" dirty="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ea typeface="Tahoma" panose="020B0604030504040204" pitchFamily="34" charset="0"/>
                  <a:cs typeface="Aharoni" panose="02010803020104030203" pitchFamily="2" charset="-79"/>
                </a:rPr>
                <a:t>BALITBANG PUPR</a:t>
              </a:r>
              <a:endParaRPr lang="id-ID" sz="1600" b="1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AD78BE7-C09D-4A5F-AE20-88BA343A7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910" y="125655"/>
              <a:ext cx="658246" cy="655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5134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8600" y="3400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0" y="770988"/>
            <a:ext cx="9169430" cy="5515532"/>
            <a:chOff x="0" y="770988"/>
            <a:chExt cx="5115608" cy="3077105"/>
          </a:xfrm>
        </p:grpSpPr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0" y="770988"/>
              <a:ext cx="5076000" cy="1586442"/>
              <a:chOff x="0" y="428604"/>
              <a:chExt cx="5028624" cy="1571636"/>
            </a:xfrm>
          </p:grpSpPr>
          <p:pic>
            <p:nvPicPr>
              <p:cNvPr id="1026" name="Picture 2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457200"/>
                <a:ext cx="2162175" cy="1533525"/>
              </a:xfrm>
              <a:prstGeom prst="rect">
                <a:avLst/>
              </a:prstGeom>
              <a:noFill/>
            </p:spPr>
          </p:pic>
          <p:pic>
            <p:nvPicPr>
              <p:cNvPr id="1025" name="Picture 5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14546" y="428604"/>
                <a:ext cx="2814078" cy="1571636"/>
              </a:xfrm>
              <a:prstGeom prst="rect">
                <a:avLst/>
              </a:prstGeom>
              <a:noFill/>
            </p:spPr>
          </p:pic>
        </p:grpSp>
        <p:pic>
          <p:nvPicPr>
            <p:cNvPr id="1030" name="Picture 3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428868"/>
              <a:ext cx="2524125" cy="1419225"/>
            </a:xfrm>
            <a:prstGeom prst="rect">
              <a:avLst/>
            </a:prstGeom>
            <a:noFill/>
          </p:spPr>
        </p:pic>
        <p:pic>
          <p:nvPicPr>
            <p:cNvPr id="1029" name="Picture 6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91483" y="2428868"/>
              <a:ext cx="2524125" cy="1409700"/>
            </a:xfrm>
            <a:prstGeom prst="rect">
              <a:avLst/>
            </a:prstGeom>
            <a:noFill/>
          </p:spPr>
        </p:pic>
      </p:grp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3571868" y="5857892"/>
            <a:ext cx="196066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d-ID" b="1" dirty="0"/>
              <a:t>3 - 4 orang pekerja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6510" y="0"/>
            <a:ext cx="5884879" cy="1170055"/>
            <a:chOff x="-16510" y="0"/>
            <a:chExt cx="5884879" cy="1170055"/>
          </a:xfrm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3B4B0E24-0D29-4FE0-974F-49FBD963ABA7}"/>
                </a:ext>
              </a:extLst>
            </p:cNvPr>
            <p:cNvSpPr/>
            <p:nvPr/>
          </p:nvSpPr>
          <p:spPr>
            <a:xfrm>
              <a:off x="1" y="0"/>
              <a:ext cx="5868368" cy="1170055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  <a:gd name="connsiteX0-21" fmla="*/ 0 w 10921472"/>
                <a:gd name="connsiteY0-22" fmla="*/ 0 h 1414849"/>
                <a:gd name="connsiteX1-23" fmla="*/ 10921472 w 10921472"/>
                <a:gd name="connsiteY1-24" fmla="*/ 10531 h 1414849"/>
                <a:gd name="connsiteX2-25" fmla="*/ 9906000 w 10921472"/>
                <a:gd name="connsiteY2-26" fmla="*/ 838200 h 1414849"/>
                <a:gd name="connsiteX3-27" fmla="*/ 8238 w 10921472"/>
                <a:gd name="connsiteY3-28" fmla="*/ 1414849 h 1414849"/>
                <a:gd name="connsiteX4-29" fmla="*/ 0 w 10921472"/>
                <a:gd name="connsiteY4-30" fmla="*/ 0 h 1414849"/>
                <a:gd name="connsiteX0-31" fmla="*/ 0 w 10905290"/>
                <a:gd name="connsiteY0-32" fmla="*/ 0 h 1414849"/>
                <a:gd name="connsiteX1-33" fmla="*/ 10905290 w 10905290"/>
                <a:gd name="connsiteY1-34" fmla="*/ 21062 h 1414849"/>
                <a:gd name="connsiteX2-35" fmla="*/ 9906000 w 10905290"/>
                <a:gd name="connsiteY2-36" fmla="*/ 838200 h 1414849"/>
                <a:gd name="connsiteX3-37" fmla="*/ 8238 w 10905290"/>
                <a:gd name="connsiteY3-38" fmla="*/ 1414849 h 1414849"/>
                <a:gd name="connsiteX4-39" fmla="*/ 0 w 10905290"/>
                <a:gd name="connsiteY4-40" fmla="*/ 0 h 1414849"/>
                <a:gd name="connsiteX0-41" fmla="*/ 0 w 10921472"/>
                <a:gd name="connsiteY0-42" fmla="*/ 0 h 1414849"/>
                <a:gd name="connsiteX1-43" fmla="*/ 10921472 w 10921472"/>
                <a:gd name="connsiteY1-44" fmla="*/ 210612 h 1414849"/>
                <a:gd name="connsiteX2-45" fmla="*/ 9906000 w 10921472"/>
                <a:gd name="connsiteY2-46" fmla="*/ 838200 h 1414849"/>
                <a:gd name="connsiteX3-47" fmla="*/ 8238 w 10921472"/>
                <a:gd name="connsiteY3-48" fmla="*/ 1414849 h 1414849"/>
                <a:gd name="connsiteX4-49" fmla="*/ 0 w 10921472"/>
                <a:gd name="connsiteY4-50" fmla="*/ 0 h 1414849"/>
                <a:gd name="connsiteX0-51" fmla="*/ 0 w 10808189"/>
                <a:gd name="connsiteY0-52" fmla="*/ 0 h 1414849"/>
                <a:gd name="connsiteX1-53" fmla="*/ 10808189 w 10808189"/>
                <a:gd name="connsiteY1-54" fmla="*/ 1 h 1414849"/>
                <a:gd name="connsiteX2-55" fmla="*/ 9906000 w 10808189"/>
                <a:gd name="connsiteY2-56" fmla="*/ 838200 h 1414849"/>
                <a:gd name="connsiteX3-57" fmla="*/ 8238 w 10808189"/>
                <a:gd name="connsiteY3-58" fmla="*/ 1414849 h 1414849"/>
                <a:gd name="connsiteX4-59" fmla="*/ 0 w 10808189"/>
                <a:gd name="connsiteY4-60" fmla="*/ 0 h 1414849"/>
                <a:gd name="connsiteX0-61" fmla="*/ 0 w 10905290"/>
                <a:gd name="connsiteY0-62" fmla="*/ 0 h 1414849"/>
                <a:gd name="connsiteX1-63" fmla="*/ 10905290 w 10905290"/>
                <a:gd name="connsiteY1-64" fmla="*/ 1 h 1414849"/>
                <a:gd name="connsiteX2-65" fmla="*/ 9906000 w 10905290"/>
                <a:gd name="connsiteY2-66" fmla="*/ 838200 h 1414849"/>
                <a:gd name="connsiteX3-67" fmla="*/ 8238 w 10905290"/>
                <a:gd name="connsiteY3-68" fmla="*/ 1414849 h 1414849"/>
                <a:gd name="connsiteX4-69" fmla="*/ 0 w 10905290"/>
                <a:gd name="connsiteY4-7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905290" h="1414849">
                  <a:moveTo>
                    <a:pt x="0" y="0"/>
                  </a:moveTo>
                  <a:lnTo>
                    <a:pt x="10905290" y="1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57CA8397-563E-40F9-B39B-762E106511E4}"/>
                </a:ext>
              </a:extLst>
            </p:cNvPr>
            <p:cNvSpPr/>
            <p:nvPr/>
          </p:nvSpPr>
          <p:spPr>
            <a:xfrm>
              <a:off x="-16510" y="0"/>
              <a:ext cx="5703956" cy="1084520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840555" h="1414849">
                  <a:moveTo>
                    <a:pt x="0" y="0"/>
                  </a:moveTo>
                  <a:lnTo>
                    <a:pt x="10840555" y="0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19" name="Title 6">
              <a:extLst>
                <a:ext uri="{FF2B5EF4-FFF2-40B4-BE49-F238E27FC236}">
                  <a16:creationId xmlns:a16="http://schemas.microsoft.com/office/drawing/2014/main" id="{E22873CE-6532-4E4B-BCFE-F9A4A99E83B2}"/>
                </a:ext>
              </a:extLst>
            </p:cNvPr>
            <p:cNvSpPr txBox="1">
              <a:spLocks/>
            </p:cNvSpPr>
            <p:nvPr/>
          </p:nvSpPr>
          <p:spPr>
            <a:xfrm>
              <a:off x="881241" y="201314"/>
              <a:ext cx="3908453" cy="50400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br>
                <a:rPr lang="en-US" sz="2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2800" b="1" dirty="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ea typeface="Tahoma" panose="020B0604030504040204" pitchFamily="34" charset="0"/>
                  <a:cs typeface="Aharoni" panose="02010803020104030203" pitchFamily="2" charset="-79"/>
                </a:rPr>
                <a:t>BALITBANG PUPR</a:t>
              </a:r>
              <a:endParaRPr lang="id-ID" sz="1600" b="1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AD78BE7-C09D-4A5F-AE20-88BA343A7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5910" y="125655"/>
              <a:ext cx="658246" cy="6553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2280" y="764704"/>
            <a:ext cx="2016224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id-ID" sz="2000" b="1" dirty="0"/>
              <a:t>ALIH TEKNOLOGI</a:t>
            </a:r>
          </a:p>
        </p:txBody>
      </p:sp>
      <p:grpSp>
        <p:nvGrpSpPr>
          <p:cNvPr id="2" name="Group 13"/>
          <p:cNvGrpSpPr>
            <a:grpSpLocks noChangeAspect="1"/>
          </p:cNvGrpSpPr>
          <p:nvPr/>
        </p:nvGrpSpPr>
        <p:grpSpPr>
          <a:xfrm>
            <a:off x="-1908" y="1196752"/>
            <a:ext cx="3716652" cy="2791484"/>
            <a:chOff x="-1908" y="2500306"/>
            <a:chExt cx="8290560" cy="6226832"/>
          </a:xfrm>
        </p:grpSpPr>
        <p:pic>
          <p:nvPicPr>
            <p:cNvPr id="10" name="Picture 3" descr="D:\RSA\2015 Kegiatan\10 Penerapan Rumah Gewang\15 Pelatihan RUSPIN\20150626_164356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2500306"/>
              <a:ext cx="4145280" cy="3108960"/>
            </a:xfrm>
            <a:prstGeom prst="rect">
              <a:avLst/>
            </a:prstGeom>
            <a:noFill/>
          </p:spPr>
        </p:pic>
        <p:pic>
          <p:nvPicPr>
            <p:cNvPr id="11" name="Picture 2" descr="D:\RSA\2015 Kegiatan\10 Penerapan Rumah Gewang\15 Pelatihan RUSPIN\20150626_140557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143372" y="2500306"/>
              <a:ext cx="4145280" cy="3108960"/>
            </a:xfrm>
            <a:prstGeom prst="rect">
              <a:avLst/>
            </a:prstGeom>
            <a:noFill/>
          </p:spPr>
        </p:pic>
        <p:pic>
          <p:nvPicPr>
            <p:cNvPr id="12" name="Picture 5" descr="D:\RSA\2015 Kegiatan\10 Penerapan Rumah Gewang\15 Pelatihan RUSPIN\20150627_091653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-1908" y="5618178"/>
              <a:ext cx="4145280" cy="3108960"/>
            </a:xfrm>
            <a:prstGeom prst="rect">
              <a:avLst/>
            </a:prstGeom>
            <a:noFill/>
          </p:spPr>
        </p:pic>
        <p:pic>
          <p:nvPicPr>
            <p:cNvPr id="13" name="Picture 4" descr="D:\RSA\2015 Kegiatan\10 Penerapan Rumah Gewang\15 Pelatihan RUSPIN\20150627_091604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141496" y="5610240"/>
              <a:ext cx="4145280" cy="3108960"/>
            </a:xfrm>
            <a:prstGeom prst="rect">
              <a:avLst/>
            </a:prstGeom>
            <a:noFill/>
          </p:spPr>
        </p:pic>
      </p:grpSp>
      <p:grpSp>
        <p:nvGrpSpPr>
          <p:cNvPr id="18" name="Group 17"/>
          <p:cNvGrpSpPr/>
          <p:nvPr/>
        </p:nvGrpSpPr>
        <p:grpSpPr>
          <a:xfrm>
            <a:off x="3786182" y="1196752"/>
            <a:ext cx="5381102" cy="1943426"/>
            <a:chOff x="3786182" y="3551874"/>
            <a:chExt cx="5381102" cy="1943426"/>
          </a:xfrm>
        </p:grpSpPr>
        <p:pic>
          <p:nvPicPr>
            <p:cNvPr id="15" name="Picture 2" descr="D:\RSA\2015 Kegiatan\10 Penerapan Rumah Gewang\15 Pelatihan RUSPIN\20150628_103406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5400000">
              <a:off x="3612637" y="3732881"/>
              <a:ext cx="1935964" cy="1588874"/>
            </a:xfrm>
            <a:prstGeom prst="rect">
              <a:avLst/>
            </a:prstGeom>
            <a:noFill/>
          </p:spPr>
        </p:pic>
        <p:pic>
          <p:nvPicPr>
            <p:cNvPr id="16" name="Picture 3" descr="D:\RSA\2015 Kegiatan\10 Penerapan Rumah Gewang\15 Pelatihan RUSPIN\20150628_101415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rot="5400000">
              <a:off x="5202009" y="3725419"/>
              <a:ext cx="1935964" cy="1588874"/>
            </a:xfrm>
            <a:prstGeom prst="rect">
              <a:avLst/>
            </a:prstGeom>
            <a:noFill/>
          </p:spPr>
        </p:pic>
        <p:pic>
          <p:nvPicPr>
            <p:cNvPr id="17" name="Picture 4" descr="D:\RSA\2015 Kegiatan\10 Penerapan Rumah Gewang\15 Pelatihan RUSPIN\20150628_105115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6962492" y="3559336"/>
              <a:ext cx="2204792" cy="1934993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-16510" y="0"/>
            <a:ext cx="5884879" cy="1170055"/>
            <a:chOff x="-16510" y="0"/>
            <a:chExt cx="5884879" cy="1170055"/>
          </a:xfrm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3B4B0E24-0D29-4FE0-974F-49FBD963ABA7}"/>
                </a:ext>
              </a:extLst>
            </p:cNvPr>
            <p:cNvSpPr/>
            <p:nvPr/>
          </p:nvSpPr>
          <p:spPr>
            <a:xfrm>
              <a:off x="1" y="0"/>
              <a:ext cx="5868368" cy="1170055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  <a:gd name="connsiteX0-21" fmla="*/ 0 w 10921472"/>
                <a:gd name="connsiteY0-22" fmla="*/ 0 h 1414849"/>
                <a:gd name="connsiteX1-23" fmla="*/ 10921472 w 10921472"/>
                <a:gd name="connsiteY1-24" fmla="*/ 10531 h 1414849"/>
                <a:gd name="connsiteX2-25" fmla="*/ 9906000 w 10921472"/>
                <a:gd name="connsiteY2-26" fmla="*/ 838200 h 1414849"/>
                <a:gd name="connsiteX3-27" fmla="*/ 8238 w 10921472"/>
                <a:gd name="connsiteY3-28" fmla="*/ 1414849 h 1414849"/>
                <a:gd name="connsiteX4-29" fmla="*/ 0 w 10921472"/>
                <a:gd name="connsiteY4-30" fmla="*/ 0 h 1414849"/>
                <a:gd name="connsiteX0-31" fmla="*/ 0 w 10905290"/>
                <a:gd name="connsiteY0-32" fmla="*/ 0 h 1414849"/>
                <a:gd name="connsiteX1-33" fmla="*/ 10905290 w 10905290"/>
                <a:gd name="connsiteY1-34" fmla="*/ 21062 h 1414849"/>
                <a:gd name="connsiteX2-35" fmla="*/ 9906000 w 10905290"/>
                <a:gd name="connsiteY2-36" fmla="*/ 838200 h 1414849"/>
                <a:gd name="connsiteX3-37" fmla="*/ 8238 w 10905290"/>
                <a:gd name="connsiteY3-38" fmla="*/ 1414849 h 1414849"/>
                <a:gd name="connsiteX4-39" fmla="*/ 0 w 10905290"/>
                <a:gd name="connsiteY4-40" fmla="*/ 0 h 1414849"/>
                <a:gd name="connsiteX0-41" fmla="*/ 0 w 10921472"/>
                <a:gd name="connsiteY0-42" fmla="*/ 0 h 1414849"/>
                <a:gd name="connsiteX1-43" fmla="*/ 10921472 w 10921472"/>
                <a:gd name="connsiteY1-44" fmla="*/ 210612 h 1414849"/>
                <a:gd name="connsiteX2-45" fmla="*/ 9906000 w 10921472"/>
                <a:gd name="connsiteY2-46" fmla="*/ 838200 h 1414849"/>
                <a:gd name="connsiteX3-47" fmla="*/ 8238 w 10921472"/>
                <a:gd name="connsiteY3-48" fmla="*/ 1414849 h 1414849"/>
                <a:gd name="connsiteX4-49" fmla="*/ 0 w 10921472"/>
                <a:gd name="connsiteY4-50" fmla="*/ 0 h 1414849"/>
                <a:gd name="connsiteX0-51" fmla="*/ 0 w 10808189"/>
                <a:gd name="connsiteY0-52" fmla="*/ 0 h 1414849"/>
                <a:gd name="connsiteX1-53" fmla="*/ 10808189 w 10808189"/>
                <a:gd name="connsiteY1-54" fmla="*/ 1 h 1414849"/>
                <a:gd name="connsiteX2-55" fmla="*/ 9906000 w 10808189"/>
                <a:gd name="connsiteY2-56" fmla="*/ 838200 h 1414849"/>
                <a:gd name="connsiteX3-57" fmla="*/ 8238 w 10808189"/>
                <a:gd name="connsiteY3-58" fmla="*/ 1414849 h 1414849"/>
                <a:gd name="connsiteX4-59" fmla="*/ 0 w 10808189"/>
                <a:gd name="connsiteY4-60" fmla="*/ 0 h 1414849"/>
                <a:gd name="connsiteX0-61" fmla="*/ 0 w 10905290"/>
                <a:gd name="connsiteY0-62" fmla="*/ 0 h 1414849"/>
                <a:gd name="connsiteX1-63" fmla="*/ 10905290 w 10905290"/>
                <a:gd name="connsiteY1-64" fmla="*/ 1 h 1414849"/>
                <a:gd name="connsiteX2-65" fmla="*/ 9906000 w 10905290"/>
                <a:gd name="connsiteY2-66" fmla="*/ 838200 h 1414849"/>
                <a:gd name="connsiteX3-67" fmla="*/ 8238 w 10905290"/>
                <a:gd name="connsiteY3-68" fmla="*/ 1414849 h 1414849"/>
                <a:gd name="connsiteX4-69" fmla="*/ 0 w 10905290"/>
                <a:gd name="connsiteY4-7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905290" h="1414849">
                  <a:moveTo>
                    <a:pt x="0" y="0"/>
                  </a:moveTo>
                  <a:lnTo>
                    <a:pt x="10905290" y="1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57CA8397-563E-40F9-B39B-762E106511E4}"/>
                </a:ext>
              </a:extLst>
            </p:cNvPr>
            <p:cNvSpPr/>
            <p:nvPr/>
          </p:nvSpPr>
          <p:spPr>
            <a:xfrm>
              <a:off x="-16510" y="0"/>
              <a:ext cx="5703956" cy="1084520"/>
            </a:xfrm>
            <a:custGeom>
              <a:avLst/>
              <a:gdLst>
                <a:gd name="connsiteX0" fmla="*/ 0 w 9906000"/>
                <a:gd name="connsiteY0" fmla="*/ 0 h 838200"/>
                <a:gd name="connsiteX1" fmla="*/ 9906000 w 9906000"/>
                <a:gd name="connsiteY1" fmla="*/ 0 h 838200"/>
                <a:gd name="connsiteX2" fmla="*/ 9906000 w 9906000"/>
                <a:gd name="connsiteY2" fmla="*/ 838200 h 838200"/>
                <a:gd name="connsiteX3" fmla="*/ 0 w 9906000"/>
                <a:gd name="connsiteY3" fmla="*/ 838200 h 838200"/>
                <a:gd name="connsiteX4" fmla="*/ 0 w 9906000"/>
                <a:gd name="connsiteY4" fmla="*/ 0 h 838200"/>
                <a:gd name="connsiteX0-1" fmla="*/ 0 w 9906000"/>
                <a:gd name="connsiteY0-2" fmla="*/ 0 h 1414849"/>
                <a:gd name="connsiteX1-3" fmla="*/ 9906000 w 9906000"/>
                <a:gd name="connsiteY1-4" fmla="*/ 0 h 1414849"/>
                <a:gd name="connsiteX2-5" fmla="*/ 9906000 w 9906000"/>
                <a:gd name="connsiteY2-6" fmla="*/ 838200 h 1414849"/>
                <a:gd name="connsiteX3-7" fmla="*/ 8238 w 9906000"/>
                <a:gd name="connsiteY3-8" fmla="*/ 1414849 h 1414849"/>
                <a:gd name="connsiteX4-9" fmla="*/ 0 w 9906000"/>
                <a:gd name="connsiteY4-10" fmla="*/ 0 h 1414849"/>
                <a:gd name="connsiteX0-11" fmla="*/ 0 w 10840555"/>
                <a:gd name="connsiteY0-12" fmla="*/ 0 h 1414849"/>
                <a:gd name="connsiteX1-13" fmla="*/ 10840555 w 10840555"/>
                <a:gd name="connsiteY1-14" fmla="*/ 0 h 1414849"/>
                <a:gd name="connsiteX2-15" fmla="*/ 9906000 w 10840555"/>
                <a:gd name="connsiteY2-16" fmla="*/ 838200 h 1414849"/>
                <a:gd name="connsiteX3-17" fmla="*/ 8238 w 10840555"/>
                <a:gd name="connsiteY3-18" fmla="*/ 1414849 h 1414849"/>
                <a:gd name="connsiteX4-19" fmla="*/ 0 w 10840555"/>
                <a:gd name="connsiteY4-20" fmla="*/ 0 h 141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840555" h="1414849">
                  <a:moveTo>
                    <a:pt x="0" y="0"/>
                  </a:moveTo>
                  <a:lnTo>
                    <a:pt x="10840555" y="0"/>
                  </a:lnTo>
                  <a:lnTo>
                    <a:pt x="9906000" y="838200"/>
                  </a:lnTo>
                  <a:lnTo>
                    <a:pt x="8238" y="141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HP Simplified" panose="020B0604020204020204" pitchFamily="34" charset="0"/>
              </a:endParaRPr>
            </a:p>
          </p:txBody>
        </p:sp>
        <p:sp>
          <p:nvSpPr>
            <p:cNvPr id="23" name="Title 6">
              <a:extLst>
                <a:ext uri="{FF2B5EF4-FFF2-40B4-BE49-F238E27FC236}">
                  <a16:creationId xmlns:a16="http://schemas.microsoft.com/office/drawing/2014/main" id="{E22873CE-6532-4E4B-BCFE-F9A4A99E83B2}"/>
                </a:ext>
              </a:extLst>
            </p:cNvPr>
            <p:cNvSpPr txBox="1">
              <a:spLocks/>
            </p:cNvSpPr>
            <p:nvPr/>
          </p:nvSpPr>
          <p:spPr>
            <a:xfrm>
              <a:off x="881241" y="201314"/>
              <a:ext cx="3908453" cy="50400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br>
                <a:rPr lang="en-US" sz="2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2800" b="1" dirty="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ea typeface="Tahoma" panose="020B0604030504040204" pitchFamily="34" charset="0"/>
                  <a:cs typeface="Aharoni" panose="02010803020104030203" pitchFamily="2" charset="-79"/>
                </a:rPr>
                <a:t>BALITBANG PUPR</a:t>
              </a:r>
              <a:endParaRPr lang="id-ID" sz="1600" b="1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AD78BE7-C09D-4A5F-AE20-88BA343A7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5910" y="125655"/>
              <a:ext cx="658246" cy="655320"/>
            </a:xfrm>
            <a:prstGeom prst="rect">
              <a:avLst/>
            </a:prstGeom>
          </p:spPr>
        </p:pic>
      </p:grpSp>
      <p:pic>
        <p:nvPicPr>
          <p:cNvPr id="26" name="Picture 2" descr="C:\Users\user\Documents\d\RSL FILE\KEGIATAN\keg_2014\keg litbang\PERBATASAN\alih teknologi kefa\POTO KEG\DSC00331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4182" y="4500009"/>
            <a:ext cx="3314568" cy="204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" y="4500009"/>
            <a:ext cx="2897497" cy="2077391"/>
          </a:xfrm>
          <a:prstGeom prst="rect">
            <a:avLst/>
          </a:prstGeom>
        </p:spPr>
      </p:pic>
      <p:pic>
        <p:nvPicPr>
          <p:cNvPr id="28" name="Picture 27" descr="20141121_082823"/>
          <p:cNvPicPr>
            <a:picLocks noGrp="1" noChangeAspect="1"/>
          </p:cNvPicPr>
          <p:nvPr isPhoto="1"/>
        </p:nvPicPr>
        <p:blipFill rotWithShape="1">
          <a:blip r:embed="rId1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329" y="4514297"/>
            <a:ext cx="2880319" cy="2025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</TotalTime>
  <Words>707</Words>
  <Application>Microsoft Office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Aharoni</vt:lpstr>
      <vt:lpstr>Arial</vt:lpstr>
      <vt:lpstr>Calibri</vt:lpstr>
      <vt:lpstr>HP Simplified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Septia Faril Lukman</cp:lastModifiedBy>
  <cp:revision>313</cp:revision>
  <dcterms:created xsi:type="dcterms:W3CDTF">2016-02-14T09:04:16Z</dcterms:created>
  <dcterms:modified xsi:type="dcterms:W3CDTF">2021-10-14T00:19:23Z</dcterms:modified>
</cp:coreProperties>
</file>