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Default Extension="png" ContentType="image/png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9144000" cy="6858000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2105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5357825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9144000" y="0"/>
                </a:moveTo>
                <a:lnTo>
                  <a:pt x="0" y="0"/>
                </a:lnTo>
                <a:lnTo>
                  <a:pt x="0" y="1143000"/>
                </a:lnTo>
                <a:lnTo>
                  <a:pt x="9144000" y="1143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4F81BD">
              <a:alpha val="6313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7851" y="990091"/>
            <a:ext cx="8988297" cy="1936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8399" y="186435"/>
            <a:ext cx="7847201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739" y="1235964"/>
            <a:ext cx="8986520" cy="3425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info@puskim.pu.go.id" TargetMode="External"/><Relationship Id="rId3" Type="http://schemas.openxmlformats.org/officeDocument/2006/relationships/hyperlink" Target="http://puskim.pu.go.id/" TargetMode="External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48.png"/><Relationship Id="rId18" Type="http://schemas.openxmlformats.org/officeDocument/2006/relationships/image" Target="../media/image49.png"/><Relationship Id="rId19" Type="http://schemas.openxmlformats.org/officeDocument/2006/relationships/image" Target="../media/image50.png"/><Relationship Id="rId20" Type="http://schemas.openxmlformats.org/officeDocument/2006/relationships/image" Target="../media/image51.png"/><Relationship Id="rId21" Type="http://schemas.openxmlformats.org/officeDocument/2006/relationships/image" Target="../media/image52.png"/><Relationship Id="rId22" Type="http://schemas.openxmlformats.org/officeDocument/2006/relationships/image" Target="../media/image53.png"/><Relationship Id="rId23" Type="http://schemas.openxmlformats.org/officeDocument/2006/relationships/image" Target="../media/image54.png"/><Relationship Id="rId24" Type="http://schemas.openxmlformats.org/officeDocument/2006/relationships/image" Target="../media/image55.png"/><Relationship Id="rId25" Type="http://schemas.openxmlformats.org/officeDocument/2006/relationships/image" Target="../media/image56.png"/><Relationship Id="rId26" Type="http://schemas.openxmlformats.org/officeDocument/2006/relationships/image" Target="../media/image57.png"/><Relationship Id="rId27" Type="http://schemas.openxmlformats.org/officeDocument/2006/relationships/image" Target="../media/image58.png"/><Relationship Id="rId28" Type="http://schemas.openxmlformats.org/officeDocument/2006/relationships/image" Target="../media/image59.png"/><Relationship Id="rId29" Type="http://schemas.openxmlformats.org/officeDocument/2006/relationships/image" Target="../media/image60.png"/><Relationship Id="rId30" Type="http://schemas.openxmlformats.org/officeDocument/2006/relationships/image" Target="../media/image61.png"/><Relationship Id="rId31" Type="http://schemas.openxmlformats.org/officeDocument/2006/relationships/image" Target="../media/image62.png"/><Relationship Id="rId32" Type="http://schemas.openxmlformats.org/officeDocument/2006/relationships/image" Target="../media/image63.png"/><Relationship Id="rId33" Type="http://schemas.openxmlformats.org/officeDocument/2006/relationships/image" Target="../media/image64.png"/><Relationship Id="rId34" Type="http://schemas.openxmlformats.org/officeDocument/2006/relationships/image" Target="../media/image65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jpg"/><Relationship Id="rId5" Type="http://schemas.openxmlformats.org/officeDocument/2006/relationships/image" Target="../media/image73.jpg"/><Relationship Id="rId6" Type="http://schemas.openxmlformats.org/officeDocument/2006/relationships/image" Target="../media/image74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5" Type="http://schemas.openxmlformats.org/officeDocument/2006/relationships/image" Target="../media/image7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g"/><Relationship Id="rId3" Type="http://schemas.openxmlformats.org/officeDocument/2006/relationships/image" Target="../media/image80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Relationship Id="rId3" Type="http://schemas.openxmlformats.org/officeDocument/2006/relationships/image" Target="../media/image83.jpg"/><Relationship Id="rId4" Type="http://schemas.openxmlformats.org/officeDocument/2006/relationships/image" Target="../media/image84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jpg"/><Relationship Id="rId3" Type="http://schemas.openxmlformats.org/officeDocument/2006/relationships/image" Target="../media/image90.jpg"/><Relationship Id="rId4" Type="http://schemas.openxmlformats.org/officeDocument/2006/relationships/image" Target="../media/image91.jpg"/><Relationship Id="rId5" Type="http://schemas.openxmlformats.org/officeDocument/2006/relationships/image" Target="../media/image92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g"/><Relationship Id="rId3" Type="http://schemas.openxmlformats.org/officeDocument/2006/relationships/image" Target="../media/image94.jpg"/><Relationship Id="rId4" Type="http://schemas.openxmlformats.org/officeDocument/2006/relationships/image" Target="../media/image95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Relationship Id="rId3" Type="http://schemas.openxmlformats.org/officeDocument/2006/relationships/image" Target="../media/image97.jpg"/><Relationship Id="rId4" Type="http://schemas.openxmlformats.org/officeDocument/2006/relationships/image" Target="../media/image98.jpg"/><Relationship Id="rId5" Type="http://schemas.openxmlformats.org/officeDocument/2006/relationships/image" Target="../media/image99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jpg"/><Relationship Id="rId4" Type="http://schemas.openxmlformats.org/officeDocument/2006/relationships/image" Target="../media/image102.jpg"/><Relationship Id="rId5" Type="http://schemas.openxmlformats.org/officeDocument/2006/relationships/image" Target="../media/image103.jpg"/><Relationship Id="rId6" Type="http://schemas.openxmlformats.org/officeDocument/2006/relationships/image" Target="../media/image104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g"/><Relationship Id="rId3" Type="http://schemas.openxmlformats.org/officeDocument/2006/relationships/image" Target="../media/image106.jpg"/><Relationship Id="rId4" Type="http://schemas.openxmlformats.org/officeDocument/2006/relationships/image" Target="../media/image107.jpg"/><Relationship Id="rId5" Type="http://schemas.openxmlformats.org/officeDocument/2006/relationships/image" Target="../media/image108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Relationship Id="rId3" Type="http://schemas.openxmlformats.org/officeDocument/2006/relationships/image" Target="../media/image110.jpg"/><Relationship Id="rId4" Type="http://schemas.openxmlformats.org/officeDocument/2006/relationships/image" Target="../media/image111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g"/><Relationship Id="rId3" Type="http://schemas.openxmlformats.org/officeDocument/2006/relationships/image" Target="../media/image113.jpg"/><Relationship Id="rId4" Type="http://schemas.openxmlformats.org/officeDocument/2006/relationships/image" Target="../media/image114.jpg"/><Relationship Id="rId5" Type="http://schemas.openxmlformats.org/officeDocument/2006/relationships/image" Target="../media/image115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g"/><Relationship Id="rId3" Type="http://schemas.openxmlformats.org/officeDocument/2006/relationships/image" Target="../media/image117.jpg"/><Relationship Id="rId4" Type="http://schemas.openxmlformats.org/officeDocument/2006/relationships/image" Target="../media/image118.jpg"/><Relationship Id="rId5" Type="http://schemas.openxmlformats.org/officeDocument/2006/relationships/image" Target="../media/image119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g"/><Relationship Id="rId3" Type="http://schemas.openxmlformats.org/officeDocument/2006/relationships/image" Target="../media/image121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Relationship Id="rId4" Type="http://schemas.openxmlformats.org/officeDocument/2006/relationships/image" Target="../media/image13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Relationship Id="rId4" Type="http://schemas.openxmlformats.org/officeDocument/2006/relationships/image" Target="../media/image1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3313" y="5949696"/>
            <a:ext cx="353504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68195" algn="l"/>
              </a:tabLst>
            </a:pP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K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E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M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E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N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T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E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R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I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A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N	P</a:t>
            </a:r>
            <a:r>
              <a:rPr dirty="0" sz="1100" spc="49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E</a:t>
            </a:r>
            <a:r>
              <a:rPr dirty="0" sz="1100" spc="49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K</a:t>
            </a:r>
            <a:r>
              <a:rPr dirty="0" sz="1100" spc="49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E</a:t>
            </a:r>
            <a:r>
              <a:rPr dirty="0" sz="1100" spc="49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R</a:t>
            </a:r>
            <a:r>
              <a:rPr dirty="0" sz="1100" spc="49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J</a:t>
            </a:r>
            <a:r>
              <a:rPr dirty="0" sz="1100" spc="49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A</a:t>
            </a:r>
            <a:r>
              <a:rPr dirty="0" sz="1100" spc="49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A</a:t>
            </a:r>
            <a:r>
              <a:rPr dirty="0" sz="1100" spc="49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N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953313" y="6114288"/>
            <a:ext cx="37795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3525" algn="l"/>
                <a:tab pos="514350" algn="l"/>
                <a:tab pos="772160" algn="l"/>
                <a:tab pos="1022985" algn="l"/>
                <a:tab pos="1525270" algn="l"/>
                <a:tab pos="1776095" algn="l"/>
                <a:tab pos="2027555" algn="l"/>
                <a:tab pos="2284730" algn="l"/>
                <a:tab pos="2535555" algn="l"/>
                <a:tab pos="2774315" algn="l"/>
                <a:tab pos="2980690" algn="l"/>
                <a:tab pos="3225800" algn="l"/>
                <a:tab pos="3432175" algn="l"/>
                <a:tab pos="3683635" algn="l"/>
              </a:tabLst>
            </a:pP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B	A	D	A	N	P	E	N	E	L	I	T	I	A	N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35037" y="6114288"/>
            <a:ext cx="265747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4350" algn="l"/>
                <a:tab pos="765175" algn="l"/>
                <a:tab pos="1016635" algn="l"/>
                <a:tab pos="1273810" algn="l"/>
                <a:tab pos="1537970" algn="l"/>
                <a:tab pos="1788795" algn="l"/>
                <a:tab pos="2059305" algn="l"/>
                <a:tab pos="2310130" algn="l"/>
                <a:tab pos="2560955" algn="l"/>
              </a:tabLst>
            </a:pP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N	P	E	N	G	E	M	B	A	N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725022" y="5949696"/>
            <a:ext cx="4339590" cy="3581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414020" marR="5080" indent="-401955">
              <a:lnSpc>
                <a:spcPts val="1300"/>
              </a:lnSpc>
              <a:spcBef>
                <a:spcPts val="160"/>
              </a:spcBef>
              <a:tabLst>
                <a:tab pos="671195" algn="l"/>
                <a:tab pos="920750" algn="l"/>
                <a:tab pos="1618615" algn="l"/>
                <a:tab pos="3385185" algn="l"/>
                <a:tab pos="3728720" algn="l"/>
                <a:tab pos="3992245" algn="l"/>
                <a:tab pos="4243070" algn="l"/>
              </a:tabLst>
            </a:pP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U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M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U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M		D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A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N	P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E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R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U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M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A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H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A  </a:t>
            </a:r>
            <a:r>
              <a:rPr dirty="0" sz="1100" spc="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N	R</a:t>
            </a:r>
            <a:r>
              <a:rPr dirty="0" sz="1100" spc="24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A</a:t>
            </a:r>
            <a:r>
              <a:rPr dirty="0" sz="1100" spc="24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K</a:t>
            </a:r>
            <a:r>
              <a:rPr dirty="0" sz="1100" spc="48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Y</a:t>
            </a:r>
            <a:r>
              <a:rPr dirty="0" sz="1100" spc="48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A</a:t>
            </a:r>
            <a:r>
              <a:rPr dirty="0" sz="1100" spc="49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T </a:t>
            </a:r>
            <a:r>
              <a:rPr dirty="0" sz="1100" spc="-24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100">
                <a:solidFill>
                  <a:srgbClr val="002060"/>
                </a:solidFill>
                <a:latin typeface="Arial Narrow"/>
                <a:cs typeface="Arial Narrow"/>
              </a:rPr>
              <a:t>D	A				G	A	N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953313" y="6278371"/>
            <a:ext cx="59937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6294" algn="l"/>
                <a:tab pos="2266315" algn="l"/>
                <a:tab pos="2835275" algn="l"/>
                <a:tab pos="4723130" algn="l"/>
              </a:tabLst>
            </a:pPr>
            <a:r>
              <a:rPr dirty="0" sz="1200" spc="165" b="1">
                <a:solidFill>
                  <a:srgbClr val="002060"/>
                </a:solidFill>
                <a:latin typeface="Arial Narrow"/>
                <a:cs typeface="Arial Narrow"/>
              </a:rPr>
              <a:t>P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 U</a:t>
            </a:r>
            <a:r>
              <a:rPr dirty="0" sz="1200" spc="16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spc="165" b="1">
                <a:solidFill>
                  <a:srgbClr val="002060"/>
                </a:solidFill>
                <a:latin typeface="Arial Narrow"/>
                <a:cs typeface="Arial Narrow"/>
              </a:rPr>
              <a:t>S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 A</a:t>
            </a:r>
            <a:r>
              <a:rPr dirty="0" sz="1200" spc="9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T	</a:t>
            </a:r>
            <a:r>
              <a:rPr dirty="0" sz="1200" spc="165" b="1">
                <a:solidFill>
                  <a:srgbClr val="002060"/>
                </a:solidFill>
                <a:latin typeface="Arial Narrow"/>
                <a:cs typeface="Arial Narrow"/>
              </a:rPr>
              <a:t>P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spc="165" b="1">
                <a:solidFill>
                  <a:srgbClr val="002060"/>
                </a:solidFill>
                <a:latin typeface="Arial Narrow"/>
                <a:cs typeface="Arial Narrow"/>
              </a:rPr>
              <a:t>E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 N</a:t>
            </a:r>
            <a:r>
              <a:rPr dirty="0" sz="1200" spc="165" b="1">
                <a:solidFill>
                  <a:srgbClr val="002060"/>
                </a:solidFill>
                <a:latin typeface="Arial Narrow"/>
                <a:cs typeface="Arial Narrow"/>
              </a:rPr>
              <a:t> E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 L</a:t>
            </a:r>
            <a:r>
              <a:rPr dirty="0" sz="1200" spc="16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I</a:t>
            </a:r>
            <a:r>
              <a:rPr dirty="0" sz="1200" spc="155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T</a:t>
            </a:r>
            <a:r>
              <a:rPr dirty="0" sz="1200" spc="16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I</a:t>
            </a:r>
            <a:r>
              <a:rPr dirty="0" sz="1200" spc="16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A</a:t>
            </a:r>
            <a:r>
              <a:rPr dirty="0" sz="1200" spc="165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N	</a:t>
            </a:r>
            <a:r>
              <a:rPr dirty="0" sz="1200" spc="160" b="1">
                <a:solidFill>
                  <a:srgbClr val="002060"/>
                </a:solidFill>
                <a:latin typeface="Arial Narrow"/>
                <a:cs typeface="Arial Narrow"/>
              </a:rPr>
              <a:t>D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spc="160" b="1">
                <a:solidFill>
                  <a:srgbClr val="002060"/>
                </a:solidFill>
                <a:latin typeface="Arial Narrow"/>
                <a:cs typeface="Arial Narrow"/>
              </a:rPr>
              <a:t>A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 N	</a:t>
            </a:r>
            <a:r>
              <a:rPr dirty="0" sz="1200" spc="165" b="1">
                <a:solidFill>
                  <a:srgbClr val="002060"/>
                </a:solidFill>
                <a:latin typeface="Arial Narrow"/>
                <a:cs typeface="Arial Narrow"/>
              </a:rPr>
              <a:t>P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spc="165" b="1">
                <a:solidFill>
                  <a:srgbClr val="002060"/>
                </a:solidFill>
                <a:latin typeface="Arial Narrow"/>
                <a:cs typeface="Arial Narrow"/>
              </a:rPr>
              <a:t>E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 N</a:t>
            </a:r>
            <a:r>
              <a:rPr dirty="0" sz="1200" spc="16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G</a:t>
            </a:r>
            <a:r>
              <a:rPr dirty="0" sz="1200" spc="155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spc="165" b="1">
                <a:solidFill>
                  <a:srgbClr val="002060"/>
                </a:solidFill>
                <a:latin typeface="Arial Narrow"/>
                <a:cs typeface="Arial Narrow"/>
              </a:rPr>
              <a:t>E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 M</a:t>
            </a:r>
            <a:r>
              <a:rPr dirty="0" sz="1200" spc="165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B</a:t>
            </a:r>
            <a:r>
              <a:rPr dirty="0" sz="1200" spc="165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A</a:t>
            </a:r>
            <a:r>
              <a:rPr dirty="0" sz="1200" spc="16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N</a:t>
            </a:r>
            <a:r>
              <a:rPr dirty="0" sz="1200" spc="165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G</a:t>
            </a:r>
            <a:r>
              <a:rPr dirty="0" sz="1200" spc="155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A</a:t>
            </a:r>
            <a:r>
              <a:rPr dirty="0" sz="1200" spc="16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N	</a:t>
            </a:r>
            <a:r>
              <a:rPr dirty="0" sz="1200" spc="165" b="1">
                <a:solidFill>
                  <a:srgbClr val="002060"/>
                </a:solidFill>
                <a:latin typeface="Arial Narrow"/>
                <a:cs typeface="Arial Narrow"/>
              </a:rPr>
              <a:t>P</a:t>
            </a:r>
            <a:r>
              <a:rPr dirty="0" sz="1200" spc="-5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spc="165" b="1">
                <a:solidFill>
                  <a:srgbClr val="002060"/>
                </a:solidFill>
                <a:latin typeface="Arial Narrow"/>
                <a:cs typeface="Arial Narrow"/>
              </a:rPr>
              <a:t>E</a:t>
            </a:r>
            <a:r>
              <a:rPr dirty="0" sz="1200" spc="-1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R</a:t>
            </a:r>
            <a:r>
              <a:rPr dirty="0" sz="1200" spc="145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U</a:t>
            </a:r>
            <a:r>
              <a:rPr dirty="0" sz="1200" spc="145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M</a:t>
            </a:r>
            <a:r>
              <a:rPr dirty="0" sz="1200" spc="15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A</a:t>
            </a:r>
            <a:r>
              <a:rPr dirty="0" sz="1200" spc="145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H</a:t>
            </a:r>
            <a:r>
              <a:rPr dirty="0" sz="1200" spc="15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A</a:t>
            </a:r>
            <a:r>
              <a:rPr dirty="0" sz="1200" spc="145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N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108240" y="6278371"/>
            <a:ext cx="19558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1025" algn="l"/>
              </a:tabLst>
            </a:pPr>
            <a:r>
              <a:rPr dirty="0" sz="1200" spc="160" b="1">
                <a:solidFill>
                  <a:srgbClr val="002060"/>
                </a:solidFill>
                <a:latin typeface="Arial Narrow"/>
                <a:cs typeface="Arial Narrow"/>
              </a:rPr>
              <a:t>D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spc="160" b="1">
                <a:solidFill>
                  <a:srgbClr val="002060"/>
                </a:solidFill>
                <a:latin typeface="Arial Narrow"/>
                <a:cs typeface="Arial Narrow"/>
              </a:rPr>
              <a:t>A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 N	</a:t>
            </a:r>
            <a:r>
              <a:rPr dirty="0" sz="1200" spc="165" b="1">
                <a:solidFill>
                  <a:srgbClr val="002060"/>
                </a:solidFill>
                <a:latin typeface="Arial Narrow"/>
                <a:cs typeface="Arial Narrow"/>
              </a:rPr>
              <a:t>P</a:t>
            </a:r>
            <a:r>
              <a:rPr dirty="0" sz="1200" spc="-1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spc="165" b="1">
                <a:solidFill>
                  <a:srgbClr val="002060"/>
                </a:solidFill>
                <a:latin typeface="Arial Narrow"/>
                <a:cs typeface="Arial Narrow"/>
              </a:rPr>
              <a:t>E</a:t>
            </a:r>
            <a:r>
              <a:rPr dirty="0" sz="1200" spc="-5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R</a:t>
            </a:r>
            <a:r>
              <a:rPr dirty="0" sz="1200" spc="145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M</a:t>
            </a:r>
            <a:r>
              <a:rPr dirty="0" sz="1200" spc="15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U</a:t>
            </a:r>
            <a:r>
              <a:rPr dirty="0" sz="1200" spc="155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K</a:t>
            </a:r>
            <a:r>
              <a:rPr dirty="0" sz="1200" spc="15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I</a:t>
            </a:r>
            <a:r>
              <a:rPr dirty="0" sz="1200" spc="145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M</a:t>
            </a:r>
            <a:r>
              <a:rPr dirty="0" sz="1200" spc="155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A</a:t>
            </a:r>
            <a:r>
              <a:rPr dirty="0" sz="1200" spc="150" b="1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002060"/>
                </a:solidFill>
                <a:latin typeface="Arial Narrow"/>
                <a:cs typeface="Arial Narrow"/>
              </a:rPr>
              <a:t>N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228509" y="6468871"/>
            <a:ext cx="18351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88720" algn="l"/>
              </a:tabLst>
            </a:pP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B  </a:t>
            </a:r>
            <a:r>
              <a:rPr dirty="0" sz="900" spc="11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a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n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d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u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n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g	4  </a:t>
            </a:r>
            <a:r>
              <a:rPr dirty="0" sz="900" spc="9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0  </a:t>
            </a:r>
            <a:r>
              <a:rPr dirty="0" sz="900" spc="9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3  </a:t>
            </a:r>
            <a:r>
              <a:rPr dirty="0" sz="900" spc="9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9  </a:t>
            </a:r>
            <a:r>
              <a:rPr dirty="0" sz="900" spc="9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3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53313" y="6468871"/>
            <a:ext cx="6057900" cy="29083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 marR="5080">
              <a:lnSpc>
                <a:spcPts val="1010"/>
              </a:lnSpc>
              <a:spcBef>
                <a:spcPts val="190"/>
              </a:spcBef>
              <a:tabLst>
                <a:tab pos="534670" algn="l"/>
                <a:tab pos="2142490" algn="l"/>
                <a:tab pos="2437765" algn="l"/>
                <a:tab pos="3665854" algn="l"/>
                <a:tab pos="4552315" algn="l"/>
                <a:tab pos="4847590" algn="l"/>
              </a:tabLst>
            </a:pP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J  </a:t>
            </a:r>
            <a:r>
              <a:rPr dirty="0" sz="900" spc="12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l  </a:t>
            </a:r>
            <a:r>
              <a:rPr dirty="0" sz="900" spc="11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.	P  </a:t>
            </a:r>
            <a:r>
              <a:rPr dirty="0" sz="900" spc="11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a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n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y  </a:t>
            </a:r>
            <a:r>
              <a:rPr dirty="0" sz="900" spc="12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a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u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n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g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a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n	–	C  </a:t>
            </a:r>
            <a:r>
              <a:rPr dirty="0" sz="900" spc="12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i  </a:t>
            </a:r>
            <a:r>
              <a:rPr dirty="0" sz="900" spc="11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l  </a:t>
            </a:r>
            <a:r>
              <a:rPr dirty="0" sz="900" spc="11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e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u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n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y  </a:t>
            </a:r>
            <a:r>
              <a:rPr dirty="0" sz="900" spc="12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i	W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e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t  </a:t>
            </a:r>
            <a:r>
              <a:rPr dirty="0" sz="900" spc="11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a  </a:t>
            </a:r>
            <a:r>
              <a:rPr dirty="0" sz="900" spc="114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n	–	K</a:t>
            </a:r>
            <a:r>
              <a:rPr dirty="0" sz="900" spc="10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a</a:t>
            </a:r>
            <a:r>
              <a:rPr dirty="0" sz="900" spc="10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b</a:t>
            </a:r>
            <a:r>
              <a:rPr dirty="0" sz="900" spc="10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u</a:t>
            </a:r>
            <a:r>
              <a:rPr dirty="0" sz="900" spc="10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p</a:t>
            </a:r>
            <a:r>
              <a:rPr dirty="0" sz="900" spc="10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a</a:t>
            </a:r>
            <a:r>
              <a:rPr dirty="0" sz="900" spc="10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t</a:t>
            </a:r>
            <a:r>
              <a:rPr dirty="0" sz="900" spc="10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e</a:t>
            </a:r>
            <a:r>
              <a:rPr dirty="0" sz="900" spc="10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n </a:t>
            </a:r>
            <a:r>
              <a:rPr dirty="0" sz="900" spc="-19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 spc="-5">
                <a:solidFill>
                  <a:srgbClr val="002060"/>
                </a:solidFill>
                <a:latin typeface="Arial Narrow"/>
                <a:cs typeface="Arial Narrow"/>
              </a:rPr>
              <a:t>Telp:(022)7798393 (4lines)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Fax:</a:t>
            </a:r>
            <a:r>
              <a:rPr dirty="0" sz="900" spc="-1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(022)</a:t>
            </a:r>
            <a:r>
              <a:rPr dirty="0" sz="900" spc="-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>
                <a:solidFill>
                  <a:srgbClr val="002060"/>
                </a:solidFill>
                <a:latin typeface="Arial Narrow"/>
                <a:cs typeface="Arial Narrow"/>
              </a:rPr>
              <a:t>7798392</a:t>
            </a:r>
            <a:r>
              <a:rPr dirty="0" sz="900" spc="20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 spc="-5">
                <a:solidFill>
                  <a:srgbClr val="002060"/>
                </a:solidFill>
                <a:latin typeface="Arial Narrow"/>
                <a:cs typeface="Arial Narrow"/>
              </a:rPr>
              <a:t>E-mail:</a:t>
            </a:r>
            <a:r>
              <a:rPr dirty="0" sz="900" spc="-1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u="sng" sz="9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Narrow"/>
                <a:cs typeface="Arial Narrow"/>
                <a:hlinkClick r:id="rId2"/>
              </a:rPr>
              <a:t>info@puskim.pu.go.id</a:t>
            </a:r>
            <a:r>
              <a:rPr dirty="0" sz="900" spc="5">
                <a:solidFill>
                  <a:srgbClr val="0000FF"/>
                </a:solidFill>
                <a:latin typeface="Arial Narrow"/>
                <a:cs typeface="Arial Narrow"/>
              </a:rPr>
              <a:t> </a:t>
            </a:r>
            <a:r>
              <a:rPr dirty="0" sz="900" spc="-5">
                <a:solidFill>
                  <a:srgbClr val="002060"/>
                </a:solidFill>
                <a:latin typeface="Arial Narrow"/>
                <a:cs typeface="Arial Narrow"/>
              </a:rPr>
              <a:t>Website:</a:t>
            </a:r>
            <a:r>
              <a:rPr dirty="0" sz="900" spc="-15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dirty="0" sz="900" spc="-5">
                <a:solidFill>
                  <a:srgbClr val="002060"/>
                </a:solidFill>
                <a:latin typeface="Arial Narrow"/>
                <a:cs typeface="Arial Narrow"/>
                <a:hlinkClick r:id="rId3"/>
              </a:rPr>
              <a:t>http://puskim.pu.go.id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-4762" y="5892608"/>
            <a:ext cx="833755" cy="821055"/>
            <a:chOff x="-4762" y="5892608"/>
            <a:chExt cx="833755" cy="821055"/>
          </a:xfrm>
        </p:grpSpPr>
        <p:sp>
          <p:nvSpPr>
            <p:cNvPr id="11" name="object 11" descr=""/>
            <p:cNvSpPr/>
            <p:nvPr/>
          </p:nvSpPr>
          <p:spPr>
            <a:xfrm>
              <a:off x="0" y="5897371"/>
              <a:ext cx="824230" cy="811530"/>
            </a:xfrm>
            <a:custGeom>
              <a:avLst/>
              <a:gdLst/>
              <a:ahLst/>
              <a:cxnLst/>
              <a:rect l="l" t="t" r="r" b="b"/>
              <a:pathLst>
                <a:path w="824230" h="811529">
                  <a:moveTo>
                    <a:pt x="823911" y="0"/>
                  </a:moveTo>
                  <a:lnTo>
                    <a:pt x="0" y="0"/>
                  </a:lnTo>
                  <a:lnTo>
                    <a:pt x="0" y="811211"/>
                  </a:lnTo>
                  <a:lnTo>
                    <a:pt x="823911" y="811211"/>
                  </a:lnTo>
                  <a:lnTo>
                    <a:pt x="82391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0" y="5897371"/>
              <a:ext cx="824230" cy="811530"/>
            </a:xfrm>
            <a:custGeom>
              <a:avLst/>
              <a:gdLst/>
              <a:ahLst/>
              <a:cxnLst/>
              <a:rect l="l" t="t" r="r" b="b"/>
              <a:pathLst>
                <a:path w="824230" h="811529">
                  <a:moveTo>
                    <a:pt x="0" y="0"/>
                  </a:moveTo>
                  <a:lnTo>
                    <a:pt x="823912" y="0"/>
                  </a:lnTo>
                  <a:lnTo>
                    <a:pt x="823912" y="811212"/>
                  </a:lnTo>
                  <a:lnTo>
                    <a:pt x="0" y="81121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26578" y="5916611"/>
              <a:ext cx="781050" cy="770890"/>
            </a:xfrm>
            <a:custGeom>
              <a:avLst/>
              <a:gdLst/>
              <a:ahLst/>
              <a:cxnLst/>
              <a:rect l="l" t="t" r="r" b="b"/>
              <a:pathLst>
                <a:path w="781050" h="770890">
                  <a:moveTo>
                    <a:pt x="480289" y="0"/>
                  </a:moveTo>
                  <a:lnTo>
                    <a:pt x="172503" y="694"/>
                  </a:lnTo>
                  <a:lnTo>
                    <a:pt x="172503" y="49279"/>
                  </a:lnTo>
                  <a:lnTo>
                    <a:pt x="203997" y="52055"/>
                  </a:lnTo>
                  <a:lnTo>
                    <a:pt x="251239" y="63160"/>
                  </a:lnTo>
                  <a:lnTo>
                    <a:pt x="305996" y="88494"/>
                  </a:lnTo>
                  <a:lnTo>
                    <a:pt x="346080" y="132567"/>
                  </a:lnTo>
                  <a:lnTo>
                    <a:pt x="372922" y="187399"/>
                  </a:lnTo>
                  <a:lnTo>
                    <a:pt x="386522" y="239455"/>
                  </a:lnTo>
                  <a:lnTo>
                    <a:pt x="387237" y="285263"/>
                  </a:lnTo>
                  <a:lnTo>
                    <a:pt x="375785" y="343566"/>
                  </a:lnTo>
                  <a:lnTo>
                    <a:pt x="351448" y="389374"/>
                  </a:lnTo>
                  <a:lnTo>
                    <a:pt x="319238" y="426854"/>
                  </a:lnTo>
                  <a:lnTo>
                    <a:pt x="249450" y="465722"/>
                  </a:lnTo>
                  <a:lnTo>
                    <a:pt x="195766" y="481339"/>
                  </a:lnTo>
                  <a:lnTo>
                    <a:pt x="80525" y="481339"/>
                  </a:lnTo>
                  <a:lnTo>
                    <a:pt x="0" y="478910"/>
                  </a:lnTo>
                  <a:lnTo>
                    <a:pt x="0" y="767644"/>
                  </a:lnTo>
                  <a:lnTo>
                    <a:pt x="50820" y="767644"/>
                  </a:lnTo>
                  <a:lnTo>
                    <a:pt x="57978" y="708648"/>
                  </a:lnTo>
                  <a:lnTo>
                    <a:pt x="85893" y="650693"/>
                  </a:lnTo>
                  <a:lnTo>
                    <a:pt x="131345" y="609049"/>
                  </a:lnTo>
                  <a:lnTo>
                    <a:pt x="179661" y="590656"/>
                  </a:lnTo>
                  <a:lnTo>
                    <a:pt x="244081" y="583021"/>
                  </a:lnTo>
                  <a:lnTo>
                    <a:pt x="305996" y="588226"/>
                  </a:lnTo>
                  <a:lnTo>
                    <a:pt x="370417" y="629871"/>
                  </a:lnTo>
                  <a:lnTo>
                    <a:pt x="402627" y="668739"/>
                  </a:lnTo>
                  <a:lnTo>
                    <a:pt x="429469" y="720794"/>
                  </a:lnTo>
                  <a:lnTo>
                    <a:pt x="431974" y="770420"/>
                  </a:lnTo>
                  <a:lnTo>
                    <a:pt x="780917" y="767644"/>
                  </a:lnTo>
                  <a:lnTo>
                    <a:pt x="780917" y="562199"/>
                  </a:lnTo>
                  <a:lnTo>
                    <a:pt x="746202" y="564628"/>
                  </a:lnTo>
                  <a:lnTo>
                    <a:pt x="746202" y="595861"/>
                  </a:lnTo>
                  <a:lnTo>
                    <a:pt x="721866" y="661104"/>
                  </a:lnTo>
                  <a:lnTo>
                    <a:pt x="687150" y="689561"/>
                  </a:lnTo>
                  <a:lnTo>
                    <a:pt x="638835" y="713159"/>
                  </a:lnTo>
                  <a:lnTo>
                    <a:pt x="585151" y="710383"/>
                  </a:lnTo>
                  <a:lnTo>
                    <a:pt x="536836" y="692337"/>
                  </a:lnTo>
                  <a:lnTo>
                    <a:pt x="508920" y="667004"/>
                  </a:lnTo>
                  <a:lnTo>
                    <a:pt x="488521" y="627094"/>
                  </a:lnTo>
                  <a:lnTo>
                    <a:pt x="480289" y="562199"/>
                  </a:lnTo>
                  <a:lnTo>
                    <a:pt x="480289" y="0"/>
                  </a:lnTo>
                  <a:close/>
                </a:path>
              </a:pathLst>
            </a:custGeom>
            <a:solidFill>
              <a:srgbClr val="33339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831404" y="495300"/>
            <a:ext cx="7482205" cy="1369695"/>
          </a:xfrm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2635885" marR="5080" indent="-2623820">
              <a:lnSpc>
                <a:spcPct val="100499"/>
              </a:lnSpc>
              <a:spcBef>
                <a:spcPts val="70"/>
              </a:spcBef>
            </a:pPr>
            <a:r>
              <a:rPr dirty="0" sz="4400" spc="75" b="1">
                <a:latin typeface="Calibri"/>
                <a:cs typeface="Calibri"/>
              </a:rPr>
              <a:t>RUMAH</a:t>
            </a:r>
            <a:r>
              <a:rPr dirty="0" sz="4400" spc="185" b="1">
                <a:latin typeface="Calibri"/>
                <a:cs typeface="Calibri"/>
              </a:rPr>
              <a:t> </a:t>
            </a:r>
            <a:r>
              <a:rPr dirty="0" sz="4400" spc="70" b="1">
                <a:latin typeface="Calibri"/>
                <a:cs typeface="Calibri"/>
              </a:rPr>
              <a:t>SISTEM</a:t>
            </a:r>
            <a:r>
              <a:rPr dirty="0" sz="4400" spc="195" b="1">
                <a:latin typeface="Calibri"/>
                <a:cs typeface="Calibri"/>
              </a:rPr>
              <a:t> </a:t>
            </a:r>
            <a:r>
              <a:rPr dirty="0" sz="4400" spc="15" b="1">
                <a:latin typeface="Calibri"/>
                <a:cs typeface="Calibri"/>
              </a:rPr>
              <a:t>PANEL</a:t>
            </a:r>
            <a:r>
              <a:rPr dirty="0" sz="4400" spc="190" b="1">
                <a:latin typeface="Calibri"/>
                <a:cs typeface="Calibri"/>
              </a:rPr>
              <a:t> </a:t>
            </a:r>
            <a:r>
              <a:rPr dirty="0" sz="4400" spc="30" b="1">
                <a:latin typeface="Calibri"/>
                <a:cs typeface="Calibri"/>
              </a:rPr>
              <a:t>INSTAN </a:t>
            </a:r>
            <a:r>
              <a:rPr dirty="0" sz="4400" spc="-980" b="1">
                <a:latin typeface="Calibri"/>
                <a:cs typeface="Calibri"/>
              </a:rPr>
              <a:t> </a:t>
            </a:r>
            <a:r>
              <a:rPr dirty="0" sz="4400" spc="95" b="1">
                <a:latin typeface="Calibri"/>
                <a:cs typeface="Calibri"/>
              </a:rPr>
              <a:t>(RUSPIN)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4375" y="1844823"/>
            <a:ext cx="3857625" cy="3996004"/>
          </a:xfrm>
          <a:prstGeom prst="rect">
            <a:avLst/>
          </a:prstGeom>
        </p:spPr>
      </p:pic>
      <p:grpSp>
        <p:nvGrpSpPr>
          <p:cNvPr id="16" name="object 16" descr=""/>
          <p:cNvGrpSpPr/>
          <p:nvPr/>
        </p:nvGrpSpPr>
        <p:grpSpPr>
          <a:xfrm>
            <a:off x="4815606" y="2649734"/>
            <a:ext cx="4021454" cy="2605405"/>
            <a:chOff x="4815606" y="2649734"/>
            <a:chExt cx="4021454" cy="2605405"/>
          </a:xfrm>
        </p:grpSpPr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5606" y="2656829"/>
              <a:ext cx="1890607" cy="259784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36562" y="2649734"/>
              <a:ext cx="2100091" cy="25561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45652" y="404663"/>
            <a:ext cx="7633334" cy="646430"/>
          </a:xfrm>
          <a:custGeom>
            <a:avLst/>
            <a:gdLst/>
            <a:ahLst/>
            <a:cxnLst/>
            <a:rect l="l" t="t" r="r" b="b"/>
            <a:pathLst>
              <a:path w="7633334" h="646430">
                <a:moveTo>
                  <a:pt x="7632848" y="0"/>
                </a:moveTo>
                <a:lnTo>
                  <a:pt x="0" y="0"/>
                </a:lnTo>
                <a:lnTo>
                  <a:pt x="0" y="646330"/>
                </a:lnTo>
                <a:lnTo>
                  <a:pt x="7632848" y="646330"/>
                </a:lnTo>
                <a:lnTo>
                  <a:pt x="763284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4391" y="410971"/>
            <a:ext cx="6988809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 b="1">
                <a:latin typeface="Calibri"/>
                <a:cs typeface="Calibri"/>
              </a:rPr>
              <a:t>Rumah</a:t>
            </a:r>
            <a:r>
              <a:rPr dirty="0" sz="3600" spc="-15" b="1">
                <a:latin typeface="Calibri"/>
                <a:cs typeface="Calibri"/>
              </a:rPr>
              <a:t> Sistem</a:t>
            </a:r>
            <a:r>
              <a:rPr dirty="0" sz="3600" spc="-20" b="1">
                <a:latin typeface="Calibri"/>
                <a:cs typeface="Calibri"/>
              </a:rPr>
              <a:t> </a:t>
            </a:r>
            <a:r>
              <a:rPr dirty="0" sz="3600" spc="-15" b="1">
                <a:latin typeface="Calibri"/>
                <a:cs typeface="Calibri"/>
              </a:rPr>
              <a:t>Panel Instan</a:t>
            </a:r>
            <a:r>
              <a:rPr dirty="0" sz="3600" spc="-10" b="1">
                <a:latin typeface="Calibri"/>
                <a:cs typeface="Calibri"/>
              </a:rPr>
              <a:t> </a:t>
            </a:r>
            <a:r>
              <a:rPr dirty="0" sz="3600" spc="-5" b="1">
                <a:latin typeface="Calibri"/>
                <a:cs typeface="Calibri"/>
              </a:rPr>
              <a:t>(RUSPIN)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20302" y="1074480"/>
            <a:ext cx="8752205" cy="5783580"/>
            <a:chOff x="320302" y="1074480"/>
            <a:chExt cx="8752205" cy="578358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302" y="1340418"/>
              <a:ext cx="3410262" cy="2268293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7459" y="1074480"/>
              <a:ext cx="5594833" cy="363546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1646" y="3632200"/>
              <a:ext cx="3543299" cy="322579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23519" y="3208159"/>
              <a:ext cx="3154045" cy="1661160"/>
            </a:xfrm>
            <a:custGeom>
              <a:avLst/>
              <a:gdLst/>
              <a:ahLst/>
              <a:cxnLst/>
              <a:rect l="l" t="t" r="r" b="b"/>
              <a:pathLst>
                <a:path w="3154045" h="1661160">
                  <a:moveTo>
                    <a:pt x="1512176" y="400558"/>
                  </a:moveTo>
                  <a:lnTo>
                    <a:pt x="0" y="400558"/>
                  </a:lnTo>
                  <a:lnTo>
                    <a:pt x="0" y="1661007"/>
                  </a:lnTo>
                  <a:lnTo>
                    <a:pt x="1512176" y="1661007"/>
                  </a:lnTo>
                  <a:lnTo>
                    <a:pt x="1512176" y="400558"/>
                  </a:lnTo>
                  <a:close/>
                </a:path>
                <a:path w="3154045" h="1661160">
                  <a:moveTo>
                    <a:pt x="3153930" y="0"/>
                  </a:moveTo>
                  <a:lnTo>
                    <a:pt x="1779168" y="0"/>
                  </a:lnTo>
                  <a:lnTo>
                    <a:pt x="1779168" y="606729"/>
                  </a:lnTo>
                  <a:lnTo>
                    <a:pt x="3153930" y="606729"/>
                  </a:lnTo>
                  <a:lnTo>
                    <a:pt x="31539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5652" y="404663"/>
            <a:ext cx="7633334" cy="646430"/>
          </a:xfrm>
          <a:prstGeom prst="rect"/>
          <a:solidFill>
            <a:srgbClr val="0070C0"/>
          </a:solidFill>
        </p:spPr>
        <p:txBody>
          <a:bodyPr wrap="square" lIns="0" tIns="1905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150"/>
              </a:spcBef>
            </a:pPr>
            <a:r>
              <a:rPr dirty="0" sz="3600" spc="-5" b="1">
                <a:latin typeface="Calibri"/>
                <a:cs typeface="Calibri"/>
              </a:rPr>
              <a:t>Rumah</a:t>
            </a:r>
            <a:r>
              <a:rPr dirty="0" sz="3600" spc="-10" b="1">
                <a:latin typeface="Calibri"/>
                <a:cs typeface="Calibri"/>
              </a:rPr>
              <a:t> </a:t>
            </a:r>
            <a:r>
              <a:rPr dirty="0" sz="3600" spc="-15" b="1">
                <a:latin typeface="Calibri"/>
                <a:cs typeface="Calibri"/>
              </a:rPr>
              <a:t>Sistem</a:t>
            </a:r>
            <a:r>
              <a:rPr dirty="0" sz="3600" spc="-20" b="1">
                <a:latin typeface="Calibri"/>
                <a:cs typeface="Calibri"/>
              </a:rPr>
              <a:t> </a:t>
            </a:r>
            <a:r>
              <a:rPr dirty="0" sz="3600" spc="-15" b="1">
                <a:latin typeface="Calibri"/>
                <a:cs typeface="Calibri"/>
              </a:rPr>
              <a:t>Panel</a:t>
            </a:r>
            <a:r>
              <a:rPr dirty="0" sz="3600" spc="-10" b="1">
                <a:latin typeface="Calibri"/>
                <a:cs typeface="Calibri"/>
              </a:rPr>
              <a:t> </a:t>
            </a:r>
            <a:r>
              <a:rPr dirty="0" sz="3600" spc="-15" b="1">
                <a:latin typeface="Calibri"/>
                <a:cs typeface="Calibri"/>
              </a:rPr>
              <a:t>Instan</a:t>
            </a:r>
            <a:r>
              <a:rPr dirty="0" sz="3600" spc="-10" b="1">
                <a:latin typeface="Calibri"/>
                <a:cs typeface="Calibri"/>
              </a:rPr>
              <a:t> </a:t>
            </a:r>
            <a:r>
              <a:rPr dirty="0" sz="3600" spc="-5" b="1">
                <a:latin typeface="Calibri"/>
                <a:cs typeface="Calibri"/>
              </a:rPr>
              <a:t>(RUSPIN)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179511" y="1549733"/>
            <a:ext cx="3358515" cy="3220720"/>
            <a:chOff x="179511" y="1549733"/>
            <a:chExt cx="3358515" cy="322072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1037" y="1595249"/>
              <a:ext cx="3206750" cy="317499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79511" y="1549733"/>
              <a:ext cx="1512570" cy="1260475"/>
            </a:xfrm>
            <a:custGeom>
              <a:avLst/>
              <a:gdLst/>
              <a:ahLst/>
              <a:cxnLst/>
              <a:rect l="l" t="t" r="r" b="b"/>
              <a:pathLst>
                <a:path w="1512570" h="1260475">
                  <a:moveTo>
                    <a:pt x="1512167" y="0"/>
                  </a:moveTo>
                  <a:lnTo>
                    <a:pt x="0" y="0"/>
                  </a:lnTo>
                  <a:lnTo>
                    <a:pt x="0" y="1260447"/>
                  </a:lnTo>
                  <a:lnTo>
                    <a:pt x="1512167" y="1260447"/>
                  </a:lnTo>
                  <a:lnTo>
                    <a:pt x="15121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3347863" y="1268470"/>
            <a:ext cx="5796280" cy="5589905"/>
            <a:chOff x="3347863" y="1268470"/>
            <a:chExt cx="5796280" cy="5589905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4338" y="1268470"/>
              <a:ext cx="4350221" cy="558952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347859" y="1670138"/>
              <a:ext cx="5796280" cy="5187950"/>
            </a:xfrm>
            <a:custGeom>
              <a:avLst/>
              <a:gdLst/>
              <a:ahLst/>
              <a:cxnLst/>
              <a:rect l="l" t="t" r="r" b="b"/>
              <a:pathLst>
                <a:path w="5796280" h="5187950">
                  <a:moveTo>
                    <a:pt x="1512163" y="3951465"/>
                  </a:moveTo>
                  <a:lnTo>
                    <a:pt x="0" y="3951465"/>
                  </a:lnTo>
                  <a:lnTo>
                    <a:pt x="0" y="5187861"/>
                  </a:lnTo>
                  <a:lnTo>
                    <a:pt x="1512163" y="5187861"/>
                  </a:lnTo>
                  <a:lnTo>
                    <a:pt x="1512163" y="3951465"/>
                  </a:lnTo>
                  <a:close/>
                </a:path>
                <a:path w="5796280" h="5187950">
                  <a:moveTo>
                    <a:pt x="5796140" y="0"/>
                  </a:moveTo>
                  <a:lnTo>
                    <a:pt x="4536503" y="0"/>
                  </a:lnTo>
                  <a:lnTo>
                    <a:pt x="4536503" y="2262924"/>
                  </a:lnTo>
                  <a:lnTo>
                    <a:pt x="5796140" y="2262924"/>
                  </a:lnTo>
                  <a:lnTo>
                    <a:pt x="5796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868633" y="5373116"/>
            <a:ext cx="16300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latin typeface="Calibri"/>
                <a:cs typeface="Calibri"/>
              </a:rPr>
              <a:t>Komponen</a:t>
            </a:r>
            <a:r>
              <a:rPr dirty="0" sz="2400" spc="-7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1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5652" y="404663"/>
            <a:ext cx="7633334" cy="646430"/>
          </a:xfrm>
          <a:prstGeom prst="rect"/>
          <a:solidFill>
            <a:srgbClr val="0070C0"/>
          </a:solidFill>
        </p:spPr>
        <p:txBody>
          <a:bodyPr wrap="square" lIns="0" tIns="1905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150"/>
              </a:spcBef>
            </a:pPr>
            <a:r>
              <a:rPr dirty="0" sz="3600" spc="-5" b="1">
                <a:latin typeface="Calibri"/>
                <a:cs typeface="Calibri"/>
              </a:rPr>
              <a:t>Rumah</a:t>
            </a:r>
            <a:r>
              <a:rPr dirty="0" sz="3600" spc="-10" b="1">
                <a:latin typeface="Calibri"/>
                <a:cs typeface="Calibri"/>
              </a:rPr>
              <a:t> </a:t>
            </a:r>
            <a:r>
              <a:rPr dirty="0" sz="3600" spc="-15" b="1">
                <a:latin typeface="Calibri"/>
                <a:cs typeface="Calibri"/>
              </a:rPr>
              <a:t>Sistem</a:t>
            </a:r>
            <a:r>
              <a:rPr dirty="0" sz="3600" spc="-20" b="1">
                <a:latin typeface="Calibri"/>
                <a:cs typeface="Calibri"/>
              </a:rPr>
              <a:t> </a:t>
            </a:r>
            <a:r>
              <a:rPr dirty="0" sz="3600" spc="-15" b="1">
                <a:latin typeface="Calibri"/>
                <a:cs typeface="Calibri"/>
              </a:rPr>
              <a:t>Panel</a:t>
            </a:r>
            <a:r>
              <a:rPr dirty="0" sz="3600" spc="-10" b="1">
                <a:latin typeface="Calibri"/>
                <a:cs typeface="Calibri"/>
              </a:rPr>
              <a:t> </a:t>
            </a:r>
            <a:r>
              <a:rPr dirty="0" sz="3600" spc="-15" b="1">
                <a:latin typeface="Calibri"/>
                <a:cs typeface="Calibri"/>
              </a:rPr>
              <a:t>Instan</a:t>
            </a:r>
            <a:r>
              <a:rPr dirty="0" sz="3600" spc="-10" b="1">
                <a:latin typeface="Calibri"/>
                <a:cs typeface="Calibri"/>
              </a:rPr>
              <a:t> </a:t>
            </a:r>
            <a:r>
              <a:rPr dirty="0" sz="3600" spc="-5" b="1">
                <a:latin typeface="Calibri"/>
                <a:cs typeface="Calibri"/>
              </a:rPr>
              <a:t>(RUSPIN)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6862" y="2762479"/>
            <a:ext cx="3885240" cy="2442577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1268754"/>
            <a:ext cx="4178300" cy="5219699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050340" y="1407667"/>
            <a:ext cx="16300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latin typeface="Calibri"/>
                <a:cs typeface="Calibri"/>
              </a:rPr>
              <a:t>Komponen</a:t>
            </a:r>
            <a:r>
              <a:rPr dirty="0" sz="2400" spc="-7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2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45652" y="404663"/>
            <a:ext cx="7633334" cy="646430"/>
          </a:xfrm>
          <a:custGeom>
            <a:avLst/>
            <a:gdLst/>
            <a:ahLst/>
            <a:cxnLst/>
            <a:rect l="l" t="t" r="r" b="b"/>
            <a:pathLst>
              <a:path w="7633334" h="646430">
                <a:moveTo>
                  <a:pt x="7632848" y="0"/>
                </a:moveTo>
                <a:lnTo>
                  <a:pt x="0" y="0"/>
                </a:lnTo>
                <a:lnTo>
                  <a:pt x="0" y="646330"/>
                </a:lnTo>
                <a:lnTo>
                  <a:pt x="7632848" y="646330"/>
                </a:lnTo>
                <a:lnTo>
                  <a:pt x="763284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4391" y="410971"/>
            <a:ext cx="623506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84090" algn="l"/>
              </a:tabLst>
            </a:pPr>
            <a:r>
              <a:rPr dirty="0" sz="3600" spc="-5" b="1">
                <a:latin typeface="Calibri"/>
                <a:cs typeface="Calibri"/>
              </a:rPr>
              <a:t>P</a:t>
            </a:r>
            <a:r>
              <a:rPr dirty="0" sz="3600" spc="-10" b="1">
                <a:latin typeface="Calibri"/>
                <a:cs typeface="Calibri"/>
              </a:rPr>
              <a:t>E</a:t>
            </a:r>
            <a:r>
              <a:rPr dirty="0" sz="3600" spc="-5" b="1">
                <a:latin typeface="Calibri"/>
                <a:cs typeface="Calibri"/>
              </a:rPr>
              <a:t>R</a:t>
            </a:r>
            <a:r>
              <a:rPr dirty="0" sz="3600" b="1">
                <a:latin typeface="Calibri"/>
                <a:cs typeface="Calibri"/>
              </a:rPr>
              <a:t>AKI</a:t>
            </a:r>
            <a:r>
              <a:rPr dirty="0" sz="3600" spc="-280" b="1">
                <a:latin typeface="Calibri"/>
                <a:cs typeface="Calibri"/>
              </a:rPr>
              <a:t>T</a:t>
            </a:r>
            <a:r>
              <a:rPr dirty="0" sz="3600" b="1">
                <a:latin typeface="Calibri"/>
                <a:cs typeface="Calibri"/>
              </a:rPr>
              <a:t>AN</a:t>
            </a:r>
            <a:r>
              <a:rPr dirty="0" sz="3600" spc="5" b="1">
                <a:latin typeface="Calibri"/>
                <a:cs typeface="Calibri"/>
              </a:rPr>
              <a:t> </a:t>
            </a:r>
            <a:r>
              <a:rPr dirty="0" sz="3600" spc="-155" b="1">
                <a:latin typeface="Calibri"/>
                <a:cs typeface="Calibri"/>
              </a:rPr>
              <a:t>K</a:t>
            </a:r>
            <a:r>
              <a:rPr dirty="0" sz="3600" b="1">
                <a:latin typeface="Calibri"/>
                <a:cs typeface="Calibri"/>
              </a:rPr>
              <a:t>OM</a:t>
            </a:r>
            <a:r>
              <a:rPr dirty="0" sz="3600" spc="-5" b="1">
                <a:latin typeface="Calibri"/>
                <a:cs typeface="Calibri"/>
              </a:rPr>
              <a:t>P</a:t>
            </a:r>
            <a:r>
              <a:rPr dirty="0" sz="3600" b="1">
                <a:latin typeface="Calibri"/>
                <a:cs typeface="Calibri"/>
              </a:rPr>
              <a:t>O</a:t>
            </a:r>
            <a:r>
              <a:rPr dirty="0" sz="3600" spc="5" b="1">
                <a:latin typeface="Calibri"/>
                <a:cs typeface="Calibri"/>
              </a:rPr>
              <a:t>N</a:t>
            </a:r>
            <a:r>
              <a:rPr dirty="0" sz="3600" spc="-10" b="1">
                <a:latin typeface="Calibri"/>
                <a:cs typeface="Calibri"/>
              </a:rPr>
              <a:t>E</a:t>
            </a:r>
            <a:r>
              <a:rPr dirty="0" sz="3600" b="1">
                <a:latin typeface="Calibri"/>
                <a:cs typeface="Calibri"/>
              </a:rPr>
              <a:t>N	</a:t>
            </a:r>
            <a:r>
              <a:rPr dirty="0" sz="3600" spc="-5" b="1">
                <a:latin typeface="Calibri"/>
                <a:cs typeface="Calibri"/>
              </a:rPr>
              <a:t>RUSP</a:t>
            </a:r>
            <a:r>
              <a:rPr dirty="0" sz="3600" b="1">
                <a:latin typeface="Calibri"/>
                <a:cs typeface="Calibri"/>
              </a:rPr>
              <a:t>IN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265431" y="1412776"/>
            <a:ext cx="8878570" cy="4956175"/>
            <a:chOff x="265431" y="1412776"/>
            <a:chExt cx="8878570" cy="495617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431" y="1412776"/>
              <a:ext cx="3981479" cy="495594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6911" y="2105765"/>
              <a:ext cx="4897088" cy="32498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682649"/>
            <a:ext cx="4930775" cy="5175885"/>
            <a:chOff x="0" y="1682649"/>
            <a:chExt cx="4930775" cy="51758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82649"/>
              <a:ext cx="4930734" cy="3605817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4796843"/>
              <a:ext cx="4716145" cy="2061210"/>
            </a:xfrm>
            <a:custGeom>
              <a:avLst/>
              <a:gdLst/>
              <a:ahLst/>
              <a:cxnLst/>
              <a:rect l="l" t="t" r="r" b="b"/>
              <a:pathLst>
                <a:path w="4716145" h="2061209">
                  <a:moveTo>
                    <a:pt x="4716015" y="0"/>
                  </a:moveTo>
                  <a:lnTo>
                    <a:pt x="0" y="0"/>
                  </a:lnTo>
                  <a:lnTo>
                    <a:pt x="0" y="2061156"/>
                  </a:lnTo>
                  <a:lnTo>
                    <a:pt x="4716015" y="2061156"/>
                  </a:lnTo>
                  <a:lnTo>
                    <a:pt x="4716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78739" y="4804155"/>
            <a:ext cx="3553460" cy="173545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50"/>
              </a:spcBef>
              <a:tabLst>
                <a:tab pos="2367280" algn="l"/>
                <a:tab pos="2914015" algn="l"/>
              </a:tabLst>
            </a:pPr>
            <a:r>
              <a:rPr dirty="0" sz="2800" spc="-5" b="1">
                <a:latin typeface="Calibri"/>
                <a:cs typeface="Calibri"/>
              </a:rPr>
              <a:t>Juml</a:t>
            </a:r>
            <a:r>
              <a:rPr dirty="0" sz="2800" b="1">
                <a:latin typeface="Calibri"/>
                <a:cs typeface="Calibri"/>
              </a:rPr>
              <a:t>ah </a:t>
            </a:r>
            <a:r>
              <a:rPr dirty="0" sz="2800" spc="-40" b="1">
                <a:latin typeface="Calibri"/>
                <a:cs typeface="Calibri"/>
              </a:rPr>
              <a:t>K</a:t>
            </a:r>
            <a:r>
              <a:rPr dirty="0" sz="2800" spc="-10" b="1">
                <a:latin typeface="Calibri"/>
                <a:cs typeface="Calibri"/>
              </a:rPr>
              <a:t>o</a:t>
            </a:r>
            <a:r>
              <a:rPr dirty="0" sz="2800" spc="-5" b="1">
                <a:latin typeface="Calibri"/>
                <a:cs typeface="Calibri"/>
              </a:rPr>
              <a:t>m</a:t>
            </a:r>
            <a:r>
              <a:rPr dirty="0" sz="2800" spc="-10" b="1">
                <a:latin typeface="Calibri"/>
                <a:cs typeface="Calibri"/>
              </a:rPr>
              <a:t>po</a:t>
            </a:r>
            <a:r>
              <a:rPr dirty="0" sz="2800" spc="-5" b="1">
                <a:latin typeface="Calibri"/>
                <a:cs typeface="Calibri"/>
              </a:rPr>
              <a:t>n</a:t>
            </a:r>
            <a:r>
              <a:rPr dirty="0" sz="2800" b="1">
                <a:latin typeface="Calibri"/>
                <a:cs typeface="Calibri"/>
              </a:rPr>
              <a:t>en	</a:t>
            </a:r>
            <a:r>
              <a:rPr dirty="0" sz="2800" spc="-175" b="1">
                <a:latin typeface="Calibri"/>
                <a:cs typeface="Calibri"/>
              </a:rPr>
              <a:t>T</a:t>
            </a:r>
            <a:r>
              <a:rPr dirty="0" sz="2800" spc="5" b="1">
                <a:latin typeface="Calibri"/>
                <a:cs typeface="Calibri"/>
              </a:rPr>
              <a:t>-36  </a:t>
            </a:r>
            <a:r>
              <a:rPr dirty="0" sz="2800" spc="-10" b="1">
                <a:latin typeface="Calibri"/>
                <a:cs typeface="Calibri"/>
              </a:rPr>
              <a:t>Kompen</a:t>
            </a:r>
            <a:r>
              <a:rPr dirty="0" sz="2800" spc="-5" b="1">
                <a:latin typeface="Calibri"/>
                <a:cs typeface="Calibri"/>
              </a:rPr>
              <a:t> </a:t>
            </a:r>
            <a:r>
              <a:rPr dirty="0" sz="2800" b="1">
                <a:latin typeface="Calibri"/>
                <a:cs typeface="Calibri"/>
              </a:rPr>
              <a:t>1</a:t>
            </a:r>
            <a:r>
              <a:rPr dirty="0" sz="2800" spc="10" b="1">
                <a:latin typeface="Calibri"/>
                <a:cs typeface="Calibri"/>
              </a:rPr>
              <a:t> </a:t>
            </a:r>
            <a:r>
              <a:rPr dirty="0" sz="2800" b="1">
                <a:latin typeface="Calibri"/>
                <a:cs typeface="Calibri"/>
              </a:rPr>
              <a:t>=</a:t>
            </a:r>
            <a:r>
              <a:rPr dirty="0" sz="2800" spc="10" b="1">
                <a:latin typeface="Calibri"/>
                <a:cs typeface="Calibri"/>
              </a:rPr>
              <a:t> </a:t>
            </a:r>
            <a:r>
              <a:rPr dirty="0" sz="2800" b="1">
                <a:latin typeface="Calibri"/>
                <a:cs typeface="Calibri"/>
              </a:rPr>
              <a:t>18	</a:t>
            </a:r>
            <a:r>
              <a:rPr dirty="0" sz="2800" spc="-5" b="1">
                <a:latin typeface="Calibri"/>
                <a:cs typeface="Calibri"/>
              </a:rPr>
              <a:t>bh</a:t>
            </a:r>
            <a:endParaRPr sz="2800">
              <a:latin typeface="Calibri"/>
              <a:cs typeface="Calibri"/>
            </a:endParaRPr>
          </a:p>
          <a:p>
            <a:pPr marL="12700" marR="796290">
              <a:lnSpc>
                <a:spcPts val="3410"/>
              </a:lnSpc>
              <a:tabLst>
                <a:tab pos="926465" algn="l"/>
                <a:tab pos="2367280" algn="l"/>
              </a:tabLst>
            </a:pPr>
            <a:r>
              <a:rPr dirty="0" sz="2800" spc="-40" b="1">
                <a:latin typeface="Calibri"/>
                <a:cs typeface="Calibri"/>
              </a:rPr>
              <a:t>K</a:t>
            </a:r>
            <a:r>
              <a:rPr dirty="0" sz="2800" spc="-10" b="1">
                <a:latin typeface="Calibri"/>
                <a:cs typeface="Calibri"/>
              </a:rPr>
              <a:t>o</a:t>
            </a:r>
            <a:r>
              <a:rPr dirty="0" sz="2800" spc="-5" b="1">
                <a:latin typeface="Calibri"/>
                <a:cs typeface="Calibri"/>
              </a:rPr>
              <a:t>mp</a:t>
            </a:r>
            <a:r>
              <a:rPr dirty="0" sz="2800" b="1">
                <a:latin typeface="Calibri"/>
                <a:cs typeface="Calibri"/>
              </a:rPr>
              <a:t>en</a:t>
            </a:r>
            <a:r>
              <a:rPr dirty="0" sz="2800" spc="-5" b="1">
                <a:latin typeface="Calibri"/>
                <a:cs typeface="Calibri"/>
              </a:rPr>
              <a:t> </a:t>
            </a:r>
            <a:r>
              <a:rPr dirty="0" sz="2800" b="1">
                <a:latin typeface="Calibri"/>
                <a:cs typeface="Calibri"/>
              </a:rPr>
              <a:t>2</a:t>
            </a:r>
            <a:r>
              <a:rPr dirty="0" sz="2800" spc="10" b="1">
                <a:latin typeface="Calibri"/>
                <a:cs typeface="Calibri"/>
              </a:rPr>
              <a:t> </a:t>
            </a:r>
            <a:r>
              <a:rPr dirty="0" sz="2800" b="1">
                <a:latin typeface="Calibri"/>
                <a:cs typeface="Calibri"/>
              </a:rPr>
              <a:t>=</a:t>
            </a:r>
            <a:r>
              <a:rPr dirty="0" sz="2800" spc="10" b="1">
                <a:latin typeface="Calibri"/>
                <a:cs typeface="Calibri"/>
              </a:rPr>
              <a:t> </a:t>
            </a:r>
            <a:r>
              <a:rPr dirty="0" sz="2800" spc="5" b="1">
                <a:latin typeface="Calibri"/>
                <a:cs typeface="Calibri"/>
              </a:rPr>
              <a:t>9</a:t>
            </a:r>
            <a:r>
              <a:rPr dirty="0" sz="2800" b="1">
                <a:latin typeface="Calibri"/>
                <a:cs typeface="Calibri"/>
              </a:rPr>
              <a:t>6	</a:t>
            </a:r>
            <a:r>
              <a:rPr dirty="0" sz="2800" spc="-5" b="1">
                <a:latin typeface="Calibri"/>
                <a:cs typeface="Calibri"/>
              </a:rPr>
              <a:t>bh  </a:t>
            </a:r>
            <a:r>
              <a:rPr dirty="0" sz="2800" spc="-60" b="1">
                <a:latin typeface="Calibri"/>
                <a:cs typeface="Calibri"/>
              </a:rPr>
              <a:t>Total	</a:t>
            </a:r>
            <a:r>
              <a:rPr dirty="0" sz="2800" b="1">
                <a:latin typeface="Calibri"/>
                <a:cs typeface="Calibri"/>
              </a:rPr>
              <a:t>=</a:t>
            </a:r>
            <a:r>
              <a:rPr dirty="0" sz="2800" spc="-5" b="1">
                <a:latin typeface="Calibri"/>
                <a:cs typeface="Calibri"/>
              </a:rPr>
              <a:t> </a:t>
            </a:r>
            <a:r>
              <a:rPr dirty="0" sz="2800" b="1">
                <a:latin typeface="Calibri"/>
                <a:cs typeface="Calibri"/>
              </a:rPr>
              <a:t>114</a:t>
            </a:r>
            <a:r>
              <a:rPr dirty="0" sz="2800" spc="-5" b="1">
                <a:latin typeface="Calibri"/>
                <a:cs typeface="Calibri"/>
              </a:rPr>
              <a:t> bh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17111" y="1628800"/>
            <a:ext cx="4199357" cy="45004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5652" y="404663"/>
            <a:ext cx="7633334" cy="646430"/>
          </a:xfrm>
          <a:prstGeom prst="rect"/>
          <a:solidFill>
            <a:srgbClr val="0070C0"/>
          </a:solidFill>
        </p:spPr>
        <p:txBody>
          <a:bodyPr wrap="square" lIns="0" tIns="1905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150"/>
              </a:spcBef>
              <a:tabLst>
                <a:tab pos="4862830" algn="l"/>
              </a:tabLst>
            </a:pPr>
            <a:r>
              <a:rPr dirty="0" sz="3600" spc="-35" b="1">
                <a:latin typeface="Calibri"/>
                <a:cs typeface="Calibri"/>
              </a:rPr>
              <a:t>PERAKITAN</a:t>
            </a:r>
            <a:r>
              <a:rPr dirty="0" sz="3600" spc="20" b="1">
                <a:latin typeface="Calibri"/>
                <a:cs typeface="Calibri"/>
              </a:rPr>
              <a:t> </a:t>
            </a:r>
            <a:r>
              <a:rPr dirty="0" sz="3600" spc="-25" b="1">
                <a:latin typeface="Calibri"/>
                <a:cs typeface="Calibri"/>
              </a:rPr>
              <a:t>KOMPONEN	</a:t>
            </a:r>
            <a:r>
              <a:rPr dirty="0" sz="3600" spc="-5" b="1">
                <a:latin typeface="Calibri"/>
                <a:cs typeface="Calibri"/>
              </a:rPr>
              <a:t>RUSPIN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361432" y="1362455"/>
            <a:ext cx="3782695" cy="4334510"/>
            <a:chOff x="5361432" y="1362455"/>
            <a:chExt cx="3782695" cy="43345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61432" y="1362455"/>
              <a:ext cx="1207008" cy="67665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42304" y="1362455"/>
              <a:ext cx="1819655" cy="67665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32776" y="1362455"/>
              <a:ext cx="1411224" cy="67665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61432" y="1731263"/>
              <a:ext cx="2005584" cy="67665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37832" y="1731263"/>
              <a:ext cx="1161287" cy="67665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87639" y="1731263"/>
              <a:ext cx="661416" cy="67665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61432" y="2100072"/>
              <a:ext cx="1700784" cy="67665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36080" y="2100072"/>
              <a:ext cx="1645920" cy="67665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70520" y="2100072"/>
              <a:ext cx="1173479" cy="676655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61432" y="2468880"/>
              <a:ext cx="2039112" cy="67665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74408" y="2468880"/>
              <a:ext cx="1395983" cy="67665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1432" y="2837688"/>
              <a:ext cx="1429512" cy="67360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64808" y="2837688"/>
              <a:ext cx="920495" cy="67360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56120" y="2837688"/>
              <a:ext cx="1143000" cy="67360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61432" y="3191255"/>
              <a:ext cx="1615439" cy="676656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47688" y="3191255"/>
              <a:ext cx="1261872" cy="67665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580376" y="3191255"/>
              <a:ext cx="1143000" cy="67665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97239" y="3191255"/>
              <a:ext cx="746759" cy="676656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373624" y="3581400"/>
              <a:ext cx="493775" cy="643127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702808" y="3560063"/>
              <a:ext cx="1243584" cy="676656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620256" y="3560063"/>
              <a:ext cx="1444752" cy="676656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73624" y="3947160"/>
              <a:ext cx="493775" cy="646176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02808" y="3928872"/>
              <a:ext cx="1533143" cy="676656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906768" y="3928872"/>
              <a:ext cx="1176527" cy="676656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702808" y="4297679"/>
              <a:ext cx="515112" cy="676656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806440" y="4297679"/>
              <a:ext cx="1429512" cy="676656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821424" y="4297679"/>
              <a:ext cx="515112" cy="676656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373624" y="4684776"/>
              <a:ext cx="493775" cy="643128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702808" y="4666488"/>
              <a:ext cx="1106424" cy="673608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373624" y="5041391"/>
              <a:ext cx="493775" cy="643128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702808" y="5020055"/>
              <a:ext cx="1243584" cy="676656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620256" y="5020055"/>
              <a:ext cx="1207007" cy="676656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501127" y="5020055"/>
              <a:ext cx="1380744" cy="676656"/>
            </a:xfrm>
            <a:prstGeom prst="rect">
              <a:avLst/>
            </a:prstGeom>
          </p:spPr>
        </p:pic>
      </p:grpSp>
      <p:sp>
        <p:nvSpPr>
          <p:cNvPr id="36" name="object 36" descr=""/>
          <p:cNvSpPr txBox="1"/>
          <p:nvPr/>
        </p:nvSpPr>
        <p:spPr>
          <a:xfrm>
            <a:off x="5539416" y="1438147"/>
            <a:ext cx="3535679" cy="404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Untuk mengatasi </a:t>
            </a: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semakin </a:t>
            </a:r>
            <a:r>
              <a:rPr dirty="0" sz="2400" spc="-65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terbatasnya </a:t>
            </a: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lahan, </a:t>
            </a:r>
            <a:r>
              <a:rPr dirty="0" sz="2400" spc="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 spc="-30">
                <a:solidFill>
                  <a:srgbClr val="FF0000"/>
                </a:solidFill>
                <a:latin typeface="Arial"/>
                <a:cs typeface="Arial"/>
              </a:rPr>
              <a:t>Teknologi 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RUSPIN </a:t>
            </a: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dapat </a:t>
            </a:r>
            <a:r>
              <a:rPr dirty="0" sz="2400" spc="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ditingkatkan </a:t>
            </a: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sampai </a:t>
            </a:r>
            <a:r>
              <a:rPr dirty="0" sz="2400" spc="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dengan dua 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lantai </a:t>
            </a: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Alternatif</a:t>
            </a:r>
            <a:r>
              <a:rPr dirty="0" sz="2400" spc="-2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bahan</a:t>
            </a:r>
            <a:r>
              <a:rPr dirty="0" sz="2400" spc="-1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lantai</a:t>
            </a:r>
            <a:r>
              <a:rPr dirty="0" sz="2400" spc="-1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dirty="0" sz="2400" spc="-1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354965" algn="l"/>
              </a:tabLst>
            </a:pP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•	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Lantai</a:t>
            </a:r>
            <a:r>
              <a:rPr dirty="0" sz="2400" spc="-2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Bondex</a:t>
            </a:r>
            <a:endParaRPr sz="2400">
              <a:latin typeface="Arial"/>
              <a:cs typeface="Arial"/>
            </a:endParaRPr>
          </a:p>
          <a:p>
            <a:pPr marL="355600" marR="1204595" indent="-342900">
              <a:lnSpc>
                <a:spcPct val="100000"/>
              </a:lnSpc>
              <a:spcBef>
                <a:spcPts val="20"/>
              </a:spcBef>
              <a:tabLst>
                <a:tab pos="354965" algn="l"/>
              </a:tabLst>
            </a:pP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•	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Keramik</a:t>
            </a:r>
            <a:r>
              <a:rPr dirty="0" sz="2400" spc="-6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beton </a:t>
            </a:r>
            <a:r>
              <a:rPr dirty="0" sz="2400" spc="-65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(keraton)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45"/>
              </a:lnSpc>
              <a:spcBef>
                <a:spcPts val="25"/>
              </a:spcBef>
              <a:tabLst>
                <a:tab pos="354965" algn="l"/>
              </a:tabLst>
            </a:pP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•	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Kayu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45"/>
              </a:lnSpc>
              <a:tabLst>
                <a:tab pos="354965" algn="l"/>
              </a:tabLst>
            </a:pP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•	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Lantai</a:t>
            </a:r>
            <a:r>
              <a:rPr dirty="0" sz="2400" spc="-2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Beton</a:t>
            </a:r>
            <a:r>
              <a:rPr dirty="0" sz="2400" spc="-2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Ringan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37" name="object 37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57200" y="1556791"/>
            <a:ext cx="4990868" cy="42484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8739" y="1181100"/>
            <a:ext cx="7988300" cy="2463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latin typeface="Calibri"/>
                <a:cs typeface="Calibri"/>
              </a:rPr>
              <a:t>Dengan</a:t>
            </a:r>
            <a:r>
              <a:rPr dirty="0" sz="2000" spc="-5">
                <a:latin typeface="Calibri"/>
                <a:cs typeface="Calibri"/>
              </a:rPr>
              <a:t> penggunakan </a:t>
            </a:r>
            <a:r>
              <a:rPr dirty="0" sz="2000" spc="-10">
                <a:latin typeface="Calibri"/>
                <a:cs typeface="Calibri"/>
              </a:rPr>
              <a:t>software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SAP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diperoleh </a:t>
            </a:r>
            <a:r>
              <a:rPr dirty="0" sz="2000" spc="-30">
                <a:latin typeface="Calibri"/>
                <a:cs typeface="Calibri"/>
              </a:rPr>
              <a:t>gaya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30">
                <a:latin typeface="Calibri"/>
                <a:cs typeface="Calibri"/>
              </a:rPr>
              <a:t>gaya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dalam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dari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30">
                <a:latin typeface="Calibri"/>
                <a:cs typeface="Calibri"/>
              </a:rPr>
              <a:t>struktur.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>
                <a:latin typeface="Calibri"/>
                <a:cs typeface="Calibri"/>
              </a:rPr>
              <a:t>Penulangan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yang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akan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digunakan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berdasarkan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hasil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SAP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dengan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kombinasi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dirty="0" sz="2000" spc="-5">
                <a:latin typeface="Calibri"/>
                <a:cs typeface="Calibri"/>
              </a:rPr>
              <a:t>1.	beban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mati,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dirty="0" sz="2000" spc="-5">
                <a:latin typeface="Calibri"/>
                <a:cs typeface="Calibri"/>
              </a:rPr>
              <a:t>2.	beban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hidup,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dirty="0" sz="2000" spc="-5">
                <a:latin typeface="Calibri"/>
                <a:cs typeface="Calibri"/>
              </a:rPr>
              <a:t>3.	beban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gempa,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2000" spc="-5">
                <a:latin typeface="Calibri"/>
                <a:cs typeface="Calibri"/>
              </a:rPr>
              <a:t>diperoleh luas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tulangan</a:t>
            </a:r>
            <a:r>
              <a:rPr dirty="0" sz="2000" spc="-5">
                <a:latin typeface="Calibri"/>
                <a:cs typeface="Calibri"/>
              </a:rPr>
              <a:t> minimum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dan disimpulkan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bahwa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komponen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RUSPIN </a:t>
            </a:r>
            <a:r>
              <a:rPr dirty="0" sz="2000" spc="-434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menggunakan </a:t>
            </a:r>
            <a:r>
              <a:rPr dirty="0" sz="2000" spc="-10" b="1">
                <a:latin typeface="Calibri"/>
                <a:cs typeface="Calibri"/>
              </a:rPr>
              <a:t>tulangan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utama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Ø 8</a:t>
            </a:r>
            <a:r>
              <a:rPr dirty="0" sz="2000" spc="-5" b="1">
                <a:latin typeface="Calibri"/>
                <a:cs typeface="Calibri"/>
              </a:rPr>
              <a:t> mm </a:t>
            </a:r>
            <a:r>
              <a:rPr dirty="0" sz="2000" spc="-5">
                <a:latin typeface="Calibri"/>
                <a:cs typeface="Calibri"/>
              </a:rPr>
              <a:t>dan </a:t>
            </a:r>
            <a:r>
              <a:rPr dirty="0" sz="2000" spc="-10" b="1">
                <a:latin typeface="Calibri"/>
                <a:cs typeface="Calibri"/>
              </a:rPr>
              <a:t>tulangan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sengkang </a:t>
            </a:r>
            <a:r>
              <a:rPr dirty="0" sz="2000" b="1">
                <a:latin typeface="Calibri"/>
                <a:cs typeface="Calibri"/>
              </a:rPr>
              <a:t>Ø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6</a:t>
            </a:r>
            <a:r>
              <a:rPr dirty="0" sz="2000" spc="-5" b="1">
                <a:latin typeface="Calibri"/>
                <a:cs typeface="Calibri"/>
              </a:rPr>
              <a:t> mm</a:t>
            </a:r>
            <a:r>
              <a:rPr dirty="0" sz="2000" spc="-5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0" y="324129"/>
            <a:ext cx="3643629" cy="462280"/>
          </a:xfrm>
          <a:custGeom>
            <a:avLst/>
            <a:gdLst/>
            <a:ahLst/>
            <a:cxnLst/>
            <a:rect l="l" t="t" r="r" b="b"/>
            <a:pathLst>
              <a:path w="3643629" h="462280">
                <a:moveTo>
                  <a:pt x="3643306" y="0"/>
                </a:moveTo>
                <a:lnTo>
                  <a:pt x="0" y="0"/>
                </a:lnTo>
                <a:lnTo>
                  <a:pt x="0" y="461664"/>
                </a:lnTo>
                <a:lnTo>
                  <a:pt x="3643306" y="461664"/>
                </a:lnTo>
                <a:lnTo>
                  <a:pt x="364330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331723"/>
            <a:ext cx="348043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latin typeface="Calibri"/>
                <a:cs typeface="Calibri"/>
              </a:rPr>
              <a:t>PERENCANAAN</a:t>
            </a:r>
            <a:r>
              <a:rPr dirty="0" sz="2400" spc="-85" b="1">
                <a:latin typeface="Calibri"/>
                <a:cs typeface="Calibri"/>
              </a:rPr>
              <a:t> </a:t>
            </a:r>
            <a:r>
              <a:rPr dirty="0" sz="2400" spc="-5" b="1">
                <a:latin typeface="Calibri"/>
                <a:cs typeface="Calibri"/>
              </a:rPr>
              <a:t>TULANGAN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2935" y="4284668"/>
            <a:ext cx="2051671" cy="2343255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87962" y="4255676"/>
            <a:ext cx="1838643" cy="2323853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46195" y="4350910"/>
            <a:ext cx="1948951" cy="2244390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5410" y="4239068"/>
            <a:ext cx="2314000" cy="238494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16" y="768521"/>
            <a:ext cx="3829528" cy="286958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32027" y="775313"/>
            <a:ext cx="3824505" cy="285600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786190"/>
            <a:ext cx="3708222" cy="2214577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3786182" y="3786190"/>
            <a:ext cx="5358130" cy="3044190"/>
            <a:chOff x="3786182" y="3786190"/>
            <a:chExt cx="5358130" cy="3044190"/>
          </a:xfrm>
        </p:grpSpPr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86182" y="3786190"/>
              <a:ext cx="1500197" cy="304413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21932" y="3786190"/>
              <a:ext cx="3822066" cy="1800000"/>
            </a:xfrm>
            <a:prstGeom prst="rect">
              <a:avLst/>
            </a:prstGeom>
          </p:spPr>
        </p:pic>
      </p:grpSp>
      <p:sp>
        <p:nvSpPr>
          <p:cNvPr id="8" name="object 8" descr=""/>
          <p:cNvSpPr/>
          <p:nvPr/>
        </p:nvSpPr>
        <p:spPr>
          <a:xfrm>
            <a:off x="0" y="142852"/>
            <a:ext cx="5072380" cy="462280"/>
          </a:xfrm>
          <a:custGeom>
            <a:avLst/>
            <a:gdLst/>
            <a:ahLst/>
            <a:cxnLst/>
            <a:rect l="l" t="t" r="r" b="b"/>
            <a:pathLst>
              <a:path w="5072380" h="462280">
                <a:moveTo>
                  <a:pt x="5072066" y="0"/>
                </a:moveTo>
                <a:lnTo>
                  <a:pt x="0" y="0"/>
                </a:lnTo>
                <a:lnTo>
                  <a:pt x="0" y="461665"/>
                </a:lnTo>
                <a:lnTo>
                  <a:pt x="5072066" y="461665"/>
                </a:lnTo>
                <a:lnTo>
                  <a:pt x="507206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739" y="151891"/>
            <a:ext cx="3322954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latin typeface="Calibri"/>
                <a:cs typeface="Calibri"/>
              </a:rPr>
              <a:t>PENCETAKAN</a:t>
            </a:r>
            <a:r>
              <a:rPr dirty="0" sz="2400" spc="-70" b="1">
                <a:latin typeface="Calibri"/>
                <a:cs typeface="Calibri"/>
              </a:rPr>
              <a:t> </a:t>
            </a:r>
            <a:r>
              <a:rPr dirty="0" sz="2400" spc="-15" b="1">
                <a:latin typeface="Calibri"/>
                <a:cs typeface="Calibri"/>
              </a:rPr>
              <a:t>KOMPONEN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5072066" y="6417253"/>
            <a:ext cx="2472055" cy="369570"/>
          </a:xfrm>
          <a:custGeom>
            <a:avLst/>
            <a:gdLst/>
            <a:ahLst/>
            <a:cxnLst/>
            <a:rect l="l" t="t" r="r" b="b"/>
            <a:pathLst>
              <a:path w="2472054" h="369570">
                <a:moveTo>
                  <a:pt x="2471958" y="0"/>
                </a:moveTo>
                <a:lnTo>
                  <a:pt x="0" y="0"/>
                </a:lnTo>
                <a:lnTo>
                  <a:pt x="0" y="369331"/>
                </a:lnTo>
                <a:lnTo>
                  <a:pt x="2471958" y="369331"/>
                </a:lnTo>
                <a:lnTo>
                  <a:pt x="24719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5150806" y="6436867"/>
            <a:ext cx="22910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latin typeface="Calibri"/>
                <a:cs typeface="Calibri"/>
              </a:rPr>
              <a:t>Berat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komponen </a:t>
            </a:r>
            <a:r>
              <a:rPr dirty="0" u="sng" sz="180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+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68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kg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6840356" y="5143511"/>
            <a:ext cx="2303780" cy="369570"/>
          </a:xfrm>
          <a:custGeom>
            <a:avLst/>
            <a:gdLst/>
            <a:ahLst/>
            <a:cxnLst/>
            <a:rect l="l" t="t" r="r" b="b"/>
            <a:pathLst>
              <a:path w="2303779" h="369570">
                <a:moveTo>
                  <a:pt x="0" y="0"/>
                </a:moveTo>
                <a:lnTo>
                  <a:pt x="2303644" y="0"/>
                </a:lnTo>
                <a:lnTo>
                  <a:pt x="2303644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6919096" y="5162803"/>
            <a:ext cx="22910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latin typeface="Calibri"/>
                <a:cs typeface="Calibri"/>
              </a:rPr>
              <a:t>Berat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komponen </a:t>
            </a:r>
            <a:r>
              <a:rPr dirty="0" u="sng" sz="180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+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42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kg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22727"/>
            <a:ext cx="3912086" cy="277465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06842" y="770987"/>
            <a:ext cx="5091592" cy="284360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742642"/>
            <a:ext cx="4524347" cy="2543877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45083" y="3742642"/>
            <a:ext cx="4498916" cy="2526804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0" y="142852"/>
            <a:ext cx="4572000" cy="462280"/>
          </a:xfrm>
          <a:custGeom>
            <a:avLst/>
            <a:gdLst/>
            <a:ahLst/>
            <a:cxnLst/>
            <a:rect l="l" t="t" r="r" b="b"/>
            <a:pathLst>
              <a:path w="4572000" h="462280">
                <a:moveTo>
                  <a:pt x="4572000" y="0"/>
                </a:moveTo>
                <a:lnTo>
                  <a:pt x="0" y="0"/>
                </a:lnTo>
                <a:lnTo>
                  <a:pt x="0" y="461665"/>
                </a:lnTo>
                <a:lnTo>
                  <a:pt x="4572000" y="461665"/>
                </a:lnTo>
                <a:lnTo>
                  <a:pt x="457200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151891"/>
            <a:ext cx="339217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latin typeface="Calibri"/>
                <a:cs typeface="Calibri"/>
              </a:rPr>
              <a:t>PELAKSANAAN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spc="-30" b="1">
                <a:latin typeface="Calibri"/>
                <a:cs typeface="Calibri"/>
              </a:rPr>
              <a:t>LAPANGAN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3571867" y="5857892"/>
            <a:ext cx="1960880" cy="369570"/>
          </a:xfrm>
          <a:custGeom>
            <a:avLst/>
            <a:gdLst/>
            <a:ahLst/>
            <a:cxnLst/>
            <a:rect l="l" t="t" r="r" b="b"/>
            <a:pathLst>
              <a:path w="1960879" h="369570">
                <a:moveTo>
                  <a:pt x="1960665" y="0"/>
                </a:moveTo>
                <a:lnTo>
                  <a:pt x="0" y="0"/>
                </a:lnTo>
                <a:lnTo>
                  <a:pt x="0" y="369332"/>
                </a:lnTo>
                <a:lnTo>
                  <a:pt x="1960665" y="369332"/>
                </a:lnTo>
                <a:lnTo>
                  <a:pt x="19606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3650607" y="5879083"/>
            <a:ext cx="17843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alibri"/>
                <a:cs typeface="Calibri"/>
              </a:rPr>
              <a:t>3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-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4</a:t>
            </a:r>
            <a:r>
              <a:rPr dirty="0" sz="1800" spc="-15" b="1">
                <a:latin typeface="Calibri"/>
                <a:cs typeface="Calibri"/>
              </a:rPr>
              <a:t> orang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spc="-15" b="1">
                <a:latin typeface="Calibri"/>
                <a:cs typeface="Calibri"/>
              </a:rPr>
              <a:t>pekerja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772815"/>
            <a:ext cx="9072880" cy="4871085"/>
            <a:chOff x="0" y="1772815"/>
            <a:chExt cx="9072880" cy="48710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46342" y="1772815"/>
              <a:ext cx="6826251" cy="487089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803793"/>
              <a:ext cx="2243522" cy="39871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4512" y="458724"/>
            <a:ext cx="703580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0"/>
              <a:t>GAMBARAN</a:t>
            </a:r>
            <a:r>
              <a:rPr dirty="0" sz="4400" spc="-35"/>
              <a:t> </a:t>
            </a:r>
            <a:r>
              <a:rPr dirty="0" sz="4400" spc="-15"/>
              <a:t>TEKNOLGI</a:t>
            </a:r>
            <a:r>
              <a:rPr dirty="0" sz="4400" spc="-25"/>
              <a:t> </a:t>
            </a:r>
            <a:r>
              <a:rPr dirty="0" sz="4400"/>
              <a:t>RUSPIN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57020"/>
            <a:ext cx="8027034" cy="436880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355600" marR="19685" indent="-342900">
              <a:lnSpc>
                <a:spcPct val="90000"/>
              </a:lnSpc>
              <a:spcBef>
                <a:spcPts val="459"/>
              </a:spcBef>
              <a:tabLst>
                <a:tab pos="354965" algn="l"/>
                <a:tab pos="2722880" algn="l"/>
                <a:tab pos="6976745" algn="l"/>
              </a:tabLst>
            </a:pPr>
            <a:r>
              <a:rPr dirty="0" sz="3000">
                <a:latin typeface="Calibri"/>
                <a:cs typeface="Calibri"/>
              </a:rPr>
              <a:t>-	</a:t>
            </a:r>
            <a:r>
              <a:rPr dirty="0" sz="3000" spc="-5">
                <a:latin typeface="Calibri"/>
                <a:cs typeface="Calibri"/>
              </a:rPr>
              <a:t>Ru</a:t>
            </a:r>
            <a:r>
              <a:rPr dirty="0" sz="3000">
                <a:latin typeface="Calibri"/>
                <a:cs typeface="Calibri"/>
              </a:rPr>
              <a:t>mah</a:t>
            </a:r>
            <a:r>
              <a:rPr dirty="0" sz="3000" spc="-5">
                <a:latin typeface="Calibri"/>
                <a:cs typeface="Calibri"/>
              </a:rPr>
              <a:t> d</a:t>
            </a:r>
            <a:r>
              <a:rPr dirty="0" sz="3000" spc="-10">
                <a:latin typeface="Calibri"/>
                <a:cs typeface="Calibri"/>
              </a:rPr>
              <a:t>e</a:t>
            </a:r>
            <a:r>
              <a:rPr dirty="0" sz="3000" spc="-5">
                <a:latin typeface="Calibri"/>
                <a:cs typeface="Calibri"/>
              </a:rPr>
              <a:t>n</a:t>
            </a:r>
            <a:r>
              <a:rPr dirty="0" sz="3000" spc="-60">
                <a:latin typeface="Calibri"/>
                <a:cs typeface="Calibri"/>
              </a:rPr>
              <a:t>g</a:t>
            </a:r>
            <a:r>
              <a:rPr dirty="0" sz="3000">
                <a:latin typeface="Calibri"/>
                <a:cs typeface="Calibri"/>
              </a:rPr>
              <a:t>an </a:t>
            </a:r>
            <a:r>
              <a:rPr dirty="0" sz="3000" spc="-40">
                <a:latin typeface="Calibri"/>
                <a:cs typeface="Calibri"/>
              </a:rPr>
              <a:t>t</a:t>
            </a:r>
            <a:r>
              <a:rPr dirty="0" sz="3000" spc="-10">
                <a:latin typeface="Calibri"/>
                <a:cs typeface="Calibri"/>
              </a:rPr>
              <a:t>e</a:t>
            </a:r>
            <a:r>
              <a:rPr dirty="0" sz="3000" spc="-5">
                <a:latin typeface="Calibri"/>
                <a:cs typeface="Calibri"/>
              </a:rPr>
              <a:t>kn</a:t>
            </a:r>
            <a:r>
              <a:rPr dirty="0" sz="3000" spc="5">
                <a:latin typeface="Calibri"/>
                <a:cs typeface="Calibri"/>
              </a:rPr>
              <a:t>o</a:t>
            </a:r>
            <a:r>
              <a:rPr dirty="0" sz="3000" spc="-5">
                <a:latin typeface="Calibri"/>
                <a:cs typeface="Calibri"/>
              </a:rPr>
              <a:t>l</a:t>
            </a:r>
            <a:r>
              <a:rPr dirty="0" sz="3000" spc="5">
                <a:latin typeface="Calibri"/>
                <a:cs typeface="Calibri"/>
              </a:rPr>
              <a:t>o</a:t>
            </a:r>
            <a:r>
              <a:rPr dirty="0" sz="3000">
                <a:latin typeface="Calibri"/>
                <a:cs typeface="Calibri"/>
              </a:rPr>
              <a:t>gi</a:t>
            </a:r>
            <a:r>
              <a:rPr dirty="0" sz="3000" spc="-5">
                <a:latin typeface="Calibri"/>
                <a:cs typeface="Calibri"/>
              </a:rPr>
              <a:t> p</a:t>
            </a:r>
            <a:r>
              <a:rPr dirty="0" sz="3000" spc="-60">
                <a:latin typeface="Calibri"/>
                <a:cs typeface="Calibri"/>
              </a:rPr>
              <a:t>r</a:t>
            </a:r>
            <a:r>
              <a:rPr dirty="0" sz="3000">
                <a:latin typeface="Calibri"/>
                <a:cs typeface="Calibri"/>
              </a:rPr>
              <a:t>a</a:t>
            </a:r>
            <a:r>
              <a:rPr dirty="0" sz="3000" spc="-10">
                <a:latin typeface="Calibri"/>
                <a:cs typeface="Calibri"/>
              </a:rPr>
              <a:t>c</a:t>
            </a:r>
            <a:r>
              <a:rPr dirty="0" sz="3000" spc="-25">
                <a:latin typeface="Calibri"/>
                <a:cs typeface="Calibri"/>
              </a:rPr>
              <a:t>e</a:t>
            </a:r>
            <a:r>
              <a:rPr dirty="0" sz="3000" spc="-45">
                <a:latin typeface="Calibri"/>
                <a:cs typeface="Calibri"/>
              </a:rPr>
              <a:t>t</a:t>
            </a:r>
            <a:r>
              <a:rPr dirty="0" sz="3000">
                <a:latin typeface="Calibri"/>
                <a:cs typeface="Calibri"/>
              </a:rPr>
              <a:t>ak</a:t>
            </a:r>
            <a:r>
              <a:rPr dirty="0" sz="3000" spc="-5">
                <a:latin typeface="Calibri"/>
                <a:cs typeface="Calibri"/>
              </a:rPr>
              <a:t> Ru</a:t>
            </a:r>
            <a:r>
              <a:rPr dirty="0" sz="3000">
                <a:latin typeface="Calibri"/>
                <a:cs typeface="Calibri"/>
              </a:rPr>
              <a:t>mah	</a:t>
            </a:r>
            <a:r>
              <a:rPr dirty="0" sz="3000" spc="-5">
                <a:latin typeface="Calibri"/>
                <a:cs typeface="Calibri"/>
              </a:rPr>
              <a:t>Si</a:t>
            </a:r>
            <a:r>
              <a:rPr dirty="0" sz="3000" spc="-35">
                <a:latin typeface="Calibri"/>
                <a:cs typeface="Calibri"/>
              </a:rPr>
              <a:t>s</a:t>
            </a:r>
            <a:r>
              <a:rPr dirty="0" sz="3000" spc="-40">
                <a:latin typeface="Calibri"/>
                <a:cs typeface="Calibri"/>
              </a:rPr>
              <a:t>t</a:t>
            </a:r>
            <a:r>
              <a:rPr dirty="0" sz="3000" spc="-10">
                <a:latin typeface="Calibri"/>
                <a:cs typeface="Calibri"/>
              </a:rPr>
              <a:t>e</a:t>
            </a:r>
            <a:r>
              <a:rPr dirty="0" sz="3000">
                <a:latin typeface="Calibri"/>
                <a:cs typeface="Calibri"/>
              </a:rPr>
              <a:t>m  </a:t>
            </a:r>
            <a:r>
              <a:rPr dirty="0" sz="3000" spc="-20">
                <a:latin typeface="Calibri"/>
                <a:cs typeface="Calibri"/>
              </a:rPr>
              <a:t>Panel</a:t>
            </a:r>
            <a:r>
              <a:rPr dirty="0" sz="3000" spc="-10">
                <a:latin typeface="Calibri"/>
                <a:cs typeface="Calibri"/>
              </a:rPr>
              <a:t> </a:t>
            </a:r>
            <a:r>
              <a:rPr dirty="0" sz="3000" spc="-20">
                <a:latin typeface="Calibri"/>
                <a:cs typeface="Calibri"/>
              </a:rPr>
              <a:t>Instan</a:t>
            </a:r>
            <a:r>
              <a:rPr dirty="0" sz="3000" spc="-5">
                <a:latin typeface="Calibri"/>
                <a:cs typeface="Calibri"/>
              </a:rPr>
              <a:t> (Ruspin) </a:t>
            </a:r>
            <a:r>
              <a:rPr dirty="0" sz="3000" spc="-10">
                <a:latin typeface="Calibri"/>
                <a:cs typeface="Calibri"/>
              </a:rPr>
              <a:t>merupakan </a:t>
            </a:r>
            <a:r>
              <a:rPr dirty="0" sz="3000">
                <a:latin typeface="Calibri"/>
                <a:cs typeface="Calibri"/>
              </a:rPr>
              <a:t>salah</a:t>
            </a:r>
            <a:r>
              <a:rPr dirty="0" sz="3000" spc="-10">
                <a:latin typeface="Calibri"/>
                <a:cs typeface="Calibri"/>
              </a:rPr>
              <a:t> satu </a:t>
            </a:r>
            <a:r>
              <a:rPr dirty="0" sz="3000" spc="-5">
                <a:latin typeface="Calibri"/>
                <a:cs typeface="Calibri"/>
              </a:rPr>
              <a:t> </a:t>
            </a:r>
            <a:r>
              <a:rPr dirty="0" sz="3000" spc="-15">
                <a:latin typeface="Calibri"/>
                <a:cs typeface="Calibri"/>
              </a:rPr>
              <a:t>pengembagan	</a:t>
            </a:r>
            <a:r>
              <a:rPr dirty="0" sz="3000" spc="-5">
                <a:latin typeface="Calibri"/>
                <a:cs typeface="Calibri"/>
              </a:rPr>
              <a:t>dibidang </a:t>
            </a:r>
            <a:r>
              <a:rPr dirty="0" sz="3000" spc="-10">
                <a:latin typeface="Calibri"/>
                <a:cs typeface="Calibri"/>
              </a:rPr>
              <a:t>teknologi </a:t>
            </a:r>
            <a:r>
              <a:rPr dirty="0" sz="3000" spc="-20">
                <a:latin typeface="Calibri"/>
                <a:cs typeface="Calibri"/>
              </a:rPr>
              <a:t>rancangan </a:t>
            </a:r>
            <a:r>
              <a:rPr dirty="0" sz="3000" spc="-15">
                <a:latin typeface="Calibri"/>
                <a:cs typeface="Calibri"/>
              </a:rPr>
              <a:t> </a:t>
            </a:r>
            <a:r>
              <a:rPr dirty="0" sz="3000" spc="-20">
                <a:latin typeface="Calibri"/>
                <a:cs typeface="Calibri"/>
              </a:rPr>
              <a:t>konstruksi</a:t>
            </a:r>
            <a:r>
              <a:rPr dirty="0" sz="3000" spc="-10">
                <a:latin typeface="Calibri"/>
                <a:cs typeface="Calibri"/>
              </a:rPr>
              <a:t> </a:t>
            </a:r>
            <a:r>
              <a:rPr dirty="0" sz="3000" spc="-5">
                <a:latin typeface="Calibri"/>
                <a:cs typeface="Calibri"/>
              </a:rPr>
              <a:t>bangunan rumah</a:t>
            </a:r>
            <a:r>
              <a:rPr dirty="0" sz="3000" spc="-10">
                <a:latin typeface="Calibri"/>
                <a:cs typeface="Calibri"/>
              </a:rPr>
              <a:t> tinggal</a:t>
            </a:r>
            <a:r>
              <a:rPr dirty="0" sz="3000" spc="-5">
                <a:latin typeface="Calibri"/>
                <a:cs typeface="Calibri"/>
              </a:rPr>
              <a:t> maupun </a:t>
            </a:r>
            <a:r>
              <a:rPr dirty="0" sz="3000">
                <a:latin typeface="Calibri"/>
                <a:cs typeface="Calibri"/>
              </a:rPr>
              <a:t> </a:t>
            </a:r>
            <a:r>
              <a:rPr dirty="0" sz="3000" spc="-5">
                <a:latin typeface="Calibri"/>
                <a:cs typeface="Calibri"/>
              </a:rPr>
              <a:t>bangunan</a:t>
            </a:r>
            <a:r>
              <a:rPr dirty="0" sz="3000" spc="-15">
                <a:latin typeface="Calibri"/>
                <a:cs typeface="Calibri"/>
              </a:rPr>
              <a:t> </a:t>
            </a:r>
            <a:r>
              <a:rPr dirty="0" sz="3000" spc="-5">
                <a:latin typeface="Calibri"/>
                <a:cs typeface="Calibri"/>
              </a:rPr>
              <a:t>umum</a:t>
            </a:r>
            <a:r>
              <a:rPr dirty="0" sz="3000" spc="-10">
                <a:latin typeface="Calibri"/>
                <a:cs typeface="Calibri"/>
              </a:rPr>
              <a:t> </a:t>
            </a:r>
            <a:r>
              <a:rPr dirty="0" sz="3000" spc="-20">
                <a:latin typeface="Calibri"/>
                <a:cs typeface="Calibri"/>
              </a:rPr>
              <a:t>lainnya</a:t>
            </a:r>
            <a:r>
              <a:rPr dirty="0" sz="3000" spc="-5">
                <a:latin typeface="Calibri"/>
                <a:cs typeface="Calibri"/>
              </a:rPr>
              <a:t> </a:t>
            </a:r>
            <a:r>
              <a:rPr dirty="0" sz="3000" spc="-15">
                <a:latin typeface="Calibri"/>
                <a:cs typeface="Calibri"/>
              </a:rPr>
              <a:t>yang</a:t>
            </a:r>
            <a:r>
              <a:rPr dirty="0" sz="3000">
                <a:latin typeface="Calibri"/>
                <a:cs typeface="Calibri"/>
              </a:rPr>
              <a:t> </a:t>
            </a:r>
            <a:r>
              <a:rPr dirty="0" sz="3000" spc="-5">
                <a:latin typeface="Calibri"/>
                <a:cs typeface="Calibri"/>
              </a:rPr>
              <a:t>didisain</a:t>
            </a:r>
            <a:r>
              <a:rPr dirty="0" sz="3000" spc="-15">
                <a:latin typeface="Calibri"/>
                <a:cs typeface="Calibri"/>
              </a:rPr>
              <a:t> </a:t>
            </a:r>
            <a:r>
              <a:rPr dirty="0" sz="3000" spc="-10">
                <a:latin typeface="Calibri"/>
                <a:cs typeface="Calibri"/>
              </a:rPr>
              <a:t>dapat </a:t>
            </a:r>
            <a:r>
              <a:rPr dirty="0" sz="3000" spc="-5">
                <a:latin typeface="Calibri"/>
                <a:cs typeface="Calibri"/>
              </a:rPr>
              <a:t>di </a:t>
            </a:r>
            <a:r>
              <a:rPr dirty="0" sz="3000">
                <a:latin typeface="Calibri"/>
                <a:cs typeface="Calibri"/>
              </a:rPr>
              <a:t> </a:t>
            </a:r>
            <a:r>
              <a:rPr dirty="0" sz="3000" spc="-10">
                <a:latin typeface="Calibri"/>
                <a:cs typeface="Calibri"/>
              </a:rPr>
              <a:t>bongkar</a:t>
            </a:r>
            <a:r>
              <a:rPr dirty="0" sz="3000">
                <a:latin typeface="Calibri"/>
                <a:cs typeface="Calibri"/>
              </a:rPr>
              <a:t> pasang/dipasang</a:t>
            </a:r>
            <a:r>
              <a:rPr dirty="0" sz="3000" spc="-5">
                <a:latin typeface="Calibri"/>
                <a:cs typeface="Calibri"/>
              </a:rPr>
              <a:t> </a:t>
            </a:r>
            <a:r>
              <a:rPr dirty="0" sz="3000" spc="-20">
                <a:latin typeface="Calibri"/>
                <a:cs typeface="Calibri"/>
              </a:rPr>
              <a:t>secara</a:t>
            </a:r>
            <a:r>
              <a:rPr dirty="0" sz="3000" spc="-5">
                <a:latin typeface="Calibri"/>
                <a:cs typeface="Calibri"/>
              </a:rPr>
              <a:t> permanen,</a:t>
            </a:r>
            <a:endParaRPr sz="3000">
              <a:latin typeface="Calibri"/>
              <a:cs typeface="Calibri"/>
            </a:endParaRPr>
          </a:p>
          <a:p>
            <a:pPr marL="355600" marR="5080" indent="-342900">
              <a:lnSpc>
                <a:spcPts val="3190"/>
              </a:lnSpc>
              <a:spcBef>
                <a:spcPts val="855"/>
              </a:spcBef>
              <a:tabLst>
                <a:tab pos="354965" algn="l"/>
                <a:tab pos="6205220" algn="l"/>
              </a:tabLst>
            </a:pPr>
            <a:r>
              <a:rPr dirty="0" sz="3000">
                <a:latin typeface="Calibri"/>
                <a:cs typeface="Calibri"/>
              </a:rPr>
              <a:t>-	</a:t>
            </a:r>
            <a:r>
              <a:rPr dirty="0" sz="3000" spc="-10">
                <a:latin typeface="Calibri"/>
                <a:cs typeface="Calibri"/>
              </a:rPr>
              <a:t>Komponen</a:t>
            </a:r>
            <a:r>
              <a:rPr dirty="0" sz="3000">
                <a:latin typeface="Calibri"/>
                <a:cs typeface="Calibri"/>
              </a:rPr>
              <a:t> </a:t>
            </a:r>
            <a:r>
              <a:rPr dirty="0" sz="3000" spc="-5">
                <a:latin typeface="Calibri"/>
                <a:cs typeface="Calibri"/>
              </a:rPr>
              <a:t>berbahan</a:t>
            </a:r>
            <a:r>
              <a:rPr dirty="0" sz="3000" spc="10">
                <a:latin typeface="Calibri"/>
                <a:cs typeface="Calibri"/>
              </a:rPr>
              <a:t> </a:t>
            </a:r>
            <a:r>
              <a:rPr dirty="0" sz="3000" spc="-15">
                <a:latin typeface="Calibri"/>
                <a:cs typeface="Calibri"/>
              </a:rPr>
              <a:t>beton</a:t>
            </a:r>
            <a:r>
              <a:rPr dirty="0" sz="3000" spc="5">
                <a:latin typeface="Calibri"/>
                <a:cs typeface="Calibri"/>
              </a:rPr>
              <a:t> </a:t>
            </a:r>
            <a:r>
              <a:rPr dirty="0" sz="3000" spc="-20">
                <a:latin typeface="Calibri"/>
                <a:cs typeface="Calibri"/>
              </a:rPr>
              <a:t>pracetak	</a:t>
            </a:r>
            <a:r>
              <a:rPr dirty="0" sz="3000" spc="-15">
                <a:latin typeface="Calibri"/>
                <a:cs typeface="Calibri"/>
              </a:rPr>
              <a:t>yang</a:t>
            </a:r>
            <a:r>
              <a:rPr dirty="0" sz="3000" spc="-80">
                <a:latin typeface="Calibri"/>
                <a:cs typeface="Calibri"/>
              </a:rPr>
              <a:t> </a:t>
            </a:r>
            <a:r>
              <a:rPr dirty="0" sz="3000" spc="-10">
                <a:latin typeface="Calibri"/>
                <a:cs typeface="Calibri"/>
              </a:rPr>
              <a:t>dibuat </a:t>
            </a:r>
            <a:r>
              <a:rPr dirty="0" sz="3000" spc="-660">
                <a:latin typeface="Calibri"/>
                <a:cs typeface="Calibri"/>
              </a:rPr>
              <a:t> </a:t>
            </a:r>
            <a:r>
              <a:rPr dirty="0" sz="3000" spc="-5">
                <a:latin typeface="Calibri"/>
                <a:cs typeface="Calibri"/>
              </a:rPr>
              <a:t>di</a:t>
            </a:r>
            <a:r>
              <a:rPr dirty="0" sz="3000" spc="-10">
                <a:latin typeface="Calibri"/>
                <a:cs typeface="Calibri"/>
              </a:rPr>
              <a:t> </a:t>
            </a:r>
            <a:r>
              <a:rPr dirty="0" sz="3000" spc="-20">
                <a:latin typeface="Calibri"/>
                <a:cs typeface="Calibri"/>
              </a:rPr>
              <a:t>Workshop</a:t>
            </a:r>
            <a:r>
              <a:rPr dirty="0" sz="3000" spc="-5">
                <a:latin typeface="Calibri"/>
                <a:cs typeface="Calibri"/>
              </a:rPr>
              <a:t> maupun</a:t>
            </a:r>
            <a:r>
              <a:rPr dirty="0" sz="3000" spc="-10">
                <a:latin typeface="Calibri"/>
                <a:cs typeface="Calibri"/>
              </a:rPr>
              <a:t> </a:t>
            </a:r>
            <a:r>
              <a:rPr dirty="0" sz="3000" spc="-20">
                <a:latin typeface="Calibri"/>
                <a:cs typeface="Calibri"/>
              </a:rPr>
              <a:t>cetak</a:t>
            </a:r>
            <a:r>
              <a:rPr dirty="0" sz="3000">
                <a:latin typeface="Calibri"/>
                <a:cs typeface="Calibri"/>
              </a:rPr>
              <a:t> </a:t>
            </a:r>
            <a:r>
              <a:rPr dirty="0" sz="3000" spc="-10">
                <a:latin typeface="Calibri"/>
                <a:cs typeface="Calibri"/>
              </a:rPr>
              <a:t>Lokasi.</a:t>
            </a:r>
            <a:endParaRPr sz="3000">
              <a:latin typeface="Calibri"/>
              <a:cs typeface="Calibri"/>
            </a:endParaRPr>
          </a:p>
          <a:p>
            <a:pPr marL="355600" marR="898525" indent="-342900">
              <a:lnSpc>
                <a:spcPts val="3190"/>
              </a:lnSpc>
              <a:spcBef>
                <a:spcPts val="819"/>
              </a:spcBef>
              <a:tabLst>
                <a:tab pos="354965" algn="l"/>
                <a:tab pos="3616960" algn="l"/>
              </a:tabLst>
            </a:pPr>
            <a:r>
              <a:rPr dirty="0" sz="3000">
                <a:latin typeface="Calibri"/>
                <a:cs typeface="Calibri"/>
              </a:rPr>
              <a:t>-	</a:t>
            </a:r>
            <a:r>
              <a:rPr dirty="0" sz="3000" spc="-5">
                <a:latin typeface="Calibri"/>
                <a:cs typeface="Calibri"/>
              </a:rPr>
              <a:t>RUSPIN</a:t>
            </a:r>
            <a:r>
              <a:rPr dirty="0" sz="3000">
                <a:latin typeface="Calibri"/>
                <a:cs typeface="Calibri"/>
              </a:rPr>
              <a:t> </a:t>
            </a:r>
            <a:r>
              <a:rPr dirty="0" sz="3000" spc="-5">
                <a:latin typeface="Calibri"/>
                <a:cs typeface="Calibri"/>
              </a:rPr>
              <a:t>sudah</a:t>
            </a:r>
            <a:r>
              <a:rPr dirty="0" sz="3000" spc="5">
                <a:latin typeface="Calibri"/>
                <a:cs typeface="Calibri"/>
              </a:rPr>
              <a:t> </a:t>
            </a:r>
            <a:r>
              <a:rPr dirty="0" sz="3000" spc="-15">
                <a:latin typeface="Calibri"/>
                <a:cs typeface="Calibri"/>
              </a:rPr>
              <a:t>teruji	</a:t>
            </a:r>
            <a:r>
              <a:rPr dirty="0" sz="3000">
                <a:latin typeface="Calibri"/>
                <a:cs typeface="Calibri"/>
              </a:rPr>
              <a:t>aman</a:t>
            </a:r>
            <a:r>
              <a:rPr dirty="0" sz="3000" spc="-50">
                <a:latin typeface="Calibri"/>
                <a:cs typeface="Calibri"/>
              </a:rPr>
              <a:t> </a:t>
            </a:r>
            <a:r>
              <a:rPr dirty="0" sz="3000" spc="-10">
                <a:latin typeface="Calibri"/>
                <a:cs typeface="Calibri"/>
              </a:rPr>
              <a:t>terhadap</a:t>
            </a:r>
            <a:r>
              <a:rPr dirty="0" sz="3000" spc="-50">
                <a:latin typeface="Calibri"/>
                <a:cs typeface="Calibri"/>
              </a:rPr>
              <a:t> </a:t>
            </a:r>
            <a:r>
              <a:rPr dirty="0" sz="3000" spc="-10">
                <a:latin typeface="Calibri"/>
                <a:cs typeface="Calibri"/>
              </a:rPr>
              <a:t>gempa </a:t>
            </a:r>
            <a:r>
              <a:rPr dirty="0" sz="3000" spc="-660">
                <a:latin typeface="Calibri"/>
                <a:cs typeface="Calibri"/>
              </a:rPr>
              <a:t> </a:t>
            </a:r>
            <a:r>
              <a:rPr dirty="0" sz="3000" spc="-15">
                <a:latin typeface="Calibri"/>
                <a:cs typeface="Calibri"/>
              </a:rPr>
              <a:t>ringan </a:t>
            </a:r>
            <a:r>
              <a:rPr dirty="0" sz="3000" spc="-5">
                <a:latin typeface="Calibri"/>
                <a:cs typeface="Calibri"/>
              </a:rPr>
              <a:t>sampai </a:t>
            </a:r>
            <a:r>
              <a:rPr dirty="0" sz="3000" spc="-20">
                <a:latin typeface="Calibri"/>
                <a:cs typeface="Calibri"/>
              </a:rPr>
              <a:t>berat.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500042"/>
            <a:ext cx="9144000" cy="6358255"/>
            <a:chOff x="0" y="500042"/>
            <a:chExt cx="9144000" cy="635825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00042"/>
              <a:ext cx="9144000" cy="590622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6334779"/>
              <a:ext cx="9144000" cy="523240"/>
            </a:xfrm>
            <a:custGeom>
              <a:avLst/>
              <a:gdLst/>
              <a:ahLst/>
              <a:cxnLst/>
              <a:rect l="l" t="t" r="r" b="b"/>
              <a:pathLst>
                <a:path w="9144000" h="523240">
                  <a:moveTo>
                    <a:pt x="9144000" y="0"/>
                  </a:moveTo>
                  <a:lnTo>
                    <a:pt x="0" y="0"/>
                  </a:lnTo>
                  <a:lnTo>
                    <a:pt x="0" y="523220"/>
                  </a:lnTo>
                  <a:lnTo>
                    <a:pt x="9144000" y="52322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6221" y="0"/>
            <a:ext cx="268224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 b="1">
                <a:latin typeface="Calibri"/>
                <a:cs typeface="Calibri"/>
              </a:rPr>
              <a:t>Pengujian</a:t>
            </a:r>
            <a:r>
              <a:rPr dirty="0" sz="2800" spc="-60" b="1">
                <a:latin typeface="Calibri"/>
                <a:cs typeface="Calibri"/>
              </a:rPr>
              <a:t> </a:t>
            </a:r>
            <a:r>
              <a:rPr dirty="0" sz="2800" spc="-5" b="1">
                <a:latin typeface="Calibri"/>
                <a:cs typeface="Calibri"/>
              </a:rPr>
              <a:t>RUSPIN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8739" y="6356603"/>
            <a:ext cx="819721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Calibri"/>
                <a:cs typeface="Calibri"/>
              </a:rPr>
              <a:t>Analisa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hasil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pengujian </a:t>
            </a:r>
            <a:r>
              <a:rPr dirty="0" sz="1400" spc="-5">
                <a:latin typeface="Calibri"/>
                <a:cs typeface="Calibri"/>
              </a:rPr>
              <a:t>menunjukkan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teknologi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RUSPIN dapat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diterapkan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untuk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konstruksi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rumah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satu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lantai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yang </a:t>
            </a:r>
            <a:r>
              <a:rPr dirty="0" sz="1400" spc="-30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memenuhi </a:t>
            </a:r>
            <a:r>
              <a:rPr dirty="0" sz="1400" spc="-15">
                <a:latin typeface="Calibri"/>
                <a:cs typeface="Calibri"/>
              </a:rPr>
              <a:t>syarat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tahan gempa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248" y="376253"/>
            <a:ext cx="5779035" cy="391845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4643446"/>
            <a:ext cx="9144000" cy="923925"/>
          </a:xfrm>
          <a:custGeom>
            <a:avLst/>
            <a:gdLst/>
            <a:ahLst/>
            <a:cxnLst/>
            <a:rect l="l" t="t" r="r" b="b"/>
            <a:pathLst>
              <a:path w="9144000" h="923925">
                <a:moveTo>
                  <a:pt x="9144000" y="0"/>
                </a:moveTo>
                <a:lnTo>
                  <a:pt x="0" y="0"/>
                </a:lnTo>
                <a:lnTo>
                  <a:pt x="0" y="923329"/>
                </a:lnTo>
                <a:lnTo>
                  <a:pt x="9144000" y="923329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0" y="5720379"/>
            <a:ext cx="9144000" cy="923925"/>
          </a:xfrm>
          <a:custGeom>
            <a:avLst/>
            <a:gdLst/>
            <a:ahLst/>
            <a:cxnLst/>
            <a:rect l="l" t="t" r="r" b="b"/>
            <a:pathLst>
              <a:path w="9144000" h="923925">
                <a:moveTo>
                  <a:pt x="9144000" y="0"/>
                </a:moveTo>
                <a:lnTo>
                  <a:pt x="0" y="0"/>
                </a:lnTo>
                <a:lnTo>
                  <a:pt x="0" y="923330"/>
                </a:lnTo>
                <a:lnTo>
                  <a:pt x="9144000" y="92333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78739" y="4662932"/>
            <a:ext cx="8985250" cy="19246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12700" marR="5080">
              <a:lnSpc>
                <a:spcPct val="99400"/>
              </a:lnSpc>
              <a:spcBef>
                <a:spcPts val="110"/>
              </a:spcBef>
            </a:pPr>
            <a:r>
              <a:rPr dirty="0" sz="1800" spc="-15">
                <a:latin typeface="Calibri"/>
                <a:cs typeface="Calibri"/>
              </a:rPr>
              <a:t>Indikator </a:t>
            </a:r>
            <a:r>
              <a:rPr dirty="0" sz="1800" spc="-5">
                <a:latin typeface="Calibri"/>
                <a:cs typeface="Calibri"/>
              </a:rPr>
              <a:t>untuk mengukur </a:t>
            </a:r>
            <a:r>
              <a:rPr dirty="0" sz="1800" spc="-10">
                <a:latin typeface="Calibri"/>
                <a:cs typeface="Calibri"/>
              </a:rPr>
              <a:t>tingkat </a:t>
            </a:r>
            <a:r>
              <a:rPr dirty="0" sz="1800" spc="-20">
                <a:latin typeface="Calibri"/>
                <a:cs typeface="Calibri"/>
              </a:rPr>
              <a:t>kekakuan </a:t>
            </a:r>
            <a:r>
              <a:rPr dirty="0" sz="1800" spc="-25">
                <a:latin typeface="Calibri"/>
                <a:cs typeface="Calibri"/>
              </a:rPr>
              <a:t>struktur, </a:t>
            </a:r>
            <a:r>
              <a:rPr dirty="0" sz="1800" spc="-15">
                <a:latin typeface="Calibri"/>
                <a:cs typeface="Calibri"/>
              </a:rPr>
              <a:t>jika </a:t>
            </a:r>
            <a:r>
              <a:rPr dirty="0" sz="1800" spc="-5">
                <a:latin typeface="Calibri"/>
                <a:cs typeface="Calibri"/>
              </a:rPr>
              <a:t>ditinjau pada </a:t>
            </a:r>
            <a:r>
              <a:rPr dirty="0" sz="1800" spc="-15">
                <a:latin typeface="Calibri"/>
                <a:cs typeface="Calibri"/>
              </a:rPr>
              <a:t>kondisi </a:t>
            </a:r>
            <a:r>
              <a:rPr dirty="0" sz="1800" spc="-10">
                <a:latin typeface="Calibri"/>
                <a:cs typeface="Calibri"/>
              </a:rPr>
              <a:t>deformasi </a:t>
            </a:r>
            <a:r>
              <a:rPr dirty="0" sz="1800" spc="-15">
                <a:latin typeface="Calibri"/>
                <a:cs typeface="Calibri"/>
              </a:rPr>
              <a:t>lateral 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dan </a:t>
            </a:r>
            <a:r>
              <a:rPr dirty="0" sz="1800" spc="-10">
                <a:latin typeface="Calibri"/>
                <a:cs typeface="Calibri"/>
              </a:rPr>
              <a:t>simpangan </a:t>
            </a:r>
            <a:r>
              <a:rPr dirty="0" sz="1800" spc="-5">
                <a:latin typeface="Calibri"/>
                <a:cs typeface="Calibri"/>
              </a:rPr>
              <a:t>(</a:t>
            </a:r>
            <a:r>
              <a:rPr dirty="0" sz="1800" spc="-5" i="1">
                <a:latin typeface="Calibri"/>
                <a:cs typeface="Calibri"/>
              </a:rPr>
              <a:t>drift</a:t>
            </a:r>
            <a:r>
              <a:rPr dirty="0" sz="1800" spc="-5">
                <a:latin typeface="Calibri"/>
                <a:cs typeface="Calibri"/>
              </a:rPr>
              <a:t>) </a:t>
            </a:r>
            <a:r>
              <a:rPr dirty="0" sz="1800" spc="-10">
                <a:latin typeface="Calibri"/>
                <a:cs typeface="Calibri"/>
              </a:rPr>
              <a:t>didasarkan </a:t>
            </a:r>
            <a:r>
              <a:rPr dirty="0" sz="1800" spc="-5">
                <a:latin typeface="Calibri"/>
                <a:cs typeface="Calibri"/>
              </a:rPr>
              <a:t>pada kinerja </a:t>
            </a:r>
            <a:r>
              <a:rPr dirty="0" sz="1800" spc="-15">
                <a:latin typeface="Calibri"/>
                <a:cs typeface="Calibri"/>
              </a:rPr>
              <a:t>batas layan </a:t>
            </a:r>
            <a:r>
              <a:rPr dirty="0" sz="1800" spc="-5">
                <a:latin typeface="Calibri"/>
                <a:cs typeface="Calibri"/>
              </a:rPr>
              <a:t>dan ultimit sesuai </a:t>
            </a:r>
            <a:r>
              <a:rPr dirty="0" sz="1800" spc="-15">
                <a:latin typeface="Calibri"/>
                <a:cs typeface="Calibri"/>
              </a:rPr>
              <a:t>peraturan </a:t>
            </a:r>
            <a:r>
              <a:rPr dirty="0" sz="1800" spc="-5">
                <a:latin typeface="Calibri"/>
                <a:cs typeface="Calibri"/>
              </a:rPr>
              <a:t>gempa 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Indonesia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SNI 03-1726-2002.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50">
              <a:latin typeface="Calibri"/>
              <a:cs typeface="Calibri"/>
            </a:endParaRPr>
          </a:p>
          <a:p>
            <a:pPr algn="just" marL="12700" marR="5080">
              <a:lnSpc>
                <a:spcPct val="99400"/>
              </a:lnSpc>
            </a:pPr>
            <a:r>
              <a:rPr dirty="0" sz="1800">
                <a:latin typeface="Calibri"/>
                <a:cs typeface="Calibri"/>
              </a:rPr>
              <a:t>Mode </a:t>
            </a:r>
            <a:r>
              <a:rPr dirty="0" sz="1800" spc="-20">
                <a:latin typeface="Calibri"/>
                <a:cs typeface="Calibri"/>
              </a:rPr>
              <a:t>kegagalan </a:t>
            </a:r>
            <a:r>
              <a:rPr dirty="0" sz="1800" spc="-10">
                <a:latin typeface="Calibri"/>
                <a:cs typeface="Calibri"/>
              </a:rPr>
              <a:t>yang </a:t>
            </a:r>
            <a:r>
              <a:rPr dirty="0" sz="1800" spc="-5">
                <a:latin typeface="Calibri"/>
                <a:cs typeface="Calibri"/>
              </a:rPr>
              <a:t>terjadi pada </a:t>
            </a:r>
            <a:r>
              <a:rPr dirty="0" sz="1800" spc="-10">
                <a:latin typeface="Calibri"/>
                <a:cs typeface="Calibri"/>
              </a:rPr>
              <a:t>sambungan-sambungan struktur diakibatkan adanya </a:t>
            </a:r>
            <a:r>
              <a:rPr dirty="0" sz="1800" spc="-5">
                <a:latin typeface="Calibri"/>
                <a:cs typeface="Calibri"/>
              </a:rPr>
              <a:t>slip </a:t>
            </a:r>
            <a:r>
              <a:rPr dirty="0" sz="1800" spc="-10">
                <a:latin typeface="Calibri"/>
                <a:cs typeface="Calibri"/>
              </a:rPr>
              <a:t>yang </a:t>
            </a:r>
            <a:r>
              <a:rPr dirty="0" sz="1800" spc="-5">
                <a:latin typeface="Calibri"/>
                <a:cs typeface="Calibri"/>
              </a:rPr>
              <a:t> terjadi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pada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sambungan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kolom</a:t>
            </a:r>
            <a:r>
              <a:rPr dirty="0" sz="1800" spc="-10">
                <a:latin typeface="Calibri"/>
                <a:cs typeface="Calibri"/>
              </a:rPr>
              <a:t> dengan</a:t>
            </a:r>
            <a:r>
              <a:rPr dirty="0" sz="1800" spc="-5">
                <a:latin typeface="Calibri"/>
                <a:cs typeface="Calibri"/>
              </a:rPr>
              <a:t> balok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sloof,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sambungan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kolom</a:t>
            </a:r>
            <a:r>
              <a:rPr dirty="0" sz="1800" spc="-10">
                <a:latin typeface="Calibri"/>
                <a:cs typeface="Calibri"/>
              </a:rPr>
              <a:t> dengan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kolom,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dan 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sambungan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kolom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dengan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balok</a:t>
            </a:r>
            <a:r>
              <a:rPr dirty="0" sz="1800">
                <a:latin typeface="Calibri"/>
                <a:cs typeface="Calibri"/>
              </a:rPr>
              <a:t> ring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0" y="142852"/>
            <a:ext cx="3500754" cy="462280"/>
          </a:xfrm>
          <a:custGeom>
            <a:avLst/>
            <a:gdLst/>
            <a:ahLst/>
            <a:cxnLst/>
            <a:rect l="l" t="t" r="r" b="b"/>
            <a:pathLst>
              <a:path w="3500754" h="462280">
                <a:moveTo>
                  <a:pt x="3500429" y="0"/>
                </a:moveTo>
                <a:lnTo>
                  <a:pt x="0" y="0"/>
                </a:lnTo>
                <a:lnTo>
                  <a:pt x="0" y="461665"/>
                </a:lnTo>
                <a:lnTo>
                  <a:pt x="3500429" y="461665"/>
                </a:lnTo>
                <a:lnTo>
                  <a:pt x="3500429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151891"/>
            <a:ext cx="327088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latin typeface="Calibri"/>
                <a:cs typeface="Calibri"/>
              </a:rPr>
              <a:t>HASIL</a:t>
            </a:r>
            <a:r>
              <a:rPr dirty="0" sz="2400" spc="-30" b="1">
                <a:latin typeface="Calibri"/>
                <a:cs typeface="Calibri"/>
              </a:rPr>
              <a:t> </a:t>
            </a:r>
            <a:r>
              <a:rPr dirty="0" sz="2400" spc="-15" b="1">
                <a:latin typeface="Calibri"/>
                <a:cs typeface="Calibri"/>
              </a:rPr>
              <a:t>UJI</a:t>
            </a:r>
            <a:r>
              <a:rPr dirty="0" sz="2400" spc="-30" b="1">
                <a:latin typeface="Calibri"/>
                <a:cs typeface="Calibri"/>
              </a:rPr>
              <a:t> </a:t>
            </a:r>
            <a:r>
              <a:rPr dirty="0" sz="2400" spc="-40" b="1">
                <a:latin typeface="Calibri"/>
                <a:cs typeface="Calibri"/>
              </a:rPr>
              <a:t>PORTAL</a:t>
            </a:r>
            <a:r>
              <a:rPr dirty="0" sz="2400" spc="-30" b="1">
                <a:latin typeface="Calibri"/>
                <a:cs typeface="Calibri"/>
              </a:rPr>
              <a:t> </a:t>
            </a:r>
            <a:r>
              <a:rPr dirty="0" sz="2400" spc="-5" b="1">
                <a:latin typeface="Calibri"/>
                <a:cs typeface="Calibri"/>
              </a:rPr>
              <a:t>RUSPIN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0" y="714355"/>
            <a:ext cx="3215005" cy="3649345"/>
            <a:chOff x="0" y="714355"/>
            <a:chExt cx="3215005" cy="3649345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4355"/>
              <a:ext cx="3213803" cy="1810953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51978"/>
              <a:ext cx="3214677" cy="18114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"/>
          <p:cNvGraphicFramePr>
            <a:graphicFrameLocks noGrp="1"/>
          </p:cNvGraphicFramePr>
          <p:nvPr/>
        </p:nvGraphicFramePr>
        <p:xfrm>
          <a:off x="44278" y="1190401"/>
          <a:ext cx="4843780" cy="982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4155"/>
                <a:gridCol w="2100580"/>
                <a:gridCol w="1236344"/>
              </a:tblGrid>
              <a:tr h="327660"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  <a:spcBef>
                          <a:spcPts val="590"/>
                        </a:spcBef>
                      </a:pPr>
                      <a:r>
                        <a:rPr dirty="0" sz="1600" spc="-15">
                          <a:latin typeface="Calibri"/>
                          <a:cs typeface="Calibri"/>
                        </a:rPr>
                        <a:t>Parameter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493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  <a:spcBef>
                          <a:spcPts val="590"/>
                        </a:spcBef>
                      </a:pPr>
                      <a:r>
                        <a:rPr dirty="0" sz="1600" spc="-10">
                          <a:latin typeface="Calibri"/>
                          <a:cs typeface="Calibri"/>
                        </a:rPr>
                        <a:t>Batas</a:t>
                      </a:r>
                      <a:r>
                        <a:rPr dirty="0" sz="16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latin typeface="Calibri"/>
                          <a:cs typeface="Calibri"/>
                        </a:rPr>
                        <a:t>proporsional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493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  <a:spcBef>
                          <a:spcPts val="590"/>
                        </a:spcBef>
                      </a:pPr>
                      <a:r>
                        <a:rPr dirty="0" sz="1600" spc="-10">
                          <a:latin typeface="Calibri"/>
                          <a:cs typeface="Calibri"/>
                        </a:rPr>
                        <a:t>Batas</a:t>
                      </a:r>
                      <a:r>
                        <a:rPr dirty="0" sz="16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5">
                          <a:latin typeface="Calibri"/>
                          <a:cs typeface="Calibri"/>
                        </a:rPr>
                        <a:t>ultimit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493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660">
                <a:tc>
                  <a:txBody>
                    <a:bodyPr/>
                    <a:lstStyle/>
                    <a:p>
                      <a:pPr algn="ctr">
                        <a:lnSpc>
                          <a:spcPts val="1880"/>
                        </a:lnSpc>
                        <a:spcBef>
                          <a:spcPts val="600"/>
                        </a:spcBef>
                      </a:pPr>
                      <a:r>
                        <a:rPr dirty="0" sz="1600" spc="-5">
                          <a:latin typeface="Calibri"/>
                          <a:cs typeface="Calibri"/>
                        </a:rPr>
                        <a:t>Beban</a:t>
                      </a:r>
                      <a:r>
                        <a:rPr dirty="0" sz="16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latin typeface="Calibri"/>
                          <a:cs typeface="Calibri"/>
                        </a:rPr>
                        <a:t>(kgf)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0"/>
                        </a:lnSpc>
                        <a:spcBef>
                          <a:spcPts val="600"/>
                        </a:spcBef>
                      </a:pPr>
                      <a:r>
                        <a:rPr dirty="0" sz="1600">
                          <a:latin typeface="Calibri"/>
                          <a:cs typeface="Calibri"/>
                        </a:rPr>
                        <a:t>545,00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0"/>
                        </a:lnSpc>
                        <a:spcBef>
                          <a:spcPts val="600"/>
                        </a:spcBef>
                      </a:pPr>
                      <a:r>
                        <a:rPr dirty="0" sz="1600">
                          <a:latin typeface="Calibri"/>
                          <a:cs typeface="Calibri"/>
                        </a:rPr>
                        <a:t>1074,00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660"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  <a:spcBef>
                          <a:spcPts val="610"/>
                        </a:spcBef>
                      </a:pPr>
                      <a:r>
                        <a:rPr dirty="0" sz="1600" spc="-10">
                          <a:latin typeface="Calibri"/>
                          <a:cs typeface="Calibri"/>
                        </a:rPr>
                        <a:t>Deformasi</a:t>
                      </a:r>
                      <a:r>
                        <a:rPr dirty="0" sz="16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5">
                          <a:latin typeface="Calibri"/>
                          <a:cs typeface="Calibri"/>
                        </a:rPr>
                        <a:t>(mm)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74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  <a:spcBef>
                          <a:spcPts val="610"/>
                        </a:spcBef>
                      </a:pPr>
                      <a:r>
                        <a:rPr dirty="0" sz="1600">
                          <a:latin typeface="Calibri"/>
                          <a:cs typeface="Calibri"/>
                        </a:rPr>
                        <a:t>6,29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74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  <a:spcBef>
                          <a:spcPts val="610"/>
                        </a:spcBef>
                      </a:pPr>
                      <a:r>
                        <a:rPr dirty="0" sz="1600">
                          <a:latin typeface="Calibri"/>
                          <a:cs typeface="Calibri"/>
                        </a:rPr>
                        <a:t>77,99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74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object 3" descr=""/>
          <p:cNvSpPr txBox="1"/>
          <p:nvPr/>
        </p:nvSpPr>
        <p:spPr>
          <a:xfrm>
            <a:off x="78739" y="2791459"/>
            <a:ext cx="8699500" cy="35737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Batasan deformasi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berdasarkan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SNI: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25"/>
              </a:lnSpc>
              <a:tabLst>
                <a:tab pos="354965" algn="l"/>
              </a:tabLst>
            </a:pPr>
            <a:r>
              <a:rPr dirty="0" sz="1800">
                <a:latin typeface="Calibri"/>
                <a:cs typeface="Calibri"/>
              </a:rPr>
              <a:t>1.	</a:t>
            </a:r>
            <a:r>
              <a:rPr dirty="0" sz="1800" spc="-10">
                <a:latin typeface="Calibri"/>
                <a:cs typeface="Calibri"/>
              </a:rPr>
              <a:t>Batasan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kinerja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batas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layan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struktur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dinding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panel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adalah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30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mm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  <a:tabLst>
                <a:tab pos="354965" algn="l"/>
              </a:tabLst>
            </a:pPr>
            <a:r>
              <a:rPr dirty="0" sz="1800">
                <a:latin typeface="Calibri"/>
                <a:cs typeface="Calibri"/>
              </a:rPr>
              <a:t>2.	</a:t>
            </a:r>
            <a:r>
              <a:rPr dirty="0" sz="1800" spc="-10">
                <a:latin typeface="Calibri"/>
                <a:cs typeface="Calibri"/>
              </a:rPr>
              <a:t>Batasan</a:t>
            </a:r>
            <a:r>
              <a:rPr dirty="0" sz="1800" spc="-5">
                <a:latin typeface="Calibri"/>
                <a:cs typeface="Calibri"/>
              </a:rPr>
              <a:t> kinerja ultimit</a:t>
            </a:r>
            <a:r>
              <a:rPr dirty="0" sz="1800">
                <a:latin typeface="Calibri"/>
                <a:cs typeface="Calibri"/>
              </a:rPr>
              <a:t> adalah 0,02 x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3000 </a:t>
            </a:r>
            <a:r>
              <a:rPr dirty="0" sz="1800" spc="-5">
                <a:latin typeface="Calibri"/>
                <a:cs typeface="Calibri"/>
              </a:rPr>
              <a:t>mm</a:t>
            </a:r>
            <a:r>
              <a:rPr dirty="0" sz="1800">
                <a:latin typeface="Calibri"/>
                <a:cs typeface="Calibri"/>
              </a:rPr>
              <a:t> = 60 </a:t>
            </a:r>
            <a:r>
              <a:rPr dirty="0" sz="1800" spc="-5">
                <a:latin typeface="Calibri"/>
                <a:cs typeface="Calibri"/>
              </a:rPr>
              <a:t>mm.</a:t>
            </a:r>
            <a:endParaRPr sz="1800">
              <a:latin typeface="Calibri"/>
              <a:cs typeface="Calibri"/>
            </a:endParaRPr>
          </a:p>
          <a:p>
            <a:pPr marL="12700" marR="1136015">
              <a:lnSpc>
                <a:spcPct val="198900"/>
              </a:lnSpc>
            </a:pPr>
            <a:r>
              <a:rPr dirty="0" sz="1800" spc="-10">
                <a:latin typeface="Calibri"/>
                <a:cs typeface="Calibri"/>
              </a:rPr>
              <a:t>Deformasi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pada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beban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batas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proporsional</a:t>
            </a:r>
            <a:r>
              <a:rPr dirty="0" sz="1800" spc="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6,29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mm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&lt;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Batasan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kinerja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batas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layan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Daktilitas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struktur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(µ)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dinding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panel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adalah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sebesar</a:t>
            </a:r>
            <a:r>
              <a:rPr dirty="0" sz="1800" spc="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=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77,99/6,29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=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12,39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Calibri"/>
              <a:cs typeface="Calibri"/>
            </a:endParaRPr>
          </a:p>
          <a:p>
            <a:pPr marL="12700" marR="5080">
              <a:lnSpc>
                <a:spcPct val="101099"/>
              </a:lnSpc>
              <a:spcBef>
                <a:spcPts val="5"/>
              </a:spcBef>
            </a:pPr>
            <a:r>
              <a:rPr dirty="0" sz="1800" spc="-10">
                <a:latin typeface="Symbol"/>
                <a:cs typeface="Symbol"/>
              </a:rPr>
              <a:t></a:t>
            </a:r>
            <a:r>
              <a:rPr dirty="0" sz="1800" spc="-10">
                <a:latin typeface="Calibri"/>
                <a:cs typeface="Calibri"/>
              </a:rPr>
              <a:t>struktur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dinding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panel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dapat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dikategorikan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(berdasarkan</a:t>
            </a:r>
            <a:r>
              <a:rPr dirty="0" sz="1800" spc="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acuan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peraturan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gempa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Indonesia </a:t>
            </a:r>
            <a:r>
              <a:rPr dirty="0" sz="1800" spc="-39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SNI 1726-2002)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sebagai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daktail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penuh</a:t>
            </a:r>
            <a:r>
              <a:rPr dirty="0" sz="1800" spc="-5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>
              <a:latin typeface="Calibri"/>
              <a:cs typeface="Calibri"/>
            </a:endParaRPr>
          </a:p>
          <a:p>
            <a:pPr marL="12700" marR="435609">
              <a:lnSpc>
                <a:spcPts val="2090"/>
              </a:lnSpc>
              <a:spcBef>
                <a:spcPts val="5"/>
              </a:spcBef>
            </a:pPr>
            <a:r>
              <a:rPr dirty="0" sz="1800" spc="-5">
                <a:latin typeface="Symbol"/>
                <a:cs typeface="Symbol"/>
              </a:rPr>
              <a:t></a:t>
            </a:r>
            <a:r>
              <a:rPr dirty="0" sz="1800" spc="-5">
                <a:latin typeface="Calibri"/>
                <a:cs typeface="Calibri"/>
              </a:rPr>
              <a:t>Hal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ini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memenuhi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persyaratan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apabila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hendak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digunakan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sebagai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komponen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struktural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bangunan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pada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wilayah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gempa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moderat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hingga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berat</a:t>
            </a:r>
            <a:r>
              <a:rPr dirty="0" sz="1800">
                <a:latin typeface="Calibri"/>
                <a:cs typeface="Calibri"/>
              </a:rPr>
              <a:t> di </a:t>
            </a:r>
            <a:r>
              <a:rPr dirty="0" sz="1800" spc="-5">
                <a:latin typeface="Calibri"/>
                <a:cs typeface="Calibri"/>
              </a:rPr>
              <a:t>Indonesia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331723"/>
            <a:ext cx="456184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latin typeface="Calibri"/>
                <a:cs typeface="Calibri"/>
              </a:rPr>
              <a:t>KINERJA</a:t>
            </a:r>
            <a:r>
              <a:rPr dirty="0" sz="2400" spc="-40" b="1">
                <a:latin typeface="Calibri"/>
                <a:cs typeface="Calibri"/>
              </a:rPr>
              <a:t> </a:t>
            </a:r>
            <a:r>
              <a:rPr dirty="0" sz="2400" spc="-5" b="1">
                <a:latin typeface="Calibri"/>
                <a:cs typeface="Calibri"/>
              </a:rPr>
              <a:t>STRUKTUR</a:t>
            </a:r>
            <a:r>
              <a:rPr dirty="0" sz="2400" spc="-35" b="1">
                <a:latin typeface="Calibri"/>
                <a:cs typeface="Calibri"/>
              </a:rPr>
              <a:t> </a:t>
            </a:r>
            <a:r>
              <a:rPr dirty="0" sz="2400" spc="-40" b="1">
                <a:latin typeface="Calibri"/>
                <a:cs typeface="Calibri"/>
              </a:rPr>
              <a:t>PORTAL </a:t>
            </a:r>
            <a:r>
              <a:rPr dirty="0" sz="2400" spc="-5" b="1">
                <a:latin typeface="Calibri"/>
                <a:cs typeface="Calibri"/>
              </a:rPr>
              <a:t>RUSPIN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96685" y="383337"/>
            <a:ext cx="3779773" cy="25628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8739" y="1235964"/>
            <a:ext cx="8424545" cy="3425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35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latin typeface="Calibri"/>
                <a:cs typeface="Calibri"/>
              </a:rPr>
              <a:t>Perkiraan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biaya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untuk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1</a:t>
            </a:r>
            <a:r>
              <a:rPr dirty="0" sz="2000" spc="-5">
                <a:latin typeface="Calibri"/>
                <a:cs typeface="Calibri"/>
              </a:rPr>
              <a:t> (satu)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unit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struktur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rumah </a:t>
            </a:r>
            <a:r>
              <a:rPr dirty="0" sz="2000">
                <a:latin typeface="Calibri"/>
                <a:cs typeface="Calibri"/>
              </a:rPr>
              <a:t>tipe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36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hingga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panel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terpasang </a:t>
            </a:r>
            <a:r>
              <a:rPr dirty="0" sz="2000" spc="-434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dengan </a:t>
            </a:r>
            <a:r>
              <a:rPr dirty="0" sz="2000" spc="-5">
                <a:latin typeface="Calibri"/>
                <a:cs typeface="Calibri"/>
              </a:rPr>
              <a:t>mempertimbangkan:</a:t>
            </a:r>
            <a:endParaRPr sz="2000">
              <a:latin typeface="Calibri"/>
              <a:cs typeface="Calibri"/>
            </a:endParaRPr>
          </a:p>
          <a:p>
            <a:pPr marL="736600" marR="257810" indent="-457200">
              <a:lnSpc>
                <a:spcPct val="100000"/>
              </a:lnSpc>
              <a:tabLst>
                <a:tab pos="735965" algn="l"/>
              </a:tabLst>
            </a:pPr>
            <a:r>
              <a:rPr dirty="0" sz="2000" spc="-5">
                <a:latin typeface="Calibri"/>
                <a:cs typeface="Calibri"/>
              </a:rPr>
              <a:t>1)	</a:t>
            </a:r>
            <a:r>
              <a:rPr dirty="0" sz="2000">
                <a:latin typeface="Calibri"/>
                <a:cs typeface="Calibri"/>
              </a:rPr>
              <a:t>Analisa </a:t>
            </a:r>
            <a:r>
              <a:rPr dirty="0" sz="2000" spc="-15">
                <a:latin typeface="Calibri"/>
                <a:cs typeface="Calibri"/>
              </a:rPr>
              <a:t>harga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satuan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pekerjaan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Peraturan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Menteri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Pekerjaan</a:t>
            </a:r>
            <a:r>
              <a:rPr dirty="0" sz="2000" spc="-5">
                <a:latin typeface="Calibri"/>
                <a:cs typeface="Calibri"/>
              </a:rPr>
              <a:t> Umum No. </a:t>
            </a:r>
            <a:r>
              <a:rPr dirty="0" sz="2000" spc="-434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11/PRT/M/2013;</a:t>
            </a:r>
            <a:endParaRPr sz="2000">
              <a:latin typeface="Calibri"/>
              <a:cs typeface="Calibri"/>
            </a:endParaRPr>
          </a:p>
          <a:p>
            <a:pPr marL="279400">
              <a:lnSpc>
                <a:spcPct val="100000"/>
              </a:lnSpc>
              <a:tabLst>
                <a:tab pos="735965" algn="l"/>
              </a:tabLst>
            </a:pPr>
            <a:r>
              <a:rPr dirty="0" sz="2000" spc="-5">
                <a:latin typeface="Calibri"/>
                <a:cs typeface="Calibri"/>
              </a:rPr>
              <a:t>2)	Jumlah </a:t>
            </a:r>
            <a:r>
              <a:rPr dirty="0" sz="2000" spc="-20">
                <a:latin typeface="Calibri"/>
                <a:cs typeface="Calibri"/>
              </a:rPr>
              <a:t>biaya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 i="1">
                <a:latin typeface="Calibri"/>
                <a:cs typeface="Calibri"/>
              </a:rPr>
              <a:t>overhead</a:t>
            </a:r>
            <a:r>
              <a:rPr dirty="0" sz="2000" spc="-5" i="1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dan </a:t>
            </a:r>
            <a:r>
              <a:rPr dirty="0" sz="2000" spc="-10">
                <a:latin typeface="Calibri"/>
                <a:cs typeface="Calibri"/>
              </a:rPr>
              <a:t>profit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adalah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15%;</a:t>
            </a:r>
            <a:endParaRPr sz="2000">
              <a:latin typeface="Calibri"/>
              <a:cs typeface="Calibri"/>
            </a:endParaRPr>
          </a:p>
          <a:p>
            <a:pPr marL="736600" marR="131445" indent="-457200">
              <a:lnSpc>
                <a:spcPct val="100000"/>
              </a:lnSpc>
              <a:tabLst>
                <a:tab pos="735965" algn="l"/>
              </a:tabLst>
            </a:pPr>
            <a:r>
              <a:rPr dirty="0" sz="2000" spc="-5">
                <a:latin typeface="Calibri"/>
                <a:cs typeface="Calibri"/>
              </a:rPr>
              <a:t>3)	Belum memperhitungkan nilai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pajak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dan </a:t>
            </a:r>
            <a:r>
              <a:rPr dirty="0" sz="2000">
                <a:latin typeface="Calibri"/>
                <a:cs typeface="Calibri"/>
              </a:rPr>
              <a:t>mobilisasi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komponen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RUSPIN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 spc="-35">
                <a:latin typeface="Calibri"/>
                <a:cs typeface="Calibri"/>
              </a:rPr>
              <a:t>ke </a:t>
            </a:r>
            <a:r>
              <a:rPr dirty="0" sz="2000" spc="-434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lapangan;</a:t>
            </a:r>
            <a:endParaRPr sz="2000">
              <a:latin typeface="Calibri"/>
              <a:cs typeface="Calibri"/>
            </a:endParaRPr>
          </a:p>
          <a:p>
            <a:pPr marL="736600" marR="5080" indent="-457200">
              <a:lnSpc>
                <a:spcPct val="100000"/>
              </a:lnSpc>
              <a:tabLst>
                <a:tab pos="735965" algn="l"/>
              </a:tabLst>
            </a:pPr>
            <a:r>
              <a:rPr dirty="0" sz="2000" spc="-5">
                <a:latin typeface="Calibri"/>
                <a:cs typeface="Calibri"/>
              </a:rPr>
              <a:t>4)	</a:t>
            </a:r>
            <a:r>
              <a:rPr dirty="0" sz="2000" spc="-15">
                <a:latin typeface="Calibri"/>
                <a:cs typeface="Calibri"/>
              </a:rPr>
              <a:t>Harga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pasar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bahan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dan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upah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tenaga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kerja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di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lokasi</a:t>
            </a:r>
            <a:r>
              <a:rPr dirty="0" sz="2000" spc="1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pembuatan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panel,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yaitu </a:t>
            </a:r>
            <a:r>
              <a:rPr dirty="0" sz="2000" spc="-434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Bandung,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Jawa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Barat;</a:t>
            </a:r>
            <a:endParaRPr sz="2000">
              <a:latin typeface="Calibri"/>
              <a:cs typeface="Calibri"/>
            </a:endParaRPr>
          </a:p>
          <a:p>
            <a:pPr marL="279400">
              <a:lnSpc>
                <a:spcPts val="2345"/>
              </a:lnSpc>
              <a:tabLst>
                <a:tab pos="735965" algn="l"/>
              </a:tabLst>
            </a:pPr>
            <a:r>
              <a:rPr dirty="0" sz="2000" spc="-5">
                <a:latin typeface="Calibri"/>
                <a:cs typeface="Calibri"/>
              </a:rPr>
              <a:t>5)	</a:t>
            </a:r>
            <a:r>
              <a:rPr dirty="0" sz="2000" spc="-10">
                <a:latin typeface="Calibri"/>
                <a:cs typeface="Calibri"/>
              </a:rPr>
              <a:t>Cetakan</a:t>
            </a:r>
            <a:r>
              <a:rPr dirty="0" sz="2000" spc="-5">
                <a:latin typeface="Calibri"/>
                <a:cs typeface="Calibri"/>
              </a:rPr>
              <a:t> panel</a:t>
            </a:r>
            <a:r>
              <a:rPr dirty="0" sz="2000">
                <a:latin typeface="Calibri"/>
                <a:cs typeface="Calibri"/>
              </a:rPr>
              <a:t> tipe 1</a:t>
            </a:r>
            <a:r>
              <a:rPr dirty="0" sz="2000" spc="-5">
                <a:latin typeface="Calibri"/>
                <a:cs typeface="Calibri"/>
              </a:rPr>
              <a:t> dan </a:t>
            </a:r>
            <a:r>
              <a:rPr dirty="0" sz="2000">
                <a:latin typeface="Calibri"/>
                <a:cs typeface="Calibri"/>
              </a:rPr>
              <a:t>tipe 2</a:t>
            </a:r>
            <a:r>
              <a:rPr dirty="0" sz="2000" spc="-5">
                <a:latin typeface="Calibri"/>
                <a:cs typeface="Calibri"/>
              </a:rPr>
              <a:t> sudah </a:t>
            </a:r>
            <a:r>
              <a:rPr dirty="0" sz="2000" spc="-10">
                <a:latin typeface="Calibri"/>
                <a:cs typeface="Calibri"/>
              </a:rPr>
              <a:t>tersedia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dan </a:t>
            </a:r>
            <a:r>
              <a:rPr dirty="0" sz="2000">
                <a:latin typeface="Calibri"/>
                <a:cs typeface="Calibri"/>
              </a:rPr>
              <a:t>siap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pakai;</a:t>
            </a:r>
            <a:endParaRPr sz="2000">
              <a:latin typeface="Calibri"/>
              <a:cs typeface="Calibri"/>
            </a:endParaRPr>
          </a:p>
          <a:p>
            <a:pPr marL="279400">
              <a:lnSpc>
                <a:spcPts val="2825"/>
              </a:lnSpc>
              <a:tabLst>
                <a:tab pos="735965" algn="l"/>
              </a:tabLst>
            </a:pPr>
            <a:r>
              <a:rPr dirty="0" sz="2000" spc="-5">
                <a:latin typeface="Calibri"/>
                <a:cs typeface="Calibri"/>
              </a:rPr>
              <a:t>6)	Lama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perakitan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tipe </a:t>
            </a:r>
            <a:r>
              <a:rPr dirty="0" sz="2000" spc="-5">
                <a:latin typeface="Calibri"/>
                <a:cs typeface="Calibri"/>
              </a:rPr>
              <a:t>36 satu </a:t>
            </a:r>
            <a:r>
              <a:rPr dirty="0" sz="2000" spc="-10">
                <a:latin typeface="Calibri"/>
                <a:cs typeface="Calibri"/>
              </a:rPr>
              <a:t>lantai</a:t>
            </a:r>
            <a:r>
              <a:rPr dirty="0" sz="2000">
                <a:latin typeface="Calibri"/>
                <a:cs typeface="Calibri"/>
              </a:rPr>
              <a:t> selama 3</a:t>
            </a:r>
            <a:r>
              <a:rPr dirty="0" sz="2000" spc="-5">
                <a:latin typeface="Calibri"/>
                <a:cs typeface="Calibri"/>
              </a:rPr>
              <a:t> hari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dengan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4</a:t>
            </a:r>
            <a:r>
              <a:rPr dirty="0" sz="2000" spc="-5">
                <a:latin typeface="Calibri"/>
                <a:cs typeface="Calibri"/>
              </a:rPr>
              <a:t> tukang</a:t>
            </a:r>
            <a:r>
              <a:rPr dirty="0" sz="2400" spc="-5"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0" y="324129"/>
            <a:ext cx="4072254" cy="462280"/>
          </a:xfrm>
          <a:custGeom>
            <a:avLst/>
            <a:gdLst/>
            <a:ahLst/>
            <a:cxnLst/>
            <a:rect l="l" t="t" r="r" b="b"/>
            <a:pathLst>
              <a:path w="4072254" h="462280">
                <a:moveTo>
                  <a:pt x="4071933" y="0"/>
                </a:moveTo>
                <a:lnTo>
                  <a:pt x="0" y="0"/>
                </a:lnTo>
                <a:lnTo>
                  <a:pt x="0" y="461664"/>
                </a:lnTo>
                <a:lnTo>
                  <a:pt x="4071933" y="461664"/>
                </a:lnTo>
                <a:lnTo>
                  <a:pt x="407193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331723"/>
            <a:ext cx="373062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latin typeface="Calibri"/>
                <a:cs typeface="Calibri"/>
              </a:rPr>
              <a:t>PERHITUNGAN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spc="-85" b="1">
                <a:latin typeface="Calibri"/>
                <a:cs typeface="Calibri"/>
              </a:rPr>
              <a:t>BIAYA</a:t>
            </a:r>
            <a:r>
              <a:rPr dirty="0" sz="2400" spc="-40" b="1">
                <a:latin typeface="Calibri"/>
                <a:cs typeface="Calibri"/>
              </a:rPr>
              <a:t> </a:t>
            </a:r>
            <a:r>
              <a:rPr dirty="0" sz="2400" spc="-5" b="1">
                <a:latin typeface="Calibri"/>
                <a:cs typeface="Calibri"/>
              </a:rPr>
              <a:t>RUSPIN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649855" marR="5080" indent="-263779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Perkiraan </a:t>
            </a:r>
            <a:r>
              <a:rPr dirty="0" spc="-30"/>
              <a:t>Biaya </a:t>
            </a:r>
            <a:r>
              <a:rPr dirty="0" spc="-5"/>
              <a:t>dan </a:t>
            </a:r>
            <a:r>
              <a:rPr dirty="0" spc="-15"/>
              <a:t>Kebutuhan </a:t>
            </a:r>
            <a:r>
              <a:rPr dirty="0" spc="-5"/>
              <a:t>Bahan </a:t>
            </a:r>
            <a:r>
              <a:rPr dirty="0" spc="-890"/>
              <a:t> </a:t>
            </a:r>
            <a:r>
              <a:rPr dirty="0" spc="-5"/>
              <a:t>RUSPIN</a:t>
            </a:r>
            <a:r>
              <a:rPr dirty="0" spc="-10"/>
              <a:t> </a:t>
            </a:r>
            <a:r>
              <a:rPr dirty="0" spc="-80"/>
              <a:t>T-36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550562" y="1843814"/>
            <a:ext cx="8400415" cy="3272790"/>
            <a:chOff x="550562" y="1843814"/>
            <a:chExt cx="8400415" cy="327279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562" y="1843814"/>
              <a:ext cx="8400043" cy="327232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3707903" y="2492895"/>
              <a:ext cx="1656714" cy="216535"/>
            </a:xfrm>
            <a:custGeom>
              <a:avLst/>
              <a:gdLst/>
              <a:ahLst/>
              <a:cxnLst/>
              <a:rect l="l" t="t" r="r" b="b"/>
              <a:pathLst>
                <a:path w="1656714" h="216535">
                  <a:moveTo>
                    <a:pt x="1656184" y="0"/>
                  </a:moveTo>
                  <a:lnTo>
                    <a:pt x="0" y="0"/>
                  </a:lnTo>
                  <a:lnTo>
                    <a:pt x="0" y="216024"/>
                  </a:lnTo>
                  <a:lnTo>
                    <a:pt x="1656184" y="216024"/>
                  </a:lnTo>
                  <a:lnTo>
                    <a:pt x="16561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3786643" y="2483611"/>
            <a:ext cx="9175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12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cm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x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12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cm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42852"/>
            <a:ext cx="6358255" cy="400685"/>
          </a:xfrm>
          <a:custGeom>
            <a:avLst/>
            <a:gdLst/>
            <a:ahLst/>
            <a:cxnLst/>
            <a:rect l="l" t="t" r="r" b="b"/>
            <a:pathLst>
              <a:path w="6358255" h="400684">
                <a:moveTo>
                  <a:pt x="6357950" y="0"/>
                </a:moveTo>
                <a:lnTo>
                  <a:pt x="0" y="0"/>
                </a:lnTo>
                <a:lnTo>
                  <a:pt x="0" y="400109"/>
                </a:lnTo>
                <a:lnTo>
                  <a:pt x="6357950" y="400109"/>
                </a:lnTo>
                <a:lnTo>
                  <a:pt x="635795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163067"/>
            <a:ext cx="6121400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Calibri"/>
                <a:cs typeface="Calibri"/>
              </a:rPr>
              <a:t>ALIH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TEKNOLOGI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RUMAH SISTEM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35" b="1">
                <a:latin typeface="Calibri"/>
                <a:cs typeface="Calibri"/>
              </a:rPr>
              <a:t>PANEL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30" b="1">
                <a:latin typeface="Calibri"/>
                <a:cs typeface="Calibri"/>
              </a:rPr>
              <a:t>INSTAN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(RUSPIN)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8739" y="645667"/>
            <a:ext cx="8524240" cy="1296670"/>
          </a:xfrm>
          <a:prstGeom prst="rect">
            <a:avLst/>
          </a:prstGeom>
        </p:spPr>
        <p:txBody>
          <a:bodyPr wrap="square" lIns="0" tIns="1009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dirty="0" sz="1800" spc="-20" b="1">
                <a:latin typeface="Calibri"/>
                <a:cs typeface="Calibri"/>
              </a:rPr>
              <a:t>Tujuan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99400"/>
              </a:lnSpc>
              <a:spcBef>
                <a:spcPts val="710"/>
              </a:spcBef>
            </a:pPr>
            <a:r>
              <a:rPr dirty="0" sz="1800" spc="-10">
                <a:latin typeface="Calibri"/>
                <a:cs typeface="Calibri"/>
              </a:rPr>
              <a:t>agar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teknologi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Rumah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Sistem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Panel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Instan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dapat</a:t>
            </a:r>
            <a:r>
              <a:rPr dirty="0" sz="1800">
                <a:latin typeface="Calibri"/>
                <a:cs typeface="Calibri"/>
              </a:rPr>
              <a:t> dipahami </a:t>
            </a:r>
            <a:r>
              <a:rPr dirty="0" sz="1800" spc="-5">
                <a:latin typeface="Calibri"/>
                <a:cs typeface="Calibri"/>
              </a:rPr>
              <a:t>oleh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kelompok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masyarakat/calon </a:t>
            </a:r>
            <a:r>
              <a:rPr dirty="0" sz="1800" spc="-390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aplikator/</a:t>
            </a:r>
            <a:r>
              <a:rPr dirty="0" sz="1800" spc="-15" i="1">
                <a:latin typeface="Calibri"/>
                <a:cs typeface="Calibri"/>
              </a:rPr>
              <a:t>stakeholder</a:t>
            </a:r>
            <a:r>
              <a:rPr dirty="0" sz="1800" spc="5" i="1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sehingga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mampu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mereplikasi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produk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hasil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litbang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tersebut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sesuai 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spesifikasi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teknis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yang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direncanakan.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0" y="3566473"/>
            <a:ext cx="3714750" cy="2792095"/>
            <a:chOff x="0" y="3566473"/>
            <a:chExt cx="3714750" cy="2792095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566473"/>
              <a:ext cx="3714743" cy="139374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60655"/>
              <a:ext cx="3713902" cy="1397302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86182" y="3551873"/>
            <a:ext cx="5357817" cy="1943426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8739" y="2663444"/>
            <a:ext cx="6975475" cy="568325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dirty="0" sz="1800" spc="-10" b="1">
                <a:latin typeface="Calibri"/>
                <a:cs typeface="Calibri"/>
              </a:rPr>
              <a:t>Lokasi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alih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teknologi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: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Laboratorium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Bahan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Bangunan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Balai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PTPT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Denpasar, </a:t>
            </a:r>
            <a:r>
              <a:rPr dirty="0" sz="1800" spc="-39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Jl. </a:t>
            </a:r>
            <a:r>
              <a:rPr dirty="0" sz="1800" spc="-15">
                <a:latin typeface="Calibri"/>
                <a:cs typeface="Calibri"/>
              </a:rPr>
              <a:t>Angantaka-Kutri,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Ds. </a:t>
            </a:r>
            <a:r>
              <a:rPr dirty="0" sz="1800" spc="-15">
                <a:latin typeface="Calibri"/>
                <a:cs typeface="Calibri"/>
              </a:rPr>
              <a:t>Angantaka,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Kec.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Abiansemal,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Kab.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Badung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158" y="4143378"/>
            <a:ext cx="3571223" cy="251115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00496" y="4143380"/>
            <a:ext cx="3643337" cy="2491550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357157" y="1500173"/>
            <a:ext cx="7490459" cy="2500630"/>
            <a:chOff x="357157" y="1500173"/>
            <a:chExt cx="7490459" cy="250063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8045" y="1500174"/>
              <a:ext cx="3989384" cy="246169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7157" y="1500173"/>
              <a:ext cx="3487402" cy="2500330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78739" y="377444"/>
            <a:ext cx="5632450" cy="812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alibri"/>
                <a:cs typeface="Calibri"/>
              </a:rPr>
              <a:t>Peserta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: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Zeni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Kodam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Udayana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70"/>
              </a:spcBef>
            </a:pPr>
            <a:r>
              <a:rPr dirty="0" sz="1800" spc="-10" b="1">
                <a:latin typeface="Calibri"/>
                <a:cs typeface="Calibri"/>
              </a:rPr>
              <a:t>Lokasi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alih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teknologi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: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Kabupaten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Kefa,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Nusa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30">
                <a:latin typeface="Calibri"/>
                <a:cs typeface="Calibri"/>
              </a:rPr>
              <a:t>Tenggara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Timur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487" y="1084085"/>
            <a:ext cx="3798336" cy="284875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9010" y="4010761"/>
            <a:ext cx="3796318" cy="2847238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0" y="142852"/>
            <a:ext cx="9144000" cy="400685"/>
          </a:xfrm>
          <a:custGeom>
            <a:avLst/>
            <a:gdLst/>
            <a:ahLst/>
            <a:cxnLst/>
            <a:rect l="l" t="t" r="r" b="b"/>
            <a:pathLst>
              <a:path w="9144000" h="400684">
                <a:moveTo>
                  <a:pt x="9144000" y="0"/>
                </a:moveTo>
                <a:lnTo>
                  <a:pt x="0" y="0"/>
                </a:lnTo>
                <a:lnTo>
                  <a:pt x="0" y="400109"/>
                </a:lnTo>
                <a:lnTo>
                  <a:pt x="9144000" y="400109"/>
                </a:lnTo>
                <a:lnTo>
                  <a:pt x="914400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163067"/>
            <a:ext cx="7257415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latin typeface="Calibri"/>
                <a:cs typeface="Calibri"/>
              </a:rPr>
              <a:t>PENERAPAN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OLEH </a:t>
            </a:r>
            <a:r>
              <a:rPr dirty="0" sz="2000" spc="-40" b="1">
                <a:latin typeface="Calibri"/>
                <a:cs typeface="Calibri"/>
              </a:rPr>
              <a:t>PUSAT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LITBANG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PERUMAHAN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DAN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PERMUKIMAN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8771" y="651763"/>
            <a:ext cx="68129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Mengkaji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kemudahan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perakitan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RUSPIN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dan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diseminasi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teknologi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RUSPIN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107503" y="6211668"/>
            <a:ext cx="4177029" cy="646430"/>
          </a:xfrm>
          <a:custGeom>
            <a:avLst/>
            <a:gdLst/>
            <a:ahLst/>
            <a:cxnLst/>
            <a:rect l="l" t="t" r="r" b="b"/>
            <a:pathLst>
              <a:path w="4177029" h="646429">
                <a:moveTo>
                  <a:pt x="4176463" y="0"/>
                </a:moveTo>
                <a:lnTo>
                  <a:pt x="0" y="0"/>
                </a:lnTo>
                <a:lnTo>
                  <a:pt x="0" y="646331"/>
                </a:lnTo>
                <a:lnTo>
                  <a:pt x="4176463" y="646331"/>
                </a:lnTo>
                <a:lnTo>
                  <a:pt x="41764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283465" y="6232652"/>
            <a:ext cx="3824604" cy="565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125"/>
              </a:lnSpc>
              <a:spcBef>
                <a:spcPts val="100"/>
              </a:spcBef>
            </a:pPr>
            <a:r>
              <a:rPr dirty="0" sz="1800" b="1">
                <a:latin typeface="Calibri"/>
                <a:cs typeface="Calibri"/>
              </a:rPr>
              <a:t>Ubung,</a:t>
            </a:r>
            <a:r>
              <a:rPr dirty="0" sz="1800" spc="-15" b="1">
                <a:latin typeface="Calibri"/>
                <a:cs typeface="Calibri"/>
              </a:rPr>
              <a:t> Kota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Denpasar,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Provinsi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Bali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125"/>
              </a:lnSpc>
            </a:pPr>
            <a:r>
              <a:rPr dirty="0" sz="1800" spc="-10">
                <a:latin typeface="Calibri"/>
                <a:cs typeface="Calibri"/>
              </a:rPr>
              <a:t>Pemilik</a:t>
            </a:r>
            <a:r>
              <a:rPr dirty="0" sz="1800" spc="-5">
                <a:latin typeface="Calibri"/>
                <a:cs typeface="Calibri"/>
              </a:rPr>
              <a:t> Dinas PU </a:t>
            </a:r>
            <a:r>
              <a:rPr dirty="0" sz="1800" spc="-10">
                <a:latin typeface="Calibri"/>
                <a:cs typeface="Calibri"/>
              </a:rPr>
              <a:t>Provinsi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Bali</a:t>
            </a:r>
            <a:r>
              <a:rPr dirty="0" sz="1800">
                <a:latin typeface="Calibri"/>
                <a:cs typeface="Calibri"/>
              </a:rPr>
              <a:t> – LB </a:t>
            </a:r>
            <a:r>
              <a:rPr dirty="0" sz="1800" spc="-5">
                <a:latin typeface="Calibri"/>
                <a:cs typeface="Calibri"/>
              </a:rPr>
              <a:t>36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m2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6836" y="1016999"/>
            <a:ext cx="4717162" cy="519466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4747960" y="6223508"/>
            <a:ext cx="3824604" cy="565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125"/>
              </a:lnSpc>
              <a:spcBef>
                <a:spcPts val="100"/>
              </a:spcBef>
            </a:pPr>
            <a:r>
              <a:rPr dirty="0" sz="1800" spc="-5" b="1">
                <a:latin typeface="Calibri"/>
                <a:cs typeface="Calibri"/>
              </a:rPr>
              <a:t>Bedugul,</a:t>
            </a:r>
            <a:r>
              <a:rPr dirty="0" sz="1800" spc="-10" b="1">
                <a:latin typeface="Calibri"/>
                <a:cs typeface="Calibri"/>
              </a:rPr>
              <a:t> Kab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Tabanan,</a:t>
            </a:r>
            <a:r>
              <a:rPr dirty="0" sz="1800" spc="-10" b="1">
                <a:latin typeface="Calibri"/>
                <a:cs typeface="Calibri"/>
              </a:rPr>
              <a:t> Provinsi</a:t>
            </a:r>
            <a:r>
              <a:rPr dirty="0" sz="1800" spc="-5" b="1">
                <a:latin typeface="Calibri"/>
                <a:cs typeface="Calibri"/>
              </a:rPr>
              <a:t> Bali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125"/>
              </a:lnSpc>
            </a:pPr>
            <a:r>
              <a:rPr dirty="0" sz="1800" spc="-10">
                <a:latin typeface="Calibri"/>
                <a:cs typeface="Calibri"/>
              </a:rPr>
              <a:t>Pemilik</a:t>
            </a:r>
            <a:r>
              <a:rPr dirty="0" sz="1800" spc="-5">
                <a:latin typeface="Calibri"/>
                <a:cs typeface="Calibri"/>
              </a:rPr>
              <a:t> Dinas PU </a:t>
            </a:r>
            <a:r>
              <a:rPr dirty="0" sz="1800" spc="-10">
                <a:latin typeface="Calibri"/>
                <a:cs typeface="Calibri"/>
              </a:rPr>
              <a:t>Provinsi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Bali</a:t>
            </a:r>
            <a:r>
              <a:rPr dirty="0" sz="1800">
                <a:latin typeface="Calibri"/>
                <a:cs typeface="Calibri"/>
              </a:rPr>
              <a:t> – LB </a:t>
            </a:r>
            <a:r>
              <a:rPr dirty="0" sz="1800" spc="-5">
                <a:latin typeface="Calibri"/>
                <a:cs typeface="Calibri"/>
              </a:rPr>
              <a:t>36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m2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32" y="570840"/>
            <a:ext cx="9144635" cy="5787390"/>
            <a:chOff x="-32" y="570840"/>
            <a:chExt cx="9144635" cy="57873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441632"/>
              <a:ext cx="4696516" cy="291632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06515" y="3410347"/>
              <a:ext cx="4437484" cy="291632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61" y="570840"/>
              <a:ext cx="4680370" cy="283732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6516" y="592791"/>
              <a:ext cx="3947449" cy="2815376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-32" y="3071809"/>
              <a:ext cx="8930005" cy="646430"/>
            </a:xfrm>
            <a:custGeom>
              <a:avLst/>
              <a:gdLst/>
              <a:ahLst/>
              <a:cxnLst/>
              <a:rect l="l" t="t" r="r" b="b"/>
              <a:pathLst>
                <a:path w="8930005" h="646429">
                  <a:moveTo>
                    <a:pt x="8929718" y="0"/>
                  </a:moveTo>
                  <a:lnTo>
                    <a:pt x="0" y="0"/>
                  </a:lnTo>
                  <a:lnTo>
                    <a:pt x="0" y="646330"/>
                  </a:lnTo>
                  <a:lnTo>
                    <a:pt x="8929718" y="646330"/>
                  </a:lnTo>
                  <a:lnTo>
                    <a:pt x="89297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240615" y="3093211"/>
            <a:ext cx="8449310" cy="565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125"/>
              </a:lnSpc>
              <a:spcBef>
                <a:spcPts val="100"/>
              </a:spcBef>
            </a:pPr>
            <a:r>
              <a:rPr dirty="0" sz="1800" spc="-15" b="1">
                <a:latin typeface="Calibri"/>
                <a:cs typeface="Calibri"/>
              </a:rPr>
              <a:t>Kabupaten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Kefa,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Provinsi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Nusa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35" b="1">
                <a:latin typeface="Calibri"/>
                <a:cs typeface="Calibri"/>
              </a:rPr>
              <a:t>Tenggara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Timur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125"/>
              </a:lnSpc>
            </a:pPr>
            <a:r>
              <a:rPr dirty="0" sz="1800" spc="-10">
                <a:latin typeface="Calibri"/>
                <a:cs typeface="Calibri"/>
              </a:rPr>
              <a:t>Pemilik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Kodam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Udayana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–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Lokasi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Komplek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Perumahan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Kodim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Kefa</a:t>
            </a:r>
            <a:r>
              <a:rPr dirty="0" sz="1800" spc="4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–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LB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36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m2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–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Tipe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Kopel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0" y="85417"/>
            <a:ext cx="9144000" cy="400685"/>
          </a:xfrm>
          <a:custGeom>
            <a:avLst/>
            <a:gdLst/>
            <a:ahLst/>
            <a:cxnLst/>
            <a:rect l="l" t="t" r="r" b="b"/>
            <a:pathLst>
              <a:path w="9144000" h="400684">
                <a:moveTo>
                  <a:pt x="9144000" y="0"/>
                </a:moveTo>
                <a:lnTo>
                  <a:pt x="0" y="0"/>
                </a:lnTo>
                <a:lnTo>
                  <a:pt x="0" y="400110"/>
                </a:lnTo>
                <a:lnTo>
                  <a:pt x="9144000" y="40011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8739" y="105155"/>
            <a:ext cx="7257415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latin typeface="Calibri"/>
                <a:cs typeface="Calibri"/>
              </a:rPr>
              <a:t>PENERAPAN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OLEH </a:t>
            </a:r>
            <a:r>
              <a:rPr dirty="0" sz="2000" spc="-40" b="1">
                <a:latin typeface="Calibri"/>
                <a:cs typeface="Calibri"/>
              </a:rPr>
              <a:t>PUSAT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LITBANG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PERUMAHAN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DAN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PERMUKIMAN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85417"/>
            <a:ext cx="9144000" cy="2560320"/>
            <a:chOff x="0" y="85417"/>
            <a:chExt cx="9144000" cy="25603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71" y="283464"/>
              <a:ext cx="9046464" cy="23622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85417"/>
              <a:ext cx="9144000" cy="400685"/>
            </a:xfrm>
            <a:custGeom>
              <a:avLst/>
              <a:gdLst/>
              <a:ahLst/>
              <a:cxnLst/>
              <a:rect l="l" t="t" r="r" b="b"/>
              <a:pathLst>
                <a:path w="9144000" h="400684">
                  <a:moveTo>
                    <a:pt x="9144000" y="0"/>
                  </a:moveTo>
                  <a:lnTo>
                    <a:pt x="0" y="0"/>
                  </a:lnTo>
                  <a:lnTo>
                    <a:pt x="0" y="400110"/>
                  </a:lnTo>
                  <a:lnTo>
                    <a:pt x="9144000" y="40011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105155"/>
            <a:ext cx="7257415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latin typeface="Calibri"/>
                <a:cs typeface="Calibri"/>
              </a:rPr>
              <a:t>PENERAPAN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OLEH </a:t>
            </a:r>
            <a:r>
              <a:rPr dirty="0" sz="2000" spc="-40" b="1">
                <a:latin typeface="Calibri"/>
                <a:cs typeface="Calibri"/>
              </a:rPr>
              <a:t>PUSAT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LITBANG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PERUMAHAN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DAN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PERMUKIMAN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5891" y="4698024"/>
            <a:ext cx="2879999" cy="2159975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824631" y="6580123"/>
            <a:ext cx="2303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latin typeface="Calibri"/>
                <a:cs typeface="Calibri"/>
              </a:rPr>
              <a:t>FLORINDA </a:t>
            </a:r>
            <a:r>
              <a:rPr dirty="0" sz="1200" b="1">
                <a:latin typeface="Calibri"/>
                <a:cs typeface="Calibri"/>
              </a:rPr>
              <a:t>Da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25" b="1">
                <a:latin typeface="Calibri"/>
                <a:cs typeface="Calibri"/>
              </a:rPr>
              <a:t>COSTA</a:t>
            </a:r>
            <a:r>
              <a:rPr dirty="0" sz="1200" spc="-10" b="1">
                <a:latin typeface="Calibri"/>
                <a:cs typeface="Calibri"/>
              </a:rPr>
              <a:t> SOARES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(NO.1)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0569" y="4698024"/>
            <a:ext cx="1683000" cy="2159975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4039310" y="6601459"/>
            <a:ext cx="14268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 b="1">
                <a:latin typeface="Calibri"/>
                <a:cs typeface="Calibri"/>
              </a:rPr>
              <a:t>NATALIA</a:t>
            </a:r>
            <a:r>
              <a:rPr dirty="0" sz="1200" spc="-20" b="1">
                <a:latin typeface="Calibri"/>
                <a:cs typeface="Calibri"/>
              </a:rPr>
              <a:t> KOLO </a:t>
            </a:r>
            <a:r>
              <a:rPr dirty="0" sz="1200" b="1">
                <a:latin typeface="Calibri"/>
                <a:cs typeface="Calibri"/>
              </a:rPr>
              <a:t>(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NO.2)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29322" y="4698000"/>
            <a:ext cx="2879999" cy="2159999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6008062" y="6504431"/>
            <a:ext cx="15836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 b="1">
                <a:latin typeface="Calibri"/>
                <a:cs typeface="Calibri"/>
              </a:rPr>
              <a:t>ALFRED</a:t>
            </a:r>
            <a:r>
              <a:rPr dirty="0" sz="1100" spc="-2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D.I.TUNLIU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(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NO.3)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29322" y="2500306"/>
            <a:ext cx="2879999" cy="2159999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7168586" y="4401311"/>
            <a:ext cx="15201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 b="1">
                <a:latin typeface="Calibri"/>
                <a:cs typeface="Calibri"/>
              </a:rPr>
              <a:t>MARSELINA</a:t>
            </a:r>
            <a:r>
              <a:rPr dirty="0" sz="1100" spc="-25" b="1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RATU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(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NO.4)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03493" y="3163315"/>
            <a:ext cx="5721985" cy="845819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12065" marR="5080" indent="1905">
              <a:lnSpc>
                <a:spcPct val="99400"/>
              </a:lnSpc>
              <a:spcBef>
                <a:spcPts val="110"/>
              </a:spcBef>
            </a:pPr>
            <a:r>
              <a:rPr dirty="0" sz="1800" spc="-10" b="1">
                <a:latin typeface="Calibri"/>
                <a:cs typeface="Calibri"/>
              </a:rPr>
              <a:t>Pondok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Sawah,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5" b="1">
                <a:latin typeface="Calibri"/>
                <a:cs typeface="Calibri"/>
              </a:rPr>
              <a:t>Kota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Kupang, </a:t>
            </a:r>
            <a:r>
              <a:rPr dirty="0" sz="1800" spc="-10" b="1">
                <a:latin typeface="Calibri"/>
                <a:cs typeface="Calibri"/>
              </a:rPr>
              <a:t>Provinsi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Nusa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35" b="1">
                <a:latin typeface="Calibri"/>
                <a:cs typeface="Calibri"/>
              </a:rPr>
              <a:t>Tenggara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Timur 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Pemilik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Dinas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Aset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5">
                <a:latin typeface="Calibri"/>
                <a:cs typeface="Calibri"/>
              </a:rPr>
              <a:t>NTT </a:t>
            </a:r>
            <a:r>
              <a:rPr dirty="0" sz="1800">
                <a:latin typeface="Calibri"/>
                <a:cs typeface="Calibri"/>
              </a:rPr>
              <a:t>- </a:t>
            </a:r>
            <a:r>
              <a:rPr dirty="0" sz="1800" spc="-5">
                <a:latin typeface="Calibri"/>
                <a:cs typeface="Calibri"/>
              </a:rPr>
              <a:t>Pengguna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Pegawai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Pemkot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Kupang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–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LB</a:t>
            </a:r>
            <a:r>
              <a:rPr dirty="0" sz="1800" spc="-5">
                <a:latin typeface="Calibri"/>
                <a:cs typeface="Calibri"/>
              </a:rPr>
              <a:t> 36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m2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6603"/>
            <a:ext cx="781939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20" b="1">
                <a:latin typeface="Calibri"/>
                <a:cs typeface="Calibri"/>
              </a:rPr>
              <a:t>KONDISI</a:t>
            </a:r>
            <a:r>
              <a:rPr dirty="0" sz="2800" spc="10" b="1">
                <a:latin typeface="Calibri"/>
                <a:cs typeface="Calibri"/>
              </a:rPr>
              <a:t> </a:t>
            </a:r>
            <a:r>
              <a:rPr dirty="0" sz="2800" spc="-5" b="1">
                <a:latin typeface="Calibri"/>
                <a:cs typeface="Calibri"/>
              </a:rPr>
              <a:t>PENYEDIAAN</a:t>
            </a:r>
            <a:r>
              <a:rPr dirty="0" sz="2800" spc="15" b="1">
                <a:latin typeface="Calibri"/>
                <a:cs typeface="Calibri"/>
              </a:rPr>
              <a:t> </a:t>
            </a:r>
            <a:r>
              <a:rPr dirty="0" sz="2800" spc="-5" b="1">
                <a:latin typeface="Calibri"/>
                <a:cs typeface="Calibri"/>
              </a:rPr>
              <a:t>PERUMAHAN</a:t>
            </a:r>
            <a:r>
              <a:rPr dirty="0" sz="2800" spc="10" b="1">
                <a:latin typeface="Calibri"/>
                <a:cs typeface="Calibri"/>
              </a:rPr>
              <a:t> </a:t>
            </a:r>
            <a:r>
              <a:rPr dirty="0" sz="2800" spc="-15" b="1">
                <a:latin typeface="Calibri"/>
                <a:cs typeface="Calibri"/>
              </a:rPr>
              <a:t>KONVENSIONAL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69466" y="904538"/>
            <a:ext cx="7889240" cy="5810885"/>
            <a:chOff x="469466" y="904538"/>
            <a:chExt cx="7889240" cy="58108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06493" y="904538"/>
              <a:ext cx="3951720" cy="285752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403" y="904538"/>
              <a:ext cx="3903460" cy="285625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11484" y="3787458"/>
              <a:ext cx="3903460" cy="292768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466" y="3787458"/>
              <a:ext cx="3903460" cy="2927689"/>
            </a:xfrm>
            <a:prstGeom prst="rect">
              <a:avLst/>
            </a:prstGeom>
          </p:spPr>
        </p:pic>
      </p:grpSp>
      <p:sp>
        <p:nvSpPr>
          <p:cNvPr id="7" name="object 7" descr=""/>
          <p:cNvSpPr/>
          <p:nvPr/>
        </p:nvSpPr>
        <p:spPr>
          <a:xfrm>
            <a:off x="0" y="142852"/>
            <a:ext cx="9144000" cy="400685"/>
          </a:xfrm>
          <a:custGeom>
            <a:avLst/>
            <a:gdLst/>
            <a:ahLst/>
            <a:cxnLst/>
            <a:rect l="l" t="t" r="r" b="b"/>
            <a:pathLst>
              <a:path w="9144000" h="400684">
                <a:moveTo>
                  <a:pt x="9144000" y="0"/>
                </a:moveTo>
                <a:lnTo>
                  <a:pt x="0" y="0"/>
                </a:lnTo>
                <a:lnTo>
                  <a:pt x="0" y="400109"/>
                </a:lnTo>
                <a:lnTo>
                  <a:pt x="9144000" y="400109"/>
                </a:lnTo>
                <a:lnTo>
                  <a:pt x="914400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163067"/>
            <a:ext cx="7222490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latin typeface="Calibri"/>
                <a:cs typeface="Calibri"/>
              </a:rPr>
              <a:t>PENERAPAN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OLEH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APLIKATOR</a:t>
            </a:r>
            <a:r>
              <a:rPr dirty="0" sz="2000" spc="-5" b="1">
                <a:latin typeface="Calibri"/>
                <a:cs typeface="Calibri"/>
              </a:rPr>
              <a:t> BANGUN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RISHA</a:t>
            </a:r>
            <a:r>
              <a:rPr dirty="0" sz="2000" spc="-5" b="1">
                <a:latin typeface="Calibri"/>
                <a:cs typeface="Calibri"/>
              </a:rPr>
              <a:t> MANDIRI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-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BANDUNG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1331639" y="3559733"/>
            <a:ext cx="6240780" cy="646430"/>
          </a:xfrm>
          <a:custGeom>
            <a:avLst/>
            <a:gdLst/>
            <a:ahLst/>
            <a:cxnLst/>
            <a:rect l="l" t="t" r="r" b="b"/>
            <a:pathLst>
              <a:path w="6240780" h="646429">
                <a:moveTo>
                  <a:pt x="6240755" y="0"/>
                </a:moveTo>
                <a:lnTo>
                  <a:pt x="0" y="0"/>
                </a:lnTo>
                <a:lnTo>
                  <a:pt x="0" y="646330"/>
                </a:lnTo>
                <a:lnTo>
                  <a:pt x="6240755" y="646330"/>
                </a:lnTo>
                <a:lnTo>
                  <a:pt x="62407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1452627" y="3580892"/>
            <a:ext cx="5998845" cy="565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125"/>
              </a:lnSpc>
              <a:spcBef>
                <a:spcPts val="100"/>
              </a:spcBef>
            </a:pPr>
            <a:r>
              <a:rPr dirty="0" sz="1800" spc="-25" b="1">
                <a:latin typeface="Calibri"/>
                <a:cs typeface="Calibri"/>
              </a:rPr>
              <a:t>Wado,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5" b="1">
                <a:latin typeface="Calibri"/>
                <a:cs typeface="Calibri"/>
              </a:rPr>
              <a:t>Kabupaten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,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Provinsi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Jawa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5" b="1">
                <a:latin typeface="Calibri"/>
                <a:cs typeface="Calibri"/>
              </a:rPr>
              <a:t>Barat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125"/>
              </a:lnSpc>
            </a:pPr>
            <a:r>
              <a:rPr dirty="0" sz="1800" spc="-15">
                <a:latin typeface="Calibri"/>
                <a:cs typeface="Calibri"/>
              </a:rPr>
              <a:t>Relokasi</a:t>
            </a:r>
            <a:r>
              <a:rPr dirty="0" sz="1800" spc="-5">
                <a:latin typeface="Calibri"/>
                <a:cs typeface="Calibri"/>
              </a:rPr>
              <a:t> Bendungan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Jatigede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30">
                <a:latin typeface="Calibri"/>
                <a:cs typeface="Calibri"/>
              </a:rPr>
              <a:t>Warga</a:t>
            </a:r>
            <a:r>
              <a:rPr dirty="0" sz="1800">
                <a:latin typeface="Calibri"/>
                <a:cs typeface="Calibri"/>
              </a:rPr>
              <a:t> Desa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Wado</a:t>
            </a:r>
            <a:r>
              <a:rPr dirty="0" sz="1800" spc="40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Kab.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Sumedang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06" y="4131454"/>
            <a:ext cx="3635393" cy="27265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406" y="1357298"/>
            <a:ext cx="3635393" cy="272654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61743" y="1482942"/>
            <a:ext cx="5375057" cy="5375057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25253" y="520700"/>
            <a:ext cx="8894445" cy="8458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125"/>
              </a:lnSpc>
              <a:spcBef>
                <a:spcPts val="100"/>
              </a:spcBef>
            </a:pPr>
            <a:r>
              <a:rPr dirty="0" sz="1800" spc="-5" b="1">
                <a:latin typeface="Calibri"/>
                <a:cs typeface="Calibri"/>
              </a:rPr>
              <a:t>Jl.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5" b="1">
                <a:latin typeface="Calibri"/>
                <a:cs typeface="Calibri"/>
              </a:rPr>
              <a:t>Penamparan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(belakang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5" b="1">
                <a:latin typeface="Calibri"/>
                <a:cs typeface="Calibri"/>
              </a:rPr>
              <a:t>mitra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10),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5" b="1">
                <a:latin typeface="Calibri"/>
                <a:cs typeface="Calibri"/>
              </a:rPr>
              <a:t>Kota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Denpasar,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Provinsi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Bali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125"/>
              </a:lnSpc>
            </a:pPr>
            <a:r>
              <a:rPr dirty="0" sz="1800" spc="-10">
                <a:latin typeface="Calibri"/>
                <a:cs typeface="Calibri"/>
              </a:rPr>
              <a:t>Pemilik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Bpk.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Andrew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-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Konsep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rumah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kebun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–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LB.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36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m2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-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Waktu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pembangunan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hingga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finishing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dirty="0" sz="1800">
                <a:latin typeface="Calibri"/>
                <a:cs typeface="Calibri"/>
              </a:rPr>
              <a:t>1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bulan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1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minggu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0" y="28493"/>
            <a:ext cx="9144000" cy="400685"/>
          </a:xfrm>
          <a:custGeom>
            <a:avLst/>
            <a:gdLst/>
            <a:ahLst/>
            <a:cxnLst/>
            <a:rect l="l" t="t" r="r" b="b"/>
            <a:pathLst>
              <a:path w="9144000" h="400684">
                <a:moveTo>
                  <a:pt x="9144000" y="0"/>
                </a:moveTo>
                <a:lnTo>
                  <a:pt x="0" y="0"/>
                </a:lnTo>
                <a:lnTo>
                  <a:pt x="0" y="400109"/>
                </a:lnTo>
                <a:lnTo>
                  <a:pt x="9144000" y="400109"/>
                </a:lnTo>
                <a:lnTo>
                  <a:pt x="914400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50291"/>
            <a:ext cx="8637270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latin typeface="Calibri"/>
                <a:cs typeface="Calibri"/>
              </a:rPr>
              <a:t>PENERAPAN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OLEH </a:t>
            </a:r>
            <a:r>
              <a:rPr dirty="0" sz="2000" spc="-25" b="1">
                <a:latin typeface="Calibri"/>
                <a:cs typeface="Calibri"/>
              </a:rPr>
              <a:t>APLIKATOR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spc="-60" b="1">
                <a:latin typeface="Calibri"/>
                <a:cs typeface="Calibri"/>
              </a:rPr>
              <a:t>PT.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SAPTARADHA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INDONESIA </a:t>
            </a:r>
            <a:r>
              <a:rPr dirty="0" sz="2000" spc="-20" b="1">
                <a:latin typeface="Calibri"/>
                <a:cs typeface="Calibri"/>
              </a:rPr>
              <a:t>PERSADA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-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DENPASAR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1569" y="1310530"/>
            <a:ext cx="5141250" cy="289195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2100" y="1310530"/>
            <a:ext cx="1611661" cy="289195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65615" y="4275558"/>
            <a:ext cx="3435408" cy="257672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1570" y="4275558"/>
            <a:ext cx="3408823" cy="2582441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0" y="428603"/>
            <a:ext cx="9144000" cy="923925"/>
          </a:xfrm>
          <a:custGeom>
            <a:avLst/>
            <a:gdLst/>
            <a:ahLst/>
            <a:cxnLst/>
            <a:rect l="l" t="t" r="r" b="b"/>
            <a:pathLst>
              <a:path w="9144000" h="923925">
                <a:moveTo>
                  <a:pt x="9144000" y="0"/>
                </a:moveTo>
                <a:lnTo>
                  <a:pt x="0" y="0"/>
                </a:lnTo>
                <a:lnTo>
                  <a:pt x="0" y="923330"/>
                </a:lnTo>
                <a:lnTo>
                  <a:pt x="9144000" y="92333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335184" y="447547"/>
            <a:ext cx="847407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ts val="2135"/>
              </a:lnSpc>
              <a:spcBef>
                <a:spcPts val="100"/>
              </a:spcBef>
            </a:pPr>
            <a:r>
              <a:rPr dirty="0" sz="1800" spc="-5" b="1">
                <a:latin typeface="Calibri"/>
                <a:cs typeface="Calibri"/>
              </a:rPr>
              <a:t>Monang maning, </a:t>
            </a:r>
            <a:r>
              <a:rPr dirty="0" sz="1800" spc="-15" b="1">
                <a:latin typeface="Calibri"/>
                <a:cs typeface="Calibri"/>
              </a:rPr>
              <a:t>Kota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Denpasar,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Provinsi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Bali</a:t>
            </a:r>
            <a:endParaRPr sz="1800">
              <a:latin typeface="Calibri"/>
              <a:cs typeface="Calibri"/>
            </a:endParaRPr>
          </a:p>
          <a:p>
            <a:pPr algn="ctr" marL="12065" marR="5080">
              <a:lnSpc>
                <a:spcPts val="2210"/>
              </a:lnSpc>
              <a:spcBef>
                <a:spcPts val="5"/>
              </a:spcBef>
            </a:pPr>
            <a:r>
              <a:rPr dirty="0" sz="1800" spc="-10">
                <a:latin typeface="Calibri"/>
                <a:cs typeface="Calibri"/>
              </a:rPr>
              <a:t>Pemilik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Bpk.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Andre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-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LB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36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m2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-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masih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dalam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proses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pengerjaan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finishing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bangunan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-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fungsi </a:t>
            </a:r>
            <a:r>
              <a:rPr dirty="0" sz="1800" spc="-39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rumah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tinggal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0" y="28493"/>
            <a:ext cx="9144000" cy="400685"/>
          </a:xfrm>
          <a:custGeom>
            <a:avLst/>
            <a:gdLst/>
            <a:ahLst/>
            <a:cxnLst/>
            <a:rect l="l" t="t" r="r" b="b"/>
            <a:pathLst>
              <a:path w="9144000" h="400684">
                <a:moveTo>
                  <a:pt x="9144000" y="0"/>
                </a:moveTo>
                <a:lnTo>
                  <a:pt x="0" y="0"/>
                </a:lnTo>
                <a:lnTo>
                  <a:pt x="0" y="400109"/>
                </a:lnTo>
                <a:lnTo>
                  <a:pt x="9144000" y="400109"/>
                </a:lnTo>
                <a:lnTo>
                  <a:pt x="914400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739" y="50291"/>
            <a:ext cx="8637270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latin typeface="Calibri"/>
                <a:cs typeface="Calibri"/>
              </a:rPr>
              <a:t>PENERAPAN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OLEH </a:t>
            </a:r>
            <a:r>
              <a:rPr dirty="0" sz="2000" spc="-25" b="1">
                <a:latin typeface="Calibri"/>
                <a:cs typeface="Calibri"/>
              </a:rPr>
              <a:t>APLIKATOR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spc="-60" b="1">
                <a:latin typeface="Calibri"/>
                <a:cs typeface="Calibri"/>
              </a:rPr>
              <a:t>PT.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SAPTARADHA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INDONESIA </a:t>
            </a:r>
            <a:r>
              <a:rPr dirty="0" sz="2000" spc="-20" b="1">
                <a:latin typeface="Calibri"/>
                <a:cs typeface="Calibri"/>
              </a:rPr>
              <a:t>PERSADA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-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DENPASAR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8943" y="4097737"/>
            <a:ext cx="3680349" cy="276026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5817" y="4122280"/>
            <a:ext cx="3605076" cy="2703807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74301" y="1090347"/>
            <a:ext cx="3941036" cy="295577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5817" y="1181762"/>
            <a:ext cx="3430845" cy="2864360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0" y="28493"/>
            <a:ext cx="9144000" cy="400685"/>
          </a:xfrm>
          <a:custGeom>
            <a:avLst/>
            <a:gdLst/>
            <a:ahLst/>
            <a:cxnLst/>
            <a:rect l="l" t="t" r="r" b="b"/>
            <a:pathLst>
              <a:path w="9144000" h="400684">
                <a:moveTo>
                  <a:pt x="9144000" y="0"/>
                </a:moveTo>
                <a:lnTo>
                  <a:pt x="0" y="0"/>
                </a:lnTo>
                <a:lnTo>
                  <a:pt x="0" y="400109"/>
                </a:lnTo>
                <a:lnTo>
                  <a:pt x="9144000" y="400109"/>
                </a:lnTo>
                <a:lnTo>
                  <a:pt x="914400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50291"/>
            <a:ext cx="8637270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latin typeface="Calibri"/>
                <a:cs typeface="Calibri"/>
              </a:rPr>
              <a:t>PENERAPAN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OLEH </a:t>
            </a:r>
            <a:r>
              <a:rPr dirty="0" sz="2000" spc="-25" b="1">
                <a:latin typeface="Calibri"/>
                <a:cs typeface="Calibri"/>
              </a:rPr>
              <a:t>APLIKATOR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spc="-60" b="1">
                <a:latin typeface="Calibri"/>
                <a:cs typeface="Calibri"/>
              </a:rPr>
              <a:t>PT.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SAPTARADHA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INDONESIA </a:t>
            </a:r>
            <a:r>
              <a:rPr dirty="0" sz="2000" spc="-20" b="1">
                <a:latin typeface="Calibri"/>
                <a:cs typeface="Calibri"/>
              </a:rPr>
              <a:t>PERSADA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-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DENPASAR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335277" y="447547"/>
            <a:ext cx="6473825" cy="568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135"/>
              </a:lnSpc>
              <a:spcBef>
                <a:spcPts val="100"/>
              </a:spcBef>
            </a:pPr>
            <a:r>
              <a:rPr dirty="0" sz="1800" spc="-5" b="1">
                <a:latin typeface="Calibri"/>
                <a:cs typeface="Calibri"/>
              </a:rPr>
              <a:t>Jalan Bung </a:t>
            </a:r>
            <a:r>
              <a:rPr dirty="0" sz="1800" spc="-45" b="1">
                <a:latin typeface="Calibri"/>
                <a:cs typeface="Calibri"/>
              </a:rPr>
              <a:t>Tomo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Gang </a:t>
            </a:r>
            <a:r>
              <a:rPr dirty="0" sz="1800" b="1">
                <a:latin typeface="Calibri"/>
                <a:cs typeface="Calibri"/>
              </a:rPr>
              <a:t>10,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5" b="1">
                <a:latin typeface="Calibri"/>
                <a:cs typeface="Calibri"/>
              </a:rPr>
              <a:t>Kota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Denpasar,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Provinsi</a:t>
            </a:r>
            <a:r>
              <a:rPr dirty="0" sz="1800" spc="-5" b="1">
                <a:latin typeface="Calibri"/>
                <a:cs typeface="Calibri"/>
              </a:rPr>
              <a:t> Bali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135"/>
              </a:lnSpc>
            </a:pPr>
            <a:r>
              <a:rPr dirty="0" sz="1800" spc="-15">
                <a:latin typeface="Calibri"/>
                <a:cs typeface="Calibri"/>
              </a:rPr>
              <a:t>Program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Bedah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rumah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30">
                <a:latin typeface="Calibri"/>
                <a:cs typeface="Calibri"/>
              </a:rPr>
              <a:t>PEMKOT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Denpasar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–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dengan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teknologi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RUSPIN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91" y="1191604"/>
            <a:ext cx="8931275" cy="5203825"/>
            <a:chOff x="891" y="1191604"/>
            <a:chExt cx="8931275" cy="52038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1" y="1191604"/>
              <a:ext cx="4916180" cy="373405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999043" y="4014797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914400" y="0"/>
                  </a:moveTo>
                  <a:lnTo>
                    <a:pt x="0" y="0"/>
                  </a:lnTo>
                  <a:lnTo>
                    <a:pt x="0" y="914399"/>
                  </a:lnTo>
                  <a:lnTo>
                    <a:pt x="914400" y="914399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6313" y="3286123"/>
              <a:ext cx="4145279" cy="3108960"/>
            </a:xfrm>
            <a:prstGeom prst="rect">
              <a:avLst/>
            </a:prstGeom>
          </p:spPr>
        </p:pic>
      </p:grpSp>
      <p:sp>
        <p:nvSpPr>
          <p:cNvPr id="6" name="object 6" descr=""/>
          <p:cNvSpPr/>
          <p:nvPr/>
        </p:nvSpPr>
        <p:spPr>
          <a:xfrm>
            <a:off x="0" y="467004"/>
            <a:ext cx="7001509" cy="462280"/>
          </a:xfrm>
          <a:custGeom>
            <a:avLst/>
            <a:gdLst/>
            <a:ahLst/>
            <a:cxnLst/>
            <a:rect l="l" t="t" r="r" b="b"/>
            <a:pathLst>
              <a:path w="7001509" h="462280">
                <a:moveTo>
                  <a:pt x="7000891" y="0"/>
                </a:moveTo>
                <a:lnTo>
                  <a:pt x="0" y="0"/>
                </a:lnTo>
                <a:lnTo>
                  <a:pt x="0" y="461665"/>
                </a:lnTo>
                <a:lnTo>
                  <a:pt x="7000891" y="461665"/>
                </a:lnTo>
                <a:lnTo>
                  <a:pt x="7000891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474979"/>
            <a:ext cx="511937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latin typeface="Calibri"/>
                <a:cs typeface="Calibri"/>
              </a:rPr>
              <a:t>BAHAN</a:t>
            </a:r>
            <a:r>
              <a:rPr dirty="0" sz="2400" spc="-25" b="1">
                <a:latin typeface="Calibri"/>
                <a:cs typeface="Calibri"/>
              </a:rPr>
              <a:t> </a:t>
            </a:r>
            <a:r>
              <a:rPr dirty="0" sz="2400" spc="-5" b="1">
                <a:latin typeface="Calibri"/>
                <a:cs typeface="Calibri"/>
              </a:rPr>
              <a:t>DISEMINASI</a:t>
            </a:r>
            <a:r>
              <a:rPr dirty="0" sz="2400" spc="-1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TEKNOLOGI</a:t>
            </a:r>
            <a:r>
              <a:rPr dirty="0" sz="2400" spc="-20" b="1">
                <a:latin typeface="Calibri"/>
                <a:cs typeface="Calibri"/>
              </a:rPr>
              <a:t> </a:t>
            </a:r>
            <a:r>
              <a:rPr dirty="0" sz="2400" spc="-5" b="1">
                <a:latin typeface="Calibri"/>
                <a:cs typeface="Calibri"/>
              </a:rPr>
              <a:t>RUSPIN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186846" y="4948428"/>
            <a:ext cx="234124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Calibri"/>
                <a:cs typeface="Calibri"/>
              </a:rPr>
              <a:t>Model</a:t>
            </a:r>
            <a:r>
              <a:rPr dirty="0" sz="2000" spc="-45" b="1">
                <a:latin typeface="Calibri"/>
                <a:cs typeface="Calibri"/>
              </a:rPr>
              <a:t> </a:t>
            </a:r>
            <a:r>
              <a:rPr dirty="0" sz="2000" spc="-15" b="1">
                <a:latin typeface="Calibri"/>
                <a:cs typeface="Calibri"/>
              </a:rPr>
              <a:t>peraga</a:t>
            </a:r>
            <a:r>
              <a:rPr dirty="0" sz="2000" spc="-3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RUSPIN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403086" y="6478523"/>
            <a:ext cx="27686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Calibri"/>
                <a:cs typeface="Calibri"/>
              </a:rPr>
              <a:t>Video</a:t>
            </a:r>
            <a:r>
              <a:rPr dirty="0" sz="2000" spc="-2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pembuatan</a:t>
            </a:r>
            <a:r>
              <a:rPr dirty="0" sz="2000" spc="-2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RUSPIN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8739" y="5882132"/>
            <a:ext cx="869061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28495" algn="l"/>
              </a:tabLst>
            </a:pPr>
            <a:r>
              <a:rPr dirty="0" sz="1800" spc="-5" b="1">
                <a:latin typeface="Calibri"/>
                <a:cs typeface="Calibri"/>
              </a:rPr>
              <a:t>RUSPIN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2013	</a:t>
            </a:r>
            <a:r>
              <a:rPr dirty="0" sz="1800">
                <a:latin typeface="Wingdings"/>
                <a:cs typeface="Wingdings"/>
              </a:rPr>
              <a:t></a:t>
            </a:r>
            <a:r>
              <a:rPr dirty="0" sz="1800" spc="-4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Calibri"/>
                <a:cs typeface="Calibri"/>
              </a:rPr>
              <a:t>struktur</a:t>
            </a:r>
            <a:r>
              <a:rPr dirty="0" sz="1800" spc="-5">
                <a:latin typeface="Calibri"/>
                <a:cs typeface="Calibri"/>
              </a:rPr>
              <a:t> rumah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satu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lantai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(</a:t>
            </a:r>
            <a:r>
              <a:rPr dirty="0" sz="1800" b="1">
                <a:latin typeface="Calibri"/>
                <a:cs typeface="Calibri"/>
              </a:rPr>
              <a:t>uji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portal)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2110"/>
              </a:lnSpc>
              <a:spcBef>
                <a:spcPts val="160"/>
              </a:spcBef>
            </a:pPr>
            <a:r>
              <a:rPr dirty="0" sz="1800" spc="-5" b="1">
                <a:latin typeface="Calibri"/>
                <a:cs typeface="Calibri"/>
              </a:rPr>
              <a:t>RUSPIN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2014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- 2016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>
                <a:latin typeface="Wingdings"/>
                <a:cs typeface="Wingdings"/>
              </a:rPr>
              <a:t></a:t>
            </a:r>
            <a:r>
              <a:rPr dirty="0" sz="1800" spc="-4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Calibri"/>
                <a:cs typeface="Calibri"/>
              </a:rPr>
              <a:t>struktur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rumah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dua </a:t>
            </a:r>
            <a:r>
              <a:rPr dirty="0" sz="1800" spc="-10">
                <a:latin typeface="Calibri"/>
                <a:cs typeface="Calibri"/>
              </a:rPr>
              <a:t>lantai</a:t>
            </a:r>
            <a:r>
              <a:rPr dirty="0" sz="1800">
                <a:latin typeface="Calibri"/>
                <a:cs typeface="Calibri"/>
              </a:rPr>
              <a:t> (</a:t>
            </a:r>
            <a:r>
              <a:rPr dirty="0" sz="1800" b="1">
                <a:latin typeface="Calibri"/>
                <a:cs typeface="Calibri"/>
              </a:rPr>
              <a:t>uji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parsial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balok,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kolom,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sambungan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balok-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kolom,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uji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skala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penuh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di </a:t>
            </a:r>
            <a:r>
              <a:rPr dirty="0" sz="1800" spc="-10">
                <a:latin typeface="Calibri"/>
                <a:cs typeface="Calibri"/>
              </a:rPr>
              <a:t>laboratorium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dan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uji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coba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perakitan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di </a:t>
            </a:r>
            <a:r>
              <a:rPr dirty="0" sz="1800" spc="-10">
                <a:latin typeface="Calibri"/>
                <a:cs typeface="Calibri"/>
              </a:rPr>
              <a:t>lapangan)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32" y="240549"/>
            <a:ext cx="3143250" cy="831215"/>
          </a:xfrm>
          <a:custGeom>
            <a:avLst/>
            <a:gdLst/>
            <a:ahLst/>
            <a:cxnLst/>
            <a:rect l="l" t="t" r="r" b="b"/>
            <a:pathLst>
              <a:path w="3143250" h="831215">
                <a:moveTo>
                  <a:pt x="3143207" y="0"/>
                </a:moveTo>
                <a:lnTo>
                  <a:pt x="0" y="0"/>
                </a:lnTo>
                <a:lnTo>
                  <a:pt x="0" y="830996"/>
                </a:lnTo>
                <a:lnTo>
                  <a:pt x="3143207" y="830996"/>
                </a:lnTo>
                <a:lnTo>
                  <a:pt x="3143207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71" y="249427"/>
            <a:ext cx="259715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626235" algn="l"/>
              </a:tabLst>
            </a:pPr>
            <a:r>
              <a:rPr dirty="0" sz="2400" spc="-10" b="1">
                <a:latin typeface="Calibri"/>
                <a:cs typeface="Calibri"/>
              </a:rPr>
              <a:t>PENGEMBANGAN </a:t>
            </a:r>
            <a:r>
              <a:rPr dirty="0" sz="2400" spc="-5" b="1">
                <a:latin typeface="Calibri"/>
                <a:cs typeface="Calibri"/>
              </a:rPr>
              <a:t> T</a:t>
            </a:r>
            <a:r>
              <a:rPr dirty="0" sz="2400" b="1">
                <a:latin typeface="Calibri"/>
                <a:cs typeface="Calibri"/>
              </a:rPr>
              <a:t>E</a:t>
            </a:r>
            <a:r>
              <a:rPr dirty="0" sz="2400" spc="-5" b="1">
                <a:latin typeface="Calibri"/>
                <a:cs typeface="Calibri"/>
              </a:rPr>
              <a:t>K</a:t>
            </a:r>
            <a:r>
              <a:rPr dirty="0" sz="2400" spc="-10" b="1">
                <a:latin typeface="Calibri"/>
                <a:cs typeface="Calibri"/>
              </a:rPr>
              <a:t>N</a:t>
            </a:r>
            <a:r>
              <a:rPr dirty="0" sz="2400" b="1">
                <a:latin typeface="Calibri"/>
                <a:cs typeface="Calibri"/>
              </a:rPr>
              <a:t>O</a:t>
            </a:r>
            <a:r>
              <a:rPr dirty="0" sz="2400" spc="-45" b="1">
                <a:latin typeface="Calibri"/>
                <a:cs typeface="Calibri"/>
              </a:rPr>
              <a:t>L</a:t>
            </a:r>
            <a:r>
              <a:rPr dirty="0" sz="2400" b="1">
                <a:latin typeface="Calibri"/>
                <a:cs typeface="Calibri"/>
              </a:rPr>
              <a:t>O</a:t>
            </a:r>
            <a:r>
              <a:rPr dirty="0" sz="2400" spc="-5" b="1">
                <a:latin typeface="Calibri"/>
                <a:cs typeface="Calibri"/>
              </a:rPr>
              <a:t>G</a:t>
            </a:r>
            <a:r>
              <a:rPr dirty="0" sz="2400" b="1">
                <a:latin typeface="Calibri"/>
                <a:cs typeface="Calibri"/>
              </a:rPr>
              <a:t>I	</a:t>
            </a:r>
            <a:r>
              <a:rPr dirty="0" sz="2400" spc="-5" b="1">
                <a:latin typeface="Calibri"/>
                <a:cs typeface="Calibri"/>
              </a:rPr>
              <a:t>R</a:t>
            </a:r>
            <a:r>
              <a:rPr dirty="0" sz="2400" spc="-10" b="1">
                <a:latin typeface="Calibri"/>
                <a:cs typeface="Calibri"/>
              </a:rPr>
              <a:t>U</a:t>
            </a:r>
            <a:r>
              <a:rPr dirty="0" sz="2400" b="1">
                <a:latin typeface="Calibri"/>
                <a:cs typeface="Calibri"/>
              </a:rPr>
              <a:t>S</a:t>
            </a:r>
            <a:r>
              <a:rPr dirty="0" sz="2400" spc="-5" b="1">
                <a:latin typeface="Calibri"/>
                <a:cs typeface="Calibri"/>
              </a:rPr>
              <a:t>PI</a:t>
            </a:r>
            <a:r>
              <a:rPr dirty="0" sz="2400" b="1">
                <a:latin typeface="Calibri"/>
                <a:cs typeface="Calibri"/>
              </a:rPr>
              <a:t>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9791" y="1083944"/>
            <a:ext cx="5868144" cy="440110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870993" y="5542788"/>
            <a:ext cx="340296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b="1">
                <a:latin typeface="Calibri"/>
                <a:cs typeface="Calibri"/>
              </a:rPr>
              <a:t>TERIMA</a:t>
            </a:r>
            <a:r>
              <a:rPr dirty="0" sz="4400" spc="-50" b="1">
                <a:latin typeface="Calibri"/>
                <a:cs typeface="Calibri"/>
              </a:rPr>
              <a:t> </a:t>
            </a:r>
            <a:r>
              <a:rPr dirty="0" sz="4400" spc="-5" b="1">
                <a:latin typeface="Calibri"/>
                <a:cs typeface="Calibri"/>
              </a:rPr>
              <a:t>KASIH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71258" y="990091"/>
            <a:ext cx="2294890" cy="193675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r" marL="1094740" marR="6350" indent="-1270">
              <a:lnSpc>
                <a:spcPct val="99400"/>
              </a:lnSpc>
              <a:spcBef>
                <a:spcPts val="110"/>
              </a:spcBef>
            </a:pPr>
            <a:r>
              <a:rPr dirty="0" sz="1800" spc="-5" b="1">
                <a:solidFill>
                  <a:srgbClr val="002060"/>
                </a:solidFill>
                <a:latin typeface="Calibri"/>
                <a:cs typeface="Calibri"/>
              </a:rPr>
              <a:t>Tim</a:t>
            </a:r>
            <a:r>
              <a:rPr dirty="0" sz="1800" spc="-7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002060"/>
                </a:solidFill>
                <a:latin typeface="Calibri"/>
                <a:cs typeface="Calibri"/>
              </a:rPr>
              <a:t>Peneliti: </a:t>
            </a:r>
            <a:r>
              <a:rPr dirty="0" sz="1800" spc="-39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002060"/>
                </a:solidFill>
                <a:latin typeface="Calibri"/>
                <a:cs typeface="Calibri"/>
              </a:rPr>
              <a:t>Ru</a:t>
            </a:r>
            <a:r>
              <a:rPr dirty="0" sz="1800" spc="-10" b="1">
                <a:solidFill>
                  <a:srgbClr val="002060"/>
                </a:solidFill>
                <a:latin typeface="Calibri"/>
                <a:cs typeface="Calibri"/>
              </a:rPr>
              <a:t>s</a:t>
            </a:r>
            <a:r>
              <a:rPr dirty="0" sz="1800" spc="-5" b="1">
                <a:solidFill>
                  <a:srgbClr val="002060"/>
                </a:solidFill>
                <a:latin typeface="Calibri"/>
                <a:cs typeface="Calibri"/>
              </a:rPr>
              <a:t>li</a:t>
            </a:r>
            <a:r>
              <a:rPr dirty="0" sz="1800" b="1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dirty="0" sz="1800" spc="-20" b="1">
                <a:solidFill>
                  <a:srgbClr val="002060"/>
                </a:solidFill>
                <a:latin typeface="Calibri"/>
                <a:cs typeface="Calibri"/>
              </a:rPr>
              <a:t>S</a:t>
            </a:r>
            <a:r>
              <a:rPr dirty="0" sz="1800" spc="-175" b="1">
                <a:solidFill>
                  <a:srgbClr val="002060"/>
                </a:solidFill>
                <a:latin typeface="Calibri"/>
                <a:cs typeface="Calibri"/>
              </a:rPr>
              <a:t>T</a:t>
            </a:r>
            <a:r>
              <a:rPr dirty="0" sz="1800" b="1">
                <a:solidFill>
                  <a:srgbClr val="002060"/>
                </a:solidFill>
                <a:latin typeface="Calibri"/>
                <a:cs typeface="Calibri"/>
              </a:rPr>
              <a:t>, MT  </a:t>
            </a:r>
            <a:r>
              <a:rPr dirty="0" sz="1800" spc="-15" b="1">
                <a:solidFill>
                  <a:srgbClr val="002060"/>
                </a:solidFill>
                <a:latin typeface="Calibri"/>
                <a:cs typeface="Calibri"/>
              </a:rPr>
              <a:t>Purwoko</a:t>
            </a:r>
            <a:endParaRPr sz="1800">
              <a:latin typeface="Calibri"/>
              <a:cs typeface="Calibri"/>
            </a:endParaRPr>
          </a:p>
          <a:p>
            <a:pPr algn="r" marL="55880" marR="5080" indent="-43815">
              <a:lnSpc>
                <a:spcPct val="98500"/>
              </a:lnSpc>
              <a:spcBef>
                <a:spcPts val="80"/>
              </a:spcBef>
            </a:pPr>
            <a:r>
              <a:rPr dirty="0" sz="1800" spc="-5" b="1">
                <a:solidFill>
                  <a:srgbClr val="002060"/>
                </a:solidFill>
                <a:latin typeface="Calibri"/>
                <a:cs typeface="Calibri"/>
              </a:rPr>
              <a:t>Rudi Setiadji, </a:t>
            </a:r>
            <a:r>
              <a:rPr dirty="0" sz="1800" spc="-65" b="1">
                <a:solidFill>
                  <a:srgbClr val="002060"/>
                </a:solidFill>
                <a:latin typeface="Calibri"/>
                <a:cs typeface="Calibri"/>
              </a:rPr>
              <a:t>ST, </a:t>
            </a:r>
            <a:r>
              <a:rPr dirty="0" sz="1800" spc="-5" b="1">
                <a:solidFill>
                  <a:srgbClr val="002060"/>
                </a:solidFill>
                <a:latin typeface="Calibri"/>
                <a:cs typeface="Calibri"/>
              </a:rPr>
              <a:t>M.Eng. </a:t>
            </a:r>
            <a:r>
              <a:rPr dirty="0" sz="1800" spc="-395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002060"/>
                </a:solidFill>
                <a:latin typeface="Calibri"/>
                <a:cs typeface="Calibri"/>
              </a:rPr>
              <a:t>Iwan</a:t>
            </a:r>
            <a:r>
              <a:rPr dirty="0" sz="1800" spc="-3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002060"/>
                </a:solidFill>
                <a:latin typeface="Calibri"/>
                <a:cs typeface="Calibri"/>
              </a:rPr>
              <a:t>Suprijanto,</a:t>
            </a:r>
            <a:r>
              <a:rPr dirty="0" sz="1800" spc="-3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800" spc="-65" b="1">
                <a:solidFill>
                  <a:srgbClr val="002060"/>
                </a:solidFill>
                <a:latin typeface="Calibri"/>
                <a:cs typeface="Calibri"/>
              </a:rPr>
              <a:t>ST,</a:t>
            </a:r>
            <a:r>
              <a:rPr dirty="0" sz="1800" spc="-25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2060"/>
                </a:solidFill>
                <a:latin typeface="Calibri"/>
                <a:cs typeface="Calibri"/>
              </a:rPr>
              <a:t>MT </a:t>
            </a:r>
            <a:r>
              <a:rPr dirty="0" sz="1800" spc="-395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002060"/>
                </a:solidFill>
                <a:latin typeface="Calibri"/>
                <a:cs typeface="Calibri"/>
              </a:rPr>
              <a:t>Aris </a:t>
            </a:r>
            <a:r>
              <a:rPr dirty="0" sz="1800" spc="-10" b="1">
                <a:solidFill>
                  <a:srgbClr val="002060"/>
                </a:solidFill>
                <a:latin typeface="Calibri"/>
                <a:cs typeface="Calibri"/>
              </a:rPr>
              <a:t>Prihandono, </a:t>
            </a:r>
            <a:r>
              <a:rPr dirty="0" sz="1800" spc="-5" b="1">
                <a:solidFill>
                  <a:srgbClr val="002060"/>
                </a:solidFill>
                <a:latin typeface="Calibri"/>
                <a:cs typeface="Calibri"/>
              </a:rPr>
              <a:t>M.Sc. </a:t>
            </a:r>
            <a:r>
              <a:rPr dirty="0" sz="180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800" spc="-15" b="1">
                <a:solidFill>
                  <a:srgbClr val="002060"/>
                </a:solidFill>
                <a:latin typeface="Calibri"/>
                <a:cs typeface="Calibri"/>
              </a:rPr>
              <a:t>Kuswara,</a:t>
            </a:r>
            <a:r>
              <a:rPr dirty="0" sz="1800" spc="-1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800" spc="-65" b="1">
                <a:solidFill>
                  <a:srgbClr val="002060"/>
                </a:solidFill>
                <a:latin typeface="Calibri"/>
                <a:cs typeface="Calibri"/>
              </a:rPr>
              <a:t>ST,</a:t>
            </a:r>
            <a:r>
              <a:rPr dirty="0" sz="1800" spc="-5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2060"/>
                </a:solidFill>
                <a:latin typeface="Calibri"/>
                <a:cs typeface="Calibri"/>
              </a:rPr>
              <a:t>MA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428991" cy="4878083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2000232" y="0"/>
            <a:ext cx="7144384" cy="4878070"/>
            <a:chOff x="2000232" y="0"/>
            <a:chExt cx="7144384" cy="487807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25" y="0"/>
              <a:ext cx="3643274" cy="487804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0232" y="1857363"/>
              <a:ext cx="4000527" cy="300039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57356" y="349145"/>
            <a:ext cx="4215130" cy="708025"/>
          </a:xfrm>
          <a:prstGeom prst="rect"/>
          <a:solidFill>
            <a:srgbClr val="FFC000"/>
          </a:solidFill>
        </p:spPr>
        <p:txBody>
          <a:bodyPr wrap="square" lIns="0" tIns="33655" rIns="0" bIns="0" rtlCol="0" vert="horz">
            <a:spAutoFit/>
          </a:bodyPr>
          <a:lstStyle/>
          <a:p>
            <a:pPr marL="210185" marR="203835" indent="265430">
              <a:lnSpc>
                <a:spcPct val="100000"/>
              </a:lnSpc>
              <a:spcBef>
                <a:spcPts val="265"/>
              </a:spcBef>
            </a:pPr>
            <a:r>
              <a:rPr dirty="0" sz="2000" spc="-10"/>
              <a:t>Penulangan, </a:t>
            </a:r>
            <a:r>
              <a:rPr dirty="0" sz="2000" spc="-5"/>
              <a:t>mutu, dan dimensi </a:t>
            </a:r>
            <a:r>
              <a:rPr dirty="0" sz="2000"/>
              <a:t> </a:t>
            </a:r>
            <a:r>
              <a:rPr dirty="0" sz="2000" spc="-5"/>
              <a:t>struktur</a:t>
            </a:r>
            <a:r>
              <a:rPr dirty="0" sz="2000" spc="-15"/>
              <a:t> yang </a:t>
            </a:r>
            <a:r>
              <a:rPr dirty="0" sz="2000"/>
              <a:t>tidak</a:t>
            </a:r>
            <a:r>
              <a:rPr dirty="0" sz="2000" spc="-10"/>
              <a:t> </a:t>
            </a:r>
            <a:r>
              <a:rPr dirty="0" sz="2000" spc="-5"/>
              <a:t>memenuhi </a:t>
            </a:r>
            <a:r>
              <a:rPr dirty="0" sz="2000" spc="-25"/>
              <a:t>syarat</a:t>
            </a:r>
            <a:endParaRPr sz="2000"/>
          </a:p>
        </p:txBody>
      </p:sp>
      <p:sp>
        <p:nvSpPr>
          <p:cNvPr id="7" name="object 7" descr=""/>
          <p:cNvSpPr txBox="1"/>
          <p:nvPr/>
        </p:nvSpPr>
        <p:spPr>
          <a:xfrm>
            <a:off x="1857356" y="1214422"/>
            <a:ext cx="4215130" cy="708025"/>
          </a:xfrm>
          <a:prstGeom prst="rect">
            <a:avLst/>
          </a:prstGeom>
          <a:solidFill>
            <a:srgbClr val="FFC000"/>
          </a:solidFill>
        </p:spPr>
        <p:txBody>
          <a:bodyPr wrap="square" lIns="0" tIns="34290" rIns="0" bIns="0" rtlCol="0" vert="horz">
            <a:spAutoFit/>
          </a:bodyPr>
          <a:lstStyle/>
          <a:p>
            <a:pPr marL="1299845" marR="165100" indent="-1128395">
              <a:lnSpc>
                <a:spcPct val="100000"/>
              </a:lnSpc>
              <a:spcBef>
                <a:spcPts val="270"/>
              </a:spcBef>
            </a:pPr>
            <a:r>
              <a:rPr dirty="0" sz="2000" spc="-10">
                <a:latin typeface="Calibri"/>
                <a:cs typeface="Calibri"/>
              </a:rPr>
              <a:t>Pelaksanaan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komponen</a:t>
            </a:r>
            <a:r>
              <a:rPr dirty="0" sz="2000" spc="-5">
                <a:latin typeface="Calibri"/>
                <a:cs typeface="Calibri"/>
              </a:rPr>
              <a:t> struktur </a:t>
            </a:r>
            <a:r>
              <a:rPr dirty="0" sz="2000" spc="-15">
                <a:latin typeface="Calibri"/>
                <a:cs typeface="Calibri"/>
              </a:rPr>
              <a:t>yang </a:t>
            </a:r>
            <a:r>
              <a:rPr dirty="0" sz="2000" spc="-434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tidak</a:t>
            </a:r>
            <a:r>
              <a:rPr dirty="0" sz="2000" spc="-5">
                <a:latin typeface="Calibri"/>
                <a:cs typeface="Calibri"/>
              </a:rPr>
              <a:t> sempurna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2973181" y="4802649"/>
            <a:ext cx="2990215" cy="2031364"/>
            <a:chOff x="2973181" y="4802649"/>
            <a:chExt cx="2990215" cy="2031364"/>
          </a:xfrm>
        </p:grpSpPr>
        <p:sp>
          <p:nvSpPr>
            <p:cNvPr id="9" name="object 9" descr=""/>
            <p:cNvSpPr/>
            <p:nvPr/>
          </p:nvSpPr>
          <p:spPr>
            <a:xfrm>
              <a:off x="2979521" y="5252389"/>
              <a:ext cx="2977515" cy="937894"/>
            </a:xfrm>
            <a:custGeom>
              <a:avLst/>
              <a:gdLst/>
              <a:ahLst/>
              <a:cxnLst/>
              <a:rect l="l" t="t" r="r" b="b"/>
              <a:pathLst>
                <a:path w="2977515" h="937895">
                  <a:moveTo>
                    <a:pt x="2977375" y="924877"/>
                  </a:moveTo>
                  <a:lnTo>
                    <a:pt x="0" y="924877"/>
                  </a:lnTo>
                  <a:lnTo>
                    <a:pt x="0" y="937577"/>
                  </a:lnTo>
                  <a:lnTo>
                    <a:pt x="2977375" y="937577"/>
                  </a:lnTo>
                  <a:lnTo>
                    <a:pt x="2977375" y="924877"/>
                  </a:lnTo>
                  <a:close/>
                </a:path>
                <a:path w="2977515" h="937895">
                  <a:moveTo>
                    <a:pt x="2977375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2977375" y="38100"/>
                  </a:lnTo>
                  <a:lnTo>
                    <a:pt x="2977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979531" y="4808999"/>
              <a:ext cx="2977515" cy="2018664"/>
            </a:xfrm>
            <a:custGeom>
              <a:avLst/>
              <a:gdLst/>
              <a:ahLst/>
              <a:cxnLst/>
              <a:rect l="l" t="t" r="r" b="b"/>
              <a:pathLst>
                <a:path w="2977515" h="2018665">
                  <a:moveTo>
                    <a:pt x="6350" y="0"/>
                  </a:moveTo>
                  <a:lnTo>
                    <a:pt x="6350" y="2018497"/>
                  </a:lnTo>
                </a:path>
                <a:path w="2977515" h="2018665">
                  <a:moveTo>
                    <a:pt x="2971027" y="0"/>
                  </a:moveTo>
                  <a:lnTo>
                    <a:pt x="2971027" y="2018497"/>
                  </a:lnTo>
                </a:path>
                <a:path w="2977515" h="2018665">
                  <a:moveTo>
                    <a:pt x="0" y="6350"/>
                  </a:moveTo>
                  <a:lnTo>
                    <a:pt x="2977377" y="6350"/>
                  </a:lnTo>
                </a:path>
                <a:path w="2977515" h="2018665">
                  <a:moveTo>
                    <a:pt x="0" y="2012147"/>
                  </a:moveTo>
                  <a:lnTo>
                    <a:pt x="2977377" y="201214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2992231" y="4831529"/>
            <a:ext cx="2952115" cy="408940"/>
          </a:xfrm>
          <a:prstGeom prst="rect">
            <a:avLst/>
          </a:prstGeom>
          <a:solidFill>
            <a:srgbClr val="4F81BD"/>
          </a:solidFill>
        </p:spPr>
        <p:txBody>
          <a:bodyPr wrap="square" lIns="0" tIns="1778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Inovasi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992231" y="5278499"/>
            <a:ext cx="2952115" cy="419734"/>
          </a:xfrm>
          <a:prstGeom prst="rect">
            <a:avLst/>
          </a:prstGeom>
          <a:solidFill>
            <a:srgbClr val="D0D8E8"/>
          </a:solidFill>
        </p:spPr>
        <p:txBody>
          <a:bodyPr wrap="square" lIns="0" tIns="24765" rIns="0" bIns="0" rtlCol="0" vert="horz">
            <a:spAutoFit/>
          </a:bodyPr>
          <a:lstStyle/>
          <a:p>
            <a:pPr marL="451484">
              <a:lnSpc>
                <a:spcPct val="100000"/>
              </a:lnSpc>
              <a:spcBef>
                <a:spcPts val="195"/>
              </a:spcBef>
            </a:pPr>
            <a:r>
              <a:rPr dirty="0" sz="1800" spc="-10">
                <a:latin typeface="Calibri"/>
                <a:cs typeface="Calibri"/>
              </a:rPr>
              <a:t>percepatan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konstruksi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985881" y="5704453"/>
            <a:ext cx="2964815" cy="488315"/>
          </a:xfrm>
          <a:prstGeom prst="rect">
            <a:avLst/>
          </a:prstGeom>
          <a:solidFill>
            <a:srgbClr val="E9EDF4"/>
          </a:solidFill>
          <a:ln w="12700">
            <a:solidFill>
              <a:srgbClr val="FFFFFF"/>
            </a:solidFill>
          </a:ln>
        </p:spPr>
        <p:txBody>
          <a:bodyPr wrap="square" lIns="0" tIns="55880" rIns="0" bIns="0" rtlCol="0" vert="horz">
            <a:spAutoFit/>
          </a:bodyPr>
          <a:lstStyle/>
          <a:p>
            <a:pPr marL="299720">
              <a:lnSpc>
                <a:spcPct val="100000"/>
              </a:lnSpc>
              <a:spcBef>
                <a:spcPts val="440"/>
              </a:spcBef>
            </a:pPr>
            <a:r>
              <a:rPr dirty="0" sz="1800" spc="-10">
                <a:latin typeface="Calibri"/>
                <a:cs typeface="Calibri"/>
              </a:rPr>
              <a:t>mereduksi </a:t>
            </a:r>
            <a:r>
              <a:rPr dirty="0" sz="1800" spc="-15">
                <a:latin typeface="Calibri"/>
                <a:cs typeface="Calibri"/>
              </a:rPr>
              <a:t>biaya</a:t>
            </a:r>
            <a:r>
              <a:rPr dirty="0" sz="1800" spc="-10">
                <a:latin typeface="Calibri"/>
                <a:cs typeface="Calibri"/>
              </a:rPr>
              <a:t> produksi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992231" y="6198853"/>
            <a:ext cx="2952115" cy="641985"/>
          </a:xfrm>
          <a:prstGeom prst="rect">
            <a:avLst/>
          </a:prstGeom>
          <a:solidFill>
            <a:srgbClr val="D0D8E8"/>
          </a:solidFill>
        </p:spPr>
        <p:txBody>
          <a:bodyPr wrap="square" lIns="0" tIns="19050" rIns="0" bIns="0" rtlCol="0" vert="horz">
            <a:spAutoFit/>
          </a:bodyPr>
          <a:lstStyle/>
          <a:p>
            <a:pPr marL="97790">
              <a:lnSpc>
                <a:spcPct val="100000"/>
              </a:lnSpc>
              <a:spcBef>
                <a:spcPts val="150"/>
              </a:spcBef>
            </a:pPr>
            <a:r>
              <a:rPr dirty="0" sz="1800" spc="-5">
                <a:latin typeface="Calibri"/>
                <a:cs typeface="Calibri"/>
              </a:rPr>
              <a:t>memenuhi </a:t>
            </a:r>
            <a:r>
              <a:rPr dirty="0" sz="1800" spc="-20">
                <a:latin typeface="Calibri"/>
                <a:cs typeface="Calibri"/>
              </a:rPr>
              <a:t>persyaratan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teknis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44256" y="4817093"/>
            <a:ext cx="2740025" cy="2037080"/>
            <a:chOff x="44256" y="4817093"/>
            <a:chExt cx="2740025" cy="2037080"/>
          </a:xfrm>
        </p:grpSpPr>
        <p:sp>
          <p:nvSpPr>
            <p:cNvPr id="16" name="object 16" descr=""/>
            <p:cNvSpPr/>
            <p:nvPr/>
          </p:nvSpPr>
          <p:spPr>
            <a:xfrm>
              <a:off x="50596" y="5176507"/>
              <a:ext cx="2727325" cy="1031240"/>
            </a:xfrm>
            <a:custGeom>
              <a:avLst/>
              <a:gdLst/>
              <a:ahLst/>
              <a:cxnLst/>
              <a:rect l="l" t="t" r="r" b="b"/>
              <a:pathLst>
                <a:path w="2727325" h="1031239">
                  <a:moveTo>
                    <a:pt x="2727312" y="1018540"/>
                  </a:moveTo>
                  <a:lnTo>
                    <a:pt x="0" y="1018540"/>
                  </a:lnTo>
                  <a:lnTo>
                    <a:pt x="0" y="1031240"/>
                  </a:lnTo>
                  <a:lnTo>
                    <a:pt x="2727312" y="1031240"/>
                  </a:lnTo>
                  <a:lnTo>
                    <a:pt x="2727312" y="1018540"/>
                  </a:lnTo>
                  <a:close/>
                </a:path>
                <a:path w="2727325" h="1031239">
                  <a:moveTo>
                    <a:pt x="2727312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2727312" y="38100"/>
                  </a:lnTo>
                  <a:lnTo>
                    <a:pt x="27273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0606" y="4823443"/>
              <a:ext cx="2727325" cy="2024380"/>
            </a:xfrm>
            <a:custGeom>
              <a:avLst/>
              <a:gdLst/>
              <a:ahLst/>
              <a:cxnLst/>
              <a:rect l="l" t="t" r="r" b="b"/>
              <a:pathLst>
                <a:path w="2727325" h="2024379">
                  <a:moveTo>
                    <a:pt x="6350" y="0"/>
                  </a:moveTo>
                  <a:lnTo>
                    <a:pt x="6350" y="2024380"/>
                  </a:lnTo>
                </a:path>
                <a:path w="2727325" h="2024379">
                  <a:moveTo>
                    <a:pt x="2720962" y="0"/>
                  </a:moveTo>
                  <a:lnTo>
                    <a:pt x="2720962" y="2024380"/>
                  </a:lnTo>
                </a:path>
                <a:path w="2727325" h="2024379">
                  <a:moveTo>
                    <a:pt x="0" y="6350"/>
                  </a:moveTo>
                  <a:lnTo>
                    <a:pt x="2727312" y="6350"/>
                  </a:lnTo>
                </a:path>
                <a:path w="2727325" h="2024379">
                  <a:moveTo>
                    <a:pt x="0" y="2018030"/>
                  </a:moveTo>
                  <a:lnTo>
                    <a:pt x="2727312" y="201803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63307" y="4831529"/>
            <a:ext cx="2701925" cy="345440"/>
          </a:xfrm>
          <a:prstGeom prst="rect">
            <a:avLst/>
          </a:prstGeom>
          <a:solidFill>
            <a:srgbClr val="4F81BD"/>
          </a:solidFill>
        </p:spPr>
        <p:txBody>
          <a:bodyPr wrap="square" lIns="0" tIns="29845" rIns="0" bIns="0" rtlCol="0" vert="horz">
            <a:spAutoFit/>
          </a:bodyPr>
          <a:lstStyle/>
          <a:p>
            <a:pPr marL="84455">
              <a:lnSpc>
                <a:spcPct val="100000"/>
              </a:lnSpc>
              <a:spcBef>
                <a:spcPts val="235"/>
              </a:spcBef>
            </a:pP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RUMAH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KONVENSIONAL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63307" y="5214603"/>
            <a:ext cx="2701925" cy="340360"/>
          </a:xfrm>
          <a:prstGeom prst="rect">
            <a:avLst/>
          </a:prstGeom>
          <a:solidFill>
            <a:srgbClr val="D0D8E8"/>
          </a:solidFill>
        </p:spPr>
        <p:txBody>
          <a:bodyPr wrap="square" lIns="0" tIns="12700" rIns="0" bIns="0" rtlCol="0" vert="horz">
            <a:spAutoFit/>
          </a:bodyPr>
          <a:lstStyle/>
          <a:p>
            <a:pPr marL="84455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waktu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lama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6957" y="5561313"/>
            <a:ext cx="2714625" cy="631190"/>
          </a:xfrm>
          <a:prstGeom prst="rect">
            <a:avLst/>
          </a:prstGeom>
          <a:solidFill>
            <a:srgbClr val="E9EDF4"/>
          </a:solidFill>
          <a:ln w="12700">
            <a:solidFill>
              <a:srgbClr val="FFFFFF"/>
            </a:solidFill>
          </a:ln>
        </p:spPr>
        <p:txBody>
          <a:bodyPr wrap="square" lIns="0" tIns="45720" rIns="0" bIns="0" rtlCol="0" vert="horz">
            <a:spAutoFit/>
          </a:bodyPr>
          <a:lstStyle/>
          <a:p>
            <a:pPr marL="90805" marR="426720">
              <a:lnSpc>
                <a:spcPts val="2110"/>
              </a:lnSpc>
              <a:spcBef>
                <a:spcPts val="360"/>
              </a:spcBef>
            </a:pPr>
            <a:r>
              <a:rPr dirty="0" sz="1800" spc="-10">
                <a:latin typeface="Calibri"/>
                <a:cs typeface="Calibri"/>
              </a:rPr>
              <a:t>Kualitas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pekerjaan </a:t>
            </a:r>
            <a:r>
              <a:rPr dirty="0" sz="1800" spc="-5">
                <a:latin typeface="Calibri"/>
                <a:cs typeface="Calibri"/>
              </a:rPr>
              <a:t>sulit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dikontrol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63307" y="6198853"/>
            <a:ext cx="2701925" cy="641985"/>
          </a:xfrm>
          <a:prstGeom prst="rect">
            <a:avLst/>
          </a:prstGeom>
          <a:solidFill>
            <a:srgbClr val="D0D8E8"/>
          </a:solidFill>
        </p:spPr>
        <p:txBody>
          <a:bodyPr wrap="square" lIns="0" tIns="48260" rIns="0" bIns="0" rtlCol="0" vert="horz">
            <a:spAutoFit/>
          </a:bodyPr>
          <a:lstStyle/>
          <a:p>
            <a:pPr marL="84455" marR="107314">
              <a:lnSpc>
                <a:spcPts val="2110"/>
              </a:lnSpc>
              <a:spcBef>
                <a:spcPts val="380"/>
              </a:spcBef>
            </a:pPr>
            <a:r>
              <a:rPr dirty="0" sz="1800" spc="-10">
                <a:latin typeface="Calibri"/>
                <a:cs typeface="Calibri"/>
              </a:rPr>
              <a:t>kemampuan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teknis</a:t>
            </a:r>
            <a:r>
              <a:rPr dirty="0" sz="1800" spc="-15">
                <a:latin typeface="Calibri"/>
                <a:cs typeface="Calibri"/>
              </a:rPr>
              <a:t> pekerja </a:t>
            </a:r>
            <a:r>
              <a:rPr dirty="0" sz="1800" spc="-39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rendah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6116453" y="4820301"/>
            <a:ext cx="3025775" cy="2013585"/>
            <a:chOff x="6116453" y="4820301"/>
            <a:chExt cx="3025775" cy="2013585"/>
          </a:xfrm>
        </p:grpSpPr>
        <p:sp>
          <p:nvSpPr>
            <p:cNvPr id="23" name="object 23" descr=""/>
            <p:cNvSpPr/>
            <p:nvPr/>
          </p:nvSpPr>
          <p:spPr>
            <a:xfrm>
              <a:off x="6122797" y="5228412"/>
              <a:ext cx="3013075" cy="874394"/>
            </a:xfrm>
            <a:custGeom>
              <a:avLst/>
              <a:gdLst/>
              <a:ahLst/>
              <a:cxnLst/>
              <a:rect l="l" t="t" r="r" b="b"/>
              <a:pathLst>
                <a:path w="3013075" h="874395">
                  <a:moveTo>
                    <a:pt x="3013062" y="861085"/>
                  </a:moveTo>
                  <a:lnTo>
                    <a:pt x="0" y="861085"/>
                  </a:lnTo>
                  <a:lnTo>
                    <a:pt x="0" y="873785"/>
                  </a:lnTo>
                  <a:lnTo>
                    <a:pt x="3013062" y="873785"/>
                  </a:lnTo>
                  <a:lnTo>
                    <a:pt x="3013062" y="861085"/>
                  </a:lnTo>
                  <a:close/>
                </a:path>
                <a:path w="3013075" h="874395">
                  <a:moveTo>
                    <a:pt x="3013062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3013062" y="38100"/>
                  </a:lnTo>
                  <a:lnTo>
                    <a:pt x="30130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6122803" y="4826651"/>
              <a:ext cx="3013075" cy="2000885"/>
            </a:xfrm>
            <a:custGeom>
              <a:avLst/>
              <a:gdLst/>
              <a:ahLst/>
              <a:cxnLst/>
              <a:rect l="l" t="t" r="r" b="b"/>
              <a:pathLst>
                <a:path w="3013075" h="2000884">
                  <a:moveTo>
                    <a:pt x="6350" y="0"/>
                  </a:moveTo>
                  <a:lnTo>
                    <a:pt x="6350" y="2000845"/>
                  </a:lnTo>
                </a:path>
                <a:path w="3013075" h="2000884">
                  <a:moveTo>
                    <a:pt x="3006714" y="0"/>
                  </a:moveTo>
                  <a:lnTo>
                    <a:pt x="3006714" y="2000845"/>
                  </a:lnTo>
                </a:path>
                <a:path w="3013075" h="2000884">
                  <a:moveTo>
                    <a:pt x="0" y="6350"/>
                  </a:moveTo>
                  <a:lnTo>
                    <a:pt x="3013064" y="6350"/>
                  </a:lnTo>
                </a:path>
                <a:path w="3013075" h="2000884">
                  <a:moveTo>
                    <a:pt x="0" y="1994495"/>
                  </a:moveTo>
                  <a:lnTo>
                    <a:pt x="3013064" y="199449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6135503" y="4831529"/>
            <a:ext cx="2987675" cy="408940"/>
          </a:xfrm>
          <a:prstGeom prst="rect">
            <a:avLst/>
          </a:prstGeom>
          <a:solidFill>
            <a:srgbClr val="4F81BD"/>
          </a:solidFill>
        </p:spPr>
        <p:txBody>
          <a:bodyPr wrap="square" lIns="0" tIns="33020" rIns="0" bIns="0" rtlCol="0" vert="horz">
            <a:spAutoFit/>
          </a:bodyPr>
          <a:lstStyle/>
          <a:p>
            <a:pPr marL="84455">
              <a:lnSpc>
                <a:spcPct val="100000"/>
              </a:lnSpc>
              <a:spcBef>
                <a:spcPts val="260"/>
              </a:spcBef>
            </a:pP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RUMAH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PREFABRIKASI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6135503" y="5278499"/>
            <a:ext cx="2987675" cy="419734"/>
          </a:xfrm>
          <a:prstGeom prst="rect">
            <a:avLst/>
          </a:prstGeom>
          <a:solidFill>
            <a:srgbClr val="D0D8E8"/>
          </a:solidFill>
        </p:spPr>
        <p:txBody>
          <a:bodyPr wrap="square" lIns="0" tIns="635" rIns="0" bIns="0" rtlCol="0" vert="horz">
            <a:spAutoFit/>
          </a:bodyPr>
          <a:lstStyle/>
          <a:p>
            <a:pPr marL="84455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latin typeface="Calibri"/>
                <a:cs typeface="Calibri"/>
              </a:rPr>
              <a:t>Pemasangan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cepat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6129153" y="5704453"/>
            <a:ext cx="3000375" cy="391795"/>
          </a:xfrm>
          <a:prstGeom prst="rect">
            <a:avLst/>
          </a:prstGeom>
          <a:solidFill>
            <a:srgbClr val="E9EDF4"/>
          </a:solidFill>
          <a:ln w="12700">
            <a:solidFill>
              <a:srgbClr val="FFFFFF"/>
            </a:solidFill>
          </a:ln>
        </p:spPr>
        <p:txBody>
          <a:bodyPr wrap="square" lIns="0" tIns="1016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80"/>
              </a:spcBef>
            </a:pPr>
            <a:r>
              <a:rPr dirty="0" sz="1800" spc="-10">
                <a:latin typeface="Calibri"/>
                <a:cs typeface="Calibri"/>
              </a:rPr>
              <a:t>efesiensi</a:t>
            </a:r>
            <a:r>
              <a:rPr dirty="0" sz="1800" spc="-15">
                <a:latin typeface="Calibri"/>
                <a:cs typeface="Calibri"/>
              </a:rPr>
              <a:t> biaya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dan</a:t>
            </a:r>
            <a:r>
              <a:rPr dirty="0" sz="1800" spc="-10">
                <a:latin typeface="Calibri"/>
                <a:cs typeface="Calibri"/>
              </a:rPr>
              <a:t> material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6135503" y="6102191"/>
            <a:ext cx="2987675" cy="738505"/>
          </a:xfrm>
          <a:prstGeom prst="rect">
            <a:avLst/>
          </a:prstGeom>
          <a:solidFill>
            <a:srgbClr val="D0D8E8"/>
          </a:solidFill>
        </p:spPr>
        <p:txBody>
          <a:bodyPr wrap="square" lIns="0" tIns="43180" rIns="0" bIns="0" rtlCol="0" vert="horz">
            <a:spAutoFit/>
          </a:bodyPr>
          <a:lstStyle/>
          <a:p>
            <a:pPr marL="84455" marR="560705">
              <a:lnSpc>
                <a:spcPts val="2090"/>
              </a:lnSpc>
              <a:spcBef>
                <a:spcPts val="340"/>
              </a:spcBef>
            </a:pPr>
            <a:r>
              <a:rPr dirty="0" sz="1800" spc="-10">
                <a:latin typeface="Calibri"/>
                <a:cs typeface="Calibri"/>
              </a:rPr>
              <a:t>Kualitas </a:t>
            </a:r>
            <a:r>
              <a:rPr dirty="0" sz="1800" spc="-5">
                <a:latin typeface="Calibri"/>
                <a:cs typeface="Calibri"/>
              </a:rPr>
              <a:t>dan </a:t>
            </a:r>
            <a:r>
              <a:rPr dirty="0" sz="1800" spc="-10">
                <a:latin typeface="Calibri"/>
                <a:cs typeface="Calibri"/>
              </a:rPr>
              <a:t>kemampuan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teknis</a:t>
            </a:r>
            <a:r>
              <a:rPr dirty="0" sz="1800" spc="-5">
                <a:latin typeface="Calibri"/>
                <a:cs typeface="Calibri"/>
              </a:rPr>
              <a:t> terjamin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9" name="object 29" descr=""/>
          <p:cNvGrpSpPr/>
          <p:nvPr/>
        </p:nvGrpSpPr>
        <p:grpSpPr>
          <a:xfrm>
            <a:off x="0" y="6835121"/>
            <a:ext cx="9144000" cy="23495"/>
            <a:chOff x="0" y="6835121"/>
            <a:chExt cx="9144000" cy="23495"/>
          </a:xfrm>
        </p:grpSpPr>
        <p:sp>
          <p:nvSpPr>
            <p:cNvPr id="30" name="object 30" descr=""/>
            <p:cNvSpPr/>
            <p:nvPr/>
          </p:nvSpPr>
          <p:spPr>
            <a:xfrm>
              <a:off x="0" y="6841471"/>
              <a:ext cx="9144000" cy="17145"/>
            </a:xfrm>
            <a:custGeom>
              <a:avLst/>
              <a:gdLst/>
              <a:ahLst/>
              <a:cxnLst/>
              <a:rect l="l" t="t" r="r" b="b"/>
              <a:pathLst>
                <a:path w="9144000" h="17145">
                  <a:moveTo>
                    <a:pt x="9144000" y="0"/>
                  </a:moveTo>
                  <a:lnTo>
                    <a:pt x="0" y="0"/>
                  </a:lnTo>
                  <a:lnTo>
                    <a:pt x="0" y="16528"/>
                  </a:lnTo>
                  <a:lnTo>
                    <a:pt x="9144000" y="16528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0" y="6835127"/>
              <a:ext cx="9144000" cy="23495"/>
            </a:xfrm>
            <a:custGeom>
              <a:avLst/>
              <a:gdLst/>
              <a:ahLst/>
              <a:cxnLst/>
              <a:rect l="l" t="t" r="r" b="b"/>
              <a:pathLst>
                <a:path w="9144000" h="23495">
                  <a:moveTo>
                    <a:pt x="9144000" y="0"/>
                  </a:moveTo>
                  <a:lnTo>
                    <a:pt x="9137650" y="0"/>
                  </a:lnTo>
                  <a:lnTo>
                    <a:pt x="63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2872"/>
                  </a:lnTo>
                  <a:lnTo>
                    <a:pt x="6350" y="22872"/>
                  </a:lnTo>
                  <a:lnTo>
                    <a:pt x="6350" y="12700"/>
                  </a:lnTo>
                  <a:lnTo>
                    <a:pt x="9137650" y="12700"/>
                  </a:lnTo>
                  <a:lnTo>
                    <a:pt x="9137650" y="22872"/>
                  </a:lnTo>
                  <a:lnTo>
                    <a:pt x="9144000" y="22872"/>
                  </a:lnTo>
                  <a:lnTo>
                    <a:pt x="9144000" y="127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67" y="3613354"/>
            <a:ext cx="9120431" cy="3244645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6881" y="714355"/>
            <a:ext cx="5124485" cy="2847995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0" y="90670"/>
            <a:ext cx="3929379" cy="523240"/>
          </a:xfrm>
          <a:custGeom>
            <a:avLst/>
            <a:gdLst/>
            <a:ahLst/>
            <a:cxnLst/>
            <a:rect l="l" t="t" r="r" b="b"/>
            <a:pathLst>
              <a:path w="3929379" h="523240">
                <a:moveTo>
                  <a:pt x="3929057" y="0"/>
                </a:moveTo>
                <a:lnTo>
                  <a:pt x="0" y="0"/>
                </a:lnTo>
                <a:lnTo>
                  <a:pt x="0" y="523219"/>
                </a:lnTo>
                <a:lnTo>
                  <a:pt x="3929057" y="523219"/>
                </a:lnTo>
                <a:lnTo>
                  <a:pt x="3929057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98043"/>
            <a:ext cx="3380104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1">
                <a:latin typeface="Calibri"/>
                <a:cs typeface="Calibri"/>
              </a:rPr>
              <a:t>RUMAH</a:t>
            </a:r>
            <a:r>
              <a:rPr dirty="0" sz="2800" spc="-65" b="1">
                <a:latin typeface="Calibri"/>
                <a:cs typeface="Calibri"/>
              </a:rPr>
              <a:t> </a:t>
            </a:r>
            <a:r>
              <a:rPr dirty="0" sz="2800" spc="-15" b="1">
                <a:latin typeface="Calibri"/>
                <a:cs typeface="Calibri"/>
              </a:rPr>
              <a:t>PREFABRIKASI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48" y="3477787"/>
            <a:ext cx="3922845" cy="338021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0280" y="0"/>
            <a:ext cx="5183719" cy="300039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2537" y="3561263"/>
            <a:ext cx="4684909" cy="3272405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0" y="334012"/>
            <a:ext cx="3929379" cy="523240"/>
          </a:xfrm>
          <a:custGeom>
            <a:avLst/>
            <a:gdLst/>
            <a:ahLst/>
            <a:cxnLst/>
            <a:rect l="l" t="t" r="r" b="b"/>
            <a:pathLst>
              <a:path w="3929379" h="523240">
                <a:moveTo>
                  <a:pt x="3929057" y="0"/>
                </a:moveTo>
                <a:lnTo>
                  <a:pt x="0" y="0"/>
                </a:lnTo>
                <a:lnTo>
                  <a:pt x="0" y="523219"/>
                </a:lnTo>
                <a:lnTo>
                  <a:pt x="3929057" y="523219"/>
                </a:lnTo>
                <a:lnTo>
                  <a:pt x="3929057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341883"/>
            <a:ext cx="3380104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1">
                <a:latin typeface="Calibri"/>
                <a:cs typeface="Calibri"/>
              </a:rPr>
              <a:t>RUMAH</a:t>
            </a:r>
            <a:r>
              <a:rPr dirty="0" sz="2800" spc="-65" b="1">
                <a:latin typeface="Calibri"/>
                <a:cs typeface="Calibri"/>
              </a:rPr>
              <a:t> </a:t>
            </a:r>
            <a:r>
              <a:rPr dirty="0" sz="2800" spc="-15" b="1">
                <a:latin typeface="Calibri"/>
                <a:cs typeface="Calibri"/>
              </a:rPr>
              <a:t>PREFABRIKASI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06" y="4357694"/>
            <a:ext cx="9039999" cy="221455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57298"/>
            <a:ext cx="9108343" cy="2143138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0" y="334012"/>
            <a:ext cx="3929379" cy="523240"/>
          </a:xfrm>
          <a:custGeom>
            <a:avLst/>
            <a:gdLst/>
            <a:ahLst/>
            <a:cxnLst/>
            <a:rect l="l" t="t" r="r" b="b"/>
            <a:pathLst>
              <a:path w="3929379" h="523240">
                <a:moveTo>
                  <a:pt x="3929057" y="0"/>
                </a:moveTo>
                <a:lnTo>
                  <a:pt x="0" y="0"/>
                </a:lnTo>
                <a:lnTo>
                  <a:pt x="0" y="523219"/>
                </a:lnTo>
                <a:lnTo>
                  <a:pt x="3929057" y="523219"/>
                </a:lnTo>
                <a:lnTo>
                  <a:pt x="3929057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341883"/>
            <a:ext cx="3380104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1">
                <a:latin typeface="Calibri"/>
                <a:cs typeface="Calibri"/>
              </a:rPr>
              <a:t>RUMAH</a:t>
            </a:r>
            <a:r>
              <a:rPr dirty="0" sz="2800" spc="-65" b="1">
                <a:latin typeface="Calibri"/>
                <a:cs typeface="Calibri"/>
              </a:rPr>
              <a:t> </a:t>
            </a:r>
            <a:r>
              <a:rPr dirty="0" sz="2800" spc="-15" b="1">
                <a:latin typeface="Calibri"/>
                <a:cs typeface="Calibri"/>
              </a:rPr>
              <a:t>PREFABRIKASI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95903"/>
            <a:ext cx="5643570" cy="2862095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8255" y="714355"/>
            <a:ext cx="3185181" cy="3143271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57752" y="0"/>
            <a:ext cx="4286247" cy="4755055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0" y="119697"/>
            <a:ext cx="3929379" cy="523240"/>
          </a:xfrm>
          <a:custGeom>
            <a:avLst/>
            <a:gdLst/>
            <a:ahLst/>
            <a:cxnLst/>
            <a:rect l="l" t="t" r="r" b="b"/>
            <a:pathLst>
              <a:path w="3929379" h="523240">
                <a:moveTo>
                  <a:pt x="3929057" y="0"/>
                </a:moveTo>
                <a:lnTo>
                  <a:pt x="0" y="0"/>
                </a:lnTo>
                <a:lnTo>
                  <a:pt x="0" y="523220"/>
                </a:lnTo>
                <a:lnTo>
                  <a:pt x="3929057" y="523220"/>
                </a:lnTo>
                <a:lnTo>
                  <a:pt x="3929057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128523"/>
            <a:ext cx="3380104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1">
                <a:latin typeface="Calibri"/>
                <a:cs typeface="Calibri"/>
              </a:rPr>
              <a:t>RUMAH</a:t>
            </a:r>
            <a:r>
              <a:rPr dirty="0" sz="2800" spc="-65" b="1">
                <a:latin typeface="Calibri"/>
                <a:cs typeface="Calibri"/>
              </a:rPr>
              <a:t> </a:t>
            </a:r>
            <a:r>
              <a:rPr dirty="0" sz="2800" spc="-15" b="1">
                <a:latin typeface="Calibri"/>
                <a:cs typeface="Calibri"/>
              </a:rPr>
              <a:t>PREFABRIKASI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6844030"/>
            <a:chOff x="0" y="0"/>
            <a:chExt cx="9144000" cy="684403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6960" y="0"/>
              <a:ext cx="6797040" cy="521512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09" y="5128998"/>
              <a:ext cx="4620806" cy="171448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4218" y="5128998"/>
              <a:ext cx="4440784" cy="171448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0" y="0"/>
              <a:ext cx="2286000" cy="4524375"/>
            </a:xfrm>
            <a:custGeom>
              <a:avLst/>
              <a:gdLst/>
              <a:ahLst/>
              <a:cxnLst/>
              <a:rect l="l" t="t" r="r" b="b"/>
              <a:pathLst>
                <a:path w="2286000" h="4524375">
                  <a:moveTo>
                    <a:pt x="2285983" y="0"/>
                  </a:moveTo>
                  <a:lnTo>
                    <a:pt x="0" y="0"/>
                  </a:lnTo>
                  <a:lnTo>
                    <a:pt x="0" y="4524315"/>
                  </a:lnTo>
                  <a:lnTo>
                    <a:pt x="2285983" y="4524315"/>
                  </a:lnTo>
                  <a:lnTo>
                    <a:pt x="2285983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16672" y="8635"/>
            <a:ext cx="2052955" cy="44088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>
              <a:lnSpc>
                <a:spcPct val="99800"/>
              </a:lnSpc>
              <a:spcBef>
                <a:spcPts val="105"/>
              </a:spcBef>
            </a:pPr>
            <a:r>
              <a:rPr dirty="0" sz="3600" spc="-10" b="1">
                <a:latin typeface="Calibri"/>
                <a:cs typeface="Calibri"/>
              </a:rPr>
              <a:t>Inspirasi </a:t>
            </a:r>
            <a:r>
              <a:rPr dirty="0" sz="3600" spc="-5" b="1">
                <a:latin typeface="Calibri"/>
                <a:cs typeface="Calibri"/>
              </a:rPr>
              <a:t> </a:t>
            </a:r>
            <a:r>
              <a:rPr dirty="0" sz="3600" spc="-15" b="1">
                <a:latin typeface="Calibri"/>
                <a:cs typeface="Calibri"/>
              </a:rPr>
              <a:t>berasal </a:t>
            </a:r>
            <a:r>
              <a:rPr dirty="0" sz="3600" spc="-10" b="1">
                <a:latin typeface="Calibri"/>
                <a:cs typeface="Calibri"/>
              </a:rPr>
              <a:t> </a:t>
            </a:r>
            <a:r>
              <a:rPr dirty="0" sz="3600" spc="-5" b="1">
                <a:latin typeface="Calibri"/>
                <a:cs typeface="Calibri"/>
              </a:rPr>
              <a:t>dari </a:t>
            </a:r>
            <a:r>
              <a:rPr dirty="0" sz="3600" b="1">
                <a:latin typeface="Calibri"/>
                <a:cs typeface="Calibri"/>
              </a:rPr>
              <a:t> </a:t>
            </a:r>
            <a:r>
              <a:rPr dirty="0" sz="3600" spc="-5" b="1">
                <a:latin typeface="Calibri"/>
                <a:cs typeface="Calibri"/>
              </a:rPr>
              <a:t>Rumah </a:t>
            </a:r>
            <a:r>
              <a:rPr dirty="0" sz="3600" b="1">
                <a:latin typeface="Calibri"/>
                <a:cs typeface="Calibri"/>
              </a:rPr>
              <a:t> </a:t>
            </a:r>
            <a:r>
              <a:rPr dirty="0" sz="3600" spc="-15" b="1">
                <a:latin typeface="Calibri"/>
                <a:cs typeface="Calibri"/>
              </a:rPr>
              <a:t>Instan </a:t>
            </a:r>
            <a:r>
              <a:rPr dirty="0" sz="3600" spc="-10" b="1">
                <a:latin typeface="Calibri"/>
                <a:cs typeface="Calibri"/>
              </a:rPr>
              <a:t> </a:t>
            </a:r>
            <a:r>
              <a:rPr dirty="0" sz="3600" spc="-5" b="1">
                <a:latin typeface="Calibri"/>
                <a:cs typeface="Calibri"/>
              </a:rPr>
              <a:t>S</a:t>
            </a:r>
            <a:r>
              <a:rPr dirty="0" sz="3600" b="1">
                <a:latin typeface="Calibri"/>
                <a:cs typeface="Calibri"/>
              </a:rPr>
              <a:t>e</a:t>
            </a:r>
            <a:r>
              <a:rPr dirty="0" sz="3600" spc="5" b="1">
                <a:latin typeface="Calibri"/>
                <a:cs typeface="Calibri"/>
              </a:rPr>
              <a:t>d</a:t>
            </a:r>
            <a:r>
              <a:rPr dirty="0" sz="3600" spc="-5" b="1">
                <a:latin typeface="Calibri"/>
                <a:cs typeface="Calibri"/>
              </a:rPr>
              <a:t>er</a:t>
            </a:r>
            <a:r>
              <a:rPr dirty="0" sz="3600" b="1">
                <a:latin typeface="Calibri"/>
                <a:cs typeface="Calibri"/>
              </a:rPr>
              <a:t>h</a:t>
            </a:r>
            <a:r>
              <a:rPr dirty="0" sz="3600" spc="-5" b="1">
                <a:latin typeface="Calibri"/>
                <a:cs typeface="Calibri"/>
              </a:rPr>
              <a:t>a</a:t>
            </a:r>
            <a:r>
              <a:rPr dirty="0" sz="3600" spc="5" b="1">
                <a:latin typeface="Calibri"/>
                <a:cs typeface="Calibri"/>
              </a:rPr>
              <a:t>n</a:t>
            </a:r>
            <a:r>
              <a:rPr dirty="0" sz="3600" b="1">
                <a:latin typeface="Calibri"/>
                <a:cs typeface="Calibri"/>
              </a:rPr>
              <a:t>a  </a:t>
            </a:r>
            <a:r>
              <a:rPr dirty="0" sz="3600" spc="-10" b="1">
                <a:latin typeface="Calibri"/>
                <a:cs typeface="Calibri"/>
              </a:rPr>
              <a:t>Sehat </a:t>
            </a:r>
            <a:r>
              <a:rPr dirty="0" sz="3600" spc="-5" b="1">
                <a:latin typeface="Calibri"/>
                <a:cs typeface="Calibri"/>
              </a:rPr>
              <a:t> (RISHA)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2022-09-27T14:21:48Z</dcterms:created>
  <dcterms:modified xsi:type="dcterms:W3CDTF">2022-09-27T14:21:48Z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2020-02-03T00:00:00Z</vt:filetime>
  </property>
  <property fmtid="{D5CDD505-2E9C-101B-9397-08002B2CF9AE}" pid="3" name="LastSaved">
    <vt:filetime>2022-09-27T00:00:00Z</vt:filetime>
  </property>
</Properties>
</file>