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86" r:id="rId3"/>
    <p:sldId id="323" r:id="rId4"/>
    <p:sldId id="344" r:id="rId5"/>
    <p:sldId id="308" r:id="rId6"/>
    <p:sldId id="287" r:id="rId7"/>
    <p:sldId id="364" r:id="rId8"/>
    <p:sldId id="264" r:id="rId9"/>
    <p:sldId id="342" r:id="rId10"/>
    <p:sldId id="356" r:id="rId11"/>
    <p:sldId id="343" r:id="rId12"/>
    <p:sldId id="350" r:id="rId13"/>
    <p:sldId id="349" r:id="rId14"/>
    <p:sldId id="355" r:id="rId15"/>
    <p:sldId id="354" r:id="rId16"/>
    <p:sldId id="357" r:id="rId17"/>
    <p:sldId id="362" r:id="rId18"/>
    <p:sldId id="361" r:id="rId19"/>
    <p:sldId id="360" r:id="rId20"/>
    <p:sldId id="363" r:id="rId21"/>
    <p:sldId id="359" r:id="rId22"/>
    <p:sldId id="365" r:id="rId23"/>
    <p:sldId id="366" r:id="rId24"/>
    <p:sldId id="337" r:id="rId25"/>
    <p:sldId id="345" r:id="rId26"/>
    <p:sldId id="351" r:id="rId27"/>
    <p:sldId id="320" r:id="rId28"/>
    <p:sldId id="321" r:id="rId29"/>
    <p:sldId id="317" r:id="rId30"/>
    <p:sldId id="346" r:id="rId31"/>
    <p:sldId id="347" r:id="rId32"/>
    <p:sldId id="348" r:id="rId33"/>
    <p:sldId id="340" r:id="rId34"/>
    <p:sldId id="352" r:id="rId35"/>
  </p:sldIdLst>
  <p:sldSz cx="18288000" cy="10287000"/>
  <p:notesSz cx="6858000" cy="11142663"/>
  <p:embeddedFontLst>
    <p:embeddedFont>
      <p:font typeface="Bahnschrift Condensed" panose="020B0502040204020203" pitchFamily="34" charset="0"/>
      <p:regular r:id="rId37"/>
      <p:bold r:id="rId38"/>
    </p:embeddedFont>
    <p:embeddedFont>
      <p:font typeface="Bernard MT Condensed" panose="02050806060905020404" pitchFamily="18" charset="0"/>
      <p:regular r:id="rId39"/>
    </p:embeddedFont>
    <p:embeddedFont>
      <p:font typeface="Bodoni MT" panose="02070603080606020203" pitchFamily="18" charset="0"/>
      <p:regular r:id="rId40"/>
      <p:bold r:id="rId41"/>
      <p:italic r:id="rId42"/>
      <p:boldItalic r:id="rId43"/>
    </p:embeddedFont>
    <p:embeddedFont>
      <p:font typeface="Bookman Old Style" panose="02050604050505020204" pitchFamily="18" charset="0"/>
      <p:regular r:id="rId44"/>
      <p:bold r:id="rId45"/>
      <p:italic r:id="rId46"/>
      <p:boldItalic r:id="rId47"/>
    </p:embeddedFont>
    <p:embeddedFont>
      <p:font typeface="Candara" panose="020E0502030303020204" pitchFamily="34" charset="0"/>
      <p:regular r:id="rId48"/>
      <p:bold r:id="rId49"/>
      <p:italic r:id="rId50"/>
      <p:boldItalic r:id="rId51"/>
    </p:embeddedFont>
    <p:embeddedFont>
      <p:font typeface="Franklin Gothic Demi" panose="020B0703020102020204" pitchFamily="34" charset="0"/>
      <p:regular r:id="rId52"/>
      <p:italic r:id="rId53"/>
    </p:embeddedFont>
    <p:embeddedFont>
      <p:font typeface="Glacial Indifference" panose="020B0604020202020204" charset="0"/>
      <p:regular r:id="rId54"/>
    </p:embeddedFont>
    <p:embeddedFont>
      <p:font typeface="Glacial Indifference Bold" panose="020B0604020202020204" charset="0"/>
      <p:regular r:id="rId55"/>
    </p:embeddedFont>
    <p:embeddedFont>
      <p:font typeface="Microsoft JhengHei UI Light" panose="020B0304030504040204" pitchFamily="34" charset="-120"/>
      <p:regular r:id="rId56"/>
    </p:embeddedFont>
    <p:embeddedFont>
      <p:font typeface="Montserrat Classic" panose="020B0604020202020204" charset="0"/>
      <p:regular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0" autoAdjust="0"/>
    <p:restoredTop sz="94622" autoAdjust="0"/>
  </p:normalViewPr>
  <p:slideViewPr>
    <p:cSldViewPr>
      <p:cViewPr varScale="1">
        <p:scale>
          <a:sx n="28" d="100"/>
          <a:sy n="28" d="100"/>
        </p:scale>
        <p:origin x="138" y="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\13.SRP2\39.DATA_PENGEMBANG_HUNIAN_20240805_022601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id-ID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Sheet1!$C$4:$C$21</c:f>
              <c:strCache>
                <c:ptCount val="18"/>
                <c:pt idx="0">
                  <c:v>HIMPERRA</c:v>
                </c:pt>
                <c:pt idx="1">
                  <c:v>APERNAS</c:v>
                </c:pt>
                <c:pt idx="2">
                  <c:v>REI</c:v>
                </c:pt>
                <c:pt idx="3">
                  <c:v>APERSI</c:v>
                </c:pt>
                <c:pt idx="4">
                  <c:v>APPERINDO</c:v>
                </c:pt>
                <c:pt idx="5">
                  <c:v>APPERNAS JAYA</c:v>
                </c:pt>
                <c:pt idx="6">
                  <c:v>DEPRINDO</c:v>
                </c:pt>
                <c:pt idx="7">
                  <c:v>ASPRUMNAS</c:v>
                </c:pt>
                <c:pt idx="8">
                  <c:v>ADPS</c:v>
                </c:pt>
                <c:pt idx="9">
                  <c:v>HIPNU</c:v>
                </c:pt>
                <c:pt idx="10">
                  <c:v>PIN</c:v>
                </c:pt>
                <c:pt idx="11">
                  <c:v>PERWIRANUSA</c:v>
                </c:pt>
                <c:pt idx="12">
                  <c:v>APSI</c:v>
                </c:pt>
                <c:pt idx="13">
                  <c:v>ASPPRIN</c:v>
                </c:pt>
                <c:pt idx="14">
                  <c:v>PI</c:v>
                </c:pt>
                <c:pt idx="15">
                  <c:v>APEPPI</c:v>
                </c:pt>
                <c:pt idx="16">
                  <c:v>PERUMNAS</c:v>
                </c:pt>
                <c:pt idx="17">
                  <c:v>(blank)</c:v>
                </c:pt>
              </c:strCache>
            </c:strRef>
          </c:cat>
          <c:val>
            <c:numRef>
              <c:f>Sheet1!$D$4:$D$21</c:f>
              <c:numCache>
                <c:formatCode>_(* #.##0_);_(* \(#.##0\);_(* "-"??_);_(@_)</c:formatCode>
                <c:ptCount val="18"/>
                <c:pt idx="0">
                  <c:v>449</c:v>
                </c:pt>
                <c:pt idx="1">
                  <c:v>387</c:v>
                </c:pt>
                <c:pt idx="2">
                  <c:v>342</c:v>
                </c:pt>
                <c:pt idx="3">
                  <c:v>263</c:v>
                </c:pt>
                <c:pt idx="4">
                  <c:v>46</c:v>
                </c:pt>
                <c:pt idx="5">
                  <c:v>39</c:v>
                </c:pt>
                <c:pt idx="6">
                  <c:v>29</c:v>
                </c:pt>
                <c:pt idx="7">
                  <c:v>25</c:v>
                </c:pt>
                <c:pt idx="8">
                  <c:v>25</c:v>
                </c:pt>
                <c:pt idx="9">
                  <c:v>13</c:v>
                </c:pt>
                <c:pt idx="10">
                  <c:v>13</c:v>
                </c:pt>
                <c:pt idx="11">
                  <c:v>9</c:v>
                </c:pt>
                <c:pt idx="12">
                  <c:v>6</c:v>
                </c:pt>
                <c:pt idx="13">
                  <c:v>5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58-469A-8E92-2DE8F56D29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96765568"/>
        <c:axId val="-1400701536"/>
      </c:barChart>
      <c:catAx>
        <c:axId val="-11967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id-ID"/>
          </a:p>
        </c:txPr>
        <c:crossAx val="-1400701536"/>
        <c:crosses val="autoZero"/>
        <c:auto val="1"/>
        <c:lblAlgn val="ctr"/>
        <c:lblOffset val="100"/>
        <c:noMultiLvlLbl val="0"/>
      </c:catAx>
      <c:valAx>
        <c:axId val="-1400701536"/>
        <c:scaling>
          <c:orientation val="minMax"/>
        </c:scaling>
        <c:delete val="1"/>
        <c:axPos val="l"/>
        <c:numFmt formatCode="_(* #.##0_);_(* \(#.##0\);_(* &quot;-&quot;??_);_(@_)" sourceLinked="1"/>
        <c:majorTickMark val="none"/>
        <c:minorTickMark val="none"/>
        <c:tickLblPos val="nextTo"/>
        <c:crossAx val="-119676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Segoe UI" panose="020B0502040204020203" pitchFamily="34" charset="0"/>
          <a:cs typeface="Segoe UI" panose="020B0502040204020203" pitchFamily="34" charset="0"/>
        </a:defRPr>
      </a:pPr>
      <a:endParaRPr lang="id-ID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05FAF6-FB4A-442E-89A0-DEF948BA66F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</dgm:pt>
    <dgm:pt modelId="{F877B8F9-5E50-4485-A364-2EDA4661E33B}">
      <dgm:prSet phldrT="[Text]" custT="1"/>
      <dgm:spPr>
        <a:xfrm>
          <a:off x="829176" y="1707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709FCDCB-55E6-4443-8160-5EAD0BAA237A}" type="par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C1E4335-45FD-41A3-AC8B-8C2FBD7C4F91}" type="sib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F479656-52FB-4E76-BAAA-0C00F1AEEC8A}">
      <dgm:prSet phldrT="[Text]" custT="1"/>
      <dgm:spPr>
        <a:xfrm>
          <a:off x="829176" y="2234111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1F7B5B44-0CFC-481E-89C5-8955794E819E}" type="par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06E993-9114-4A9D-B9B0-183AE89BE0D4}" type="sib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E0024C-ADA0-435B-88CC-33CBCA47F820}">
      <dgm:prSet phldrT="[Text]" custT="1"/>
      <dgm:spPr>
        <a:xfrm>
          <a:off x="829176" y="3350313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0CF14B49-521E-43AD-9FC1-5E771BE7C231}" type="par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C691B33-711A-4904-855D-A5C523BF53A0}" type="sib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78868F-ED44-4ED3-86E3-92A46D78A4AC}">
      <dgm:prSet phldrT="[Text]" custT="1"/>
      <dgm:spPr>
        <a:xfrm>
          <a:off x="829176" y="1117909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F3288BE5-C8AA-4680-9D58-45E57423753C}" type="sib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B391AB5-36A6-4F29-A169-32343F8F174E}" type="par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AE4ED4-4A2B-441B-9BE2-B866D7454AC8}">
      <dgm:prSet custT="1"/>
      <dgm:spPr/>
      <dgm:t>
        <a:bodyPr/>
        <a:lstStyle/>
        <a:p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gm:t>
    </dgm:pt>
    <dgm:pt modelId="{2BDB6EC1-E948-4EBB-8ED7-368ABEF113B1}" type="par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E72F22-14DF-495A-A0F7-42EEF8C273AA}" type="sib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BDD2232-A006-4365-B5A5-E98A6958E340}" type="pres">
      <dgm:prSet presAssocID="{6905FAF6-FB4A-442E-89A0-DEF948BA66F9}" presName="Name0" presStyleCnt="0">
        <dgm:presLayoutVars>
          <dgm:chMax val="7"/>
          <dgm:chPref val="7"/>
          <dgm:dir/>
        </dgm:presLayoutVars>
      </dgm:prSet>
      <dgm:spPr/>
    </dgm:pt>
    <dgm:pt modelId="{44912F79-96FD-485A-B6EF-AB28C1F91CA8}" type="pres">
      <dgm:prSet presAssocID="{6905FAF6-FB4A-442E-89A0-DEF948BA66F9}" presName="Name1" presStyleCnt="0"/>
      <dgm:spPr/>
    </dgm:pt>
    <dgm:pt modelId="{96602F2B-9B15-44AA-8DD4-DAA5E68B2F09}" type="pres">
      <dgm:prSet presAssocID="{6905FAF6-FB4A-442E-89A0-DEF948BA66F9}" presName="cycle" presStyleCnt="0"/>
      <dgm:spPr/>
    </dgm:pt>
    <dgm:pt modelId="{7749737A-829E-4842-B847-76984AC151B9}" type="pres">
      <dgm:prSet presAssocID="{6905FAF6-FB4A-442E-89A0-DEF948BA66F9}" presName="srcNode" presStyleLbl="node1" presStyleIdx="0" presStyleCnt="5"/>
      <dgm:spPr/>
    </dgm:pt>
    <dgm:pt modelId="{6949C126-2AE1-4E68-97C6-FCB144171550}" type="pres">
      <dgm:prSet presAssocID="{6905FAF6-FB4A-442E-89A0-DEF948BA66F9}" presName="conn" presStyleLbl="parChTrans1D2" presStyleIdx="0" presStyleCnt="1"/>
      <dgm:spPr/>
    </dgm:pt>
    <dgm:pt modelId="{76744A94-F3F7-4EF7-9756-26716020E48D}" type="pres">
      <dgm:prSet presAssocID="{6905FAF6-FB4A-442E-89A0-DEF948BA66F9}" presName="extraNode" presStyleLbl="node1" presStyleIdx="0" presStyleCnt="5"/>
      <dgm:spPr/>
    </dgm:pt>
    <dgm:pt modelId="{0D3382DB-A6BD-4A68-8845-DC79039656B1}" type="pres">
      <dgm:prSet presAssocID="{6905FAF6-FB4A-442E-89A0-DEF948BA66F9}" presName="dstNode" presStyleLbl="node1" presStyleIdx="0" presStyleCnt="5"/>
      <dgm:spPr/>
    </dgm:pt>
    <dgm:pt modelId="{F4742013-D71A-4B0C-8CE0-FD754DABA440}" type="pres">
      <dgm:prSet presAssocID="{F877B8F9-5E50-4485-A364-2EDA4661E33B}" presName="text_1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B65056C-8D7E-4FFF-8A45-1CB3FE211D7E}" type="pres">
      <dgm:prSet presAssocID="{F877B8F9-5E50-4485-A364-2EDA4661E33B}" presName="accent_1" presStyleCnt="0"/>
      <dgm:spPr/>
    </dgm:pt>
    <dgm:pt modelId="{3962EE1C-DCCD-49B4-9EF4-F1F99D276B37}" type="pres">
      <dgm:prSet presAssocID="{F877B8F9-5E50-4485-A364-2EDA4661E33B}" presName="accentRepeatNode" presStyleLbl="solidFgAcc1" presStyleIdx="0" presStyleCnt="5"/>
      <dgm:spPr/>
    </dgm:pt>
    <dgm:pt modelId="{CDF4D972-BEA6-405E-8273-4E843E310C35}" type="pres">
      <dgm:prSet presAssocID="{E378868F-ED44-4ED3-86E3-92A46D78A4AC}" presName="text_2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71BD3FA6-CAF4-4D46-9DFE-4FEF9BE78C75}" type="pres">
      <dgm:prSet presAssocID="{E378868F-ED44-4ED3-86E3-92A46D78A4AC}" presName="accent_2" presStyleCnt="0"/>
      <dgm:spPr/>
    </dgm:pt>
    <dgm:pt modelId="{AC01D73C-3ACD-465F-AF84-F8FE7FC47B83}" type="pres">
      <dgm:prSet presAssocID="{E378868F-ED44-4ED3-86E3-92A46D78A4AC}" presName="accentRepeatNode" presStyleLbl="solidFgAcc1" presStyleIdx="1" presStyleCnt="5"/>
      <dgm:spPr/>
    </dgm:pt>
    <dgm:pt modelId="{68AAF0E2-E0F7-49B8-92B5-055CBE69A499}" type="pres">
      <dgm:prSet presAssocID="{16AE4ED4-4A2B-441B-9BE2-B866D7454AC8}" presName="text_3" presStyleLbl="node1" presStyleIdx="2" presStyleCnt="5">
        <dgm:presLayoutVars>
          <dgm:bulletEnabled val="1"/>
        </dgm:presLayoutVars>
      </dgm:prSet>
      <dgm:spPr/>
    </dgm:pt>
    <dgm:pt modelId="{25E4BF10-0AB6-40CC-818B-060F86FEA98D}" type="pres">
      <dgm:prSet presAssocID="{16AE4ED4-4A2B-441B-9BE2-B866D7454AC8}" presName="accent_3" presStyleCnt="0"/>
      <dgm:spPr/>
    </dgm:pt>
    <dgm:pt modelId="{BCD3397F-57E9-4CE2-9A35-8A78C79EC105}" type="pres">
      <dgm:prSet presAssocID="{16AE4ED4-4A2B-441B-9BE2-B866D7454AC8}" presName="accentRepeatNode" presStyleLbl="solidFgAcc1" presStyleIdx="2" presStyleCnt="5"/>
      <dgm:spPr/>
    </dgm:pt>
    <dgm:pt modelId="{F3B7B67B-CA0A-41AE-80E6-B2FE6DEB6837}" type="pres">
      <dgm:prSet presAssocID="{EF479656-52FB-4E76-BAAA-0C00F1AEEC8A}" presName="text_4" presStyleLbl="node1" presStyleIdx="3" presStyleCnt="5">
        <dgm:presLayoutVars>
          <dgm:bulletEnabled val="1"/>
        </dgm:presLayoutVars>
      </dgm:prSet>
      <dgm:spPr/>
    </dgm:pt>
    <dgm:pt modelId="{636C7D61-AD7B-4BB6-A981-31BCA6271599}" type="pres">
      <dgm:prSet presAssocID="{EF479656-52FB-4E76-BAAA-0C00F1AEEC8A}" presName="accent_4" presStyleCnt="0"/>
      <dgm:spPr/>
    </dgm:pt>
    <dgm:pt modelId="{6BDE7CAF-80C6-4D0E-9D2C-79DC82695B70}" type="pres">
      <dgm:prSet presAssocID="{EF479656-52FB-4E76-BAAA-0C00F1AEEC8A}" presName="accentRepeatNode" presStyleLbl="solidFgAcc1" presStyleIdx="3" presStyleCnt="5"/>
      <dgm:spPr/>
    </dgm:pt>
    <dgm:pt modelId="{9C250475-A8EF-4A83-BAF9-EA062C7F5E1B}" type="pres">
      <dgm:prSet presAssocID="{BEE0024C-ADA0-435B-88CC-33CBCA47F820}" presName="text_5" presStyleLbl="node1" presStyleIdx="4" presStyleCnt="5">
        <dgm:presLayoutVars>
          <dgm:bulletEnabled val="1"/>
        </dgm:presLayoutVars>
      </dgm:prSet>
      <dgm:spPr/>
    </dgm:pt>
    <dgm:pt modelId="{FB1D5BBB-F2C8-48BF-977A-1B632D5651F0}" type="pres">
      <dgm:prSet presAssocID="{BEE0024C-ADA0-435B-88CC-33CBCA47F820}" presName="accent_5" presStyleCnt="0"/>
      <dgm:spPr/>
    </dgm:pt>
    <dgm:pt modelId="{4D768B63-B3CD-40FE-AD45-DD20BBF74495}" type="pres">
      <dgm:prSet presAssocID="{BEE0024C-ADA0-435B-88CC-33CBCA47F820}" presName="accentRepeatNode" presStyleLbl="solidFgAcc1" presStyleIdx="4" presStyleCnt="5"/>
      <dgm:spPr/>
    </dgm:pt>
  </dgm:ptLst>
  <dgm:cxnLst>
    <dgm:cxn modelId="{108A6F02-EDDD-4091-B43C-FCEBF6DAD011}" type="presOf" srcId="{F877B8F9-5E50-4485-A364-2EDA4661E33B}" destId="{F4742013-D71A-4B0C-8CE0-FD754DABA440}" srcOrd="0" destOrd="0" presId="urn:microsoft.com/office/officeart/2008/layout/VerticalCurvedList"/>
    <dgm:cxn modelId="{C4D9F715-253D-4D1E-8467-8BE524075C3E}" srcId="{6905FAF6-FB4A-442E-89A0-DEF948BA66F9}" destId="{EF479656-52FB-4E76-BAAA-0C00F1AEEC8A}" srcOrd="3" destOrd="0" parTransId="{1F7B5B44-0CFC-481E-89C5-8955794E819E}" sibTransId="{6F06E993-9114-4A9D-B9B0-183AE89BE0D4}"/>
    <dgm:cxn modelId="{66F9CE29-6437-4692-938D-2B8AD610153C}" type="presOf" srcId="{BEE0024C-ADA0-435B-88CC-33CBCA47F820}" destId="{9C250475-A8EF-4A83-BAF9-EA062C7F5E1B}" srcOrd="0" destOrd="0" presId="urn:microsoft.com/office/officeart/2008/layout/VerticalCurvedList"/>
    <dgm:cxn modelId="{A14E4A2C-5A53-493E-ADD7-F1CF1A665238}" type="presOf" srcId="{E378868F-ED44-4ED3-86E3-92A46D78A4AC}" destId="{CDF4D972-BEA6-405E-8273-4E843E310C35}" srcOrd="0" destOrd="0" presId="urn:microsoft.com/office/officeart/2008/layout/VerticalCurvedList"/>
    <dgm:cxn modelId="{0AE2AA5F-4166-4D32-BCFF-CD9BD1DA56D0}" srcId="{6905FAF6-FB4A-442E-89A0-DEF948BA66F9}" destId="{BEE0024C-ADA0-435B-88CC-33CBCA47F820}" srcOrd="4" destOrd="0" parTransId="{0CF14B49-521E-43AD-9FC1-5E771BE7C231}" sibTransId="{BC691B33-711A-4904-855D-A5C523BF53A0}"/>
    <dgm:cxn modelId="{C2AD4F42-2821-49C1-94AB-745ADFE51949}" type="presOf" srcId="{EF479656-52FB-4E76-BAAA-0C00F1AEEC8A}" destId="{F3B7B67B-CA0A-41AE-80E6-B2FE6DEB6837}" srcOrd="0" destOrd="0" presId="urn:microsoft.com/office/officeart/2008/layout/VerticalCurvedList"/>
    <dgm:cxn modelId="{ED054B82-5BF1-4AF0-9AAD-4042C78702A5}" type="presOf" srcId="{6905FAF6-FB4A-442E-89A0-DEF948BA66F9}" destId="{3BDD2232-A006-4365-B5A5-E98A6958E340}" srcOrd="0" destOrd="0" presId="urn:microsoft.com/office/officeart/2008/layout/VerticalCurvedList"/>
    <dgm:cxn modelId="{FA3AFD87-E3A7-4869-B966-509E9CA3775A}" srcId="{6905FAF6-FB4A-442E-89A0-DEF948BA66F9}" destId="{16AE4ED4-4A2B-441B-9BE2-B866D7454AC8}" srcOrd="2" destOrd="0" parTransId="{2BDB6EC1-E948-4EBB-8ED7-368ABEF113B1}" sibTransId="{6FE72F22-14DF-495A-A0F7-42EEF8C273AA}"/>
    <dgm:cxn modelId="{BDC756A2-2C75-4F94-AFFD-4D1EF51EB7CB}" srcId="{6905FAF6-FB4A-442E-89A0-DEF948BA66F9}" destId="{E378868F-ED44-4ED3-86E3-92A46D78A4AC}" srcOrd="1" destOrd="0" parTransId="{1B391AB5-36A6-4F29-A169-32343F8F174E}" sibTransId="{F3288BE5-C8AA-4680-9D58-45E57423753C}"/>
    <dgm:cxn modelId="{09842BC2-611A-4B6B-9026-73B1FBCD8AAD}" srcId="{6905FAF6-FB4A-442E-89A0-DEF948BA66F9}" destId="{F877B8F9-5E50-4485-A364-2EDA4661E33B}" srcOrd="0" destOrd="0" parTransId="{709FCDCB-55E6-4443-8160-5EAD0BAA237A}" sibTransId="{FC1E4335-45FD-41A3-AC8B-8C2FBD7C4F91}"/>
    <dgm:cxn modelId="{A517BEED-088B-4155-8FC0-1E14F93FEC41}" type="presOf" srcId="{16AE4ED4-4A2B-441B-9BE2-B866D7454AC8}" destId="{68AAF0E2-E0F7-49B8-92B5-055CBE69A499}" srcOrd="0" destOrd="0" presId="urn:microsoft.com/office/officeart/2008/layout/VerticalCurvedList"/>
    <dgm:cxn modelId="{381457F6-5DB7-408A-A65D-7B0F782D85EE}" type="presOf" srcId="{FC1E4335-45FD-41A3-AC8B-8C2FBD7C4F91}" destId="{6949C126-2AE1-4E68-97C6-FCB144171550}" srcOrd="0" destOrd="0" presId="urn:microsoft.com/office/officeart/2008/layout/VerticalCurvedList"/>
    <dgm:cxn modelId="{E9F3BCBE-B265-4A84-9035-3A67471B2C90}" type="presParOf" srcId="{3BDD2232-A006-4365-B5A5-E98A6958E340}" destId="{44912F79-96FD-485A-B6EF-AB28C1F91CA8}" srcOrd="0" destOrd="0" presId="urn:microsoft.com/office/officeart/2008/layout/VerticalCurvedList"/>
    <dgm:cxn modelId="{E1F525F1-518D-4140-BF3A-D3954CEC885B}" type="presParOf" srcId="{44912F79-96FD-485A-B6EF-AB28C1F91CA8}" destId="{96602F2B-9B15-44AA-8DD4-DAA5E68B2F09}" srcOrd="0" destOrd="0" presId="urn:microsoft.com/office/officeart/2008/layout/VerticalCurvedList"/>
    <dgm:cxn modelId="{D3C91AB5-6180-4466-9317-D1403DB8D535}" type="presParOf" srcId="{96602F2B-9B15-44AA-8DD4-DAA5E68B2F09}" destId="{7749737A-829E-4842-B847-76984AC151B9}" srcOrd="0" destOrd="0" presId="urn:microsoft.com/office/officeart/2008/layout/VerticalCurvedList"/>
    <dgm:cxn modelId="{B65E436D-23E5-4A07-8922-EDA1AE04FFAE}" type="presParOf" srcId="{96602F2B-9B15-44AA-8DD4-DAA5E68B2F09}" destId="{6949C126-2AE1-4E68-97C6-FCB144171550}" srcOrd="1" destOrd="0" presId="urn:microsoft.com/office/officeart/2008/layout/VerticalCurvedList"/>
    <dgm:cxn modelId="{72797E8B-A34C-406A-916A-73610827326B}" type="presParOf" srcId="{96602F2B-9B15-44AA-8DD4-DAA5E68B2F09}" destId="{76744A94-F3F7-4EF7-9756-26716020E48D}" srcOrd="2" destOrd="0" presId="urn:microsoft.com/office/officeart/2008/layout/VerticalCurvedList"/>
    <dgm:cxn modelId="{E9202483-F5AA-4497-A83C-06FCE2AE1814}" type="presParOf" srcId="{96602F2B-9B15-44AA-8DD4-DAA5E68B2F09}" destId="{0D3382DB-A6BD-4A68-8845-DC79039656B1}" srcOrd="3" destOrd="0" presId="urn:microsoft.com/office/officeart/2008/layout/VerticalCurvedList"/>
    <dgm:cxn modelId="{EAC19040-EB0A-43D4-BA1C-E9B000B02DF0}" type="presParOf" srcId="{44912F79-96FD-485A-B6EF-AB28C1F91CA8}" destId="{F4742013-D71A-4B0C-8CE0-FD754DABA440}" srcOrd="1" destOrd="0" presId="urn:microsoft.com/office/officeart/2008/layout/VerticalCurvedList"/>
    <dgm:cxn modelId="{A0309492-0D78-40C4-8E4B-3444CA8CF7D9}" type="presParOf" srcId="{44912F79-96FD-485A-B6EF-AB28C1F91CA8}" destId="{0B65056C-8D7E-4FFF-8A45-1CB3FE211D7E}" srcOrd="2" destOrd="0" presId="urn:microsoft.com/office/officeart/2008/layout/VerticalCurvedList"/>
    <dgm:cxn modelId="{08C812E7-74EB-48D6-A849-DB223B3A390C}" type="presParOf" srcId="{0B65056C-8D7E-4FFF-8A45-1CB3FE211D7E}" destId="{3962EE1C-DCCD-49B4-9EF4-F1F99D276B37}" srcOrd="0" destOrd="0" presId="urn:microsoft.com/office/officeart/2008/layout/VerticalCurvedList"/>
    <dgm:cxn modelId="{6BD0D0BC-BFDF-4725-9030-E45A2C3D7A5C}" type="presParOf" srcId="{44912F79-96FD-485A-B6EF-AB28C1F91CA8}" destId="{CDF4D972-BEA6-405E-8273-4E843E310C35}" srcOrd="3" destOrd="0" presId="urn:microsoft.com/office/officeart/2008/layout/VerticalCurvedList"/>
    <dgm:cxn modelId="{2210B4A2-2866-46D2-8BA4-3835A9E609F2}" type="presParOf" srcId="{44912F79-96FD-485A-B6EF-AB28C1F91CA8}" destId="{71BD3FA6-CAF4-4D46-9DFE-4FEF9BE78C75}" srcOrd="4" destOrd="0" presId="urn:microsoft.com/office/officeart/2008/layout/VerticalCurvedList"/>
    <dgm:cxn modelId="{A5EE6F2D-C4DD-4DD1-802E-0AC05AA9113B}" type="presParOf" srcId="{71BD3FA6-CAF4-4D46-9DFE-4FEF9BE78C75}" destId="{AC01D73C-3ACD-465F-AF84-F8FE7FC47B83}" srcOrd="0" destOrd="0" presId="urn:microsoft.com/office/officeart/2008/layout/VerticalCurvedList"/>
    <dgm:cxn modelId="{129E889F-D5F6-40AE-B8DB-0DB90A9AA5EC}" type="presParOf" srcId="{44912F79-96FD-485A-B6EF-AB28C1F91CA8}" destId="{68AAF0E2-E0F7-49B8-92B5-055CBE69A499}" srcOrd="5" destOrd="0" presId="urn:microsoft.com/office/officeart/2008/layout/VerticalCurvedList"/>
    <dgm:cxn modelId="{BD2A5F79-FA4C-4309-8ECC-A53E67085F31}" type="presParOf" srcId="{44912F79-96FD-485A-B6EF-AB28C1F91CA8}" destId="{25E4BF10-0AB6-40CC-818B-060F86FEA98D}" srcOrd="6" destOrd="0" presId="urn:microsoft.com/office/officeart/2008/layout/VerticalCurvedList"/>
    <dgm:cxn modelId="{44FAE7F2-2E1B-4DE6-A3A7-8F85A835FB5A}" type="presParOf" srcId="{25E4BF10-0AB6-40CC-818B-060F86FEA98D}" destId="{BCD3397F-57E9-4CE2-9A35-8A78C79EC105}" srcOrd="0" destOrd="0" presId="urn:microsoft.com/office/officeart/2008/layout/VerticalCurvedList"/>
    <dgm:cxn modelId="{3BEA6C88-7C2E-4E1C-BC23-E0C1DF6243A5}" type="presParOf" srcId="{44912F79-96FD-485A-B6EF-AB28C1F91CA8}" destId="{F3B7B67B-CA0A-41AE-80E6-B2FE6DEB6837}" srcOrd="7" destOrd="0" presId="urn:microsoft.com/office/officeart/2008/layout/VerticalCurvedList"/>
    <dgm:cxn modelId="{7883651B-96FF-4AE0-93E2-F31C19C49728}" type="presParOf" srcId="{44912F79-96FD-485A-B6EF-AB28C1F91CA8}" destId="{636C7D61-AD7B-4BB6-A981-31BCA6271599}" srcOrd="8" destOrd="0" presId="urn:microsoft.com/office/officeart/2008/layout/VerticalCurvedList"/>
    <dgm:cxn modelId="{D4FC66FA-338F-4753-8028-2CE45E41EB02}" type="presParOf" srcId="{636C7D61-AD7B-4BB6-A981-31BCA6271599}" destId="{6BDE7CAF-80C6-4D0E-9D2C-79DC82695B70}" srcOrd="0" destOrd="0" presId="urn:microsoft.com/office/officeart/2008/layout/VerticalCurvedList"/>
    <dgm:cxn modelId="{AB71490E-8ACF-4EE1-853F-AE0C5A3FF609}" type="presParOf" srcId="{44912F79-96FD-485A-B6EF-AB28C1F91CA8}" destId="{9C250475-A8EF-4A83-BAF9-EA062C7F5E1B}" srcOrd="9" destOrd="0" presId="urn:microsoft.com/office/officeart/2008/layout/VerticalCurvedList"/>
    <dgm:cxn modelId="{D7794E50-0474-429B-8194-A657078EE9AB}" type="presParOf" srcId="{44912F79-96FD-485A-B6EF-AB28C1F91CA8}" destId="{FB1D5BBB-F2C8-48BF-977A-1B632D5651F0}" srcOrd="10" destOrd="0" presId="urn:microsoft.com/office/officeart/2008/layout/VerticalCurvedList"/>
    <dgm:cxn modelId="{3FFCD2D3-AB55-41E9-8CDA-7F83A024E262}" type="presParOf" srcId="{FB1D5BBB-F2C8-48BF-977A-1B632D5651F0}" destId="{4D768B63-B3CD-40FE-AD45-DD20BBF744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05FAF6-FB4A-442E-89A0-DEF948BA66F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</dgm:pt>
    <dgm:pt modelId="{F877B8F9-5E50-4485-A364-2EDA4661E33B}">
      <dgm:prSet phldrT="[Text]" custT="1"/>
      <dgm:spPr>
        <a:xfrm>
          <a:off x="829176" y="1707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709FCDCB-55E6-4443-8160-5EAD0BAA237A}" type="par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C1E4335-45FD-41A3-AC8B-8C2FBD7C4F91}" type="sibTrans" cxnId="{09842BC2-611A-4B6B-9026-73B1FBCD8AAD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F479656-52FB-4E76-BAAA-0C00F1AEEC8A}">
      <dgm:prSet phldrT="[Text]" custT="1"/>
      <dgm:spPr>
        <a:xfrm>
          <a:off x="829176" y="2234111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1F7B5B44-0CFC-481E-89C5-8955794E819E}" type="par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06E993-9114-4A9D-B9B0-183AE89BE0D4}" type="sibTrans" cxnId="{C4D9F715-253D-4D1E-8467-8BE524075C3E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E0024C-ADA0-435B-88CC-33CBCA47F820}">
      <dgm:prSet phldrT="[Text]" custT="1"/>
      <dgm:spPr>
        <a:xfrm>
          <a:off x="829176" y="3350313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0CF14B49-521E-43AD-9FC1-5E771BE7C231}" type="par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C691B33-711A-4904-855D-A5C523BF53A0}" type="sibTrans" cxnId="{0AE2AA5F-4166-4D32-BCFF-CD9BD1DA56D0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378868F-ED44-4ED3-86E3-92A46D78A4AC}">
      <dgm:prSet phldrT="[Text]" custT="1"/>
      <dgm:spPr>
        <a:xfrm>
          <a:off x="829176" y="1117909"/>
          <a:ext cx="9137279" cy="830661"/>
        </a:xfrm>
      </dgm:spPr>
      <dgm:t>
        <a:bodyPr/>
        <a:lstStyle/>
        <a:p>
          <a:pPr>
            <a:buNone/>
          </a:pP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F3288BE5-C8AA-4680-9D58-45E57423753C}" type="sib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B391AB5-36A6-4F29-A169-32343F8F174E}" type="parTrans" cxnId="{BDC756A2-2C75-4F94-AFFD-4D1EF51EB7CB}">
      <dgm:prSet/>
      <dgm:spPr/>
      <dgm:t>
        <a:bodyPr/>
        <a:lstStyle/>
        <a:p>
          <a:endParaRPr lang="en-ID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AE4ED4-4A2B-441B-9BE2-B866D7454AC8}">
      <dgm:prSet custT="1"/>
      <dgm:spPr/>
      <dgm:t>
        <a:bodyPr/>
        <a:lstStyle/>
        <a:p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gm:t>
    </dgm:pt>
    <dgm:pt modelId="{2BDB6EC1-E948-4EBB-8ED7-368ABEF113B1}" type="par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FE72F22-14DF-495A-A0F7-42EEF8C273AA}" type="sibTrans" cxnId="{FA3AFD87-E3A7-4869-B966-509E9CA3775A}">
      <dgm:prSet/>
      <dgm:spPr/>
      <dgm:t>
        <a:bodyPr/>
        <a:lstStyle/>
        <a:p>
          <a:endParaRPr lang="en-US" sz="3200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BDD2232-A006-4365-B5A5-E98A6958E340}" type="pres">
      <dgm:prSet presAssocID="{6905FAF6-FB4A-442E-89A0-DEF948BA66F9}" presName="Name0" presStyleCnt="0">
        <dgm:presLayoutVars>
          <dgm:chMax val="7"/>
          <dgm:chPref val="7"/>
          <dgm:dir/>
        </dgm:presLayoutVars>
      </dgm:prSet>
      <dgm:spPr/>
    </dgm:pt>
    <dgm:pt modelId="{44912F79-96FD-485A-B6EF-AB28C1F91CA8}" type="pres">
      <dgm:prSet presAssocID="{6905FAF6-FB4A-442E-89A0-DEF948BA66F9}" presName="Name1" presStyleCnt="0"/>
      <dgm:spPr/>
    </dgm:pt>
    <dgm:pt modelId="{96602F2B-9B15-44AA-8DD4-DAA5E68B2F09}" type="pres">
      <dgm:prSet presAssocID="{6905FAF6-FB4A-442E-89A0-DEF948BA66F9}" presName="cycle" presStyleCnt="0"/>
      <dgm:spPr/>
    </dgm:pt>
    <dgm:pt modelId="{7749737A-829E-4842-B847-76984AC151B9}" type="pres">
      <dgm:prSet presAssocID="{6905FAF6-FB4A-442E-89A0-DEF948BA66F9}" presName="srcNode" presStyleLbl="node1" presStyleIdx="0" presStyleCnt="5"/>
      <dgm:spPr/>
    </dgm:pt>
    <dgm:pt modelId="{6949C126-2AE1-4E68-97C6-FCB144171550}" type="pres">
      <dgm:prSet presAssocID="{6905FAF6-FB4A-442E-89A0-DEF948BA66F9}" presName="conn" presStyleLbl="parChTrans1D2" presStyleIdx="0" presStyleCnt="1"/>
      <dgm:spPr/>
    </dgm:pt>
    <dgm:pt modelId="{76744A94-F3F7-4EF7-9756-26716020E48D}" type="pres">
      <dgm:prSet presAssocID="{6905FAF6-FB4A-442E-89A0-DEF948BA66F9}" presName="extraNode" presStyleLbl="node1" presStyleIdx="0" presStyleCnt="5"/>
      <dgm:spPr/>
    </dgm:pt>
    <dgm:pt modelId="{0D3382DB-A6BD-4A68-8845-DC79039656B1}" type="pres">
      <dgm:prSet presAssocID="{6905FAF6-FB4A-442E-89A0-DEF948BA66F9}" presName="dstNode" presStyleLbl="node1" presStyleIdx="0" presStyleCnt="5"/>
      <dgm:spPr/>
    </dgm:pt>
    <dgm:pt modelId="{F4742013-D71A-4B0C-8CE0-FD754DABA440}" type="pres">
      <dgm:prSet presAssocID="{F877B8F9-5E50-4485-A364-2EDA4661E33B}" presName="text_1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0B65056C-8D7E-4FFF-8A45-1CB3FE211D7E}" type="pres">
      <dgm:prSet presAssocID="{F877B8F9-5E50-4485-A364-2EDA4661E33B}" presName="accent_1" presStyleCnt="0"/>
      <dgm:spPr/>
    </dgm:pt>
    <dgm:pt modelId="{3962EE1C-DCCD-49B4-9EF4-F1F99D276B37}" type="pres">
      <dgm:prSet presAssocID="{F877B8F9-5E50-4485-A364-2EDA4661E33B}" presName="accentRepeatNode" presStyleLbl="solidFgAcc1" presStyleIdx="0" presStyleCnt="5"/>
      <dgm:spPr/>
    </dgm:pt>
    <dgm:pt modelId="{CDF4D972-BEA6-405E-8273-4E843E310C35}" type="pres">
      <dgm:prSet presAssocID="{E378868F-ED44-4ED3-86E3-92A46D78A4AC}" presName="text_2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</dgm:pt>
    <dgm:pt modelId="{71BD3FA6-CAF4-4D46-9DFE-4FEF9BE78C75}" type="pres">
      <dgm:prSet presAssocID="{E378868F-ED44-4ED3-86E3-92A46D78A4AC}" presName="accent_2" presStyleCnt="0"/>
      <dgm:spPr/>
    </dgm:pt>
    <dgm:pt modelId="{AC01D73C-3ACD-465F-AF84-F8FE7FC47B83}" type="pres">
      <dgm:prSet presAssocID="{E378868F-ED44-4ED3-86E3-92A46D78A4AC}" presName="accentRepeatNode" presStyleLbl="solidFgAcc1" presStyleIdx="1" presStyleCnt="5"/>
      <dgm:spPr/>
    </dgm:pt>
    <dgm:pt modelId="{68AAF0E2-E0F7-49B8-92B5-055CBE69A499}" type="pres">
      <dgm:prSet presAssocID="{16AE4ED4-4A2B-441B-9BE2-B866D7454AC8}" presName="text_3" presStyleLbl="node1" presStyleIdx="2" presStyleCnt="5">
        <dgm:presLayoutVars>
          <dgm:bulletEnabled val="1"/>
        </dgm:presLayoutVars>
      </dgm:prSet>
      <dgm:spPr/>
    </dgm:pt>
    <dgm:pt modelId="{25E4BF10-0AB6-40CC-818B-060F86FEA98D}" type="pres">
      <dgm:prSet presAssocID="{16AE4ED4-4A2B-441B-9BE2-B866D7454AC8}" presName="accent_3" presStyleCnt="0"/>
      <dgm:spPr/>
    </dgm:pt>
    <dgm:pt modelId="{BCD3397F-57E9-4CE2-9A35-8A78C79EC105}" type="pres">
      <dgm:prSet presAssocID="{16AE4ED4-4A2B-441B-9BE2-B866D7454AC8}" presName="accentRepeatNode" presStyleLbl="solidFgAcc1" presStyleIdx="2" presStyleCnt="5"/>
      <dgm:spPr/>
    </dgm:pt>
    <dgm:pt modelId="{F3B7B67B-CA0A-41AE-80E6-B2FE6DEB6837}" type="pres">
      <dgm:prSet presAssocID="{EF479656-52FB-4E76-BAAA-0C00F1AEEC8A}" presName="text_4" presStyleLbl="node1" presStyleIdx="3" presStyleCnt="5">
        <dgm:presLayoutVars>
          <dgm:bulletEnabled val="1"/>
        </dgm:presLayoutVars>
      </dgm:prSet>
      <dgm:spPr/>
    </dgm:pt>
    <dgm:pt modelId="{636C7D61-AD7B-4BB6-A981-31BCA6271599}" type="pres">
      <dgm:prSet presAssocID="{EF479656-52FB-4E76-BAAA-0C00F1AEEC8A}" presName="accent_4" presStyleCnt="0"/>
      <dgm:spPr/>
    </dgm:pt>
    <dgm:pt modelId="{6BDE7CAF-80C6-4D0E-9D2C-79DC82695B70}" type="pres">
      <dgm:prSet presAssocID="{EF479656-52FB-4E76-BAAA-0C00F1AEEC8A}" presName="accentRepeatNode" presStyleLbl="solidFgAcc1" presStyleIdx="3" presStyleCnt="5"/>
      <dgm:spPr/>
    </dgm:pt>
    <dgm:pt modelId="{9C250475-A8EF-4A83-BAF9-EA062C7F5E1B}" type="pres">
      <dgm:prSet presAssocID="{BEE0024C-ADA0-435B-88CC-33CBCA47F820}" presName="text_5" presStyleLbl="node1" presStyleIdx="4" presStyleCnt="5">
        <dgm:presLayoutVars>
          <dgm:bulletEnabled val="1"/>
        </dgm:presLayoutVars>
      </dgm:prSet>
      <dgm:spPr/>
    </dgm:pt>
    <dgm:pt modelId="{FB1D5BBB-F2C8-48BF-977A-1B632D5651F0}" type="pres">
      <dgm:prSet presAssocID="{BEE0024C-ADA0-435B-88CC-33CBCA47F820}" presName="accent_5" presStyleCnt="0"/>
      <dgm:spPr/>
    </dgm:pt>
    <dgm:pt modelId="{4D768B63-B3CD-40FE-AD45-DD20BBF74495}" type="pres">
      <dgm:prSet presAssocID="{BEE0024C-ADA0-435B-88CC-33CBCA47F820}" presName="accentRepeatNode" presStyleLbl="solidFgAcc1" presStyleIdx="4" presStyleCnt="5"/>
      <dgm:spPr/>
    </dgm:pt>
  </dgm:ptLst>
  <dgm:cxnLst>
    <dgm:cxn modelId="{108A6F02-EDDD-4091-B43C-FCEBF6DAD011}" type="presOf" srcId="{F877B8F9-5E50-4485-A364-2EDA4661E33B}" destId="{F4742013-D71A-4B0C-8CE0-FD754DABA440}" srcOrd="0" destOrd="0" presId="urn:microsoft.com/office/officeart/2008/layout/VerticalCurvedList"/>
    <dgm:cxn modelId="{C4D9F715-253D-4D1E-8467-8BE524075C3E}" srcId="{6905FAF6-FB4A-442E-89A0-DEF948BA66F9}" destId="{EF479656-52FB-4E76-BAAA-0C00F1AEEC8A}" srcOrd="3" destOrd="0" parTransId="{1F7B5B44-0CFC-481E-89C5-8955794E819E}" sibTransId="{6F06E993-9114-4A9D-B9B0-183AE89BE0D4}"/>
    <dgm:cxn modelId="{66F9CE29-6437-4692-938D-2B8AD610153C}" type="presOf" srcId="{BEE0024C-ADA0-435B-88CC-33CBCA47F820}" destId="{9C250475-A8EF-4A83-BAF9-EA062C7F5E1B}" srcOrd="0" destOrd="0" presId="urn:microsoft.com/office/officeart/2008/layout/VerticalCurvedList"/>
    <dgm:cxn modelId="{A14E4A2C-5A53-493E-ADD7-F1CF1A665238}" type="presOf" srcId="{E378868F-ED44-4ED3-86E3-92A46D78A4AC}" destId="{CDF4D972-BEA6-405E-8273-4E843E310C35}" srcOrd="0" destOrd="0" presId="urn:microsoft.com/office/officeart/2008/layout/VerticalCurvedList"/>
    <dgm:cxn modelId="{0AE2AA5F-4166-4D32-BCFF-CD9BD1DA56D0}" srcId="{6905FAF6-FB4A-442E-89A0-DEF948BA66F9}" destId="{BEE0024C-ADA0-435B-88CC-33CBCA47F820}" srcOrd="4" destOrd="0" parTransId="{0CF14B49-521E-43AD-9FC1-5E771BE7C231}" sibTransId="{BC691B33-711A-4904-855D-A5C523BF53A0}"/>
    <dgm:cxn modelId="{C2AD4F42-2821-49C1-94AB-745ADFE51949}" type="presOf" srcId="{EF479656-52FB-4E76-BAAA-0C00F1AEEC8A}" destId="{F3B7B67B-CA0A-41AE-80E6-B2FE6DEB6837}" srcOrd="0" destOrd="0" presId="urn:microsoft.com/office/officeart/2008/layout/VerticalCurvedList"/>
    <dgm:cxn modelId="{ED054B82-5BF1-4AF0-9AAD-4042C78702A5}" type="presOf" srcId="{6905FAF6-FB4A-442E-89A0-DEF948BA66F9}" destId="{3BDD2232-A006-4365-B5A5-E98A6958E340}" srcOrd="0" destOrd="0" presId="urn:microsoft.com/office/officeart/2008/layout/VerticalCurvedList"/>
    <dgm:cxn modelId="{FA3AFD87-E3A7-4869-B966-509E9CA3775A}" srcId="{6905FAF6-FB4A-442E-89A0-DEF948BA66F9}" destId="{16AE4ED4-4A2B-441B-9BE2-B866D7454AC8}" srcOrd="2" destOrd="0" parTransId="{2BDB6EC1-E948-4EBB-8ED7-368ABEF113B1}" sibTransId="{6FE72F22-14DF-495A-A0F7-42EEF8C273AA}"/>
    <dgm:cxn modelId="{BDC756A2-2C75-4F94-AFFD-4D1EF51EB7CB}" srcId="{6905FAF6-FB4A-442E-89A0-DEF948BA66F9}" destId="{E378868F-ED44-4ED3-86E3-92A46D78A4AC}" srcOrd="1" destOrd="0" parTransId="{1B391AB5-36A6-4F29-A169-32343F8F174E}" sibTransId="{F3288BE5-C8AA-4680-9D58-45E57423753C}"/>
    <dgm:cxn modelId="{09842BC2-611A-4B6B-9026-73B1FBCD8AAD}" srcId="{6905FAF6-FB4A-442E-89A0-DEF948BA66F9}" destId="{F877B8F9-5E50-4485-A364-2EDA4661E33B}" srcOrd="0" destOrd="0" parTransId="{709FCDCB-55E6-4443-8160-5EAD0BAA237A}" sibTransId="{FC1E4335-45FD-41A3-AC8B-8C2FBD7C4F91}"/>
    <dgm:cxn modelId="{A517BEED-088B-4155-8FC0-1E14F93FEC41}" type="presOf" srcId="{16AE4ED4-4A2B-441B-9BE2-B866D7454AC8}" destId="{68AAF0E2-E0F7-49B8-92B5-055CBE69A499}" srcOrd="0" destOrd="0" presId="urn:microsoft.com/office/officeart/2008/layout/VerticalCurvedList"/>
    <dgm:cxn modelId="{381457F6-5DB7-408A-A65D-7B0F782D85EE}" type="presOf" srcId="{FC1E4335-45FD-41A3-AC8B-8C2FBD7C4F91}" destId="{6949C126-2AE1-4E68-97C6-FCB144171550}" srcOrd="0" destOrd="0" presId="urn:microsoft.com/office/officeart/2008/layout/VerticalCurvedList"/>
    <dgm:cxn modelId="{E9F3BCBE-B265-4A84-9035-3A67471B2C90}" type="presParOf" srcId="{3BDD2232-A006-4365-B5A5-E98A6958E340}" destId="{44912F79-96FD-485A-B6EF-AB28C1F91CA8}" srcOrd="0" destOrd="0" presId="urn:microsoft.com/office/officeart/2008/layout/VerticalCurvedList"/>
    <dgm:cxn modelId="{E1F525F1-518D-4140-BF3A-D3954CEC885B}" type="presParOf" srcId="{44912F79-96FD-485A-B6EF-AB28C1F91CA8}" destId="{96602F2B-9B15-44AA-8DD4-DAA5E68B2F09}" srcOrd="0" destOrd="0" presId="urn:microsoft.com/office/officeart/2008/layout/VerticalCurvedList"/>
    <dgm:cxn modelId="{D3C91AB5-6180-4466-9317-D1403DB8D535}" type="presParOf" srcId="{96602F2B-9B15-44AA-8DD4-DAA5E68B2F09}" destId="{7749737A-829E-4842-B847-76984AC151B9}" srcOrd="0" destOrd="0" presId="urn:microsoft.com/office/officeart/2008/layout/VerticalCurvedList"/>
    <dgm:cxn modelId="{B65E436D-23E5-4A07-8922-EDA1AE04FFAE}" type="presParOf" srcId="{96602F2B-9B15-44AA-8DD4-DAA5E68B2F09}" destId="{6949C126-2AE1-4E68-97C6-FCB144171550}" srcOrd="1" destOrd="0" presId="urn:microsoft.com/office/officeart/2008/layout/VerticalCurvedList"/>
    <dgm:cxn modelId="{72797E8B-A34C-406A-916A-73610827326B}" type="presParOf" srcId="{96602F2B-9B15-44AA-8DD4-DAA5E68B2F09}" destId="{76744A94-F3F7-4EF7-9756-26716020E48D}" srcOrd="2" destOrd="0" presId="urn:microsoft.com/office/officeart/2008/layout/VerticalCurvedList"/>
    <dgm:cxn modelId="{E9202483-F5AA-4497-A83C-06FCE2AE1814}" type="presParOf" srcId="{96602F2B-9B15-44AA-8DD4-DAA5E68B2F09}" destId="{0D3382DB-A6BD-4A68-8845-DC79039656B1}" srcOrd="3" destOrd="0" presId="urn:microsoft.com/office/officeart/2008/layout/VerticalCurvedList"/>
    <dgm:cxn modelId="{EAC19040-EB0A-43D4-BA1C-E9B000B02DF0}" type="presParOf" srcId="{44912F79-96FD-485A-B6EF-AB28C1F91CA8}" destId="{F4742013-D71A-4B0C-8CE0-FD754DABA440}" srcOrd="1" destOrd="0" presId="urn:microsoft.com/office/officeart/2008/layout/VerticalCurvedList"/>
    <dgm:cxn modelId="{A0309492-0D78-40C4-8E4B-3444CA8CF7D9}" type="presParOf" srcId="{44912F79-96FD-485A-B6EF-AB28C1F91CA8}" destId="{0B65056C-8D7E-4FFF-8A45-1CB3FE211D7E}" srcOrd="2" destOrd="0" presId="urn:microsoft.com/office/officeart/2008/layout/VerticalCurvedList"/>
    <dgm:cxn modelId="{08C812E7-74EB-48D6-A849-DB223B3A390C}" type="presParOf" srcId="{0B65056C-8D7E-4FFF-8A45-1CB3FE211D7E}" destId="{3962EE1C-DCCD-49B4-9EF4-F1F99D276B37}" srcOrd="0" destOrd="0" presId="urn:microsoft.com/office/officeart/2008/layout/VerticalCurvedList"/>
    <dgm:cxn modelId="{6BD0D0BC-BFDF-4725-9030-E45A2C3D7A5C}" type="presParOf" srcId="{44912F79-96FD-485A-B6EF-AB28C1F91CA8}" destId="{CDF4D972-BEA6-405E-8273-4E843E310C35}" srcOrd="3" destOrd="0" presId="urn:microsoft.com/office/officeart/2008/layout/VerticalCurvedList"/>
    <dgm:cxn modelId="{2210B4A2-2866-46D2-8BA4-3835A9E609F2}" type="presParOf" srcId="{44912F79-96FD-485A-B6EF-AB28C1F91CA8}" destId="{71BD3FA6-CAF4-4D46-9DFE-4FEF9BE78C75}" srcOrd="4" destOrd="0" presId="urn:microsoft.com/office/officeart/2008/layout/VerticalCurvedList"/>
    <dgm:cxn modelId="{A5EE6F2D-C4DD-4DD1-802E-0AC05AA9113B}" type="presParOf" srcId="{71BD3FA6-CAF4-4D46-9DFE-4FEF9BE78C75}" destId="{AC01D73C-3ACD-465F-AF84-F8FE7FC47B83}" srcOrd="0" destOrd="0" presId="urn:microsoft.com/office/officeart/2008/layout/VerticalCurvedList"/>
    <dgm:cxn modelId="{129E889F-D5F6-40AE-B8DB-0DB90A9AA5EC}" type="presParOf" srcId="{44912F79-96FD-485A-B6EF-AB28C1F91CA8}" destId="{68AAF0E2-E0F7-49B8-92B5-055CBE69A499}" srcOrd="5" destOrd="0" presId="urn:microsoft.com/office/officeart/2008/layout/VerticalCurvedList"/>
    <dgm:cxn modelId="{BD2A5F79-FA4C-4309-8ECC-A53E67085F31}" type="presParOf" srcId="{44912F79-96FD-485A-B6EF-AB28C1F91CA8}" destId="{25E4BF10-0AB6-40CC-818B-060F86FEA98D}" srcOrd="6" destOrd="0" presId="urn:microsoft.com/office/officeart/2008/layout/VerticalCurvedList"/>
    <dgm:cxn modelId="{44FAE7F2-2E1B-4DE6-A3A7-8F85A835FB5A}" type="presParOf" srcId="{25E4BF10-0AB6-40CC-818B-060F86FEA98D}" destId="{BCD3397F-57E9-4CE2-9A35-8A78C79EC105}" srcOrd="0" destOrd="0" presId="urn:microsoft.com/office/officeart/2008/layout/VerticalCurvedList"/>
    <dgm:cxn modelId="{3BEA6C88-7C2E-4E1C-BC23-E0C1DF6243A5}" type="presParOf" srcId="{44912F79-96FD-485A-B6EF-AB28C1F91CA8}" destId="{F3B7B67B-CA0A-41AE-80E6-B2FE6DEB6837}" srcOrd="7" destOrd="0" presId="urn:microsoft.com/office/officeart/2008/layout/VerticalCurvedList"/>
    <dgm:cxn modelId="{7883651B-96FF-4AE0-93E2-F31C19C49728}" type="presParOf" srcId="{44912F79-96FD-485A-B6EF-AB28C1F91CA8}" destId="{636C7D61-AD7B-4BB6-A981-31BCA6271599}" srcOrd="8" destOrd="0" presId="urn:microsoft.com/office/officeart/2008/layout/VerticalCurvedList"/>
    <dgm:cxn modelId="{D4FC66FA-338F-4753-8028-2CE45E41EB02}" type="presParOf" srcId="{636C7D61-AD7B-4BB6-A981-31BCA6271599}" destId="{6BDE7CAF-80C6-4D0E-9D2C-79DC82695B70}" srcOrd="0" destOrd="0" presId="urn:microsoft.com/office/officeart/2008/layout/VerticalCurvedList"/>
    <dgm:cxn modelId="{AB71490E-8ACF-4EE1-853F-AE0C5A3FF609}" type="presParOf" srcId="{44912F79-96FD-485A-B6EF-AB28C1F91CA8}" destId="{9C250475-A8EF-4A83-BAF9-EA062C7F5E1B}" srcOrd="9" destOrd="0" presId="urn:microsoft.com/office/officeart/2008/layout/VerticalCurvedList"/>
    <dgm:cxn modelId="{D7794E50-0474-429B-8194-A657078EE9AB}" type="presParOf" srcId="{44912F79-96FD-485A-B6EF-AB28C1F91CA8}" destId="{FB1D5BBB-F2C8-48BF-977A-1B632D5651F0}" srcOrd="10" destOrd="0" presId="urn:microsoft.com/office/officeart/2008/layout/VerticalCurvedList"/>
    <dgm:cxn modelId="{3FFCD2D3-AB55-41E9-8CDA-7F83A024E262}" type="presParOf" srcId="{FB1D5BBB-F2C8-48BF-977A-1B632D5651F0}" destId="{4D768B63-B3CD-40FE-AD45-DD20BBF744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9C126-2AE1-4E68-97C6-FCB144171550}">
      <dsp:nvSpPr>
        <dsp:cNvPr id="0" name=""/>
        <dsp:cNvSpPr/>
      </dsp:nvSpPr>
      <dsp:spPr>
        <a:xfrm>
          <a:off x="-7566339" y="-1156231"/>
          <a:ext cx="9003342" cy="9003342"/>
        </a:xfrm>
        <a:prstGeom prst="blockArc">
          <a:avLst>
            <a:gd name="adj1" fmla="val 18900000"/>
            <a:gd name="adj2" fmla="val 2700000"/>
            <a:gd name="adj3" fmla="val 24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42013-D71A-4B0C-8CE0-FD754DABA440}">
      <dsp:nvSpPr>
        <dsp:cNvPr id="0" name=""/>
        <dsp:cNvSpPr/>
      </dsp:nvSpPr>
      <dsp:spPr>
        <a:xfrm>
          <a:off x="627277" y="418046"/>
          <a:ext cx="14170050" cy="836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418046"/>
        <a:ext cx="14170050" cy="836627"/>
      </dsp:txXfrm>
    </dsp:sp>
    <dsp:sp modelId="{3962EE1C-DCCD-49B4-9EF4-F1F99D276B37}">
      <dsp:nvSpPr>
        <dsp:cNvPr id="0" name=""/>
        <dsp:cNvSpPr/>
      </dsp:nvSpPr>
      <dsp:spPr>
        <a:xfrm>
          <a:off x="104385" y="31346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4D972-BEA6-405E-8273-4E843E310C35}">
      <dsp:nvSpPr>
        <dsp:cNvPr id="0" name=""/>
        <dsp:cNvSpPr/>
      </dsp:nvSpPr>
      <dsp:spPr>
        <a:xfrm>
          <a:off x="1226780" y="1672586"/>
          <a:ext cx="13570547" cy="836627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1672586"/>
        <a:ext cx="13570547" cy="836627"/>
      </dsp:txXfrm>
    </dsp:sp>
    <dsp:sp modelId="{AC01D73C-3ACD-465F-AF84-F8FE7FC47B83}">
      <dsp:nvSpPr>
        <dsp:cNvPr id="0" name=""/>
        <dsp:cNvSpPr/>
      </dsp:nvSpPr>
      <dsp:spPr>
        <a:xfrm>
          <a:off x="703888" y="156800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AF0E2-E0F7-49B8-92B5-055CBE69A499}">
      <dsp:nvSpPr>
        <dsp:cNvPr id="0" name=""/>
        <dsp:cNvSpPr/>
      </dsp:nvSpPr>
      <dsp:spPr>
        <a:xfrm>
          <a:off x="1410779" y="2927126"/>
          <a:ext cx="13386548" cy="836627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sp:txBody>
      <dsp:txXfrm>
        <a:off x="1410779" y="2927126"/>
        <a:ext cx="13386548" cy="836627"/>
      </dsp:txXfrm>
    </dsp:sp>
    <dsp:sp modelId="{BCD3397F-57E9-4CE2-9A35-8A78C79EC105}">
      <dsp:nvSpPr>
        <dsp:cNvPr id="0" name=""/>
        <dsp:cNvSpPr/>
      </dsp:nvSpPr>
      <dsp:spPr>
        <a:xfrm>
          <a:off x="887887" y="282254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7B67B-CA0A-41AE-80E6-B2FE6DEB6837}">
      <dsp:nvSpPr>
        <dsp:cNvPr id="0" name=""/>
        <dsp:cNvSpPr/>
      </dsp:nvSpPr>
      <dsp:spPr>
        <a:xfrm>
          <a:off x="1226780" y="4181666"/>
          <a:ext cx="13570547" cy="836627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4181666"/>
        <a:ext cx="13570547" cy="836627"/>
      </dsp:txXfrm>
    </dsp:sp>
    <dsp:sp modelId="{6BDE7CAF-80C6-4D0E-9D2C-79DC82695B70}">
      <dsp:nvSpPr>
        <dsp:cNvPr id="0" name=""/>
        <dsp:cNvSpPr/>
      </dsp:nvSpPr>
      <dsp:spPr>
        <a:xfrm>
          <a:off x="703888" y="407708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50475-A8EF-4A83-BAF9-EA062C7F5E1B}">
      <dsp:nvSpPr>
        <dsp:cNvPr id="0" name=""/>
        <dsp:cNvSpPr/>
      </dsp:nvSpPr>
      <dsp:spPr>
        <a:xfrm>
          <a:off x="627277" y="5436206"/>
          <a:ext cx="14170050" cy="836627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5436206"/>
        <a:ext cx="14170050" cy="836627"/>
      </dsp:txXfrm>
    </dsp:sp>
    <dsp:sp modelId="{4D768B63-B3CD-40FE-AD45-DD20BBF74495}">
      <dsp:nvSpPr>
        <dsp:cNvPr id="0" name=""/>
        <dsp:cNvSpPr/>
      </dsp:nvSpPr>
      <dsp:spPr>
        <a:xfrm>
          <a:off x="104385" y="533162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9C126-2AE1-4E68-97C6-FCB144171550}">
      <dsp:nvSpPr>
        <dsp:cNvPr id="0" name=""/>
        <dsp:cNvSpPr/>
      </dsp:nvSpPr>
      <dsp:spPr>
        <a:xfrm>
          <a:off x="-7566339" y="-1156231"/>
          <a:ext cx="9003342" cy="9003342"/>
        </a:xfrm>
        <a:prstGeom prst="blockArc">
          <a:avLst>
            <a:gd name="adj1" fmla="val 18900000"/>
            <a:gd name="adj2" fmla="val 2700000"/>
            <a:gd name="adj3" fmla="val 24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42013-D71A-4B0C-8CE0-FD754DABA440}">
      <dsp:nvSpPr>
        <dsp:cNvPr id="0" name=""/>
        <dsp:cNvSpPr/>
      </dsp:nvSpPr>
      <dsp:spPr>
        <a:xfrm>
          <a:off x="627277" y="418046"/>
          <a:ext cx="14170050" cy="8366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PANITIA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SELEKSI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418046"/>
        <a:ext cx="14170050" cy="836627"/>
      </dsp:txXfrm>
    </dsp:sp>
    <dsp:sp modelId="{3962EE1C-DCCD-49B4-9EF4-F1F99D276B37}">
      <dsp:nvSpPr>
        <dsp:cNvPr id="0" name=""/>
        <dsp:cNvSpPr/>
      </dsp:nvSpPr>
      <dsp:spPr>
        <a:xfrm>
          <a:off x="104385" y="31346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4D972-BEA6-405E-8273-4E843E310C35}">
      <dsp:nvSpPr>
        <dsp:cNvPr id="0" name=""/>
        <dsp:cNvSpPr/>
      </dsp:nvSpPr>
      <dsp:spPr>
        <a:xfrm>
          <a:off x="1226780" y="1672586"/>
          <a:ext cx="13570547" cy="836627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Pembentukan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Tim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1672586"/>
        <a:ext cx="13570547" cy="836627"/>
      </dsp:txXfrm>
    </dsp:sp>
    <dsp:sp modelId="{AC01D73C-3ACD-465F-AF84-F8FE7FC47B83}">
      <dsp:nvSpPr>
        <dsp:cNvPr id="0" name=""/>
        <dsp:cNvSpPr/>
      </dsp:nvSpPr>
      <dsp:spPr>
        <a:xfrm>
          <a:off x="703888" y="156800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AAF0E2-E0F7-49B8-92B5-055CBE69A499}">
      <dsp:nvSpPr>
        <dsp:cNvPr id="0" name=""/>
        <dsp:cNvSpPr/>
      </dsp:nvSpPr>
      <dsp:spPr>
        <a:xfrm>
          <a:off x="1410779" y="2927126"/>
          <a:ext cx="13386548" cy="836627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Pembuatan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Petunjuk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Teknis &amp; SE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cs typeface="Segoe UI" panose="020B0502040204020203" pitchFamily="34" charset="0"/>
            </a:rPr>
            <a:t>SRP2</a:t>
          </a:r>
          <a:r>
            <a:rPr lang="en-US" sz="3200" b="1" kern="120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</a:p>
      </dsp:txBody>
      <dsp:txXfrm>
        <a:off x="1410779" y="2927126"/>
        <a:ext cx="13386548" cy="836627"/>
      </dsp:txXfrm>
    </dsp:sp>
    <dsp:sp modelId="{BCD3397F-57E9-4CE2-9A35-8A78C79EC105}">
      <dsp:nvSpPr>
        <dsp:cNvPr id="0" name=""/>
        <dsp:cNvSpPr/>
      </dsp:nvSpPr>
      <dsp:spPr>
        <a:xfrm>
          <a:off x="887887" y="282254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7B67B-CA0A-41AE-80E6-B2FE6DEB6837}">
      <dsp:nvSpPr>
        <dsp:cNvPr id="0" name=""/>
        <dsp:cNvSpPr/>
      </dsp:nvSpPr>
      <dsp:spPr>
        <a:xfrm>
          <a:off x="1226780" y="4181666"/>
          <a:ext cx="13570547" cy="836627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Pendataan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awal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Pengembang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Perumahan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226780" y="4181666"/>
        <a:ext cx="13570547" cy="836627"/>
      </dsp:txXfrm>
    </dsp:sp>
    <dsp:sp modelId="{6BDE7CAF-80C6-4D0E-9D2C-79DC82695B70}">
      <dsp:nvSpPr>
        <dsp:cNvPr id="0" name=""/>
        <dsp:cNvSpPr/>
      </dsp:nvSpPr>
      <dsp:spPr>
        <a:xfrm>
          <a:off x="703888" y="407708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50475-A8EF-4A83-BAF9-EA062C7F5E1B}">
      <dsp:nvSpPr>
        <dsp:cNvPr id="0" name=""/>
        <dsp:cNvSpPr/>
      </dsp:nvSpPr>
      <dsp:spPr>
        <a:xfrm>
          <a:off x="627277" y="5436206"/>
          <a:ext cx="14170050" cy="836627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4073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Pelaksanaan</a:t>
          </a:r>
          <a:r>
            <a:rPr lang="en-US" sz="3200" b="1" kern="1200" dirty="0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 </a:t>
          </a:r>
          <a:r>
            <a:rPr lang="en-US" sz="3200" b="1" kern="1200" dirty="0" err="1"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SRP2</a:t>
          </a:r>
          <a:endParaRPr lang="en-ID" sz="3200" b="1" kern="1200" dirty="0"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627277" y="5436206"/>
        <a:ext cx="14170050" cy="836627"/>
      </dsp:txXfrm>
    </dsp:sp>
    <dsp:sp modelId="{4D768B63-B3CD-40FE-AD45-DD20BBF74495}">
      <dsp:nvSpPr>
        <dsp:cNvPr id="0" name=""/>
        <dsp:cNvSpPr/>
      </dsp:nvSpPr>
      <dsp:spPr>
        <a:xfrm>
          <a:off x="104385" y="5331627"/>
          <a:ext cx="1045784" cy="1045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59069"/>
          </a:xfrm>
          <a:prstGeom prst="rect">
            <a:avLst/>
          </a:prstGeom>
        </p:spPr>
        <p:txBody>
          <a:bodyPr vert="horz" lIns="89703" tIns="44851" rIns="89703" bIns="448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59069"/>
          </a:xfrm>
          <a:prstGeom prst="rect">
            <a:avLst/>
          </a:prstGeom>
        </p:spPr>
        <p:txBody>
          <a:bodyPr vert="horz" lIns="89703" tIns="44851" rIns="89703" bIns="44851" rtlCol="0"/>
          <a:lstStyle>
            <a:lvl1pPr algn="r">
              <a:defRPr sz="1200"/>
            </a:lvl1pPr>
          </a:lstStyle>
          <a:p>
            <a:fld id="{11949BFB-D692-45A1-8CF3-A83B9F9FDE7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1392238"/>
            <a:ext cx="6683375" cy="3760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03" tIns="44851" rIns="89703" bIns="448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362406"/>
            <a:ext cx="5486400" cy="4387424"/>
          </a:xfrm>
          <a:prstGeom prst="rect">
            <a:avLst/>
          </a:prstGeom>
        </p:spPr>
        <p:txBody>
          <a:bodyPr vert="horz" lIns="89703" tIns="44851" rIns="89703" bIns="4485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583597"/>
            <a:ext cx="2971800" cy="559067"/>
          </a:xfrm>
          <a:prstGeom prst="rect">
            <a:avLst/>
          </a:prstGeom>
        </p:spPr>
        <p:txBody>
          <a:bodyPr vert="horz" lIns="89703" tIns="44851" rIns="89703" bIns="448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0583597"/>
            <a:ext cx="2971800" cy="559067"/>
          </a:xfrm>
          <a:prstGeom prst="rect">
            <a:avLst/>
          </a:prstGeom>
        </p:spPr>
        <p:txBody>
          <a:bodyPr vert="horz" lIns="89703" tIns="44851" rIns="89703" bIns="44851" rtlCol="0" anchor="b"/>
          <a:lstStyle>
            <a:lvl1pPr algn="r">
              <a:defRPr sz="1200"/>
            </a:lvl1pPr>
          </a:lstStyle>
          <a:p>
            <a:fld id="{38198105-4B87-44B2-B5D7-73A312746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3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2.xml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diagramLayout" Target="../diagrams/layout2.xml"/><Relationship Id="rId5" Type="http://schemas.openxmlformats.org/officeDocument/2006/relationships/image" Target="../media/image27.svg"/><Relationship Id="rId10" Type="http://schemas.openxmlformats.org/officeDocument/2006/relationships/diagramData" Target="../diagrams/data2.xml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8.sv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27.svg"/><Relationship Id="rId10" Type="http://schemas.openxmlformats.org/officeDocument/2006/relationships/diagramData" Target="../diagrams/data1.xml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8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6183514" y="2901658"/>
            <a:ext cx="1327633" cy="1327633"/>
          </a:xfrm>
          <a:custGeom>
            <a:avLst/>
            <a:gdLst/>
            <a:ahLst/>
            <a:cxnLst/>
            <a:rect l="l" t="t" r="r" b="b"/>
            <a:pathLst>
              <a:path w="1327633" h="1327633">
                <a:moveTo>
                  <a:pt x="0" y="0"/>
                </a:moveTo>
                <a:lnTo>
                  <a:pt x="1327633" y="0"/>
                </a:lnTo>
                <a:lnTo>
                  <a:pt x="1327633" y="1327633"/>
                </a:lnTo>
                <a:lnTo>
                  <a:pt x="0" y="132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47072" y="-2408128"/>
            <a:ext cx="5973602" cy="5973602"/>
          </a:xfrm>
          <a:custGeom>
            <a:avLst/>
            <a:gdLst/>
            <a:ahLst/>
            <a:cxnLst/>
            <a:rect l="l" t="t" r="r" b="b"/>
            <a:pathLst>
              <a:path w="5973602" h="5973602">
                <a:moveTo>
                  <a:pt x="0" y="0"/>
                </a:moveTo>
                <a:lnTo>
                  <a:pt x="5973602" y="0"/>
                </a:lnTo>
                <a:lnTo>
                  <a:pt x="5973602" y="5973602"/>
                </a:lnTo>
                <a:lnTo>
                  <a:pt x="0" y="59736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172628" y="3200437"/>
            <a:ext cx="803180" cy="742759"/>
            <a:chOff x="0" y="0"/>
            <a:chExt cx="211537" cy="195624"/>
          </a:xfrm>
          <a:solidFill>
            <a:schemeClr val="tx2">
              <a:lumMod val="75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537" cy="195624"/>
            </a:xfrm>
            <a:custGeom>
              <a:avLst/>
              <a:gdLst/>
              <a:ahLst/>
              <a:cxnLst/>
              <a:rect l="l" t="t" r="r" b="b"/>
              <a:pathLst>
                <a:path w="211537" h="195624">
                  <a:moveTo>
                    <a:pt x="0" y="0"/>
                  </a:moveTo>
                  <a:lnTo>
                    <a:pt x="211537" y="0"/>
                  </a:lnTo>
                  <a:lnTo>
                    <a:pt x="211537" y="195624"/>
                  </a:lnTo>
                  <a:lnTo>
                    <a:pt x="0" y="195624"/>
                  </a:lnTo>
                  <a:close/>
                </a:path>
              </a:pathLst>
            </a:custGeom>
            <a:grpFill/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1537" cy="23372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0"/>
            <a:ext cx="619741" cy="2934068"/>
            <a:chOff x="0" y="0"/>
            <a:chExt cx="163224" cy="772759"/>
          </a:xfrm>
          <a:solidFill>
            <a:srgbClr val="FF0000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224" cy="772759"/>
            </a:xfrm>
            <a:custGeom>
              <a:avLst/>
              <a:gdLst/>
              <a:ahLst/>
              <a:cxnLst/>
              <a:rect l="l" t="t" r="r" b="b"/>
              <a:pathLst>
                <a:path w="163224" h="772759">
                  <a:moveTo>
                    <a:pt x="0" y="0"/>
                  </a:moveTo>
                  <a:lnTo>
                    <a:pt x="163224" y="0"/>
                  </a:lnTo>
                  <a:lnTo>
                    <a:pt x="163224" y="772759"/>
                  </a:lnTo>
                  <a:lnTo>
                    <a:pt x="0" y="772759"/>
                  </a:lnTo>
                  <a:close/>
                </a:path>
              </a:pathLst>
            </a:cu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3224" cy="8108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2933707"/>
            <a:ext cx="619741" cy="1004046"/>
            <a:chOff x="0" y="0"/>
            <a:chExt cx="163224" cy="264440"/>
          </a:xfrm>
          <a:solidFill>
            <a:srgbClr val="FFCCFF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3224" cy="264440"/>
            </a:xfrm>
            <a:custGeom>
              <a:avLst/>
              <a:gdLst/>
              <a:ahLst/>
              <a:cxnLst/>
              <a:rect l="l" t="t" r="r" b="b"/>
              <a:pathLst>
                <a:path w="163224" h="264440">
                  <a:moveTo>
                    <a:pt x="0" y="0"/>
                  </a:moveTo>
                  <a:lnTo>
                    <a:pt x="163224" y="0"/>
                  </a:lnTo>
                  <a:lnTo>
                    <a:pt x="163224" y="264440"/>
                  </a:lnTo>
                  <a:lnTo>
                    <a:pt x="0" y="264440"/>
                  </a:lnTo>
                  <a:close/>
                </a:path>
              </a:pathLst>
            </a:custGeom>
            <a:grpFill/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63224" cy="30254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8301382"/>
            <a:ext cx="18288000" cy="1985617"/>
            <a:chOff x="0" y="6668606"/>
            <a:chExt cx="18288000" cy="3618394"/>
          </a:xfrm>
        </p:grpSpPr>
        <p:grpSp>
          <p:nvGrpSpPr>
            <p:cNvPr id="2" name="Group 2"/>
            <p:cNvGrpSpPr/>
            <p:nvPr/>
          </p:nvGrpSpPr>
          <p:grpSpPr>
            <a:xfrm>
              <a:off x="12939515" y="6668606"/>
              <a:ext cx="5348485" cy="3618394"/>
              <a:chOff x="0" y="0"/>
              <a:chExt cx="1408655" cy="952993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408655" cy="952993"/>
              </a:xfrm>
              <a:custGeom>
                <a:avLst/>
                <a:gdLst/>
                <a:ahLst/>
                <a:cxnLst/>
                <a:rect l="l" t="t" r="r" b="b"/>
                <a:pathLst>
                  <a:path w="1408655" h="952993">
                    <a:moveTo>
                      <a:pt x="0" y="0"/>
                    </a:moveTo>
                    <a:lnTo>
                      <a:pt x="1408655" y="0"/>
                    </a:lnTo>
                    <a:lnTo>
                      <a:pt x="1408655" y="952993"/>
                    </a:lnTo>
                    <a:lnTo>
                      <a:pt x="0" y="952993"/>
                    </a:ln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1408655" cy="9910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6668606"/>
              <a:ext cx="12939515" cy="3618394"/>
              <a:chOff x="0" y="0"/>
              <a:chExt cx="3407938" cy="95299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407938" cy="952993"/>
              </a:xfrm>
              <a:custGeom>
                <a:avLst/>
                <a:gdLst/>
                <a:ahLst/>
                <a:cxnLst/>
                <a:rect l="l" t="t" r="r" b="b"/>
                <a:pathLst>
                  <a:path w="3407938" h="952993">
                    <a:moveTo>
                      <a:pt x="0" y="0"/>
                    </a:moveTo>
                    <a:lnTo>
                      <a:pt x="3407938" y="0"/>
                    </a:lnTo>
                    <a:lnTo>
                      <a:pt x="3407938" y="952993"/>
                    </a:lnTo>
                    <a:lnTo>
                      <a:pt x="0" y="95299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3407938" cy="9910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977880" y="8877299"/>
            <a:ext cx="133108" cy="931865"/>
            <a:chOff x="0" y="0"/>
            <a:chExt cx="37690" cy="70882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690" cy="708822"/>
            </a:xfrm>
            <a:custGeom>
              <a:avLst/>
              <a:gdLst/>
              <a:ahLst/>
              <a:cxnLst/>
              <a:rect l="l" t="t" r="r" b="b"/>
              <a:pathLst>
                <a:path w="37690" h="708822">
                  <a:moveTo>
                    <a:pt x="0" y="0"/>
                  </a:moveTo>
                  <a:lnTo>
                    <a:pt x="37690" y="0"/>
                  </a:lnTo>
                  <a:lnTo>
                    <a:pt x="37690" y="708822"/>
                  </a:lnTo>
                  <a:lnTo>
                    <a:pt x="0" y="708822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7690" cy="7469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83888" y="3239636"/>
            <a:ext cx="15347533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RAPAT KOORDINASI PELAKSANAAN </a:t>
            </a:r>
          </a:p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SERTIFIKASI DAN REGISTRASI PENGEMBANG PERUMAHAN (SRP2)</a:t>
            </a:r>
          </a:p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 JAWA TENGAH</a:t>
            </a:r>
            <a:endParaRPr lang="en-US" sz="5400" b="1" dirty="0">
              <a:solidFill>
                <a:srgbClr val="000000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743200" y="8937610"/>
            <a:ext cx="646707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Semarang, 14 </a:t>
            </a:r>
            <a:r>
              <a:rPr lang="en-US" sz="3399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Agustus</a:t>
            </a:r>
            <a:r>
              <a:rPr lang="en-US" sz="3399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2024</a:t>
            </a:r>
          </a:p>
        </p:txBody>
      </p:sp>
      <p:sp>
        <p:nvSpPr>
          <p:cNvPr id="31" name="Freeform 7"/>
          <p:cNvSpPr/>
          <p:nvPr/>
        </p:nvSpPr>
        <p:spPr>
          <a:xfrm>
            <a:off x="1083888" y="399330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88" y="333042"/>
            <a:ext cx="993333" cy="993332"/>
          </a:xfrm>
          <a:prstGeom prst="rect">
            <a:avLst/>
          </a:prstGeom>
        </p:spPr>
      </p:pic>
      <p:sp>
        <p:nvSpPr>
          <p:cNvPr id="35" name="TextBox 8"/>
          <p:cNvSpPr txBox="1"/>
          <p:nvPr/>
        </p:nvSpPr>
        <p:spPr>
          <a:xfrm>
            <a:off x="3237429" y="658005"/>
            <a:ext cx="1079103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Montserrat Classic"/>
              </a:rPr>
              <a:t>DINAS PERUMAHAN RAKYAT DAN KAWASAN PERMUKIMAN</a:t>
            </a:r>
          </a:p>
          <a:p>
            <a:pPr>
              <a:spcBef>
                <a:spcPct val="0"/>
              </a:spcBef>
            </a:pPr>
            <a:r>
              <a:rPr lang="en-US" sz="2000" b="1" dirty="0">
                <a:solidFill>
                  <a:srgbClr val="000000"/>
                </a:solidFill>
                <a:latin typeface="Montserrat Classic"/>
              </a:rPr>
              <a:t>PROVINSI JAWA TENGAH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800100"/>
          <a:ext cx="18287999" cy="9368020"/>
        </p:xfrm>
        <a:graphic>
          <a:graphicData uri="http://schemas.openxmlformats.org/drawingml/2006/table">
            <a:tbl>
              <a:tblPr/>
              <a:tblGrid>
                <a:gridCol w="685901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1808813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128744">
                  <a:extLst>
                    <a:ext uri="{9D8B030D-6E8A-4147-A177-3AD203B41FA5}">
                      <a16:colId xmlns:a16="http://schemas.microsoft.com/office/drawing/2014/main" val="485084750"/>
                    </a:ext>
                  </a:extLst>
                </a:gridCol>
                <a:gridCol w="1156423">
                  <a:extLst>
                    <a:ext uri="{9D8B030D-6E8A-4147-A177-3AD203B41FA5}">
                      <a16:colId xmlns:a16="http://schemas.microsoft.com/office/drawing/2014/main" val="1250860652"/>
                    </a:ext>
                  </a:extLst>
                </a:gridCol>
                <a:gridCol w="539664">
                  <a:extLst>
                    <a:ext uri="{9D8B030D-6E8A-4147-A177-3AD203B41FA5}">
                      <a16:colId xmlns:a16="http://schemas.microsoft.com/office/drawing/2014/main" val="3954929418"/>
                    </a:ext>
                  </a:extLst>
                </a:gridCol>
                <a:gridCol w="848043">
                  <a:extLst>
                    <a:ext uri="{9D8B030D-6E8A-4147-A177-3AD203B41FA5}">
                      <a16:colId xmlns:a16="http://schemas.microsoft.com/office/drawing/2014/main" val="698448549"/>
                    </a:ext>
                  </a:extLst>
                </a:gridCol>
                <a:gridCol w="770949">
                  <a:extLst>
                    <a:ext uri="{9D8B030D-6E8A-4147-A177-3AD203B41FA5}">
                      <a16:colId xmlns:a16="http://schemas.microsoft.com/office/drawing/2014/main" val="4260163894"/>
                    </a:ext>
                  </a:extLst>
                </a:gridCol>
                <a:gridCol w="925138">
                  <a:extLst>
                    <a:ext uri="{9D8B030D-6E8A-4147-A177-3AD203B41FA5}">
                      <a16:colId xmlns:a16="http://schemas.microsoft.com/office/drawing/2014/main" val="1949249085"/>
                    </a:ext>
                  </a:extLst>
                </a:gridCol>
                <a:gridCol w="925138">
                  <a:extLst>
                    <a:ext uri="{9D8B030D-6E8A-4147-A177-3AD203B41FA5}">
                      <a16:colId xmlns:a16="http://schemas.microsoft.com/office/drawing/2014/main" val="1154603952"/>
                    </a:ext>
                  </a:extLst>
                </a:gridCol>
                <a:gridCol w="848043">
                  <a:extLst>
                    <a:ext uri="{9D8B030D-6E8A-4147-A177-3AD203B41FA5}">
                      <a16:colId xmlns:a16="http://schemas.microsoft.com/office/drawing/2014/main" val="2414240332"/>
                    </a:ext>
                  </a:extLst>
                </a:gridCol>
                <a:gridCol w="925138">
                  <a:extLst>
                    <a:ext uri="{9D8B030D-6E8A-4147-A177-3AD203B41FA5}">
                      <a16:colId xmlns:a16="http://schemas.microsoft.com/office/drawing/2014/main" val="432667236"/>
                    </a:ext>
                  </a:extLst>
                </a:gridCol>
                <a:gridCol w="770949">
                  <a:extLst>
                    <a:ext uri="{9D8B030D-6E8A-4147-A177-3AD203B41FA5}">
                      <a16:colId xmlns:a16="http://schemas.microsoft.com/office/drawing/2014/main" val="2759986498"/>
                    </a:ext>
                  </a:extLst>
                </a:gridCol>
                <a:gridCol w="693854">
                  <a:extLst>
                    <a:ext uri="{9D8B030D-6E8A-4147-A177-3AD203B41FA5}">
                      <a16:colId xmlns:a16="http://schemas.microsoft.com/office/drawing/2014/main" val="1071273353"/>
                    </a:ext>
                  </a:extLst>
                </a:gridCol>
                <a:gridCol w="1002233">
                  <a:extLst>
                    <a:ext uri="{9D8B030D-6E8A-4147-A177-3AD203B41FA5}">
                      <a16:colId xmlns:a16="http://schemas.microsoft.com/office/drawing/2014/main" val="2521896844"/>
                    </a:ext>
                  </a:extLst>
                </a:gridCol>
                <a:gridCol w="693854">
                  <a:extLst>
                    <a:ext uri="{9D8B030D-6E8A-4147-A177-3AD203B41FA5}">
                      <a16:colId xmlns:a16="http://schemas.microsoft.com/office/drawing/2014/main" val="1315101398"/>
                    </a:ext>
                  </a:extLst>
                </a:gridCol>
                <a:gridCol w="1079328">
                  <a:extLst>
                    <a:ext uri="{9D8B030D-6E8A-4147-A177-3AD203B41FA5}">
                      <a16:colId xmlns:a16="http://schemas.microsoft.com/office/drawing/2014/main" val="2234701838"/>
                    </a:ext>
                  </a:extLst>
                </a:gridCol>
                <a:gridCol w="462569">
                  <a:extLst>
                    <a:ext uri="{9D8B030D-6E8A-4147-A177-3AD203B41FA5}">
                      <a16:colId xmlns:a16="http://schemas.microsoft.com/office/drawing/2014/main" val="2259944756"/>
                    </a:ext>
                  </a:extLst>
                </a:gridCol>
                <a:gridCol w="899853">
                  <a:extLst>
                    <a:ext uri="{9D8B030D-6E8A-4147-A177-3AD203B41FA5}">
                      <a16:colId xmlns:a16="http://schemas.microsoft.com/office/drawing/2014/main" val="2476837315"/>
                    </a:ext>
                  </a:extLst>
                </a:gridCol>
                <a:gridCol w="719139">
                  <a:extLst>
                    <a:ext uri="{9D8B030D-6E8A-4147-A177-3AD203B41FA5}">
                      <a16:colId xmlns:a16="http://schemas.microsoft.com/office/drawing/2014/main" val="3965335939"/>
                    </a:ext>
                  </a:extLst>
                </a:gridCol>
                <a:gridCol w="592141">
                  <a:extLst>
                    <a:ext uri="{9D8B030D-6E8A-4147-A177-3AD203B41FA5}">
                      <a16:colId xmlns:a16="http://schemas.microsoft.com/office/drawing/2014/main" val="1938304002"/>
                    </a:ext>
                  </a:extLst>
                </a:gridCol>
                <a:gridCol w="812085">
                  <a:extLst>
                    <a:ext uri="{9D8B030D-6E8A-4147-A177-3AD203B41FA5}">
                      <a16:colId xmlns:a16="http://schemas.microsoft.com/office/drawing/2014/main" val="2230250151"/>
                    </a:ext>
                  </a:extLst>
                </a:gridCol>
              </a:tblGrid>
              <a:tr h="6959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APPERINDO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DEPRINDO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HIPNU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PERWIRANUSA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ASPPRIN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APEPPI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PERUMNAS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Banjarnegara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1697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862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Batang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5930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Blora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2400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Boyolali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1510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8028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Cilacap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8810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Demak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44138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Grobogan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1171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Jepara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975246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Karanganyar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22343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Kebumen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0300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Kendal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068733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Klaten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3803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Kudus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3073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6172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Pati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4591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1297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Pemalang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32375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Purbalingga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93193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7139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Rembang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9492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6794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Sragen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2186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Sukoharjo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94257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74478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Temanggung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64353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Wonogiri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447907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Wonosobo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76590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882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171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Salatiga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63679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2061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Surakarta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2166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81332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51351"/>
                  </a:ext>
                </a:extLst>
              </a:tr>
              <a:tr h="197764">
                <a:tc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387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1.672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5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693" y="2031149"/>
            <a:ext cx="17188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SzPts val="1600"/>
            </a:pP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Sudah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Pernah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berkirim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surat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ke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Asosiasi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Pengembang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untuk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IDENTIFIKASI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 PP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AKTIF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Melalui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Surat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Ka.Dinas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No.473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/1366 </a:t>
            </a:r>
            <a:r>
              <a:rPr lang="en-US" sz="3200" dirty="0" err="1">
                <a:latin typeface="Candara"/>
                <a:ea typeface="Candara"/>
                <a:cs typeface="Candara"/>
                <a:sym typeface="Candara"/>
              </a:rPr>
              <a:t>Tanggal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19 April 2024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.</a:t>
            </a:r>
          </a:p>
          <a:p>
            <a:pPr marL="0" lvl="1">
              <a:buSzPts val="1600"/>
            </a:pP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yang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kembali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 : 56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Pengembang</a:t>
            </a:r>
            <a:r>
              <a:rPr lang="en-US" sz="3200" b="1" dirty="0"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3200" b="1" dirty="0" err="1">
                <a:latin typeface="Candara"/>
                <a:ea typeface="Candara"/>
                <a:cs typeface="Candara"/>
                <a:sym typeface="Candara"/>
              </a:rPr>
              <a:t>Perumahan</a:t>
            </a:r>
            <a:r>
              <a:rPr lang="en-US" sz="3200" dirty="0">
                <a:latin typeface="Candara"/>
                <a:ea typeface="Candara"/>
                <a:cs typeface="Candara"/>
                <a:sym typeface="Candara"/>
              </a:rPr>
              <a:t>.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86887" y="3745469"/>
            <a:ext cx="4089913" cy="3019323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206" y="7101499"/>
            <a:ext cx="147249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TUJUAN</a:t>
            </a:r>
            <a:r>
              <a:rPr lang="en-US" sz="36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PENDATAAN</a:t>
            </a:r>
            <a:r>
              <a:rPr lang="en-US" sz="36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:</a:t>
            </a:r>
            <a:endParaRPr lang="en-US" sz="2800" b="1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Identifikasi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jumlah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pengembang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Tengah,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terutama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Pengembang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AKTIF</a:t>
            </a:r>
            <a:endParaRPr lang="en-US" sz="2800" b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730732"/>
              </p:ext>
            </p:extLst>
          </p:nvPr>
        </p:nvGraphicFramePr>
        <p:xfrm>
          <a:off x="8905525" y="2950272"/>
          <a:ext cx="7250973" cy="4241796"/>
        </p:xfrm>
        <a:graphic>
          <a:graphicData uri="http://schemas.openxmlformats.org/drawingml/2006/table">
            <a:tbl>
              <a:tblPr/>
              <a:tblGrid>
                <a:gridCol w="3952648">
                  <a:extLst>
                    <a:ext uri="{9D8B030D-6E8A-4147-A177-3AD203B41FA5}">
                      <a16:colId xmlns:a16="http://schemas.microsoft.com/office/drawing/2014/main" val="1428448865"/>
                    </a:ext>
                  </a:extLst>
                </a:gridCol>
                <a:gridCol w="3298325">
                  <a:extLst>
                    <a:ext uri="{9D8B030D-6E8A-4147-A177-3AD203B41FA5}">
                      <a16:colId xmlns:a16="http://schemas.microsoft.com/office/drawing/2014/main" val="3515418540"/>
                    </a:ext>
                  </a:extLst>
                </a:gridCol>
              </a:tblGrid>
              <a:tr h="6746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ASOSIASI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JUMLAH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MENGISI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627281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907578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2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672121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3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304655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   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07296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5"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13132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6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326130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marL="457200" indent="-457200" algn="l" fontAlgn="b">
                        <a:buAutoNum type="arabicPeriod" startAt="7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7291610"/>
                  </a:ext>
                </a:extLst>
              </a:tr>
              <a:tr h="34251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   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592796"/>
                  </a:ext>
                </a:extLst>
              </a:tr>
              <a:tr h="498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JUMLAH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056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9"/>
          <p:cNvSpPr txBox="1"/>
          <p:nvPr/>
        </p:nvSpPr>
        <p:spPr>
          <a:xfrm>
            <a:off x="609600" y="190500"/>
            <a:ext cx="17037006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endParaRPr lang="en-US" sz="36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441302" y="800100"/>
            <a:ext cx="17373600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16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7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KOMISARIAT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REI;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5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DPD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APERNAS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8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DPC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HIMPERRA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6 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KORWIL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APERSI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TIM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SRP2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TINGKAT DAERAH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PROVINSI</a:t>
            </a:r>
            <a:endParaRPr lang="en-ID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01780"/>
              </p:ext>
            </p:extLst>
          </p:nvPr>
        </p:nvGraphicFramePr>
        <p:xfrm>
          <a:off x="609600" y="5067300"/>
          <a:ext cx="17205304" cy="5029200"/>
        </p:xfrm>
        <a:graphic>
          <a:graphicData uri="http://schemas.openxmlformats.org/drawingml/2006/table">
            <a:tbl>
              <a:tblPr firstRow="1" firstCol="1" bandRow="1"/>
              <a:tblGrid>
                <a:gridCol w="4301326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4301326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4301326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430132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</a:tblGrid>
              <a:tr h="6382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REI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Kudus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Kedu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DPD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1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2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3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4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5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6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7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DPC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 Raya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2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7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18703"/>
              </p:ext>
            </p:extLst>
          </p:nvPr>
        </p:nvGraphicFramePr>
        <p:xfrm>
          <a:off x="228600" y="876300"/>
          <a:ext cx="17754599" cy="9240658"/>
        </p:xfrm>
        <a:graphic>
          <a:graphicData uri="http://schemas.openxmlformats.org/drawingml/2006/table">
            <a:tbl>
              <a:tblPr/>
              <a:tblGrid>
                <a:gridCol w="1152992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040596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897406">
                  <a:extLst>
                    <a:ext uri="{9D8B030D-6E8A-4147-A177-3AD203B41FA5}">
                      <a16:colId xmlns:a16="http://schemas.microsoft.com/office/drawing/2014/main" val="485084750"/>
                    </a:ext>
                  </a:extLst>
                </a:gridCol>
                <a:gridCol w="1943935">
                  <a:extLst>
                    <a:ext uri="{9D8B030D-6E8A-4147-A177-3AD203B41FA5}">
                      <a16:colId xmlns:a16="http://schemas.microsoft.com/office/drawing/2014/main" val="1250860652"/>
                    </a:ext>
                  </a:extLst>
                </a:gridCol>
                <a:gridCol w="907170">
                  <a:extLst>
                    <a:ext uri="{9D8B030D-6E8A-4147-A177-3AD203B41FA5}">
                      <a16:colId xmlns:a16="http://schemas.microsoft.com/office/drawing/2014/main" val="3954929418"/>
                    </a:ext>
                  </a:extLst>
                </a:gridCol>
                <a:gridCol w="1425551">
                  <a:extLst>
                    <a:ext uri="{9D8B030D-6E8A-4147-A177-3AD203B41FA5}">
                      <a16:colId xmlns:a16="http://schemas.microsoft.com/office/drawing/2014/main" val="698448549"/>
                    </a:ext>
                  </a:extLst>
                </a:gridCol>
                <a:gridCol w="1295957">
                  <a:extLst>
                    <a:ext uri="{9D8B030D-6E8A-4147-A177-3AD203B41FA5}">
                      <a16:colId xmlns:a16="http://schemas.microsoft.com/office/drawing/2014/main" val="4260163894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949249085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154603952"/>
                    </a:ext>
                  </a:extLst>
                </a:gridCol>
                <a:gridCol w="1425551">
                  <a:extLst>
                    <a:ext uri="{9D8B030D-6E8A-4147-A177-3AD203B41FA5}">
                      <a16:colId xmlns:a16="http://schemas.microsoft.com/office/drawing/2014/main" val="2414240332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432667236"/>
                    </a:ext>
                  </a:extLst>
                </a:gridCol>
              </a:tblGrid>
              <a:tr h="7688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Banjarnegara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16972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862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Batang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59300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Blora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24002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Boyolali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15104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8028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Cilacap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88104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Demak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441380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Grobogan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11714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Jepara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975246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Karanganyar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22343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Kebumen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03000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Kendal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068733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Klaten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38039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Kudus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3073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6172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Pati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45911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1297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Pemalang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32375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Purbalingga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93193"/>
                  </a:ext>
                </a:extLst>
              </a:tr>
              <a:tr h="376765">
                <a:tc>
                  <a:txBody>
                    <a:bodyPr/>
                    <a:lstStyle/>
                    <a:p>
                      <a:pPr algn="ctr" fontAlgn="b"/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387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253431"/>
              </p:ext>
            </p:extLst>
          </p:nvPr>
        </p:nvGraphicFramePr>
        <p:xfrm>
          <a:off x="304800" y="974708"/>
          <a:ext cx="17754602" cy="8740785"/>
        </p:xfrm>
        <a:graphic>
          <a:graphicData uri="http://schemas.openxmlformats.org/drawingml/2006/table">
            <a:tbl>
              <a:tblPr/>
              <a:tblGrid>
                <a:gridCol w="1152992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040595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897407">
                  <a:extLst>
                    <a:ext uri="{9D8B030D-6E8A-4147-A177-3AD203B41FA5}">
                      <a16:colId xmlns:a16="http://schemas.microsoft.com/office/drawing/2014/main" val="485084750"/>
                    </a:ext>
                  </a:extLst>
                </a:gridCol>
                <a:gridCol w="1943935">
                  <a:extLst>
                    <a:ext uri="{9D8B030D-6E8A-4147-A177-3AD203B41FA5}">
                      <a16:colId xmlns:a16="http://schemas.microsoft.com/office/drawing/2014/main" val="1250860652"/>
                    </a:ext>
                  </a:extLst>
                </a:gridCol>
                <a:gridCol w="907170">
                  <a:extLst>
                    <a:ext uri="{9D8B030D-6E8A-4147-A177-3AD203B41FA5}">
                      <a16:colId xmlns:a16="http://schemas.microsoft.com/office/drawing/2014/main" val="3954929418"/>
                    </a:ext>
                  </a:extLst>
                </a:gridCol>
                <a:gridCol w="1425552">
                  <a:extLst>
                    <a:ext uri="{9D8B030D-6E8A-4147-A177-3AD203B41FA5}">
                      <a16:colId xmlns:a16="http://schemas.microsoft.com/office/drawing/2014/main" val="698448549"/>
                    </a:ext>
                  </a:extLst>
                </a:gridCol>
                <a:gridCol w="1295958">
                  <a:extLst>
                    <a:ext uri="{9D8B030D-6E8A-4147-A177-3AD203B41FA5}">
                      <a16:colId xmlns:a16="http://schemas.microsoft.com/office/drawing/2014/main" val="4260163894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949249085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1154603952"/>
                    </a:ext>
                  </a:extLst>
                </a:gridCol>
                <a:gridCol w="1425552">
                  <a:extLst>
                    <a:ext uri="{9D8B030D-6E8A-4147-A177-3AD203B41FA5}">
                      <a16:colId xmlns:a16="http://schemas.microsoft.com/office/drawing/2014/main" val="2414240332"/>
                    </a:ext>
                  </a:extLst>
                </a:gridCol>
                <a:gridCol w="1555147">
                  <a:extLst>
                    <a:ext uri="{9D8B030D-6E8A-4147-A177-3AD203B41FA5}">
                      <a16:colId xmlns:a16="http://schemas.microsoft.com/office/drawing/2014/main" val="432667236"/>
                    </a:ext>
                  </a:extLst>
                </a:gridCol>
              </a:tblGrid>
              <a:tr h="9367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HIMPERRA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APERNAS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APERSI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APPERNAS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JAYA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DEPRINDO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ASPRUMNAS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71392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Rembang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9492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6794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Sragen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2186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Sukoharjo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94257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74478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Temanggung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64353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Wonogiri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447907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Wonosobo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76590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882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171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Salatiga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63679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20612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Surakarta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2166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81332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51351"/>
                  </a:ext>
                </a:extLst>
              </a:tr>
              <a:tr h="459058">
                <a:tc>
                  <a:txBody>
                    <a:bodyPr/>
                    <a:lstStyle/>
                    <a:p>
                      <a:pPr algn="ctr" fontAlgn="b"/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387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5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14300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213113"/>
              </p:ext>
            </p:extLst>
          </p:nvPr>
        </p:nvGraphicFramePr>
        <p:xfrm>
          <a:off x="304799" y="723900"/>
          <a:ext cx="17754600" cy="9233882"/>
        </p:xfrm>
        <a:graphic>
          <a:graphicData uri="http://schemas.openxmlformats.org/drawingml/2006/table">
            <a:tbl>
              <a:tblPr/>
              <a:tblGrid>
                <a:gridCol w="1191491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142122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339230">
                  <a:extLst>
                    <a:ext uri="{9D8B030D-6E8A-4147-A177-3AD203B41FA5}">
                      <a16:colId xmlns:a16="http://schemas.microsoft.com/office/drawing/2014/main" val="2759986498"/>
                    </a:ext>
                  </a:extLst>
                </a:gridCol>
                <a:gridCol w="1205307">
                  <a:extLst>
                    <a:ext uri="{9D8B030D-6E8A-4147-A177-3AD203B41FA5}">
                      <a16:colId xmlns:a16="http://schemas.microsoft.com/office/drawing/2014/main" val="1071273353"/>
                    </a:ext>
                  </a:extLst>
                </a:gridCol>
                <a:gridCol w="1740998">
                  <a:extLst>
                    <a:ext uri="{9D8B030D-6E8A-4147-A177-3AD203B41FA5}">
                      <a16:colId xmlns:a16="http://schemas.microsoft.com/office/drawing/2014/main" val="2521896844"/>
                    </a:ext>
                  </a:extLst>
                </a:gridCol>
                <a:gridCol w="1205307">
                  <a:extLst>
                    <a:ext uri="{9D8B030D-6E8A-4147-A177-3AD203B41FA5}">
                      <a16:colId xmlns:a16="http://schemas.microsoft.com/office/drawing/2014/main" val="1315101398"/>
                    </a:ext>
                  </a:extLst>
                </a:gridCol>
                <a:gridCol w="1874920">
                  <a:extLst>
                    <a:ext uri="{9D8B030D-6E8A-4147-A177-3AD203B41FA5}">
                      <a16:colId xmlns:a16="http://schemas.microsoft.com/office/drawing/2014/main" val="2234701838"/>
                    </a:ext>
                  </a:extLst>
                </a:gridCol>
                <a:gridCol w="803537">
                  <a:extLst>
                    <a:ext uri="{9D8B030D-6E8A-4147-A177-3AD203B41FA5}">
                      <a16:colId xmlns:a16="http://schemas.microsoft.com/office/drawing/2014/main" val="2259944756"/>
                    </a:ext>
                  </a:extLst>
                </a:gridCol>
                <a:gridCol w="1563151">
                  <a:extLst>
                    <a:ext uri="{9D8B030D-6E8A-4147-A177-3AD203B41FA5}">
                      <a16:colId xmlns:a16="http://schemas.microsoft.com/office/drawing/2014/main" val="2476837315"/>
                    </a:ext>
                  </a:extLst>
                </a:gridCol>
                <a:gridCol w="1249230">
                  <a:extLst>
                    <a:ext uri="{9D8B030D-6E8A-4147-A177-3AD203B41FA5}">
                      <a16:colId xmlns:a16="http://schemas.microsoft.com/office/drawing/2014/main" val="3965335939"/>
                    </a:ext>
                  </a:extLst>
                </a:gridCol>
                <a:gridCol w="1028619">
                  <a:extLst>
                    <a:ext uri="{9D8B030D-6E8A-4147-A177-3AD203B41FA5}">
                      <a16:colId xmlns:a16="http://schemas.microsoft.com/office/drawing/2014/main" val="1938304002"/>
                    </a:ext>
                  </a:extLst>
                </a:gridCol>
                <a:gridCol w="1410688">
                  <a:extLst>
                    <a:ext uri="{9D8B030D-6E8A-4147-A177-3AD203B41FA5}">
                      <a16:colId xmlns:a16="http://schemas.microsoft.com/office/drawing/2014/main" val="2230250151"/>
                    </a:ext>
                  </a:extLst>
                </a:gridCol>
              </a:tblGrid>
              <a:tr h="11115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</a:t>
                      </a:r>
                    </a:p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HIPNU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PERWIRANUSA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ASPPRIN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APEPPI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PERUMNAS</a:t>
                      </a:r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Banjarnegara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16972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Banyumas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862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Batang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359300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Blora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24002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Boyolali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915104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Brebes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08028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Cilacap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88104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Demak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9441380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Grobogan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11714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Jepara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975246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Karanganyar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22343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Kebumen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303000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Kendal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068733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Klaten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038039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Kudus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23073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46172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Pati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45911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1297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Pemalang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332375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Purbalingga</a:t>
                      </a:r>
                      <a:endParaRPr lang="en-US" sz="25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293193"/>
                  </a:ext>
                </a:extLst>
              </a:tr>
              <a:tr h="369649">
                <a:tc>
                  <a:txBody>
                    <a:bodyPr/>
                    <a:lstStyle/>
                    <a:p>
                      <a:pPr algn="ctr" fontAlgn="b"/>
                      <a:endParaRPr lang="en-US" sz="25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1.672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3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20660"/>
              </p:ext>
            </p:extLst>
          </p:nvPr>
        </p:nvGraphicFramePr>
        <p:xfrm>
          <a:off x="304799" y="825088"/>
          <a:ext cx="17678402" cy="9324905"/>
        </p:xfrm>
        <a:graphic>
          <a:graphicData uri="http://schemas.openxmlformats.org/drawingml/2006/table">
            <a:tbl>
              <a:tblPr/>
              <a:tblGrid>
                <a:gridCol w="1186377">
                  <a:extLst>
                    <a:ext uri="{9D8B030D-6E8A-4147-A177-3AD203B41FA5}">
                      <a16:colId xmlns:a16="http://schemas.microsoft.com/office/drawing/2014/main" val="1202062949"/>
                    </a:ext>
                  </a:extLst>
                </a:gridCol>
                <a:gridCol w="3128637">
                  <a:extLst>
                    <a:ext uri="{9D8B030D-6E8A-4147-A177-3AD203B41FA5}">
                      <a16:colId xmlns:a16="http://schemas.microsoft.com/office/drawing/2014/main" val="3434089032"/>
                    </a:ext>
                  </a:extLst>
                </a:gridCol>
                <a:gridCol w="1333482">
                  <a:extLst>
                    <a:ext uri="{9D8B030D-6E8A-4147-A177-3AD203B41FA5}">
                      <a16:colId xmlns:a16="http://schemas.microsoft.com/office/drawing/2014/main" val="2759986498"/>
                    </a:ext>
                  </a:extLst>
                </a:gridCol>
                <a:gridCol w="1200134">
                  <a:extLst>
                    <a:ext uri="{9D8B030D-6E8A-4147-A177-3AD203B41FA5}">
                      <a16:colId xmlns:a16="http://schemas.microsoft.com/office/drawing/2014/main" val="1071273353"/>
                    </a:ext>
                  </a:extLst>
                </a:gridCol>
                <a:gridCol w="1733526">
                  <a:extLst>
                    <a:ext uri="{9D8B030D-6E8A-4147-A177-3AD203B41FA5}">
                      <a16:colId xmlns:a16="http://schemas.microsoft.com/office/drawing/2014/main" val="2521896844"/>
                    </a:ext>
                  </a:extLst>
                </a:gridCol>
                <a:gridCol w="1200134">
                  <a:extLst>
                    <a:ext uri="{9D8B030D-6E8A-4147-A177-3AD203B41FA5}">
                      <a16:colId xmlns:a16="http://schemas.microsoft.com/office/drawing/2014/main" val="1315101398"/>
                    </a:ext>
                  </a:extLst>
                </a:gridCol>
                <a:gridCol w="1866874">
                  <a:extLst>
                    <a:ext uri="{9D8B030D-6E8A-4147-A177-3AD203B41FA5}">
                      <a16:colId xmlns:a16="http://schemas.microsoft.com/office/drawing/2014/main" val="2234701838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259944756"/>
                    </a:ext>
                  </a:extLst>
                </a:gridCol>
                <a:gridCol w="1556443">
                  <a:extLst>
                    <a:ext uri="{9D8B030D-6E8A-4147-A177-3AD203B41FA5}">
                      <a16:colId xmlns:a16="http://schemas.microsoft.com/office/drawing/2014/main" val="2476837315"/>
                    </a:ext>
                  </a:extLst>
                </a:gridCol>
                <a:gridCol w="1243868">
                  <a:extLst>
                    <a:ext uri="{9D8B030D-6E8A-4147-A177-3AD203B41FA5}">
                      <a16:colId xmlns:a16="http://schemas.microsoft.com/office/drawing/2014/main" val="3965335939"/>
                    </a:ext>
                  </a:extLst>
                </a:gridCol>
                <a:gridCol w="1024204">
                  <a:extLst>
                    <a:ext uri="{9D8B030D-6E8A-4147-A177-3AD203B41FA5}">
                      <a16:colId xmlns:a16="http://schemas.microsoft.com/office/drawing/2014/main" val="1938304002"/>
                    </a:ext>
                  </a:extLst>
                </a:gridCol>
                <a:gridCol w="1404634">
                  <a:extLst>
                    <a:ext uri="{9D8B030D-6E8A-4147-A177-3AD203B41FA5}">
                      <a16:colId xmlns:a16="http://schemas.microsoft.com/office/drawing/2014/main" val="2230250151"/>
                    </a:ext>
                  </a:extLst>
                </a:gridCol>
              </a:tblGrid>
              <a:tr h="1422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HIPNU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PIN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PERWIRANUSA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APSI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ASPPRIN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APEPPI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PERUMNAS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249707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Purworejo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171392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Rembang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9492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46794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Sragen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62186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Sukoharjo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094257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74478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Temanggung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64353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Wonogiri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447907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Wonosobo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976590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Magelang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1882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Pekalongan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171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Salatiga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963679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Semarang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120612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Surakarta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2166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Tegal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281332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--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(Blank)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</a:t>
                      </a:r>
                    </a:p>
                  </a:txBody>
                  <a:tcPr marL="5779" marR="5779" marT="57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151351"/>
                  </a:ext>
                </a:extLst>
              </a:tr>
              <a:tr h="464829"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Grand Total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1.672</a:t>
                      </a:r>
                    </a:p>
                  </a:txBody>
                  <a:tcPr marL="5779" marR="5779" marT="57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764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0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HIMPERRA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449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866121"/>
              </p:ext>
            </p:extLst>
          </p:nvPr>
        </p:nvGraphicFramePr>
        <p:xfrm>
          <a:off x="576943" y="1028700"/>
          <a:ext cx="17482456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401511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4266054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1 :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Iqbal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Hanafi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(143)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2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Joko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Suryono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(70)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3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Teguh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Slamet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4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Sigid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Sugih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Harjo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(75)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2485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Semarang – 91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Semarang – 26 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Demak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Kendal – 70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Temanggung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Wonosobo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Purwokerto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Banjarnegara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Surakarta – 14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Boyolali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12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8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Wonogiri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Karangayar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Sragen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23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149077"/>
              </p:ext>
            </p:extLst>
          </p:nvPr>
        </p:nvGraphicFramePr>
        <p:xfrm>
          <a:off x="576943" y="5576149"/>
          <a:ext cx="17482456" cy="3520440"/>
        </p:xfrm>
        <a:graphic>
          <a:graphicData uri="http://schemas.openxmlformats.org/drawingml/2006/table">
            <a:tbl>
              <a:tblPr firstRow="1" firstCol="1" bandRow="1"/>
              <a:tblGrid>
                <a:gridCol w="401511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4266054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460064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5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Muhtasor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(68)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6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Habil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Mubarok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(33)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7 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Abi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Zulfikar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DPC 8 :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Imam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Syafii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(19)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2485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Kudus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Pati – 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Jepara – 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Grobohan – 13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Blora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Rembang –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Purbalingga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Kebumen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Bumiayu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Tegal – 0</a:t>
                      </a:r>
                      <a:r>
                        <a:rPr lang="da-DK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endParaRPr lang="da-DK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Kab. Tegal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 – 10 </a:t>
                      </a: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20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55172" y="9365549"/>
            <a:ext cx="4163512" cy="646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ADA = 369 (</a:t>
            </a:r>
            <a:r>
              <a:rPr lang="en-US" sz="3200" b="1" dirty="0" err="1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SIRENG</a:t>
            </a:r>
            <a:r>
              <a:rPr lang="en-US" sz="3200" b="1" dirty="0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3" name="Down Arrow 12"/>
          <p:cNvSpPr/>
          <p:nvPr/>
        </p:nvSpPr>
        <p:spPr>
          <a:xfrm rot="16200000">
            <a:off x="7404616" y="9000967"/>
            <a:ext cx="1165987" cy="1344818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39"/>
          <p:cNvSpPr txBox="1"/>
          <p:nvPr/>
        </p:nvSpPr>
        <p:spPr>
          <a:xfrm>
            <a:off x="8839200" y="9285398"/>
            <a:ext cx="9067800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MOHON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KLARIFIKASI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JUMLAH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42176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APERNAS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387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273634"/>
              </p:ext>
            </p:extLst>
          </p:nvPr>
        </p:nvGraphicFramePr>
        <p:xfrm>
          <a:off x="304800" y="1562100"/>
          <a:ext cx="17754601" cy="5396782"/>
        </p:xfrm>
        <a:graphic>
          <a:graphicData uri="http://schemas.openxmlformats.org/drawingml/2006/table">
            <a:tbl>
              <a:tblPr firstRow="1" firstCol="1" bandRow="1"/>
              <a:tblGrid>
                <a:gridCol w="3228109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  <a:gridCol w="3631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Semarang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Bp.Eko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Purwanto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(44)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Solo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Pak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Budiono</a:t>
                      </a:r>
                      <a:endParaRPr lang="en-US" sz="2200" b="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Pak Ari</a:t>
                      </a: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(160)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Pak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Suhud</a:t>
                      </a:r>
                      <a:endParaRPr lang="en-US" sz="2200" b="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(16)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DPD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Raya:</a:t>
                      </a:r>
                      <a:endParaRPr lang="en-US" sz="2200" kern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ketua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Bu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Raras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Ayu</a:t>
                      </a:r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/ Bu Edi</a:t>
                      </a:r>
                    </a:p>
                    <a:p>
                      <a:pPr algn="ctr"/>
                      <a:r>
                        <a:rPr lang="en-US" sz="2200" b="0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(69)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Semarang – 32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Semarang – 2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Kendal – 9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KENDAL</a:t>
                      </a:r>
                      <a:r>
                        <a:rPr lang="en-US" sz="24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+ KOTA SEMARANG = 14</a:t>
                      </a:r>
                      <a:endParaRPr lang="en-US" sz="24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Surakarta – 16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 – 18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Karanganyar – 21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 – 4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 – </a:t>
                      </a: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   (Kota 1, Kab 1)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66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17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Weleri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baseline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baseline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76</a:t>
                      </a:r>
                      <a:endParaRPr lang="en-US" sz="3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Purwokerto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Banjarnegara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12 </a:t>
                      </a: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41 </a:t>
                      </a: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Slawi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16</a:t>
                      </a:r>
                    </a:p>
                    <a:p>
                      <a:pPr marL="344488" marR="0" indent="-344488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indent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57</a:t>
                      </a:r>
                      <a:endParaRPr lang="en-U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11" name="Down Arrow 10"/>
          <p:cNvSpPr/>
          <p:nvPr/>
        </p:nvSpPr>
        <p:spPr>
          <a:xfrm rot="16200000">
            <a:off x="622816" y="7990835"/>
            <a:ext cx="1165987" cy="1344818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9"/>
          <p:cNvSpPr txBox="1"/>
          <p:nvPr/>
        </p:nvSpPr>
        <p:spPr>
          <a:xfrm>
            <a:off x="2057400" y="8275266"/>
            <a:ext cx="15316196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MOHON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KLARIFIKASI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JUMLAH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317851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REI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342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03195"/>
              </p:ext>
            </p:extLst>
          </p:nvPr>
        </p:nvGraphicFramePr>
        <p:xfrm>
          <a:off x="304800" y="1562100"/>
          <a:ext cx="17525998" cy="5732062"/>
        </p:xfrm>
        <a:graphic>
          <a:graphicData uri="http://schemas.openxmlformats.org/drawingml/2006/table">
            <a:tbl>
              <a:tblPr firstRow="1" firstCol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2699656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Semarang: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dr. Ahmad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Arifin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(97)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Kudus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Ibnu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Kurniawan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(20)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Solo: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Oma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Nuryanto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(64)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Kedu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Fajar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Setiadi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(14)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Rokhny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Russeno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(22)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Said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Mucshin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(81)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Komisariat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: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Kasriyanto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(31)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Smg – 63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nn-NO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Smg</a:t>
                      </a: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17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Kendal – 5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Demak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Grobogan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n-NO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Kudus – 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Pati – 1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Jepara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Rembang –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sv-SE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Blora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Surakarta – 8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Sragen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Boyolali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Krnganyar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Wonogiri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Mglang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Mglang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Tmnggung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Wonosobo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Pklgn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Pklgn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Prbalingga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Kebumen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Tegal – 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 Tegal – 13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da-DK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 – 12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7836871"/>
            <a:ext cx="2639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200" b="1" dirty="0">
                <a:solidFill>
                  <a:srgbClr val="CC00CC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TOTAL = 214</a:t>
            </a:r>
          </a:p>
        </p:txBody>
      </p:sp>
    </p:spTree>
    <p:extLst>
      <p:ext uri="{BB962C8B-B14F-4D97-AF65-F5344CB8AC3E}">
        <p14:creationId xmlns:p14="http://schemas.microsoft.com/office/powerpoint/2010/main" val="30078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60067" y="8446709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6" y="0"/>
                </a:lnTo>
                <a:lnTo>
                  <a:pt x="659196" y="659197"/>
                </a:lnTo>
                <a:lnTo>
                  <a:pt x="0" y="659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KETENTUAN UMUM</a:t>
            </a:r>
          </a:p>
        </p:txBody>
      </p:sp>
      <p:sp>
        <p:nvSpPr>
          <p:cNvPr id="50" name="Freeform 50"/>
          <p:cNvSpPr/>
          <p:nvPr/>
        </p:nvSpPr>
        <p:spPr>
          <a:xfrm>
            <a:off x="1250990" y="9157302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A0DB8-90AE-437D-B821-507A507FBEFB}"/>
              </a:ext>
            </a:extLst>
          </p:cNvPr>
          <p:cNvSpPr txBox="1"/>
          <p:nvPr/>
        </p:nvSpPr>
        <p:spPr>
          <a:xfrm>
            <a:off x="661208" y="1761788"/>
            <a:ext cx="16268700" cy="71917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adalah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proses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penilaian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atas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dibidang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pembangunan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kawasan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Sertifikat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SP2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adalah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tanda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bukti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pengakuan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atas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penetapan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klasifikasi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yang </a:t>
            </a:r>
            <a:r>
              <a:rPr lang="en-US" sz="3200" b="1" i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ditetapkan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oleh </a:t>
            </a:r>
            <a:r>
              <a:rPr lang="en-US" sz="3200" b="1" i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Kepala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Dinas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mengurusi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15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ayat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(2)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huruf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a)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adalah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pencatatan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pemberian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tanda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i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oleh Menteri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kemampuan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usaha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dinyatakan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SP2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dibagi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yaitu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kecil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menengah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besar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SRP2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Provinsi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mempunyai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kewenangan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memproses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tingkat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menengah</a:t>
            </a:r>
            <a:r>
              <a:rPr lang="en-US" sz="3200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6661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92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 APERSI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JAWA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TENGAH 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Wingdings" panose="05000000000000000000" pitchFamily="2" charset="2"/>
              </a:rPr>
              <a:t> 263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456063"/>
              </p:ext>
            </p:extLst>
          </p:nvPr>
        </p:nvGraphicFramePr>
        <p:xfrm>
          <a:off x="380998" y="1079813"/>
          <a:ext cx="17525999" cy="7528560"/>
        </p:xfrm>
        <a:graphic>
          <a:graphicData uri="http://schemas.openxmlformats.org/drawingml/2006/table">
            <a:tbl>
              <a:tblPr firstRow="1" firstCol="1" bandRow="1"/>
              <a:tblGrid>
                <a:gridCol w="2895600">
                  <a:extLst>
                    <a:ext uri="{9D8B030D-6E8A-4147-A177-3AD203B41FA5}">
                      <a16:colId xmlns:a16="http://schemas.microsoft.com/office/drawing/2014/main" val="3546625585"/>
                    </a:ext>
                  </a:extLst>
                </a:gridCol>
                <a:gridCol w="2725947">
                  <a:extLst>
                    <a:ext uri="{9D8B030D-6E8A-4147-A177-3AD203B41FA5}">
                      <a16:colId xmlns:a16="http://schemas.microsoft.com/office/drawing/2014/main" val="3309642427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3444663246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1252666404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76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Semarang: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Yudhi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Nugroho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(48)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46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(18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32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 Solo Raya: </a:t>
                      </a:r>
                    </a:p>
                    <a:p>
                      <a:pPr algn="ctr"/>
                      <a:r>
                        <a:rPr lang="it-IT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Samari, ST </a:t>
                      </a:r>
                    </a:p>
                    <a:p>
                      <a:pPr algn="ctr"/>
                      <a:r>
                        <a:rPr lang="it-IT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(81)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75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(19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32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Rachmad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Santoso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18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(14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6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Brebes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Dimas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Uji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P. H. M., ST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21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(3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Pak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Agus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(17)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12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(9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16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Korwil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Matew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Satria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Ginting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(69)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= 57 </a:t>
                      </a:r>
                      <a:r>
                        <a:rPr lang="en-US" sz="2000" b="1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(25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T.Aktif</a:t>
                      </a:r>
                      <a:r>
                        <a:rPr lang="en-US" sz="2000" b="1" baseline="0" dirty="0">
                          <a:solidFill>
                            <a:srgbClr val="CC00CC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)</a:t>
                      </a:r>
                      <a:endParaRPr lang="en-US" sz="2000" b="1" dirty="0">
                        <a:solidFill>
                          <a:srgbClr val="CC00CC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02433"/>
                  </a:ext>
                </a:extLst>
              </a:tr>
              <a:tr h="439094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Smg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Smg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5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Blora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Salatiga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Kendal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Grbgan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Kudus - 4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Jepara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Pati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Demak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Rembang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Surakarta – 14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Boyolali – 8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Sukoharjo – 29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Karanganyar – 16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Wonogiri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Sragen – 0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i-FI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Klaten – 12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Purworejo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16 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Gombong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0 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Kebumen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Brebes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Batang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2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Tegal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(Kota 5,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7)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Pekalongan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(Kota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1, </a:t>
                      </a:r>
                      <a:r>
                        <a:rPr lang="en-US" sz="2200" baseline="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baseline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1)</a:t>
                      </a: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Banyumas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9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Purbalingga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3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Banjarnegara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Cilacap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4 </a:t>
                      </a:r>
                    </a:p>
                    <a:p>
                      <a:pPr marL="342900" marR="0" lvl="0" indent="-3429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Magelang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(Kota 5, </a:t>
                      </a: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Kab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39)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Temanggung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19 </a:t>
                      </a:r>
                    </a:p>
                    <a:p>
                      <a:pPr marL="344488" marR="0" indent="-344488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Wonosobo</a:t>
                      </a:r>
                      <a:r>
                        <a:rPr lang="en-US" sz="2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– 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279811"/>
                  </a:ext>
                </a:extLst>
              </a:tr>
            </a:tbl>
          </a:graphicData>
        </a:graphic>
      </p:graphicFrame>
      <p:sp>
        <p:nvSpPr>
          <p:cNvPr id="11" name="Down Arrow 10"/>
          <p:cNvSpPr/>
          <p:nvPr/>
        </p:nvSpPr>
        <p:spPr>
          <a:xfrm rot="16200000">
            <a:off x="699016" y="8601134"/>
            <a:ext cx="1165987" cy="1344818"/>
          </a:xfrm>
          <a:prstGeom prst="down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9"/>
          <p:cNvSpPr txBox="1"/>
          <p:nvPr/>
        </p:nvSpPr>
        <p:spPr>
          <a:xfrm>
            <a:off x="2133600" y="8885565"/>
            <a:ext cx="15316196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CC00CC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229 :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MOHON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KLARIFIKASI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JUMLAH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</p:spTree>
    <p:extLst>
      <p:ext uri="{BB962C8B-B14F-4D97-AF65-F5344CB8AC3E}">
        <p14:creationId xmlns:p14="http://schemas.microsoft.com/office/powerpoint/2010/main" val="34561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 PERUMAHAN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333500"/>
            <a:ext cx="12725400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DPP APPERNAS JAYA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39)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DEPRINDO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APPERINDO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46)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ASPRUMNAS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25)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PERWIRANUSA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Hadir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ADPS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25)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PARSINDO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HIPNU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13)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APSI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6)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PIN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13)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ASPPRIN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Konfirmasi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5)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PI 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Tengah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Bisa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Dihubungi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4)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REI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342)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HIMPERRA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449)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DPD APERSI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263)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DPW APERNAS (</a:t>
            </a:r>
            <a:r>
              <a:rPr lang="en-US" sz="3400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US" sz="3400" dirty="0">
                <a:latin typeface="Segoe UI" panose="020B0502040204020203" pitchFamily="34" charset="0"/>
                <a:cs typeface="Segoe UI" panose="020B0502040204020203" pitchFamily="34" charset="0"/>
              </a:rPr>
              <a:t> 387)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53800" y="2287369"/>
            <a:ext cx="6821419" cy="646331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https://s.id/data_pengembang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53800" y="1619630"/>
            <a:ext cx="6821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Link Data </a:t>
            </a:r>
            <a:r>
              <a:rPr lang="en-US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0" y="174608"/>
            <a:ext cx="18287996" cy="6254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1371600" marR="0" lvl="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LINK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PENGEMBANG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72800" y="153769"/>
            <a:ext cx="6821419" cy="646331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https://s.id/data_pengembang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149897"/>
              </p:ext>
            </p:extLst>
          </p:nvPr>
        </p:nvGraphicFramePr>
        <p:xfrm>
          <a:off x="304800" y="1485900"/>
          <a:ext cx="17221200" cy="2057400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310184158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4903401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4351726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52500572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19366717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400296268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94050025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06030951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7316024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4107230313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Nama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Asosiasi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Status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Registrasi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Alamat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Nomor Telepon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Kabupaten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/ Kota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Status </a:t>
                      </a:r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endParaRPr lang="en-US" sz="2200" b="1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Nama PIC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 HP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1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KET</a:t>
                      </a:r>
                      <a:r>
                        <a:rPr lang="en-US" sz="2200" b="1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5409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Saudi 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ADPS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Ya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Jl.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Alamat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0812.345.6789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Kota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Smg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Saudi</a:t>
                      </a: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MOHON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DIISI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r>
                        <a:rPr lang="en-US" sz="2200" b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/</a:t>
                      </a:r>
                      <a:r>
                        <a:rPr lang="en-US" sz="2200" b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TIDAK</a:t>
                      </a:r>
                      <a:r>
                        <a:rPr lang="en-US" sz="2200" b="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baseline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AKTIF</a:t>
                      </a:r>
                      <a:r>
                        <a:rPr lang="en-US" sz="2200" b="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200" b="0" baseline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MENURUT</a:t>
                      </a:r>
                      <a:r>
                        <a:rPr lang="en-US" sz="2200" b="0" baseline="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BP/</a:t>
                      </a:r>
                      <a:r>
                        <a:rPr lang="en-US" sz="2200" b="0" baseline="0" dirty="0" err="1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IBU</a:t>
                      </a:r>
                      <a:endParaRPr lang="en-US" sz="2200" b="0" dirty="0"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177" marR="10177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02447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4800" y="4020145"/>
            <a:ext cx="1748941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PENGISIAN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MEMBERIKAN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LANGSUNG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Data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terdaftar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di WILAYAH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masing-masing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Nama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/ NAMA PT.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Alamat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Kabupaten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/Kota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Nama PIC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No.HP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PIC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MENGOREKSI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LINK</a:t>
            </a: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DITEMUKAN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-&gt; 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BLOK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MERAH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diberi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endParaRPr lang="en-US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AKTIF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VERSI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-&gt;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BLOK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KUNING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dan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diberi</a:t>
            </a:r>
            <a:r>
              <a:rPr lang="en-US" sz="2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KETERANGAN</a:t>
            </a:r>
            <a:endParaRPr lang="en-US" sz="2800" b="1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Penambahan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langsung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ditambahkan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dibawah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71600" lvl="1" indent="-457200">
              <a:buFont typeface="Wingdings" panose="05000000000000000000" pitchFamily="2" charset="2"/>
              <a:buChar char="§"/>
              <a:tabLst>
                <a:tab pos="13716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Perubahan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langsung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dilakukan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dengan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memberi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tanda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BLOK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KUNING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AutoNum type="arabicPeriod"/>
              <a:tabLst>
                <a:tab pos="914400" algn="l"/>
              </a:tabLst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62100"/>
            <a:ext cx="174894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14400" algn="l"/>
              </a:tabLs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BEBERAPA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HAL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DITEMUKAN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 ADPS 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Nama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diisi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nama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PIC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APEPI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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ada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3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anggota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teregistrasi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aktif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(</a:t>
            </a:r>
            <a:r>
              <a:rPr lang="en-US" sz="28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BAGAIMANA</a:t>
            </a: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?)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KENAPA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ADA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TEREGISTRASI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ARTINYA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PASTI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AKTIF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membedakan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apa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?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Ada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No.Registrasi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Tetapi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Status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Registrasi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TIDAK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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HIMPERRA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dan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HIPNU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(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maksudnya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?)</a:t>
            </a:r>
          </a:p>
          <a:p>
            <a:pPr marL="914400" indent="-914400">
              <a:buAutoNum type="arabicPeriod"/>
              <a:tabLst>
                <a:tab pos="914400" algn="l"/>
              </a:tabLst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APSI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6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Anggota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yang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aktif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hanya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77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4816593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793761" y="6435839"/>
            <a:ext cx="5644923" cy="5644923"/>
          </a:xfrm>
          <a:custGeom>
            <a:avLst/>
            <a:gdLst/>
            <a:ahLst/>
            <a:cxnLst/>
            <a:rect l="l" t="t" r="r" b="b"/>
            <a:pathLst>
              <a:path w="5644923" h="5644923">
                <a:moveTo>
                  <a:pt x="0" y="0"/>
                </a:moveTo>
                <a:lnTo>
                  <a:pt x="5644922" y="0"/>
                </a:lnTo>
                <a:lnTo>
                  <a:pt x="5644922" y="5644922"/>
                </a:lnTo>
                <a:lnTo>
                  <a:pt x="0" y="564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4553697" y="-2162787"/>
            <a:ext cx="3734303" cy="3936024"/>
          </a:xfrm>
          <a:custGeom>
            <a:avLst/>
            <a:gdLst/>
            <a:ahLst/>
            <a:cxnLst/>
            <a:rect l="l" t="t" r="r" b="b"/>
            <a:pathLst>
              <a:path w="3734303" h="3936024">
                <a:moveTo>
                  <a:pt x="0" y="0"/>
                </a:moveTo>
                <a:lnTo>
                  <a:pt x="3734303" y="0"/>
                </a:lnTo>
                <a:lnTo>
                  <a:pt x="3734303" y="3936024"/>
                </a:lnTo>
                <a:lnTo>
                  <a:pt x="0" y="39360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293048" y="1377223"/>
            <a:ext cx="966252" cy="966252"/>
          </a:xfrm>
          <a:custGeom>
            <a:avLst/>
            <a:gdLst/>
            <a:ahLst/>
            <a:cxnLst/>
            <a:rect l="l" t="t" r="r" b="b"/>
            <a:pathLst>
              <a:path w="966252" h="966252">
                <a:moveTo>
                  <a:pt x="0" y="0"/>
                </a:moveTo>
                <a:lnTo>
                  <a:pt x="966252" y="0"/>
                </a:lnTo>
                <a:lnTo>
                  <a:pt x="966252" y="966251"/>
                </a:lnTo>
                <a:lnTo>
                  <a:pt x="0" y="966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031024" y="234347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2" y="0"/>
                </a:lnTo>
                <a:lnTo>
                  <a:pt x="456552" y="456552"/>
                </a:lnTo>
                <a:lnTo>
                  <a:pt x="0" y="456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041244" y="4587875"/>
            <a:ext cx="8205508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dirty="0">
                <a:solidFill>
                  <a:schemeClr val="accent1">
                    <a:lumMod val="75000"/>
                  </a:schemeClr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 E R I M A  K A S I H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9" y="348312"/>
            <a:ext cx="993333" cy="9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032" y="8227689"/>
            <a:ext cx="3304243" cy="3304243"/>
          </a:xfrm>
          <a:custGeom>
            <a:avLst/>
            <a:gdLst/>
            <a:ahLst/>
            <a:cxnLst/>
            <a:rect l="l" t="t" r="r" b="b"/>
            <a:pathLst>
              <a:path w="3304243" h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7121" y="6106625"/>
            <a:ext cx="3380275" cy="3380275"/>
          </a:xfrm>
          <a:custGeom>
            <a:avLst/>
            <a:gdLst/>
            <a:ahLst/>
            <a:cxnLst/>
            <a:rect l="l" t="t" r="r" b="b"/>
            <a:pathLst>
              <a:path w="3380275" h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4380637" y="-611753"/>
            <a:ext cx="4271475" cy="3459895"/>
          </a:xfrm>
          <a:custGeom>
            <a:avLst/>
            <a:gdLst/>
            <a:ahLst/>
            <a:cxnLst/>
            <a:rect l="l" t="t" r="r" b="b"/>
            <a:pathLst>
              <a:path w="4271475" h="345989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68649" y="2629502"/>
            <a:ext cx="1150521" cy="100670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 SRP2 DI JAWA TENGAH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D2B508F-747C-428D-8AA0-88DD70297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074920"/>
              </p:ext>
            </p:extLst>
          </p:nvPr>
        </p:nvGraphicFramePr>
        <p:xfrm>
          <a:off x="1287085" y="1943100"/>
          <a:ext cx="14894004" cy="66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69014" y="22586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8614" y="352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1014" y="48244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02414" y="59924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9014" y="733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04800" y="1994787"/>
            <a:ext cx="19126200" cy="5114841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5532" y="7174237"/>
            <a:ext cx="16303922" cy="124504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MANFAAT SRP2 BAGI PENGEMBANG</a:t>
            </a:r>
          </a:p>
        </p:txBody>
      </p:sp>
      <p:sp>
        <p:nvSpPr>
          <p:cNvPr id="50" name="Freeform 50"/>
          <p:cNvSpPr/>
          <p:nvPr/>
        </p:nvSpPr>
        <p:spPr>
          <a:xfrm>
            <a:off x="520489" y="9197248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457198" y="2012376"/>
            <a:ext cx="173736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SDM/Tim yang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mempunyai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dalam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pembangunan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Meningkatkan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032" y="8227689"/>
            <a:ext cx="3304243" cy="3304243"/>
          </a:xfrm>
          <a:custGeom>
            <a:avLst/>
            <a:gdLst/>
            <a:ahLst/>
            <a:cxnLst/>
            <a:rect l="l" t="t" r="r" b="b"/>
            <a:pathLst>
              <a:path w="3304243" h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7121" y="6106625"/>
            <a:ext cx="3380275" cy="3380275"/>
          </a:xfrm>
          <a:custGeom>
            <a:avLst/>
            <a:gdLst/>
            <a:ahLst/>
            <a:cxnLst/>
            <a:rect l="l" t="t" r="r" b="b"/>
            <a:pathLst>
              <a:path w="3380275" h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4380637" y="-611753"/>
            <a:ext cx="4271475" cy="3459895"/>
          </a:xfrm>
          <a:custGeom>
            <a:avLst/>
            <a:gdLst/>
            <a:ahLst/>
            <a:cxnLst/>
            <a:rect l="l" t="t" r="r" b="b"/>
            <a:pathLst>
              <a:path w="4271475" h="345989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68649" y="2629502"/>
            <a:ext cx="1150521" cy="100670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 SRP2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7131897" y="279569"/>
            <a:ext cx="684203" cy="132343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587255-05F0-447A-BABF-78DFBAE13F09}"/>
              </a:ext>
            </a:extLst>
          </p:cNvPr>
          <p:cNvSpPr txBox="1"/>
          <p:nvPr/>
        </p:nvSpPr>
        <p:spPr>
          <a:xfrm>
            <a:off x="833016" y="1794630"/>
            <a:ext cx="16878300" cy="621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SE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Gubernur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tentang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</a:t>
            </a:r>
          </a:p>
          <a:p>
            <a:pPr marL="736600" lvl="1"/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SE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Gubernur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Jateng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</a:rPr>
              <a:t>No.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594.3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/0004967,  2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Juli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2024.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Tentang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di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Provinsi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Jawa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Tengah</a:t>
            </a:r>
          </a:p>
          <a:p>
            <a:pPr marL="736600" lvl="1"/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Alur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endParaRPr lang="en-US" sz="36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FontTx/>
              <a:buAutoNum type="arabicPeriod"/>
            </a:pPr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FontTx/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Teknis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endParaRPr lang="en-US" sz="36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1200150" lvl="1" indent="-508000">
              <a:buFontTx/>
              <a:buAutoNum type="arabicPeriod"/>
              <a:tabLst>
                <a:tab pos="1204913" algn="l"/>
              </a:tabLst>
            </a:pP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Memiliki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Sertifikat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Kompetensi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Kinerja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Kusus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Bidang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Pembangunan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Perumahan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dan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Permukiman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Layak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Huni</a:t>
            </a:r>
            <a:endParaRPr lang="en-US" sz="3600" dirty="0">
              <a:latin typeface="Bahnschrift Condensed" panose="020B0502040204020203" pitchFamily="34" charset="0"/>
              <a:ea typeface="Microsoft JhengHei UI Light" panose="020B0304030504040204" pitchFamily="34" charset="-120"/>
            </a:endParaRPr>
          </a:p>
          <a:p>
            <a:pPr marL="1200150" lvl="1" indent="-508000">
              <a:buFontTx/>
              <a:buAutoNum type="arabicPeriod"/>
              <a:tabLst>
                <a:tab pos="1204913" algn="l"/>
              </a:tabLst>
            </a:pP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Mendaftar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SRP2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dan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Melengkapi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form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ke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Asosiasi</a:t>
            </a:r>
            <a:r>
              <a:rPr lang="en-US" sz="3600" dirty="0">
                <a:latin typeface="Bahnschrift Condensed" panose="020B0502040204020203" pitchFamily="34" charset="0"/>
                <a:ea typeface="Microsoft JhengHei UI Light" panose="020B0304030504040204" pitchFamily="34" charset="-120"/>
              </a:rPr>
              <a:t> PP</a:t>
            </a:r>
          </a:p>
          <a:p>
            <a:pPr marL="742950" indent="-742950">
              <a:buAutoNum type="arabicPeriod"/>
            </a:pPr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Sosialisasi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ke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PP</a:t>
            </a:r>
          </a:p>
          <a:p>
            <a:pPr marL="742950" indent="-742950">
              <a:buAutoNum type="arabicPeriod"/>
            </a:pPr>
            <a:endParaRPr lang="en-US" sz="20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  <a:p>
            <a:pPr marL="742950" indent="-742950">
              <a:buAutoNum type="arabicPeriod"/>
            </a:pP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Verifikasi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dan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Penerbitan</a:t>
            </a:r>
            <a:r>
              <a:rPr lang="en-US" sz="3600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SP2</a:t>
            </a:r>
            <a:endParaRPr lang="en-US" sz="3600" dirty="0">
              <a:solidFill>
                <a:srgbClr val="002060"/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55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407088" y="-626487"/>
            <a:ext cx="3268995" cy="3445581"/>
          </a:xfrm>
          <a:custGeom>
            <a:avLst/>
            <a:gdLst/>
            <a:ahLst/>
            <a:cxnLst/>
            <a:rect l="l" t="t" r="r" b="b"/>
            <a:pathLst>
              <a:path w="3268995" h="3445581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3767" y="7651008"/>
            <a:ext cx="3878430" cy="314152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0756E6-3970-4561-9C42-B546825AB7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b="16448"/>
          <a:stretch/>
        </p:blipFill>
        <p:spPr>
          <a:xfrm>
            <a:off x="242204" y="1660969"/>
            <a:ext cx="7272452" cy="8328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9B4B93-28AE-42EB-BA09-F4709752D1FC}"/>
              </a:ext>
            </a:extLst>
          </p:cNvPr>
          <p:cNvSpPr txBox="1"/>
          <p:nvPr/>
        </p:nvSpPr>
        <p:spPr>
          <a:xfrm>
            <a:off x="2244323" y="1399359"/>
            <a:ext cx="14378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Tentang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SE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GUBERNUR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JATENG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No. 594.3/0004967,  2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Juli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7756860" y="2297876"/>
            <a:ext cx="10150140" cy="49859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TUJUAN</a:t>
            </a:r>
            <a:endParaRPr lang="en-US" sz="3200" b="1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indent="-457200">
              <a:buAutoNum type="arabicPeriod"/>
            </a:pP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Meningkatkan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kualitas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penyelenggaraan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permukiman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di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wilayah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Provinsi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Jawa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Tengah, </a:t>
            </a:r>
          </a:p>
          <a:p>
            <a:pPr marL="457200" indent="-457200">
              <a:buAutoNum type="arabicPeriod"/>
            </a:pP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Memastikan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bahwa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pengembang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memenuhi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standar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telah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ditetapkan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Meningkatkan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layanan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perlindungan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kepada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masyarakat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konsumen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</a:p>
          <a:p>
            <a:pPr marL="457200" indent="-457200">
              <a:buAutoNum type="arabicPeriod"/>
            </a:pP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Memastikan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ketersediaan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pasok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serta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ID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untuk</a:t>
            </a:r>
            <a:r>
              <a:rPr lang="en-ID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memastikan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bahwa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pengembang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beroperasi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di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wilayah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Jawa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Tengah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memiliki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kompetensi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integritas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kualitas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memadai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dalam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menyediakan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perumahan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layak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aman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sesuai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dengan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peraturan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perundang-undangan</a:t>
            </a:r>
            <a:r>
              <a:rPr lang="en-US" sz="2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yang </a:t>
            </a:r>
            <a:r>
              <a:rPr lang="en-US" sz="2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berlaku</a:t>
            </a:r>
            <a:endParaRPr lang="en-US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4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3231" y="1815478"/>
            <a:ext cx="1040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BAGIAN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PERTAMA</a:t>
            </a:r>
            <a:endParaRPr lang="en-US" sz="3600" dirty="0"/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ALUR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0248" r="4703" b="7934"/>
          <a:stretch/>
        </p:blipFill>
        <p:spPr>
          <a:xfrm>
            <a:off x="0" y="1408878"/>
            <a:ext cx="7654869" cy="8794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0452" r="7381" b="49397"/>
          <a:stretch/>
        </p:blipFill>
        <p:spPr>
          <a:xfrm>
            <a:off x="7543800" y="2461809"/>
            <a:ext cx="10487259" cy="621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CA0DB8-90AE-437D-B821-507A507FBEFB}"/>
              </a:ext>
            </a:extLst>
          </p:cNvPr>
          <p:cNvSpPr txBox="1"/>
          <p:nvPr/>
        </p:nvSpPr>
        <p:spPr>
          <a:xfrm>
            <a:off x="688469" y="1507763"/>
            <a:ext cx="17221200" cy="4657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Terdapat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bangunan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sudah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terbangun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namun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penghuni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Rumah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Hantu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		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Menunggu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diakuisisi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oleh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Pengembang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lainnya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Membangun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melihat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potensi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pasar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belum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siap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PSU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nya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Membangun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rawan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bencana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PSU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terbengkalai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diserahterimakan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7366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Kualitas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bangunan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memenuhi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standar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1382713" marR="0" lvl="0" indent="-5794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8271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Ingin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memaksimalkan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keuntungan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382713" marR="0" lvl="0" indent="-57943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82713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SDM/Tenaga yang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memadai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kompeten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39"/>
          <p:cNvSpPr txBox="1"/>
          <p:nvPr/>
        </p:nvSpPr>
        <p:spPr>
          <a:xfrm>
            <a:off x="1250994" y="505878"/>
            <a:ext cx="1703700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PERMASALAHAN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PEMBANGUNAN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endParaRPr lang="en-US" sz="48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04" t="25000" r="40631" b="18750"/>
          <a:stretch/>
        </p:blipFill>
        <p:spPr>
          <a:xfrm>
            <a:off x="10896600" y="5741645"/>
            <a:ext cx="7086600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319" t="30209" r="40044" b="14583"/>
          <a:stretch/>
        </p:blipFill>
        <p:spPr>
          <a:xfrm>
            <a:off x="1215248" y="6310108"/>
            <a:ext cx="6486290" cy="3618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1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1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37292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3231" y="1815478"/>
            <a:ext cx="10406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BAGIAN</a:t>
            </a:r>
            <a:r>
              <a:rPr lang="en-US" sz="36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KEDUA</a:t>
            </a:r>
            <a:endParaRPr lang="en-US" sz="3600" dirty="0"/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ALUR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0248" r="4703" b="7934"/>
          <a:stretch/>
        </p:blipFill>
        <p:spPr>
          <a:xfrm>
            <a:off x="0" y="1408878"/>
            <a:ext cx="7654869" cy="8794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45471" r="7381" b="8235"/>
          <a:stretch/>
        </p:blipFill>
        <p:spPr>
          <a:xfrm>
            <a:off x="7772400" y="2707498"/>
            <a:ext cx="10487259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77000" y="1372969"/>
            <a:ext cx="1150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SKKK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Pembangunan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Permukiman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Layak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Huni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PPLH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)  7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SKEMA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5703136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TEKNIS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4" y="1531644"/>
            <a:ext cx="6101041" cy="839713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52548"/>
              </p:ext>
            </p:extLst>
          </p:nvPr>
        </p:nvGraphicFramePr>
        <p:xfrm>
          <a:off x="7030061" y="2327076"/>
          <a:ext cx="10953139" cy="7860864"/>
        </p:xfrm>
        <a:graphic>
          <a:graphicData uri="http://schemas.openxmlformats.org/drawingml/2006/table">
            <a:tbl>
              <a:tblPr firstRow="1" firstCol="1" bandRow="1"/>
              <a:tblGrid>
                <a:gridCol w="525442">
                  <a:extLst>
                    <a:ext uri="{9D8B030D-6E8A-4147-A177-3AD203B41FA5}">
                      <a16:colId xmlns:a16="http://schemas.microsoft.com/office/drawing/2014/main" val="2177809713"/>
                    </a:ext>
                  </a:extLst>
                </a:gridCol>
                <a:gridCol w="3950697">
                  <a:extLst>
                    <a:ext uri="{9D8B030D-6E8A-4147-A177-3AD203B41FA5}">
                      <a16:colId xmlns:a16="http://schemas.microsoft.com/office/drawing/2014/main" val="1926908076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879787488"/>
                    </a:ext>
                  </a:extLst>
                </a:gridCol>
              </a:tblGrid>
              <a:tr h="4570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NO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SKEMA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UNIT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078477"/>
                  </a:ext>
                </a:extLst>
              </a:tr>
              <a:tr h="513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/1210/00012/3/2022/3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Persiapan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16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L.68REI00.006.1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Pembebasan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L.68REI00.007.1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Mengurus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Perijinan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551609"/>
                  </a:ext>
                </a:extLst>
              </a:tr>
              <a:tr h="793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/1210/00012/3/2022/1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Penilaian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Kelayakan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baseline="0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L.68REI00.001.1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Survey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Fisik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L.68REI00.002.1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Verifikasi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Legalitas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Tanah,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Peruntukan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Perijinan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L.68REI00.003.1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Survey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Sosial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Lingkungan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Kawasan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33550"/>
                  </a:ext>
                </a:extLst>
              </a:tr>
              <a:tr h="118586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/1210/00012/3/2022/SS.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KLASTER.REI.02.2022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Penilaian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Kelayakan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Iinvestasi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L.68REI00.004.1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Survey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Pasar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L.68REI00.005.1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Studi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Kelayakan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Pembiayaan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50065"/>
                  </a:ext>
                </a:extLst>
              </a:tr>
              <a:tr h="7004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/1210/00012/3/2022/4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Penataan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KKK.00.01.001.01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Membantu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pemenuhan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perundangan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K3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persyaratan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lainnya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L.68REI00.008.1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Mempersiapkan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Lokasi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Proyek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L.68REI00.009.1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Membangun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PSU 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L.68REI00.010.1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Membangun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Rumah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Bangunan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Lainnya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766280"/>
                  </a:ext>
                </a:extLst>
              </a:tr>
              <a:tr h="60709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/1210/00012/3/2022/5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Pelaksanaan</a:t>
                      </a:r>
                      <a:r>
                        <a:rPr lang="en-US" sz="16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Kegiatan</a:t>
                      </a:r>
                      <a:r>
                        <a:rPr lang="en-US" sz="16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6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Pemasaran</a:t>
                      </a:r>
                      <a:r>
                        <a:rPr lang="en-US" sz="16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 </a:t>
                      </a:r>
                      <a:r>
                        <a:rPr lang="en-US" sz="16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16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M.702090.001.01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Survei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Pasar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M.702090.002.01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Mengidentifikasi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Kebutuhan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Pelanggan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L.68REI00.011.1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Menyusun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Rencana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Pemasaran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L.68REI00.012.1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Kegiatan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Promosi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26158"/>
                  </a:ext>
                </a:extLst>
              </a:tr>
              <a:tr h="5136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/1210/00012/3/2022/6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Pelaksanaan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Kegiatan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Penjualan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M.692000.002.02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Menerapkan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-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Praktik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Kesehatan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Keselamatan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Tempat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Kerja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L.68REI00.013.1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Melaksanakan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Penjualan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L.68REI00.014.1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Menyerahkan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Rumah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Kepada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Konsumen</a:t>
                      </a:r>
                      <a:endParaRPr lang="en-US" sz="12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793330"/>
                  </a:ext>
                </a:extLst>
              </a:tr>
              <a:tr h="7191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SKM</a:t>
                      </a:r>
                      <a: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/1210/00012/3/2022/7</a:t>
                      </a:r>
                      <a:br>
                        <a:rPr lang="en-US" sz="16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Pengelolaan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Lingkungan</a:t>
                      </a:r>
                      <a:r>
                        <a:rPr lang="en-US" sz="2000" b="1" i="1" dirty="0">
                          <a:effectLst/>
                          <a:highlight>
                            <a:srgbClr val="FFFF00"/>
                          </a:highlight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Pembangunan</a:t>
                      </a:r>
                      <a:r>
                        <a:rPr lang="en-US" sz="2000" b="1" i="1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PPLH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M.692000.004.02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Melakukan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Kom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.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Bisnis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Efektif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KKK.00.01.001.01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Membantu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pemenuhan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perundangan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K3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persyaratan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lainnya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L.68REI00.015.1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Menyiapkan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Manajemen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Estat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L.68REI00.016.1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Melaksanakan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Pengelolaan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Kawasan</a:t>
                      </a:r>
                      <a:b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</a:b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L.68REI00.017.1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|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Menyerahkan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Fasilitas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Umum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Fasilitas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Sosial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ke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Pemerintah</a:t>
                      </a: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 Daerah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16734" marR="167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57228"/>
                  </a:ext>
                </a:extLst>
              </a:tr>
            </a:tbl>
          </a:graphicData>
        </a:graphic>
      </p:graphicFrame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519797" y="305146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3026" y="1526327"/>
            <a:ext cx="17661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Mendaftar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SRP2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Melengkapi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FORM:</a:t>
            </a:r>
          </a:p>
          <a:p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sym typeface="Glacial Indifference Bold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sym typeface="Glacial Indifference Bold"/>
              </a:rPr>
              <a:t>Mengisi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sym typeface="Glacial Indifference Bold"/>
              </a:rPr>
              <a:t> FORM – 1 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dapat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donlot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pada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https://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s.id</a:t>
            </a: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lampiran_SRPP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0064" y="591990"/>
            <a:ext cx="15703136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TEKNIS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PELAKSANAAN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SRP2</a:t>
            </a:r>
            <a:endParaRPr lang="en-US" sz="3600" b="1" dirty="0">
              <a:solidFill>
                <a:schemeClr val="dk1"/>
              </a:solidFill>
              <a:latin typeface="Bahnschrift Condensed" panose="020B0502040204020203" pitchFamily="34" charset="0"/>
              <a:ea typeface="Verdana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519797" y="305146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16421" r="5815" b="23268"/>
          <a:stretch/>
        </p:blipFill>
        <p:spPr bwMode="auto">
          <a:xfrm>
            <a:off x="740239" y="2520484"/>
            <a:ext cx="6095684" cy="7349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43595" y="2572681"/>
            <a:ext cx="10344158" cy="749474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DILENGKAPI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DENGAN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DOKUMEN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ID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PENDUKUNG</a:t>
            </a:r>
            <a:r>
              <a:rPr lang="en-ID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: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65138" marR="0" lvl="1" indent="-465138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65138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Data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Administrasi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–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Identitas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</a:t>
            </a:r>
            <a:r>
              <a:rPr lang="en-US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2.A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yang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dilengkapi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dengan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: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Akta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Notaris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Pengesahan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Perusahaan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oleh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Kemenkumham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Kartu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NPWP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Bukti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Keanggotaan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asosiasi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Nomor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Induk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Berusaha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(NIB) 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2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Bookman Old Style" panose="02050604050505020204" pitchFamily="18" charset="0"/>
              <a:buChar char="-"/>
              <a:tabLst>
                <a:tab pos="9144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Sertifikat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Badan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Usaha (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SBU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)</a:t>
            </a:r>
            <a:endParaRPr lang="en-US" sz="2000" dirty="0">
              <a:latin typeface="Segoe UI" panose="020B0502040204020203" pitchFamily="34" charset="0"/>
              <a:ea typeface="Bookman Old Style" panose="020506040505050202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Data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Administrasi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– Data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Pengurus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</a:t>
            </a:r>
            <a:r>
              <a:rPr lang="en-US" sz="2000" b="1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2.B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 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Surat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Pernyataan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Bukan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ASN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3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Keuangan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1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tahun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terakhir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– Data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Kepemilikan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4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Ketersediaan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SDM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penanggung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jawab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teknis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5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Sertifikat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Kompetensi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SDM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Pengalaman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Pekerjaan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6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Surat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Pernyataan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Kesanggupan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Penyampaian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Kegiatan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7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Surat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Pernyataan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Kebenaran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Data,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8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0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1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Pakta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Integritas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,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sebagaimana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b="1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Form 9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pada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000" spc="-10" dirty="0" err="1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Lampiran</a:t>
            </a:r>
            <a:r>
              <a:rPr lang="en-US" sz="2000" spc="-10" dirty="0"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</a:t>
            </a:r>
            <a:endParaRPr lang="en-US" sz="20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407088" y="-626487"/>
            <a:ext cx="3268995" cy="3445581"/>
          </a:xfrm>
          <a:custGeom>
            <a:avLst/>
            <a:gdLst/>
            <a:ahLst/>
            <a:cxnLst/>
            <a:rect l="l" t="t" r="r" b="b"/>
            <a:pathLst>
              <a:path w="3268995" h="3445581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9B4B93-28AE-42EB-BA09-F4709752D1FC}"/>
              </a:ext>
            </a:extLst>
          </p:cNvPr>
          <p:cNvSpPr txBox="1"/>
          <p:nvPr/>
        </p:nvSpPr>
        <p:spPr>
          <a:xfrm>
            <a:off x="2244323" y="1399359"/>
            <a:ext cx="14378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Tentang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Pelaksanaan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SRP2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Provinsi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Jawa</a:t>
            </a:r>
            <a:r>
              <a:rPr lang="en-US" sz="2800" b="1" dirty="0">
                <a:solidFill>
                  <a:srgbClr val="00206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Tengah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0064" y="591990"/>
            <a:ext cx="14383733" cy="72943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798513" algn="l"/>
              </a:tabLst>
            </a:pP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SE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GUBERNUR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JATENG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No. 594.3/0004967,  2 </a:t>
            </a:r>
            <a:r>
              <a:rPr lang="en-US" sz="3600" b="1" dirty="0" err="1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Juli</a:t>
            </a:r>
            <a:r>
              <a:rPr lang="en-US" sz="3600" b="1" dirty="0">
                <a:solidFill>
                  <a:schemeClr val="dk1"/>
                </a:solidFill>
                <a:latin typeface="Bahnschrift Condensed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1014" y="490991"/>
            <a:ext cx="46947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3104" t="25908" r="13104" b="11928"/>
          <a:stretch/>
        </p:blipFill>
        <p:spPr>
          <a:xfrm>
            <a:off x="562800" y="2187016"/>
            <a:ext cx="16040487" cy="75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HAK &amp; KEWAJIBAN PP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158925-6ACD-4BF7-82E0-30E09C11F543}"/>
              </a:ext>
            </a:extLst>
          </p:cNvPr>
          <p:cNvSpPr txBox="1"/>
          <p:nvPr/>
        </p:nvSpPr>
        <p:spPr>
          <a:xfrm>
            <a:off x="1028700" y="2145500"/>
            <a:ext cx="16344900" cy="599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163" marR="0" lvl="0" indent="-411163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Hak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yang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memiliki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SP2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meliputi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: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melaksanakan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penyediaan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melaksanakan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penyediaan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kawasan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permukiman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 dan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melaksanakan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pengelolaan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dan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kawasan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permukiman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 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 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2.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yang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memiliki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SP2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harus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membuat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berkala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tentang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kegiatannya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paling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sedikit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1 (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satu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) kali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dalam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1 (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satu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)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tahun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dan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menyampaikan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kepada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Tim SRP2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provinsi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dengan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tembusan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: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Kepala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dinas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daerah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provinsi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yang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mengurusi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bidang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/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permukiman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; dan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742950" marR="0" lvl="1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457200" algn="l"/>
              </a:tabLst>
            </a:pP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Asosiasi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 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4572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 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3.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Laporan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memuat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pelaksanaan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kegiatan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usaha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Pengembang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 </a:t>
            </a:r>
            <a:r>
              <a:rPr lang="en-US" sz="2800" spc="-10" dirty="0" err="1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Perumahan</a:t>
            </a:r>
            <a:r>
              <a:rPr lang="en-US" sz="2800" spc="-10" dirty="0">
                <a:effectLst/>
                <a:latin typeface="Segoe UI" panose="020B0502040204020203" pitchFamily="34" charset="0"/>
                <a:ea typeface="Bookman Old Style" panose="02050604050505020204" pitchFamily="18" charset="0"/>
                <a:cs typeface="Segoe UI" panose="020B0502040204020203" pitchFamily="34" charset="0"/>
              </a:rPr>
              <a:t>.</a:t>
            </a:r>
            <a:endParaRPr lang="en-US" sz="28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9"/>
          <p:cNvSpPr txBox="1"/>
          <p:nvPr/>
        </p:nvSpPr>
        <p:spPr>
          <a:xfrm>
            <a:off x="1250994" y="505878"/>
            <a:ext cx="1703700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PERMASALAHAN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PEMBANGUNAN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endParaRPr lang="en-US" sz="48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7" y="1524000"/>
            <a:ext cx="7924800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2" y="1518556"/>
            <a:ext cx="8998857" cy="6749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72150"/>
            <a:ext cx="6019800" cy="4514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5429250"/>
            <a:ext cx="6477000" cy="48577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3027" y="7863568"/>
            <a:ext cx="31204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Di </a:t>
            </a:r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Kel</a:t>
            </a:r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Sadeng</a:t>
            </a:r>
            <a:endParaRPr lang="en-US" sz="3200" dirty="0">
              <a:solidFill>
                <a:prstClr val="black"/>
              </a:solidFill>
              <a:latin typeface="Bodoni MT" panose="02070603080606020203" pitchFamily="18" charset="0"/>
              <a:cs typeface="Segoe UI" panose="020B0502040204020203" pitchFamily="34" charset="0"/>
            </a:endParaRPr>
          </a:p>
          <a:p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Kec</a:t>
            </a:r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Gunungpati</a:t>
            </a:r>
            <a:endParaRPr lang="en-US" sz="3200" dirty="0">
              <a:solidFill>
                <a:prstClr val="black"/>
              </a:solidFill>
              <a:latin typeface="Bodoni MT" panose="02070603080606020203" pitchFamily="18" charset="0"/>
              <a:cs typeface="Segoe UI" panose="020B0502040204020203" pitchFamily="34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Bodoni MT" panose="02070603080606020203" pitchFamily="18" charset="0"/>
                <a:cs typeface="Segoe UI" panose="020B0502040204020203" pitchFamily="34" charset="0"/>
              </a:rPr>
              <a:t>Kota Semarang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467928" y="1667724"/>
            <a:ext cx="7893956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PEMBANGUNAN 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PERUMAHAN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DITANAH</a:t>
            </a:r>
            <a:r>
              <a:rPr lang="en-US" sz="2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GERAK</a:t>
            </a:r>
            <a:endParaRPr lang="en-US" sz="2800" dirty="0"/>
          </a:p>
        </p:txBody>
      </p:sp>
      <p:grpSp>
        <p:nvGrpSpPr>
          <p:cNvPr id="11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18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9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98782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5407088" y="-626487"/>
            <a:ext cx="3268995" cy="3445581"/>
          </a:xfrm>
          <a:custGeom>
            <a:avLst/>
            <a:gdLst/>
            <a:ahLst/>
            <a:cxnLst/>
            <a:rect l="l" t="t" r="r" b="b"/>
            <a:pathLst>
              <a:path w="3268995" h="3445581">
                <a:moveTo>
                  <a:pt x="0" y="0"/>
                </a:moveTo>
                <a:lnTo>
                  <a:pt x="3268994" y="0"/>
                </a:lnTo>
                <a:lnTo>
                  <a:pt x="3268994" y="3445580"/>
                </a:lnTo>
                <a:lnTo>
                  <a:pt x="0" y="344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9"/>
          <p:cNvSpPr txBox="1"/>
          <p:nvPr/>
        </p:nvSpPr>
        <p:spPr>
          <a:xfrm>
            <a:off x="1250994" y="505878"/>
            <a:ext cx="17037006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DASAR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HUKUM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</a:t>
            </a:r>
            <a:r>
              <a:rPr lang="en-US" sz="48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SRP2</a:t>
            </a:r>
            <a:endParaRPr lang="en-US" sz="48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93767" y="7651008"/>
            <a:ext cx="3878430" cy="3141528"/>
          </a:xfrm>
          <a:custGeom>
            <a:avLst/>
            <a:gdLst/>
            <a:ahLst/>
            <a:cxnLst/>
            <a:rect l="l" t="t" r="r" b="b"/>
            <a:pathLst>
              <a:path w="3878430" h="3141528">
                <a:moveTo>
                  <a:pt x="0" y="0"/>
                </a:moveTo>
                <a:lnTo>
                  <a:pt x="3878430" y="0"/>
                </a:lnTo>
                <a:lnTo>
                  <a:pt x="3878430" y="3141528"/>
                </a:lnTo>
                <a:lnTo>
                  <a:pt x="0" y="314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066996" y="2441475"/>
            <a:ext cx="1089258" cy="1089258"/>
          </a:xfrm>
          <a:custGeom>
            <a:avLst/>
            <a:gdLst/>
            <a:ahLst/>
            <a:cxnLst/>
            <a:rect l="l" t="t" r="r" b="b"/>
            <a:pathLst>
              <a:path w="1089258" h="1089258">
                <a:moveTo>
                  <a:pt x="0" y="0"/>
                </a:moveTo>
                <a:lnTo>
                  <a:pt x="1089258" y="0"/>
                </a:lnTo>
                <a:lnTo>
                  <a:pt x="1089258" y="1089258"/>
                </a:lnTo>
                <a:lnTo>
                  <a:pt x="0" y="10892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9002A5-646F-4AD0-96D0-3C0119F75CFD}"/>
              </a:ext>
            </a:extLst>
          </p:cNvPr>
          <p:cNvSpPr/>
          <p:nvPr/>
        </p:nvSpPr>
        <p:spPr>
          <a:xfrm>
            <a:off x="457200" y="1804731"/>
            <a:ext cx="17373599" cy="2200602"/>
          </a:xfrm>
          <a:prstGeom prst="rect">
            <a:avLst/>
          </a:prstGeom>
          <a:solidFill>
            <a:srgbClr val="FFD5FF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UU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No. 1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Tahun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2011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tentang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PERUMAHAN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DAN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KAWASAN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PERMUKIMAN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Pasal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13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huruf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j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disebutkan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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Pemerintah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dalam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melaksanakan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pembinaan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mempunyai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tugas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: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melakukan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sertifikasi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kualifikasi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klasifikasi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registrasi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keahlian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kepada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orang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atau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badan yang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menyelenggarakan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pembangunan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perumahan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kawasan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permukiman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9002A5-646F-4AD0-96D0-3C0119F75CFD}"/>
              </a:ext>
            </a:extLst>
          </p:cNvPr>
          <p:cNvSpPr/>
          <p:nvPr/>
        </p:nvSpPr>
        <p:spPr>
          <a:xfrm>
            <a:off x="462116" y="7582406"/>
            <a:ext cx="17443322" cy="21390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Permen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PUPR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No. 24/PRT/M/2018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tentang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AKREDITASI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SERTA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SERTIFIKASI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2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endParaRPr lang="en-ID" sz="3200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Ditetapkan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tanggal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14 September 2018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002A5-646F-4AD0-96D0-3C0119F75CFD}"/>
              </a:ext>
            </a:extLst>
          </p:cNvPr>
          <p:cNvSpPr/>
          <p:nvPr/>
        </p:nvSpPr>
        <p:spPr>
          <a:xfrm>
            <a:off x="512174" y="4381500"/>
            <a:ext cx="17393264" cy="27699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UU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No. 23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2014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tentang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600" b="1" dirty="0" err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PEMERINTAHAN</a:t>
            </a:r>
            <a:r>
              <a:rPr lang="en-ID" sz="36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DAERAH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Lampiran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huruf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D.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Pembagian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Urusan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Pemerintahan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dan Kawasan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erdapat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Sub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Urusan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Sertifikasi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Kualifikasi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Klasifikasi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,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Registrasi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Bidang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dan Kawasan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Permukiman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7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TUJUAN SRP2</a:t>
            </a:r>
          </a:p>
        </p:txBody>
      </p:sp>
      <p:sp>
        <p:nvSpPr>
          <p:cNvPr id="50" name="Freeform 50"/>
          <p:cNvSpPr/>
          <p:nvPr/>
        </p:nvSpPr>
        <p:spPr>
          <a:xfrm>
            <a:off x="520489" y="9197248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990600" y="1638300"/>
            <a:ext cx="173736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Meningkatkan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layanan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perlindungan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kepada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masyarakat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konsumen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serta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memastikan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ketersediaan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pasok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SESUAI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RENCANA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TATA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RUANG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MEMILIKI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PERIZINAN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JELAS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MEMPUNYAI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TEKNIS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BANGUNAN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YANG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LAYAK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endParaRPr lang="en-ID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914400" indent="-914400">
              <a:buFont typeface="+mj-lt"/>
              <a:buAutoNum type="arabicPeriod"/>
              <a:tabLst>
                <a:tab pos="914400" algn="l"/>
              </a:tabLst>
            </a:pP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Pembangunan </a:t>
            </a:r>
            <a:r>
              <a:rPr lang="en-ID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PKP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terdapat</a:t>
            </a:r>
            <a:r>
              <a:rPr lang="en-ID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PSU YANG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AMAN</a:t>
            </a:r>
            <a:r>
              <a:rPr lang="en-ID" sz="32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DAN </a:t>
            </a:r>
            <a:r>
              <a:rPr lang="en-ID" sz="32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LAYAK</a:t>
            </a:r>
            <a:r>
              <a:rPr lang="en-ID" sz="3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D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7200" y="6568073"/>
            <a:ext cx="13335000" cy="2062103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Amanat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UU,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Perijinan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Pemkab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kota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akan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membutuhkan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untuk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menilai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kompetensi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salah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satu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syarat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pengajuan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Perijinan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Dibutuhkan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oleh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Perbankan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sebagai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dirty="0" err="1">
                <a:latin typeface="Segoe UI" panose="020B0502040204020203" pitchFamily="34" charset="0"/>
                <a:cs typeface="Segoe UI" panose="020B0502040204020203" pitchFamily="34" charset="0"/>
              </a:rPr>
              <a:t>raport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Important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1" y="6900865"/>
            <a:ext cx="3440474" cy="12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4869273" y="-2098748"/>
            <a:ext cx="3705427" cy="3905589"/>
          </a:xfrm>
          <a:custGeom>
            <a:avLst/>
            <a:gdLst/>
            <a:ahLst/>
            <a:cxnLst/>
            <a:rect l="l" t="t" r="r" b="b"/>
            <a:pathLst>
              <a:path w="3705427" h="3905589">
                <a:moveTo>
                  <a:pt x="0" y="0"/>
                </a:moveTo>
                <a:lnTo>
                  <a:pt x="3705427" y="0"/>
                </a:lnTo>
                <a:lnTo>
                  <a:pt x="3705427" y="3905589"/>
                </a:lnTo>
                <a:lnTo>
                  <a:pt x="0" y="390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302870" y="1279101"/>
            <a:ext cx="1073337" cy="1073337"/>
          </a:xfrm>
          <a:custGeom>
            <a:avLst/>
            <a:gdLst/>
            <a:ahLst/>
            <a:cxnLst/>
            <a:rect l="l" t="t" r="r" b="b"/>
            <a:pathLst>
              <a:path w="1073337" h="1073337">
                <a:moveTo>
                  <a:pt x="0" y="0"/>
                </a:moveTo>
                <a:lnTo>
                  <a:pt x="1073336" y="0"/>
                </a:lnTo>
                <a:lnTo>
                  <a:pt x="1073336" y="1073337"/>
                </a:lnTo>
                <a:lnTo>
                  <a:pt x="0" y="107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147931" y="2273854"/>
            <a:ext cx="456551" cy="456551"/>
          </a:xfrm>
          <a:custGeom>
            <a:avLst/>
            <a:gdLst/>
            <a:ahLst/>
            <a:cxnLst/>
            <a:rect l="l" t="t" r="r" b="b"/>
            <a:pathLst>
              <a:path w="456551" h="456551">
                <a:moveTo>
                  <a:pt x="0" y="0"/>
                </a:moveTo>
                <a:lnTo>
                  <a:pt x="456551" y="0"/>
                </a:lnTo>
                <a:lnTo>
                  <a:pt x="456551" y="456551"/>
                </a:lnTo>
                <a:lnTo>
                  <a:pt x="0" y="456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TUJUAN</a:t>
            </a: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54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</a:t>
            </a: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lang="en-US" sz="5400" dirty="0" err="1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RAKOOR</a:t>
            </a:r>
            <a:endParaRPr lang="en-US" sz="5400" dirty="0">
              <a:solidFill>
                <a:srgbClr val="000000"/>
              </a:solidFill>
              <a:latin typeface="Franklin Gothic Demi" panose="020B0703020102020204" pitchFamily="34" charset="0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50" name="Freeform 50"/>
          <p:cNvSpPr/>
          <p:nvPr/>
        </p:nvSpPr>
        <p:spPr>
          <a:xfrm>
            <a:off x="520489" y="9197248"/>
            <a:ext cx="659197" cy="659197"/>
          </a:xfrm>
          <a:custGeom>
            <a:avLst/>
            <a:gdLst/>
            <a:ahLst/>
            <a:cxnLst/>
            <a:rect l="l" t="t" r="r" b="b"/>
            <a:pathLst>
              <a:path w="659197" h="659197">
                <a:moveTo>
                  <a:pt x="0" y="0"/>
                </a:moveTo>
                <a:lnTo>
                  <a:pt x="659197" y="0"/>
                </a:lnTo>
                <a:lnTo>
                  <a:pt x="659197" y="659196"/>
                </a:lnTo>
                <a:lnTo>
                  <a:pt x="0" y="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9AE96-5589-4AB4-A830-8E2486D4FF5D}"/>
              </a:ext>
            </a:extLst>
          </p:cNvPr>
          <p:cNvSpPr txBox="1"/>
          <p:nvPr/>
        </p:nvSpPr>
        <p:spPr>
          <a:xfrm>
            <a:off x="542260" y="1837312"/>
            <a:ext cx="17373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914400" algn="l"/>
              </a:tabLst>
            </a:pP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MENGIDENTIFIKASI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JUMLAH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PENGEMBANG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PERUMAHAN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YANG  ADA  DI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JAWA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 TENGAH – YANG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MASIH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AKTIF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MEMBANGUN</a:t>
            </a:r>
            <a:endParaRPr lang="en-ID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tabLst>
                <a:tab pos="914400" algn="l"/>
              </a:tabLst>
            </a:pP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PER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KABUPATEN</a:t>
            </a: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/KOTA</a:t>
            </a:r>
          </a:p>
          <a:p>
            <a:pPr>
              <a:lnSpc>
                <a:spcPct val="150000"/>
              </a:lnSpc>
              <a:tabLst>
                <a:tab pos="914400" algn="l"/>
              </a:tabLst>
            </a:pPr>
            <a:r>
              <a:rPr lang="en-ID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PER </a:t>
            </a:r>
            <a:r>
              <a:rPr lang="en-ID" sz="36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endParaRPr lang="en-ID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032" y="8227689"/>
            <a:ext cx="3304243" cy="3304243"/>
          </a:xfrm>
          <a:custGeom>
            <a:avLst/>
            <a:gdLst/>
            <a:ahLst/>
            <a:cxnLst/>
            <a:rect l="l" t="t" r="r" b="b"/>
            <a:pathLst>
              <a:path w="3304243" h="3304243">
                <a:moveTo>
                  <a:pt x="0" y="0"/>
                </a:moveTo>
                <a:lnTo>
                  <a:pt x="3304244" y="0"/>
                </a:lnTo>
                <a:lnTo>
                  <a:pt x="3304244" y="3304243"/>
                </a:lnTo>
                <a:lnTo>
                  <a:pt x="0" y="330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57121" y="6106625"/>
            <a:ext cx="3380275" cy="3380275"/>
          </a:xfrm>
          <a:custGeom>
            <a:avLst/>
            <a:gdLst/>
            <a:ahLst/>
            <a:cxnLst/>
            <a:rect l="l" t="t" r="r" b="b"/>
            <a:pathLst>
              <a:path w="3380275" h="3380275">
                <a:moveTo>
                  <a:pt x="0" y="0"/>
                </a:moveTo>
                <a:lnTo>
                  <a:pt x="3380276" y="0"/>
                </a:lnTo>
                <a:lnTo>
                  <a:pt x="3380276" y="3380275"/>
                </a:lnTo>
                <a:lnTo>
                  <a:pt x="0" y="33802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5DA29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V="1">
            <a:off x="14380637" y="-611753"/>
            <a:ext cx="4271475" cy="3459895"/>
          </a:xfrm>
          <a:custGeom>
            <a:avLst/>
            <a:gdLst/>
            <a:ahLst/>
            <a:cxnLst/>
            <a:rect l="l" t="t" r="r" b="b"/>
            <a:pathLst>
              <a:path w="4271475" h="3459895">
                <a:moveTo>
                  <a:pt x="0" y="3459895"/>
                </a:moveTo>
                <a:lnTo>
                  <a:pt x="4271475" y="3459895"/>
                </a:lnTo>
                <a:lnTo>
                  <a:pt x="4271475" y="0"/>
                </a:lnTo>
                <a:lnTo>
                  <a:pt x="0" y="0"/>
                </a:lnTo>
                <a:lnTo>
                  <a:pt x="0" y="34598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68649" y="2629502"/>
            <a:ext cx="1150521" cy="1006706"/>
            <a:chOff x="0" y="0"/>
            <a:chExt cx="812800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1" name="TextBox 39"/>
          <p:cNvSpPr txBox="1"/>
          <p:nvPr/>
        </p:nvSpPr>
        <p:spPr>
          <a:xfrm>
            <a:off x="1250990" y="419100"/>
            <a:ext cx="17037006" cy="1038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5400" dirty="0">
                <a:solidFill>
                  <a:srgbClr val="000000"/>
                </a:solidFill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PELAKSANAAN SRP2 DI JAWA TENGAH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D2B508F-747C-428D-8AA0-88DD70297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074920"/>
              </p:ext>
            </p:extLst>
          </p:nvPr>
        </p:nvGraphicFramePr>
        <p:xfrm>
          <a:off x="1287085" y="1943100"/>
          <a:ext cx="14894004" cy="669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69014" y="22586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8614" y="352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1014" y="48244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02414" y="5992478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69014" y="7339015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04800" y="1994788"/>
            <a:ext cx="19126200" cy="3845290"/>
          </a:xfrm>
          <a:prstGeom prst="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38200" y="5922108"/>
            <a:ext cx="16303922" cy="1245049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73435"/>
            <a:ext cx="18288000" cy="213565"/>
            <a:chOff x="0" y="0"/>
            <a:chExt cx="4816593" cy="56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4827940" y="-159038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213565"/>
            <a:chOff x="0" y="0"/>
            <a:chExt cx="4816593" cy="562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6248"/>
            </a:xfrm>
            <a:custGeom>
              <a:avLst/>
              <a:gdLst/>
              <a:ahLst/>
              <a:cxnLst/>
              <a:rect l="l" t="t" r="r" b="b"/>
              <a:pathLst>
                <a:path w="4816592" h="56248">
                  <a:moveTo>
                    <a:pt x="0" y="0"/>
                  </a:moveTo>
                  <a:lnTo>
                    <a:pt x="4816592" y="0"/>
                  </a:lnTo>
                  <a:lnTo>
                    <a:pt x="4816592" y="56248"/>
                  </a:lnTo>
                  <a:lnTo>
                    <a:pt x="0" y="56248"/>
                  </a:lnTo>
                  <a:close/>
                </a:path>
              </a:pathLst>
            </a:custGeom>
            <a:solidFill>
              <a:srgbClr val="FFCC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94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72216" y="2095786"/>
            <a:ext cx="1078817" cy="943965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885340" y="3108053"/>
            <a:ext cx="695300" cy="608388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FDDD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338804" y="8877554"/>
            <a:ext cx="934267" cy="934267"/>
          </a:xfrm>
          <a:custGeom>
            <a:avLst/>
            <a:gdLst/>
            <a:ahLst/>
            <a:cxnLst/>
            <a:rect l="l" t="t" r="r" b="b"/>
            <a:pathLst>
              <a:path w="934267" h="934267">
                <a:moveTo>
                  <a:pt x="0" y="0"/>
                </a:moveTo>
                <a:lnTo>
                  <a:pt x="934266" y="0"/>
                </a:lnTo>
                <a:lnTo>
                  <a:pt x="934266" y="934267"/>
                </a:lnTo>
                <a:lnTo>
                  <a:pt x="0" y="934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7"/>
          <p:cNvSpPr/>
          <p:nvPr/>
        </p:nvSpPr>
        <p:spPr>
          <a:xfrm>
            <a:off x="321256" y="432401"/>
            <a:ext cx="893992" cy="995373"/>
          </a:xfrm>
          <a:custGeom>
            <a:avLst/>
            <a:gdLst/>
            <a:ahLst/>
            <a:cxnLst/>
            <a:rect l="l" t="t" r="r" b="b"/>
            <a:pathLst>
              <a:path w="893992" h="995373">
                <a:moveTo>
                  <a:pt x="0" y="0"/>
                </a:moveTo>
                <a:lnTo>
                  <a:pt x="893992" y="0"/>
                </a:lnTo>
                <a:lnTo>
                  <a:pt x="893992" y="995373"/>
                </a:lnTo>
                <a:lnTo>
                  <a:pt x="0" y="9953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TextBox 39"/>
          <p:cNvSpPr txBox="1"/>
          <p:nvPr/>
        </p:nvSpPr>
        <p:spPr>
          <a:xfrm>
            <a:off x="1250990" y="419100"/>
            <a:ext cx="17037006" cy="9383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PENDATAAN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AWAL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 panose="020B0703020102020204" pitchFamily="34" charset="0"/>
                <a:ea typeface="Glacial Indifference Bold"/>
                <a:cs typeface="Glacial Indifference Bold"/>
                <a:sym typeface="Glacial Indifference Bold"/>
              </a:rPr>
              <a:t>  PP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0" y="367774"/>
            <a:ext cx="993333" cy="9933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076274" y="306386"/>
            <a:ext cx="684203" cy="132343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C00000"/>
                </a:solidFill>
                <a:latin typeface="Bernard MT Condensed" panose="02050806060905020404" pitchFamily="18" charset="0"/>
              </a:rPr>
              <a:t>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582931" y="1580270"/>
            <a:ext cx="4705065" cy="65864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114300" lvl="0" algn="just" defTabSz="736600">
              <a:lnSpc>
                <a:spcPct val="115000"/>
              </a:lnSpc>
              <a:tabLst>
                <a:tab pos="803275" algn="l"/>
              </a:tabLst>
            </a:pPr>
            <a:r>
              <a:rPr lang="en-US" sz="32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JUMLAH</a:t>
            </a:r>
            <a:r>
              <a:rPr lang="en-US" sz="32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PP = 1.672</a:t>
            </a:r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9192323"/>
              </p:ext>
            </p:extLst>
          </p:nvPr>
        </p:nvGraphicFramePr>
        <p:xfrm>
          <a:off x="274926" y="2038512"/>
          <a:ext cx="17197074" cy="804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1" name="Rectangle 30"/>
          <p:cNvSpPr/>
          <p:nvPr/>
        </p:nvSpPr>
        <p:spPr>
          <a:xfrm>
            <a:off x="1204362" y="1602506"/>
            <a:ext cx="43893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 algn="just" defTabSz="736600">
              <a:lnSpc>
                <a:spcPct val="115000"/>
              </a:lnSpc>
              <a:tabLst>
                <a:tab pos="803275" algn="l"/>
              </a:tabLst>
            </a:pPr>
            <a:r>
              <a:rPr lang="en-US" sz="20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SUMBER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: </a:t>
            </a:r>
            <a:r>
              <a:rPr lang="en-US" sz="20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SIRENG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, 5 </a:t>
            </a:r>
            <a:r>
              <a:rPr lang="en-US" sz="2000" b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Agustus</a:t>
            </a:r>
            <a:r>
              <a:rPr lang="en-US" sz="2000" b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2024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582931" y="2366794"/>
            <a:ext cx="4705065" cy="57765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114300" lvl="0" algn="ctr" defTabSz="736600">
              <a:lnSpc>
                <a:spcPct val="115000"/>
              </a:lnSpc>
              <a:tabLst>
                <a:tab pos="803275" algn="l"/>
              </a:tabLst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16 </a:t>
            </a:r>
            <a:r>
              <a:rPr lang="en-US" sz="3000" b="1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Asosiasi</a:t>
            </a: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1900" b="1" i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(</a:t>
            </a:r>
            <a:r>
              <a:rPr lang="en-US" sz="1900" b="1" i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tanpa</a:t>
            </a:r>
            <a:r>
              <a:rPr lang="en-US" sz="1900" b="1" i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 </a:t>
            </a:r>
            <a:r>
              <a:rPr lang="en-US" sz="1900" b="1" i="1" dirty="0" err="1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PERUMNAS</a:t>
            </a:r>
            <a:r>
              <a:rPr lang="en-US" sz="1900" b="1" i="1" dirty="0">
                <a:solidFill>
                  <a:schemeClr val="dk1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  <a:sym typeface="Verdana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6131450" y="4864698"/>
            <a:ext cx="1470750" cy="4566123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4694</Words>
  <Application>Microsoft Office PowerPoint</Application>
  <PresentationFormat>Custom</PresentationFormat>
  <Paragraphs>2264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Courier New</vt:lpstr>
      <vt:lpstr>Bookman Old Style</vt:lpstr>
      <vt:lpstr>Bahnschrift Condensed</vt:lpstr>
      <vt:lpstr>Arial</vt:lpstr>
      <vt:lpstr>Calibri</vt:lpstr>
      <vt:lpstr>Candara</vt:lpstr>
      <vt:lpstr>Bodoni MT</vt:lpstr>
      <vt:lpstr>Montserrat Classic</vt:lpstr>
      <vt:lpstr>Bernard MT Condensed</vt:lpstr>
      <vt:lpstr>Glacial Indifference Bold</vt:lpstr>
      <vt:lpstr>Wingdings</vt:lpstr>
      <vt:lpstr>Microsoft JhengHei UI Light</vt:lpstr>
      <vt:lpstr>Franklin Gothic Demi</vt:lpstr>
      <vt:lpstr>Segoe UI</vt:lpstr>
      <vt:lpstr>Glacial Indifference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Krem dan Hijau Simpel Geometrik Sidang Skripsi Presentation</dc:title>
  <dc:creator>User</dc:creator>
  <cp:lastModifiedBy>gema disperakim</cp:lastModifiedBy>
  <cp:revision>148</cp:revision>
  <cp:lastPrinted>2024-08-13T08:37:09Z</cp:lastPrinted>
  <dcterms:created xsi:type="dcterms:W3CDTF">2006-08-16T00:00:00Z</dcterms:created>
  <dcterms:modified xsi:type="dcterms:W3CDTF">2024-08-19T01:46:33Z</dcterms:modified>
  <dc:identifier>DAGLSO0xi1U</dc:identifier>
</cp:coreProperties>
</file>